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27.jpg" ContentType="image/jpg"/>
  <Override PartName="/ppt/media/image28.jpg" ContentType="image/jpg"/>
  <Override PartName="/ppt/media/image29.jpg" ContentType="image/jpg"/>
  <Override PartName="/ppt/media/image30.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5" r:id="rId4"/>
    <p:sldId id="331" r:id="rId5"/>
    <p:sldId id="337" r:id="rId6"/>
    <p:sldId id="261" r:id="rId7"/>
    <p:sldId id="329" r:id="rId8"/>
    <p:sldId id="328" r:id="rId9"/>
    <p:sldId id="330" r:id="rId10"/>
    <p:sldId id="332" r:id="rId11"/>
    <p:sldId id="333" r:id="rId12"/>
    <p:sldId id="335" r:id="rId13"/>
    <p:sldId id="263" r:id="rId14"/>
    <p:sldId id="264" r:id="rId15"/>
    <p:sldId id="265" r:id="rId16"/>
    <p:sldId id="266" r:id="rId17"/>
    <p:sldId id="267" r:id="rId18"/>
    <p:sldId id="269" r:id="rId19"/>
    <p:sldId id="268" r:id="rId20"/>
    <p:sldId id="270" r:id="rId21"/>
    <p:sldId id="334" r:id="rId22"/>
    <p:sldId id="262" r:id="rId23"/>
    <p:sldId id="336" r:id="rId24"/>
    <p:sldId id="271" r:id="rId25"/>
    <p:sldId id="273" r:id="rId26"/>
    <p:sldId id="272" r:id="rId27"/>
    <p:sldId id="274" r:id="rId28"/>
    <p:sldId id="275" r:id="rId29"/>
    <p:sldId id="276" r:id="rId30"/>
    <p:sldId id="277" r:id="rId31"/>
    <p:sldId id="278" r:id="rId32"/>
    <p:sldId id="279" r:id="rId33"/>
    <p:sldId id="280" r:id="rId34"/>
    <p:sldId id="282" r:id="rId35"/>
    <p:sldId id="281" r:id="rId36"/>
    <p:sldId id="283" r:id="rId37"/>
    <p:sldId id="317" r:id="rId38"/>
    <p:sldId id="316" r:id="rId39"/>
    <p:sldId id="318" r:id="rId40"/>
    <p:sldId id="319" r:id="rId41"/>
    <p:sldId id="320" r:id="rId42"/>
    <p:sldId id="321" r:id="rId43"/>
    <p:sldId id="327" r:id="rId44"/>
    <p:sldId id="322" r:id="rId45"/>
    <p:sldId id="323" r:id="rId46"/>
    <p:sldId id="324" r:id="rId47"/>
    <p:sldId id="342" r:id="rId48"/>
    <p:sldId id="343" r:id="rId49"/>
    <p:sldId id="344" r:id="rId50"/>
    <p:sldId id="339" r:id="rId51"/>
    <p:sldId id="338" r:id="rId52"/>
    <p:sldId id="363" r:id="rId53"/>
    <p:sldId id="304" r:id="rId54"/>
    <p:sldId id="306" r:id="rId55"/>
    <p:sldId id="307" r:id="rId56"/>
    <p:sldId id="308" r:id="rId57"/>
    <p:sldId id="309" r:id="rId58"/>
    <p:sldId id="310" r:id="rId59"/>
    <p:sldId id="311" r:id="rId60"/>
    <p:sldId id="312" r:id="rId61"/>
    <p:sldId id="313" r:id="rId62"/>
    <p:sldId id="314" r:id="rId63"/>
    <p:sldId id="315" r:id="rId64"/>
    <p:sldId id="341" r:id="rId65"/>
    <p:sldId id="287" r:id="rId66"/>
    <p:sldId id="299" r:id="rId67"/>
    <p:sldId id="300" r:id="rId68"/>
    <p:sldId id="301" r:id="rId69"/>
    <p:sldId id="302" r:id="rId70"/>
    <p:sldId id="288" r:id="rId71"/>
    <p:sldId id="289" r:id="rId72"/>
    <p:sldId id="290" r:id="rId73"/>
    <p:sldId id="297" r:id="rId74"/>
    <p:sldId id="291" r:id="rId75"/>
    <p:sldId id="298" r:id="rId76"/>
    <p:sldId id="292" r:id="rId77"/>
    <p:sldId id="294" r:id="rId78"/>
    <p:sldId id="295" r:id="rId79"/>
    <p:sldId id="296" r:id="rId80"/>
    <p:sldId id="303" r:id="rId81"/>
    <p:sldId id="364" r:id="rId82"/>
    <p:sldId id="366" r:id="rId83"/>
    <p:sldId id="345" r:id="rId84"/>
    <p:sldId id="347" r:id="rId85"/>
    <p:sldId id="346" r:id="rId86"/>
    <p:sldId id="348" r:id="rId87"/>
    <p:sldId id="349" r:id="rId88"/>
    <p:sldId id="367" r:id="rId89"/>
    <p:sldId id="350" r:id="rId90"/>
    <p:sldId id="353" r:id="rId91"/>
    <p:sldId id="351" r:id="rId92"/>
    <p:sldId id="352" r:id="rId93"/>
    <p:sldId id="354" r:id="rId94"/>
    <p:sldId id="355" r:id="rId95"/>
    <p:sldId id="356" r:id="rId96"/>
    <p:sldId id="357" r:id="rId97"/>
    <p:sldId id="359" r:id="rId98"/>
    <p:sldId id="358" r:id="rId99"/>
    <p:sldId id="360" r:id="rId100"/>
    <p:sldId id="361" r:id="rId101"/>
    <p:sldId id="362" r:id="rId102"/>
    <p:sldId id="368" r:id="rId10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70C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59" autoAdjust="0"/>
    <p:restoredTop sz="94660"/>
  </p:normalViewPr>
  <p:slideViewPr>
    <p:cSldViewPr snapToGrid="0">
      <p:cViewPr varScale="1">
        <p:scale>
          <a:sx n="69" d="100"/>
          <a:sy n="69" d="100"/>
        </p:scale>
        <p:origin x="4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EEAD815-082A-401D-995F-33194C754746}" type="datetimeFigureOut">
              <a:rPr lang="en-IN" smtClean="0"/>
              <a:t>11-02-2023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11018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EAD815-082A-401D-995F-33194C754746}" type="datetimeFigureOut">
              <a:rPr lang="en-IN" smtClean="0"/>
              <a:t>11-02-2023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275225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AD815-082A-401D-995F-33194C754746}" type="datetimeFigureOut">
              <a:rPr lang="en-IN" smtClean="0"/>
              <a:t>11-02-2023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14470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EEAD815-082A-401D-995F-33194C754746}" type="datetimeFigureOut">
              <a:rPr lang="en-IN" smtClean="0"/>
              <a:t>11-02-2023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442895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EEAD815-082A-401D-995F-33194C754746}" type="datetimeFigureOut">
              <a:rPr lang="en-IN" smtClean="0"/>
              <a:t>11-02-2023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172532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EEAD815-082A-401D-995F-33194C754746}" type="datetimeFigureOut">
              <a:rPr lang="en-IN" smtClean="0"/>
              <a:t>11-02-2023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2406630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AD815-082A-401D-995F-33194C754746}" type="datetimeFigureOut">
              <a:rPr lang="en-IN" smtClean="0"/>
              <a:t>11-02-2023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738342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AD815-082A-401D-995F-33194C754746}" type="datetimeFigureOut">
              <a:rPr lang="en-IN" smtClean="0"/>
              <a:t>11-02-2023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197526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AD815-082A-401D-995F-33194C754746}" type="datetimeFigureOut">
              <a:rPr lang="en-IN" smtClean="0"/>
              <a:t>11-02-2023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1094936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EAD815-082A-401D-995F-33194C754746}" type="datetimeFigureOut">
              <a:rPr lang="en-IN" smtClean="0"/>
              <a:t>11-02-2023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2534424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EAD815-082A-401D-995F-33194C754746}" type="datetimeFigureOut">
              <a:rPr lang="en-IN" smtClean="0"/>
              <a:t>11-02-2023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174990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AD815-082A-401D-995F-33194C754746}" type="datetimeFigureOut">
              <a:rPr lang="en-IN" smtClean="0"/>
              <a:t>11-02-2023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0A98F-2731-4DCF-874D-E6FF08D40A1E}" type="slidenum">
              <a:rPr lang="en-IN" smtClean="0"/>
              <a:t>‹#›</a:t>
            </a:fld>
            <a:endParaRPr lang="en-IN"/>
          </a:p>
        </p:txBody>
      </p:sp>
    </p:spTree>
    <p:extLst>
      <p:ext uri="{BB962C8B-B14F-4D97-AF65-F5344CB8AC3E}">
        <p14:creationId xmlns:p14="http://schemas.microsoft.com/office/powerpoint/2010/main" val="2929030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0.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g"/><Relationship Id="rId4" Type="http://schemas.openxmlformats.org/officeDocument/2006/relationships/image" Target="../media/image29.jpg"/></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00.png"/><Relationship Id="rId4" Type="http://schemas.openxmlformats.org/officeDocument/2006/relationships/image" Target="../media/image290.png"/></Relationships>
</file>

<file path=ppt/slides/_rels/slide6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6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7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4850" y="0"/>
            <a:ext cx="11642501" cy="2011361"/>
          </a:xfrm>
        </p:spPr>
        <p:txBody>
          <a:bodyPr/>
          <a:lstStyle/>
          <a:p>
            <a:r>
              <a:rPr lang="en-IN" dirty="0">
                <a:latin typeface="Berlin Sans FB" panose="020E0602020502020306" pitchFamily="34" charset="0"/>
              </a:rPr>
              <a:t>Analytical Techniques for </a:t>
            </a:r>
            <a:r>
              <a:rPr lang="en-IN">
                <a:latin typeface="Berlin Sans FB" panose="020E0602020502020306" pitchFamily="34" charset="0"/>
              </a:rPr>
              <a:t>Business </a:t>
            </a:r>
            <a:r>
              <a:rPr lang="en-IN" smtClean="0">
                <a:latin typeface="Berlin Sans FB" panose="020E0602020502020306" pitchFamily="34" charset="0"/>
              </a:rPr>
              <a:t>Intelligence</a:t>
            </a:r>
            <a:endParaRPr lang="en-IN" dirty="0">
              <a:latin typeface="Berlin Sans FB" panose="020E0602020502020306" pitchFamily="34" charset="0"/>
            </a:endParaRPr>
          </a:p>
        </p:txBody>
      </p:sp>
      <p:sp>
        <p:nvSpPr>
          <p:cNvPr id="3" name="Subtitle 2"/>
          <p:cNvSpPr>
            <a:spLocks noGrp="1"/>
          </p:cNvSpPr>
          <p:nvPr>
            <p:ph type="subTitle" idx="1"/>
          </p:nvPr>
        </p:nvSpPr>
        <p:spPr>
          <a:xfrm>
            <a:off x="1524000" y="4846638"/>
            <a:ext cx="9144000" cy="1655762"/>
          </a:xfrm>
        </p:spPr>
        <p:txBody>
          <a:bodyPr/>
          <a:lstStyle/>
          <a:p>
            <a:r>
              <a:rPr lang="en-IN" b="1" dirty="0" err="1" smtClean="0">
                <a:latin typeface="Book Antiqua" panose="02040602050305030304" pitchFamily="18" charset="0"/>
              </a:rPr>
              <a:t>Pramod</a:t>
            </a:r>
            <a:r>
              <a:rPr lang="en-IN" b="1" dirty="0" smtClean="0">
                <a:latin typeface="Book Antiqua" panose="02040602050305030304" pitchFamily="18" charset="0"/>
              </a:rPr>
              <a:t> C. Mane</a:t>
            </a:r>
          </a:p>
          <a:p>
            <a:endParaRPr lang="en-IN" dirty="0"/>
          </a:p>
          <a:p>
            <a:r>
              <a:rPr lang="en-IN" i="1" smtClean="0"/>
              <a:t>11 February </a:t>
            </a:r>
            <a:r>
              <a:rPr lang="en-IN" i="1" dirty="0" smtClean="0"/>
              <a:t>2023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250" y="2462212"/>
            <a:ext cx="2095500" cy="1933575"/>
          </a:xfrm>
          <a:prstGeom prst="rect">
            <a:avLst/>
          </a:prstGeom>
        </p:spPr>
      </p:pic>
    </p:spTree>
    <p:extLst>
      <p:ext uri="{BB962C8B-B14F-4D97-AF65-F5344CB8AC3E}">
        <p14:creationId xmlns:p14="http://schemas.microsoft.com/office/powerpoint/2010/main" val="3681488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862885"/>
          </a:xfrm>
        </p:spPr>
        <p:txBody>
          <a:bodyPr>
            <a:normAutofit/>
          </a:bodyPr>
          <a:lstStyle/>
          <a:p>
            <a:r>
              <a:rPr lang="en-IN" dirty="0" smtClean="0">
                <a:latin typeface="Arial Rounded MT Bold" panose="020F0704030504030204" pitchFamily="34" charset="0"/>
              </a:rPr>
              <a:t>Outline </a:t>
            </a:r>
            <a:r>
              <a:rPr lang="en-IN" sz="2800" dirty="0" smtClean="0">
                <a:latin typeface="Arial Rounded MT Bold" panose="020F0704030504030204" pitchFamily="34" charset="0"/>
              </a:rPr>
              <a:t>(</a:t>
            </a:r>
            <a:r>
              <a:rPr lang="en-IN" sz="2800" dirty="0" smtClean="0">
                <a:solidFill>
                  <a:srgbClr val="C00000"/>
                </a:solidFill>
                <a:latin typeface="Arial Rounded MT Bold" panose="020F0704030504030204" pitchFamily="34" charset="0"/>
              </a:rPr>
              <a:t>Theoretical Analysis</a:t>
            </a:r>
            <a:r>
              <a:rPr lang="en-IN" sz="2800" dirty="0" smtClean="0">
                <a:latin typeface="Arial Rounded MT Bold" panose="020F0704030504030204" pitchFamily="34" charset="0"/>
              </a:rPr>
              <a:t>)</a:t>
            </a:r>
            <a:endParaRPr lang="en-IN" sz="2800" dirty="0">
              <a:latin typeface="Arial Rounded MT Bold" panose="020F0704030504030204" pitchFamily="34" charset="0"/>
            </a:endParaRPr>
          </a:p>
        </p:txBody>
      </p:sp>
      <p:sp>
        <p:nvSpPr>
          <p:cNvPr id="3" name="Title 1"/>
          <p:cNvSpPr txBox="1">
            <a:spLocks/>
          </p:cNvSpPr>
          <p:nvPr/>
        </p:nvSpPr>
        <p:spPr>
          <a:xfrm>
            <a:off x="386366" y="731949"/>
            <a:ext cx="11805634" cy="5494986"/>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IN" b="1" dirty="0" smtClean="0"/>
              <a:t>Machine Learning: Brief Overview</a:t>
            </a:r>
          </a:p>
          <a:p>
            <a:pPr marL="571500" indent="-571500">
              <a:buFont typeface="Arial" panose="020B0604020202020204" pitchFamily="34" charset="0"/>
              <a:buChar char="•"/>
            </a:pPr>
            <a:endParaRPr lang="en-IN" b="1" dirty="0"/>
          </a:p>
          <a:p>
            <a:pPr marL="3771900" lvl="7" indent="-571500">
              <a:buFont typeface="Arial" panose="020B0604020202020204" pitchFamily="34" charset="0"/>
              <a:buChar char="•"/>
            </a:pPr>
            <a:r>
              <a:rPr lang="en-IN" sz="2400" dirty="0" smtClean="0"/>
              <a:t>Introduction</a:t>
            </a:r>
          </a:p>
          <a:p>
            <a:pPr marL="3771900" lvl="7" indent="-571500">
              <a:buFont typeface="Arial" panose="020B0604020202020204" pitchFamily="34" charset="0"/>
              <a:buChar char="•"/>
            </a:pPr>
            <a:r>
              <a:rPr lang="en-IN" sz="2400" dirty="0" smtClean="0"/>
              <a:t>Techniques</a:t>
            </a:r>
          </a:p>
          <a:p>
            <a:pPr marL="4229100" lvl="8" indent="-571500">
              <a:buFont typeface="Arial" panose="020B0604020202020204" pitchFamily="34" charset="0"/>
              <a:buChar char="•"/>
            </a:pPr>
            <a:r>
              <a:rPr lang="en-IN" sz="2400" dirty="0" smtClean="0"/>
              <a:t>Supervised</a:t>
            </a:r>
          </a:p>
          <a:p>
            <a:pPr marL="4229100" lvl="8" indent="-571500">
              <a:buFont typeface="Arial" panose="020B0604020202020204" pitchFamily="34" charset="0"/>
              <a:buChar char="•"/>
            </a:pPr>
            <a:r>
              <a:rPr lang="en-IN" sz="2400" dirty="0" smtClean="0">
                <a:solidFill>
                  <a:srgbClr val="FF0000"/>
                </a:solidFill>
              </a:rPr>
              <a:t>Unsupervised</a:t>
            </a:r>
          </a:p>
          <a:p>
            <a:pPr marL="4229100" lvl="8" indent="-571500">
              <a:buFont typeface="Arial" panose="020B0604020202020204" pitchFamily="34" charset="0"/>
              <a:buChar char="•"/>
            </a:pPr>
            <a:r>
              <a:rPr lang="en-IN" sz="2400" dirty="0" smtClean="0"/>
              <a:t>Deep Learning</a:t>
            </a:r>
          </a:p>
          <a:p>
            <a:pPr marL="571500" indent="-571500">
              <a:buFont typeface="Arial" panose="020B0604020202020204" pitchFamily="34" charset="0"/>
              <a:buChar char="•"/>
            </a:pPr>
            <a:endParaRPr lang="en-IN" b="1" dirty="0"/>
          </a:p>
          <a:p>
            <a:pPr marL="571500" indent="-571500">
              <a:buFont typeface="Arial" panose="020B0604020202020204" pitchFamily="34" charset="0"/>
              <a:buChar char="•"/>
            </a:pPr>
            <a:r>
              <a:rPr lang="en-IN" b="1" dirty="0" smtClean="0"/>
              <a:t>Software Tool: </a:t>
            </a:r>
            <a:r>
              <a:rPr lang="en-IN" b="1" dirty="0" smtClean="0">
                <a:solidFill>
                  <a:schemeClr val="accent2"/>
                </a:solidFill>
                <a:effectLst>
                  <a:outerShdw blurRad="38100" dist="38100" dir="2700000" algn="tl">
                    <a:srgbClr val="000000">
                      <a:alpha val="43137"/>
                    </a:srgbClr>
                  </a:outerShdw>
                </a:effectLst>
              </a:rPr>
              <a:t>Orange</a:t>
            </a:r>
          </a:p>
          <a:p>
            <a:pPr marL="571500" indent="-571500">
              <a:buFont typeface="Arial" panose="020B0604020202020204" pitchFamily="34" charset="0"/>
              <a:buChar char="•"/>
            </a:pPr>
            <a:endParaRPr lang="en-IN" b="1" dirty="0"/>
          </a:p>
          <a:p>
            <a:pPr marL="571500" indent="-571500">
              <a:buFont typeface="Arial" panose="020B0604020202020204" pitchFamily="34" charset="0"/>
              <a:buChar char="•"/>
            </a:pPr>
            <a:r>
              <a:rPr lang="en-IN" b="1" dirty="0" smtClean="0"/>
              <a:t>Market Basket Analysis</a:t>
            </a:r>
            <a:endParaRPr lang="en-IN" b="1" dirty="0"/>
          </a:p>
        </p:txBody>
      </p:sp>
    </p:spTree>
    <p:extLst>
      <p:ext uri="{BB962C8B-B14F-4D97-AF65-F5344CB8AC3E}">
        <p14:creationId xmlns:p14="http://schemas.microsoft.com/office/powerpoint/2010/main" val="1434838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4837"/>
            <a:ext cx="12192000" cy="1325563"/>
          </a:xfrm>
        </p:spPr>
        <p:txBody>
          <a:bodyPr>
            <a:normAutofit fontScale="90000"/>
          </a:bodyPr>
          <a:lstStyle/>
          <a:p>
            <a:pPr marL="571500" indent="-571500" algn="ctr"/>
            <a:r>
              <a:rPr lang="en-IN" b="1" dirty="0" smtClean="0"/>
              <a:t/>
            </a:r>
            <a:br>
              <a:rPr lang="en-IN" b="1" dirty="0" smtClean="0"/>
            </a:br>
            <a:r>
              <a:rPr lang="en-IN" b="1" dirty="0"/>
              <a:t/>
            </a:r>
            <a:br>
              <a:rPr lang="en-IN" b="1" dirty="0"/>
            </a:br>
            <a:r>
              <a:rPr lang="en-IN" b="1" dirty="0" smtClean="0">
                <a:solidFill>
                  <a:schemeClr val="accent1"/>
                </a:solidFill>
              </a:rPr>
              <a:t>Machine </a:t>
            </a:r>
            <a:r>
              <a:rPr lang="en-IN" b="1" dirty="0">
                <a:solidFill>
                  <a:schemeClr val="accent1"/>
                </a:solidFill>
              </a:rPr>
              <a:t>Learning: Brief Overview</a:t>
            </a:r>
            <a:r>
              <a:rPr lang="en-IN" b="1" dirty="0"/>
              <a:t/>
            </a:r>
            <a:br>
              <a:rPr lang="en-IN" b="1" dirty="0"/>
            </a:br>
            <a:r>
              <a:rPr lang="en-IN" b="1" dirty="0"/>
              <a:t/>
            </a:r>
            <a:br>
              <a:rPr lang="en-IN" b="1" dirty="0"/>
            </a:br>
            <a:endParaRPr lang="en-IN" dirty="0"/>
          </a:p>
        </p:txBody>
      </p:sp>
    </p:spTree>
    <p:extLst>
      <p:ext uri="{BB962C8B-B14F-4D97-AF65-F5344CB8AC3E}">
        <p14:creationId xmlns:p14="http://schemas.microsoft.com/office/powerpoint/2010/main" val="3024182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smtClean="0">
                <a:solidFill>
                  <a:schemeClr val="accent1">
                    <a:lumMod val="75000"/>
                  </a:schemeClr>
                </a:solidFill>
                <a:latin typeface="Arial Rounded MT Bold" panose="020F0704030504030204" pitchFamily="34" charset="0"/>
              </a:rPr>
              <a:t>Some Common Terms</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141667" y="733246"/>
            <a:ext cx="11912958" cy="6124754"/>
          </a:xfrm>
          <a:prstGeom prst="rect">
            <a:avLst/>
          </a:prstGeom>
        </p:spPr>
        <p:txBody>
          <a:bodyPr wrap="square">
            <a:spAutoFit/>
          </a:bodyPr>
          <a:lstStyle/>
          <a:p>
            <a:pPr marL="342900" indent="-342900">
              <a:buFont typeface="Wingdings" panose="05000000000000000000" pitchFamily="2" charset="2"/>
              <a:buChar char="q"/>
            </a:pPr>
            <a:r>
              <a:rPr lang="en-IN" sz="2800" b="1" dirty="0" smtClean="0">
                <a:solidFill>
                  <a:srgbClr val="002060"/>
                </a:solidFill>
                <a:latin typeface="Sylfaen" panose="010A0502050306030303" pitchFamily="18" charset="0"/>
              </a:rPr>
              <a:t>Artificial Intelligence </a:t>
            </a:r>
            <a:r>
              <a:rPr lang="en-IN" sz="2800" dirty="0" smtClean="0">
                <a:latin typeface="Sylfaen" panose="010A0502050306030303" pitchFamily="18" charset="0"/>
              </a:rPr>
              <a:t>– Any method that tries to replicate the </a:t>
            </a:r>
            <a:r>
              <a:rPr lang="en-IN" sz="2800" u="sng" dirty="0" smtClean="0">
                <a:latin typeface="Sylfaen" panose="010A0502050306030303" pitchFamily="18" charset="0"/>
              </a:rPr>
              <a:t>results</a:t>
            </a:r>
            <a:r>
              <a:rPr lang="en-IN" sz="2800" dirty="0" smtClean="0">
                <a:latin typeface="Sylfaen" panose="010A0502050306030303" pitchFamily="18" charset="0"/>
              </a:rPr>
              <a:t> of some aspects of human cognition.</a:t>
            </a:r>
          </a:p>
          <a:p>
            <a:pPr marL="342900" indent="-342900">
              <a:buFont typeface="Wingdings" panose="05000000000000000000" pitchFamily="2" charset="2"/>
              <a:buChar char="q"/>
            </a:pPr>
            <a:endParaRPr lang="en-IN" sz="2800" dirty="0" smtClean="0">
              <a:latin typeface="Sylfaen" panose="010A0502050306030303" pitchFamily="18" charset="0"/>
            </a:endParaRPr>
          </a:p>
          <a:p>
            <a:pPr marL="342900" indent="-342900">
              <a:buFont typeface="Wingdings" panose="05000000000000000000" pitchFamily="2" charset="2"/>
              <a:buChar char="q"/>
            </a:pPr>
            <a:endParaRPr lang="en-US" sz="2800" dirty="0">
              <a:latin typeface="Sylfaen" panose="010A0502050306030303" pitchFamily="18" charset="0"/>
            </a:endParaRPr>
          </a:p>
          <a:p>
            <a:pPr marL="342900" indent="-342900">
              <a:buFont typeface="Wingdings" panose="05000000000000000000" pitchFamily="2" charset="2"/>
              <a:buChar char="q"/>
            </a:pPr>
            <a:r>
              <a:rPr lang="en-US" sz="2800" b="1" dirty="0" smtClean="0">
                <a:solidFill>
                  <a:srgbClr val="002060"/>
                </a:solidFill>
                <a:latin typeface="Sylfaen" panose="010A0502050306030303" pitchFamily="18" charset="0"/>
              </a:rPr>
              <a:t>Machine Learning </a:t>
            </a:r>
            <a:r>
              <a:rPr lang="en-US" sz="2800" dirty="0" smtClean="0">
                <a:latin typeface="Sylfaen" panose="010A0502050306030303" pitchFamily="18" charset="0"/>
              </a:rPr>
              <a:t>- Programs that perform better with experience.</a:t>
            </a:r>
          </a:p>
          <a:p>
            <a:pPr marL="342900" indent="-342900">
              <a:buFont typeface="Wingdings" panose="05000000000000000000" pitchFamily="2" charset="2"/>
              <a:buChar char="q"/>
            </a:pPr>
            <a:endParaRPr lang="en-US" sz="2800" dirty="0" smtClean="0">
              <a:latin typeface="Sylfaen" panose="010A0502050306030303" pitchFamily="18" charset="0"/>
            </a:endParaRPr>
          </a:p>
          <a:p>
            <a:pPr marL="342900" indent="-342900">
              <a:buFont typeface="Wingdings" panose="05000000000000000000" pitchFamily="2" charset="2"/>
              <a:buChar char="q"/>
            </a:pPr>
            <a:endParaRPr lang="en-US" sz="2800" dirty="0">
              <a:latin typeface="Sylfaen" panose="010A0502050306030303" pitchFamily="18" charset="0"/>
            </a:endParaRPr>
          </a:p>
          <a:p>
            <a:pPr marL="342900" indent="-342900">
              <a:buFont typeface="Wingdings" panose="05000000000000000000" pitchFamily="2" charset="2"/>
              <a:buChar char="q"/>
            </a:pPr>
            <a:r>
              <a:rPr lang="en-US" sz="2800" b="1" dirty="0" smtClean="0">
                <a:solidFill>
                  <a:srgbClr val="002060"/>
                </a:solidFill>
                <a:latin typeface="Sylfaen" panose="010A0502050306030303" pitchFamily="18" charset="0"/>
              </a:rPr>
              <a:t>Artificial Neural Network (ANN) </a:t>
            </a:r>
            <a:r>
              <a:rPr lang="en-US" sz="2800" dirty="0" smtClean="0">
                <a:latin typeface="Sylfaen" panose="010A0502050306030303" pitchFamily="18" charset="0"/>
              </a:rPr>
              <a:t>– A machine learning algorithm</a:t>
            </a:r>
          </a:p>
          <a:p>
            <a:pPr marL="342900" indent="-342900">
              <a:buFont typeface="Wingdings" panose="05000000000000000000" pitchFamily="2" charset="2"/>
              <a:buChar char="q"/>
            </a:pPr>
            <a:endParaRPr lang="en-US" sz="2800" dirty="0" smtClean="0">
              <a:latin typeface="Sylfaen" panose="010A0502050306030303" pitchFamily="18" charset="0"/>
            </a:endParaRPr>
          </a:p>
          <a:p>
            <a:pPr marL="342900" indent="-342900">
              <a:buFont typeface="Wingdings" panose="05000000000000000000" pitchFamily="2" charset="2"/>
              <a:buChar char="q"/>
            </a:pPr>
            <a:endParaRPr lang="en-US" sz="2800" dirty="0">
              <a:latin typeface="Sylfaen" panose="010A0502050306030303" pitchFamily="18" charset="0"/>
            </a:endParaRPr>
          </a:p>
          <a:p>
            <a:pPr marL="342900" indent="-342900">
              <a:buFont typeface="Wingdings" panose="05000000000000000000" pitchFamily="2" charset="2"/>
              <a:buChar char="q"/>
            </a:pPr>
            <a:r>
              <a:rPr lang="en-US" sz="2800" b="1" dirty="0" smtClean="0">
                <a:solidFill>
                  <a:srgbClr val="002060"/>
                </a:solidFill>
                <a:latin typeface="Sylfaen" panose="010A0502050306030303" pitchFamily="18" charset="0"/>
              </a:rPr>
              <a:t>Deep Learning </a:t>
            </a:r>
            <a:r>
              <a:rPr lang="en-US" sz="2800" dirty="0" smtClean="0">
                <a:latin typeface="Sylfaen" panose="010A0502050306030303" pitchFamily="18" charset="0"/>
              </a:rPr>
              <a:t>– A type of ANN</a:t>
            </a:r>
          </a:p>
          <a:p>
            <a:pPr marL="342900" indent="-342900">
              <a:buFont typeface="Wingdings" panose="05000000000000000000" pitchFamily="2" charset="2"/>
              <a:buChar char="q"/>
            </a:pPr>
            <a:endParaRPr lang="en-US" sz="2800" dirty="0" smtClean="0">
              <a:latin typeface="Sylfaen" panose="010A0502050306030303" pitchFamily="18" charset="0"/>
            </a:endParaRPr>
          </a:p>
          <a:p>
            <a:pPr marL="342900" indent="-342900">
              <a:buFont typeface="Wingdings" panose="05000000000000000000" pitchFamily="2" charset="2"/>
              <a:buChar char="q"/>
            </a:pPr>
            <a:endParaRPr lang="en-US" sz="2800" dirty="0">
              <a:latin typeface="Sylfaen" panose="010A0502050306030303" pitchFamily="18" charset="0"/>
            </a:endParaRPr>
          </a:p>
          <a:p>
            <a:pPr marL="342900" indent="-342900">
              <a:buFont typeface="Wingdings" panose="05000000000000000000" pitchFamily="2" charset="2"/>
              <a:buChar char="q"/>
            </a:pPr>
            <a:r>
              <a:rPr lang="en-US" sz="2800" b="1" dirty="0" smtClean="0">
                <a:solidFill>
                  <a:srgbClr val="002060"/>
                </a:solidFill>
                <a:latin typeface="Sylfaen" panose="010A0502050306030303" pitchFamily="18" charset="0"/>
              </a:rPr>
              <a:t>Big Data </a:t>
            </a:r>
            <a:r>
              <a:rPr lang="en-US" sz="2800" dirty="0" smtClean="0">
                <a:latin typeface="Sylfaen" panose="010A0502050306030303" pitchFamily="18" charset="0"/>
              </a:rPr>
              <a:t>– Using data to find unobvious patterns</a:t>
            </a:r>
            <a:endParaRPr lang="en-IN" sz="2800" dirty="0">
              <a:latin typeface="Sylfaen" panose="010A0502050306030303" pitchFamily="18" charset="0"/>
            </a:endParaRPr>
          </a:p>
        </p:txBody>
      </p:sp>
    </p:spTree>
    <p:extLst>
      <p:ext uri="{BB962C8B-B14F-4D97-AF65-F5344CB8AC3E}">
        <p14:creationId xmlns:p14="http://schemas.microsoft.com/office/powerpoint/2010/main" val="2001780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What is </a:t>
            </a:r>
            <a:r>
              <a:rPr lang="en-US" sz="3200" dirty="0" smtClean="0">
                <a:solidFill>
                  <a:schemeClr val="accent1">
                    <a:lumMod val="75000"/>
                  </a:schemeClr>
                </a:solidFill>
                <a:latin typeface="Arial Rounded MT Bold" panose="020F0704030504030204" pitchFamily="34" charset="0"/>
              </a:rPr>
              <a:t>Machine </a:t>
            </a:r>
            <a:r>
              <a:rPr lang="en-US" sz="3200" dirty="0">
                <a:solidFill>
                  <a:schemeClr val="accent1">
                    <a:lumMod val="75000"/>
                  </a:schemeClr>
                </a:solidFill>
                <a:latin typeface="Arial Rounded MT Bold" panose="020F0704030504030204" pitchFamily="34" charset="0"/>
              </a:rPr>
              <a:t>Learning?</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321973" y="1365162"/>
            <a:ext cx="10766738" cy="2308324"/>
          </a:xfrm>
          <a:prstGeom prst="rect">
            <a:avLst/>
          </a:prstGeom>
        </p:spPr>
        <p:txBody>
          <a:bodyPr wrap="square">
            <a:spAutoFit/>
          </a:bodyPr>
          <a:lstStyle/>
          <a:p>
            <a:r>
              <a:rPr lang="en-IN" sz="2400" dirty="0" smtClean="0">
                <a:latin typeface="Sylfaen" panose="010A0502050306030303" pitchFamily="18" charset="0"/>
              </a:rPr>
              <a:t>Simple Definition: Using Data to answer questions</a:t>
            </a:r>
          </a:p>
          <a:p>
            <a:endParaRPr lang="en-US" sz="2400" dirty="0">
              <a:latin typeface="Sylfaen" panose="010A0502050306030303" pitchFamily="18" charset="0"/>
            </a:endParaRPr>
          </a:p>
          <a:p>
            <a:r>
              <a:rPr lang="en-US" sz="2400" dirty="0" smtClean="0">
                <a:latin typeface="Sylfaen" panose="010A0502050306030303" pitchFamily="18" charset="0"/>
              </a:rPr>
              <a:t>Study of computer algorithms:</a:t>
            </a:r>
          </a:p>
          <a:p>
            <a:endParaRPr lang="en-US" sz="2400" dirty="0">
              <a:latin typeface="Sylfaen" panose="010A0502050306030303" pitchFamily="18" charset="0"/>
            </a:endParaRPr>
          </a:p>
          <a:p>
            <a:pPr marL="4000500" lvl="8" indent="-342900">
              <a:buFont typeface="Arial" panose="020B0604020202020204" pitchFamily="34" charset="0"/>
              <a:buChar char="•"/>
            </a:pPr>
            <a:r>
              <a:rPr lang="en-US" sz="2400" dirty="0" smtClean="0">
                <a:latin typeface="Sylfaen" panose="010A0502050306030303" pitchFamily="18" charset="0"/>
              </a:rPr>
              <a:t>that improves automatically </a:t>
            </a:r>
          </a:p>
          <a:p>
            <a:pPr marL="4000500" lvl="8" indent="-342900">
              <a:buFont typeface="Arial" panose="020B0604020202020204" pitchFamily="34" charset="0"/>
              <a:buChar char="•"/>
            </a:pPr>
            <a:r>
              <a:rPr lang="en-US" sz="2400" dirty="0" smtClean="0">
                <a:latin typeface="Sylfaen" panose="010A0502050306030303" pitchFamily="18" charset="0"/>
              </a:rPr>
              <a:t>through experiences</a:t>
            </a:r>
          </a:p>
        </p:txBody>
      </p:sp>
      <p:sp>
        <p:nvSpPr>
          <p:cNvPr id="4" name="Rectangle 3"/>
          <p:cNvSpPr/>
          <p:nvPr/>
        </p:nvSpPr>
        <p:spPr>
          <a:xfrm>
            <a:off x="321973" y="4067579"/>
            <a:ext cx="10766738" cy="1938992"/>
          </a:xfrm>
          <a:prstGeom prst="rect">
            <a:avLst/>
          </a:prstGeom>
        </p:spPr>
        <p:txBody>
          <a:bodyPr wrap="square">
            <a:spAutoFit/>
          </a:bodyPr>
          <a:lstStyle/>
          <a:p>
            <a:r>
              <a:rPr lang="en-US" sz="2400" dirty="0">
                <a:latin typeface="Sylfaen" panose="010A0502050306030303" pitchFamily="18" charset="0"/>
              </a:rPr>
              <a:t>(</a:t>
            </a:r>
            <a:r>
              <a:rPr lang="en-US" i="1" dirty="0">
                <a:solidFill>
                  <a:schemeClr val="tx2"/>
                </a:solidFill>
                <a:latin typeface="Sylfaen" panose="010A0502050306030303" pitchFamily="18" charset="0"/>
              </a:rPr>
              <a:t>Tom Mitchell in his book Machine </a:t>
            </a:r>
            <a:r>
              <a:rPr lang="en-US" i="1" dirty="0" smtClean="0">
                <a:solidFill>
                  <a:schemeClr val="tx2"/>
                </a:solidFill>
                <a:latin typeface="Sylfaen" panose="010A0502050306030303" pitchFamily="18" charset="0"/>
              </a:rPr>
              <a:t>Learning</a:t>
            </a:r>
            <a:r>
              <a:rPr lang="en-US" sz="2400" dirty="0" smtClean="0">
                <a:latin typeface="Sylfaen" panose="010A0502050306030303" pitchFamily="18" charset="0"/>
              </a:rPr>
              <a:t>)</a:t>
            </a:r>
          </a:p>
          <a:p>
            <a:endParaRPr lang="en-US" sz="2400" dirty="0">
              <a:latin typeface="Sylfaen" panose="010A0502050306030303" pitchFamily="18" charset="0"/>
            </a:endParaRPr>
          </a:p>
          <a:p>
            <a:r>
              <a:rPr lang="en-US" sz="2400" dirty="0" smtClean="0">
                <a:latin typeface="Sylfaen" panose="010A0502050306030303" pitchFamily="18" charset="0"/>
              </a:rPr>
              <a:t>Formally, A computer program is said to learn from experience E with respect to some class of tasks T and performance measure P if its performance at task T, as measured by P, improves with experience E</a:t>
            </a:r>
            <a:r>
              <a:rPr lang="en-US" sz="2400" dirty="0">
                <a:latin typeface="Sylfaen" panose="010A0502050306030303" pitchFamily="18" charset="0"/>
              </a:rPr>
              <a:t>. </a:t>
            </a:r>
            <a:endParaRPr lang="en-US" sz="2400" dirty="0" smtClean="0">
              <a:latin typeface="Sylfaen" panose="010A0502050306030303" pitchFamily="18" charset="0"/>
            </a:endParaRPr>
          </a:p>
        </p:txBody>
      </p:sp>
    </p:spTree>
    <p:extLst>
      <p:ext uri="{BB962C8B-B14F-4D97-AF65-F5344CB8AC3E}">
        <p14:creationId xmlns:p14="http://schemas.microsoft.com/office/powerpoint/2010/main" val="1265042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Traditional Programming Vs. Machine Learning</a:t>
            </a:r>
            <a:endParaRPr lang="en-IN" sz="3200" dirty="0">
              <a:solidFill>
                <a:schemeClr val="accent1">
                  <a:lumMod val="75000"/>
                </a:schemeClr>
              </a:solidFill>
              <a:latin typeface="Arial Rounded MT Bold" panose="020F0704030504030204" pitchFamily="34" charset="0"/>
            </a:endParaRPr>
          </a:p>
        </p:txBody>
      </p:sp>
      <p:pic>
        <p:nvPicPr>
          <p:cNvPr id="1026" name="Picture 2" descr="Traditional Programm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735" y="1413993"/>
            <a:ext cx="8410575" cy="34194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745496" y="6604084"/>
            <a:ext cx="2446504" cy="253916"/>
          </a:xfrm>
          <a:prstGeom prst="rect">
            <a:avLst/>
          </a:prstGeom>
        </p:spPr>
        <p:txBody>
          <a:bodyPr wrap="none">
            <a:spAutoFit/>
          </a:bodyPr>
          <a:lstStyle/>
          <a:p>
            <a:r>
              <a:rPr lang="en-IN" sz="1050" dirty="0" smtClean="0"/>
              <a:t>Image Source: https</a:t>
            </a:r>
            <a:r>
              <a:rPr lang="en-IN" sz="1050" dirty="0"/>
              <a:t>://www.guru99.com/</a:t>
            </a:r>
          </a:p>
        </p:txBody>
      </p:sp>
    </p:spTree>
    <p:extLst>
      <p:ext uri="{BB962C8B-B14F-4D97-AF65-F5344CB8AC3E}">
        <p14:creationId xmlns:p14="http://schemas.microsoft.com/office/powerpoint/2010/main" val="31782539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Traditional Programming Vs. Machine Learning</a:t>
            </a:r>
            <a:endParaRPr lang="en-IN" sz="3200" dirty="0">
              <a:solidFill>
                <a:schemeClr val="accent1">
                  <a:lumMod val="75000"/>
                </a:schemeClr>
              </a:solidFill>
              <a:latin typeface="Arial Rounded MT Bold" panose="020F0704030504030204" pitchFamily="34" charset="0"/>
            </a:endParaRPr>
          </a:p>
        </p:txBody>
      </p:sp>
      <p:pic>
        <p:nvPicPr>
          <p:cNvPr id="2050" name="Picture 2" descr="Machine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188" y="2003313"/>
            <a:ext cx="9963439" cy="26974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745496" y="6604084"/>
            <a:ext cx="2446504" cy="253916"/>
          </a:xfrm>
          <a:prstGeom prst="rect">
            <a:avLst/>
          </a:prstGeom>
        </p:spPr>
        <p:txBody>
          <a:bodyPr wrap="none">
            <a:spAutoFit/>
          </a:bodyPr>
          <a:lstStyle/>
          <a:p>
            <a:r>
              <a:rPr lang="en-IN" sz="1050" dirty="0" smtClean="0"/>
              <a:t>Image Source: https</a:t>
            </a:r>
            <a:r>
              <a:rPr lang="en-IN" sz="1050" dirty="0"/>
              <a:t>://www.guru99.com/</a:t>
            </a:r>
          </a:p>
        </p:txBody>
      </p:sp>
    </p:spTree>
    <p:extLst>
      <p:ext uri="{BB962C8B-B14F-4D97-AF65-F5344CB8AC3E}">
        <p14:creationId xmlns:p14="http://schemas.microsoft.com/office/powerpoint/2010/main" val="2768582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How does Machine </a:t>
            </a:r>
            <a:r>
              <a:rPr lang="en-US" sz="3200" dirty="0" smtClean="0">
                <a:solidFill>
                  <a:schemeClr val="accent1">
                    <a:lumMod val="75000"/>
                  </a:schemeClr>
                </a:solidFill>
                <a:latin typeface="Arial Rounded MT Bold" panose="020F0704030504030204" pitchFamily="34" charset="0"/>
              </a:rPr>
              <a:t>Learning?</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154548" y="811370"/>
            <a:ext cx="10766738" cy="461665"/>
          </a:xfrm>
          <a:prstGeom prst="rect">
            <a:avLst/>
          </a:prstGeom>
        </p:spPr>
        <p:txBody>
          <a:bodyPr wrap="square">
            <a:spAutoFit/>
          </a:bodyPr>
          <a:lstStyle/>
          <a:p>
            <a:r>
              <a:rPr lang="en-US" sz="2400" dirty="0">
                <a:latin typeface="Sylfaen" panose="010A0502050306030303" pitchFamily="18" charset="0"/>
              </a:rPr>
              <a:t>The core objective of machine learning is the learning and inference. </a:t>
            </a:r>
            <a:endParaRPr lang="en-IN" sz="2400" dirty="0">
              <a:latin typeface="Sylfaen" panose="010A0502050306030303" pitchFamily="18" charset="0"/>
            </a:endParaRPr>
          </a:p>
        </p:txBody>
      </p:sp>
      <p:pic>
        <p:nvPicPr>
          <p:cNvPr id="3074" name="Picture 2" descr="learning ph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720" y="1874299"/>
            <a:ext cx="7993285" cy="232421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ference from mod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650" y="4713668"/>
            <a:ext cx="7083380" cy="202239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698034" y="6604084"/>
            <a:ext cx="2446504" cy="253916"/>
          </a:xfrm>
          <a:prstGeom prst="rect">
            <a:avLst/>
          </a:prstGeom>
        </p:spPr>
        <p:txBody>
          <a:bodyPr wrap="none">
            <a:spAutoFit/>
          </a:bodyPr>
          <a:lstStyle/>
          <a:p>
            <a:r>
              <a:rPr lang="en-IN" sz="1050" dirty="0" smtClean="0"/>
              <a:t>Image Source: https</a:t>
            </a:r>
            <a:r>
              <a:rPr lang="en-IN" sz="1050" dirty="0"/>
              <a:t>://www.guru99.com/</a:t>
            </a:r>
          </a:p>
        </p:txBody>
      </p:sp>
    </p:spTree>
    <p:extLst>
      <p:ext uri="{BB962C8B-B14F-4D97-AF65-F5344CB8AC3E}">
        <p14:creationId xmlns:p14="http://schemas.microsoft.com/office/powerpoint/2010/main" val="2494841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Machine Learning Lifecycle</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321973" y="1365162"/>
            <a:ext cx="10766738" cy="4524315"/>
          </a:xfrm>
          <a:prstGeom prst="rect">
            <a:avLst/>
          </a:prstGeom>
        </p:spPr>
        <p:txBody>
          <a:bodyPr wrap="square">
            <a:spAutoFit/>
          </a:bodyPr>
          <a:lstStyle/>
          <a:p>
            <a:r>
              <a:rPr lang="en-US" sz="2400" dirty="0">
                <a:latin typeface="Sylfaen" panose="010A0502050306030303" pitchFamily="18" charset="0"/>
              </a:rPr>
              <a:t>The life of Machine Learning programs is straightforward and can be summarized in the following points:</a:t>
            </a:r>
          </a:p>
          <a:p>
            <a:endParaRPr lang="en-US" sz="2400" dirty="0">
              <a:latin typeface="Sylfaen" panose="010A0502050306030303" pitchFamily="18" charset="0"/>
            </a:endParaRPr>
          </a:p>
          <a:p>
            <a:pPr marL="457200" indent="-457200">
              <a:buFont typeface="+mj-lt"/>
              <a:buAutoNum type="arabicPeriod"/>
            </a:pPr>
            <a:r>
              <a:rPr lang="en-US" sz="2400" dirty="0">
                <a:latin typeface="Sylfaen" panose="010A0502050306030303" pitchFamily="18" charset="0"/>
              </a:rPr>
              <a:t>Define a question</a:t>
            </a:r>
          </a:p>
          <a:p>
            <a:pPr marL="457200" indent="-457200">
              <a:buFont typeface="+mj-lt"/>
              <a:buAutoNum type="arabicPeriod"/>
            </a:pPr>
            <a:r>
              <a:rPr lang="en-US" sz="2400" dirty="0">
                <a:latin typeface="Sylfaen" panose="010A0502050306030303" pitchFamily="18" charset="0"/>
              </a:rPr>
              <a:t>Collect data</a:t>
            </a:r>
          </a:p>
          <a:p>
            <a:pPr marL="457200" indent="-457200">
              <a:buFont typeface="+mj-lt"/>
              <a:buAutoNum type="arabicPeriod"/>
            </a:pPr>
            <a:r>
              <a:rPr lang="en-US" sz="2400" dirty="0">
                <a:latin typeface="Sylfaen" panose="010A0502050306030303" pitchFamily="18" charset="0"/>
              </a:rPr>
              <a:t>Visualize data</a:t>
            </a:r>
          </a:p>
          <a:p>
            <a:pPr marL="457200" indent="-457200">
              <a:buFont typeface="+mj-lt"/>
              <a:buAutoNum type="arabicPeriod"/>
            </a:pPr>
            <a:r>
              <a:rPr lang="en-US" sz="2400" dirty="0">
                <a:latin typeface="Sylfaen" panose="010A0502050306030303" pitchFamily="18" charset="0"/>
              </a:rPr>
              <a:t>Train algorithm</a:t>
            </a:r>
          </a:p>
          <a:p>
            <a:pPr marL="457200" indent="-457200">
              <a:buFont typeface="+mj-lt"/>
              <a:buAutoNum type="arabicPeriod"/>
            </a:pPr>
            <a:r>
              <a:rPr lang="en-US" sz="2400" dirty="0">
                <a:latin typeface="Sylfaen" panose="010A0502050306030303" pitchFamily="18" charset="0"/>
              </a:rPr>
              <a:t>Test the Algorithm</a:t>
            </a:r>
          </a:p>
          <a:p>
            <a:pPr marL="457200" indent="-457200">
              <a:buFont typeface="+mj-lt"/>
              <a:buAutoNum type="arabicPeriod"/>
            </a:pPr>
            <a:r>
              <a:rPr lang="en-US" sz="2400" dirty="0">
                <a:latin typeface="Sylfaen" panose="010A0502050306030303" pitchFamily="18" charset="0"/>
              </a:rPr>
              <a:t>Collect feedback</a:t>
            </a:r>
          </a:p>
          <a:p>
            <a:pPr marL="457200" indent="-457200">
              <a:buFont typeface="+mj-lt"/>
              <a:buAutoNum type="arabicPeriod"/>
            </a:pPr>
            <a:r>
              <a:rPr lang="en-US" sz="2400" dirty="0">
                <a:latin typeface="Sylfaen" panose="010A0502050306030303" pitchFamily="18" charset="0"/>
              </a:rPr>
              <a:t>Refine the algorithm</a:t>
            </a:r>
          </a:p>
          <a:p>
            <a:pPr marL="457200" indent="-457200">
              <a:buFont typeface="+mj-lt"/>
              <a:buAutoNum type="arabicPeriod"/>
            </a:pPr>
            <a:r>
              <a:rPr lang="en-US" sz="2400" dirty="0">
                <a:latin typeface="Sylfaen" panose="010A0502050306030303" pitchFamily="18" charset="0"/>
              </a:rPr>
              <a:t>Loop 4-7 until the results are satisfying</a:t>
            </a:r>
          </a:p>
          <a:p>
            <a:pPr marL="457200" indent="-457200">
              <a:buFont typeface="+mj-lt"/>
              <a:buAutoNum type="arabicPeriod"/>
            </a:pPr>
            <a:r>
              <a:rPr lang="en-US" sz="2400" dirty="0">
                <a:latin typeface="Sylfaen" panose="010A0502050306030303" pitchFamily="18" charset="0"/>
              </a:rPr>
              <a:t>Use the model to make a prediction</a:t>
            </a:r>
            <a:endParaRPr lang="en-IN" sz="2400" dirty="0">
              <a:latin typeface="Sylfaen" panose="010A0502050306030303" pitchFamily="18" charset="0"/>
            </a:endParaRPr>
          </a:p>
        </p:txBody>
      </p:sp>
    </p:spTree>
    <p:extLst>
      <p:ext uri="{BB962C8B-B14F-4D97-AF65-F5344CB8AC3E}">
        <p14:creationId xmlns:p14="http://schemas.microsoft.com/office/powerpoint/2010/main" val="3079514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77352" cy="484881"/>
          </a:xfrm>
        </p:spPr>
        <p:txBody>
          <a:bodyPr>
            <a:noAutofit/>
          </a:bodyPr>
          <a:lstStyle/>
          <a:p>
            <a:r>
              <a:rPr lang="en-US" sz="3200" dirty="0">
                <a:solidFill>
                  <a:schemeClr val="accent1">
                    <a:lumMod val="75000"/>
                  </a:schemeClr>
                </a:solidFill>
                <a:latin typeface="Arial Rounded MT Bold" panose="020F0704030504030204" pitchFamily="34" charset="0"/>
              </a:rPr>
              <a:t>Machine Learning Algorithms and Where they are Used?</a:t>
            </a:r>
            <a:endParaRPr lang="en-IN" sz="3200" dirty="0">
              <a:solidFill>
                <a:schemeClr val="accent1">
                  <a:lumMod val="75000"/>
                </a:schemeClr>
              </a:solidFill>
              <a:latin typeface="Arial Rounded MT Bold" panose="020F0704030504030204" pitchFamily="34" charset="0"/>
            </a:endParaRPr>
          </a:p>
        </p:txBody>
      </p:sp>
      <p:pic>
        <p:nvPicPr>
          <p:cNvPr id="4098" name="Picture 2" descr="Machine learning Algorith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485" y="1004552"/>
            <a:ext cx="11211864" cy="560460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745496" y="6604084"/>
            <a:ext cx="2446504" cy="253916"/>
          </a:xfrm>
          <a:prstGeom prst="rect">
            <a:avLst/>
          </a:prstGeom>
        </p:spPr>
        <p:txBody>
          <a:bodyPr wrap="none">
            <a:spAutoFit/>
          </a:bodyPr>
          <a:lstStyle/>
          <a:p>
            <a:r>
              <a:rPr lang="en-IN" sz="1050" dirty="0" smtClean="0"/>
              <a:t>Image Source: https</a:t>
            </a:r>
            <a:r>
              <a:rPr lang="en-IN" sz="1050" dirty="0"/>
              <a:t>://www.guru99.com/</a:t>
            </a:r>
          </a:p>
        </p:txBody>
      </p:sp>
    </p:spTree>
    <p:extLst>
      <p:ext uri="{BB962C8B-B14F-4D97-AF65-F5344CB8AC3E}">
        <p14:creationId xmlns:p14="http://schemas.microsoft.com/office/powerpoint/2010/main" val="1602975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What is </a:t>
            </a:r>
            <a:r>
              <a:rPr lang="en-US" sz="3200" dirty="0">
                <a:solidFill>
                  <a:srgbClr val="0070C0"/>
                </a:solidFill>
                <a:latin typeface="Arial Rounded MT Bold" panose="020F0704030504030204" pitchFamily="34" charset="0"/>
              </a:rPr>
              <a:t>Supervised Machine Learning</a:t>
            </a:r>
            <a:r>
              <a:rPr lang="en-US" sz="3200" dirty="0" smtClean="0">
                <a:solidFill>
                  <a:schemeClr val="accent1">
                    <a:lumMod val="75000"/>
                  </a:schemeClr>
                </a:solidFill>
                <a:latin typeface="Arial Rounded MT Bold" panose="020F0704030504030204" pitchFamily="34" charset="0"/>
              </a:rPr>
              <a:t>?</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321973" y="1365162"/>
            <a:ext cx="10766738" cy="2308324"/>
          </a:xfrm>
          <a:prstGeom prst="rect">
            <a:avLst/>
          </a:prstGeom>
        </p:spPr>
        <p:txBody>
          <a:bodyPr wrap="square">
            <a:spAutoFit/>
          </a:bodyPr>
          <a:lstStyle/>
          <a:p>
            <a:r>
              <a:rPr lang="en-IN" sz="2400" dirty="0">
                <a:latin typeface="Sylfaen" panose="010A0502050306030303" pitchFamily="18" charset="0"/>
              </a:rPr>
              <a:t>In Supervised learning, you train the machine using data which is well “</a:t>
            </a:r>
            <a:r>
              <a:rPr lang="en-IN" sz="2400" dirty="0" err="1">
                <a:latin typeface="Sylfaen" panose="010A0502050306030303" pitchFamily="18" charset="0"/>
              </a:rPr>
              <a:t>labeled</a:t>
            </a:r>
            <a:r>
              <a:rPr lang="en-IN" sz="2400" dirty="0">
                <a:latin typeface="Sylfaen" panose="010A0502050306030303" pitchFamily="18" charset="0"/>
              </a:rPr>
              <a:t>.” </a:t>
            </a:r>
            <a:endParaRPr lang="en-IN" sz="2400" dirty="0" smtClean="0">
              <a:latin typeface="Sylfaen" panose="010A0502050306030303" pitchFamily="18" charset="0"/>
            </a:endParaRPr>
          </a:p>
          <a:p>
            <a:endParaRPr lang="en-IN" sz="2400" dirty="0">
              <a:latin typeface="Sylfaen" panose="010A0502050306030303" pitchFamily="18" charset="0"/>
            </a:endParaRPr>
          </a:p>
          <a:p>
            <a:r>
              <a:rPr lang="en-IN" sz="2400" dirty="0" smtClean="0">
                <a:latin typeface="Sylfaen" panose="010A0502050306030303" pitchFamily="18" charset="0"/>
              </a:rPr>
              <a:t>It </a:t>
            </a:r>
            <a:r>
              <a:rPr lang="en-IN" sz="2400" dirty="0">
                <a:latin typeface="Sylfaen" panose="010A0502050306030303" pitchFamily="18" charset="0"/>
              </a:rPr>
              <a:t>means some data is already tagged with the correct answer. </a:t>
            </a:r>
            <a:endParaRPr lang="en-IN" sz="2400" dirty="0" smtClean="0">
              <a:latin typeface="Sylfaen" panose="010A0502050306030303" pitchFamily="18" charset="0"/>
            </a:endParaRPr>
          </a:p>
          <a:p>
            <a:endParaRPr lang="en-IN" sz="2400" dirty="0">
              <a:latin typeface="Sylfaen" panose="010A0502050306030303" pitchFamily="18" charset="0"/>
            </a:endParaRPr>
          </a:p>
          <a:p>
            <a:r>
              <a:rPr lang="en-IN" sz="2400" dirty="0" smtClean="0">
                <a:latin typeface="Sylfaen" panose="010A0502050306030303" pitchFamily="18" charset="0"/>
              </a:rPr>
              <a:t>It </a:t>
            </a:r>
            <a:r>
              <a:rPr lang="en-IN" sz="2400" dirty="0">
                <a:latin typeface="Sylfaen" panose="010A0502050306030303" pitchFamily="18" charset="0"/>
              </a:rPr>
              <a:t>can be compared to learning which takes place in the presence of a supervisor or a teacher.</a:t>
            </a:r>
          </a:p>
        </p:txBody>
      </p:sp>
    </p:spTree>
    <p:extLst>
      <p:ext uri="{BB962C8B-B14F-4D97-AF65-F5344CB8AC3E}">
        <p14:creationId xmlns:p14="http://schemas.microsoft.com/office/powerpoint/2010/main" val="615427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What is </a:t>
            </a:r>
            <a:r>
              <a:rPr lang="en-US" sz="3200" dirty="0">
                <a:solidFill>
                  <a:srgbClr val="0070C0"/>
                </a:solidFill>
                <a:latin typeface="Arial Rounded MT Bold" panose="020F0704030504030204" pitchFamily="34" charset="0"/>
              </a:rPr>
              <a:t>Supervised Machine Learning</a:t>
            </a:r>
            <a:r>
              <a:rPr lang="en-US" sz="3200" dirty="0" smtClean="0">
                <a:solidFill>
                  <a:schemeClr val="accent1">
                    <a:lumMod val="75000"/>
                  </a:schemeClr>
                </a:solidFill>
                <a:latin typeface="Arial Rounded MT Bold" panose="020F0704030504030204" pitchFamily="34" charset="0"/>
              </a:rPr>
              <a:t>?</a:t>
            </a:r>
            <a:endParaRPr lang="en-IN" sz="3200" dirty="0">
              <a:solidFill>
                <a:schemeClr val="accent1">
                  <a:lumMod val="75000"/>
                </a:schemeClr>
              </a:solidFill>
              <a:latin typeface="Arial Rounded MT Bold" panose="020F0704030504030204" pitchFamily="34" charset="0"/>
            </a:endParaRPr>
          </a:p>
        </p:txBody>
      </p:sp>
      <p:pic>
        <p:nvPicPr>
          <p:cNvPr id="5122" name="Picture 2" descr="Supervised Machine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732" y="1339403"/>
            <a:ext cx="9555095" cy="47775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581990" y="6604084"/>
            <a:ext cx="2610010" cy="253916"/>
          </a:xfrm>
          <a:prstGeom prst="rect">
            <a:avLst/>
          </a:prstGeom>
        </p:spPr>
        <p:txBody>
          <a:bodyPr wrap="none">
            <a:spAutoFit/>
          </a:bodyPr>
          <a:lstStyle/>
          <a:p>
            <a:r>
              <a:rPr lang="en-IN" sz="1050" dirty="0" smtClean="0"/>
              <a:t>Image Source</a:t>
            </a:r>
            <a:r>
              <a:rPr lang="en-IN" sz="1050" dirty="0"/>
              <a:t>: https://www.javatpoint.com/</a:t>
            </a:r>
          </a:p>
        </p:txBody>
      </p:sp>
    </p:spTree>
    <p:extLst>
      <p:ext uri="{BB962C8B-B14F-4D97-AF65-F5344CB8AC3E}">
        <p14:creationId xmlns:p14="http://schemas.microsoft.com/office/powerpoint/2010/main" val="1041850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 </a:t>
            </a:r>
            <a:r>
              <a:rPr lang="en-US" sz="3200" dirty="0">
                <a:solidFill>
                  <a:srgbClr val="0070C0"/>
                </a:solidFill>
                <a:latin typeface="Arial Rounded MT Bold" panose="020F0704030504030204" pitchFamily="34" charset="0"/>
              </a:rPr>
              <a:t>Supervised 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5262979"/>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Example: House </a:t>
            </a:r>
            <a:r>
              <a:rPr lang="en-IN" sz="2400" b="1" dirty="0" smtClean="0">
                <a:latin typeface="Sylfaen" panose="010A0502050306030303" pitchFamily="18" charset="0"/>
                <a:ea typeface="Times New Roman" panose="02020603050405020304" pitchFamily="18" charset="0"/>
              </a:rPr>
              <a:t>prices</a:t>
            </a:r>
          </a:p>
          <a:p>
            <a:endParaRPr lang="en-IN" sz="2400" dirty="0">
              <a:latin typeface="Sylfaen" panose="010A0502050306030303" pitchFamily="18" charset="0"/>
              <a:ea typeface="Times New Roman" panose="02020603050405020304" pitchFamily="18" charset="0"/>
            </a:endParaRPr>
          </a:p>
          <a:p>
            <a:r>
              <a:rPr lang="en-IN" sz="2400" dirty="0">
                <a:latin typeface="Sylfaen" panose="010A0502050306030303" pitchFamily="18" charset="0"/>
                <a:ea typeface="Times New Roman" panose="02020603050405020304" pitchFamily="18" charset="0"/>
              </a:rPr>
              <a:t>One practical example of supervised learning problems is predicting house prices. </a:t>
            </a:r>
            <a:endParaRPr lang="en-IN" sz="2400" dirty="0" smtClean="0">
              <a:latin typeface="Sylfaen" panose="010A0502050306030303" pitchFamily="18" charset="0"/>
              <a:ea typeface="Times New Roman" panose="02020603050405020304" pitchFamily="18" charset="0"/>
            </a:endParaRPr>
          </a:p>
          <a:p>
            <a:endParaRPr lang="en-IN" sz="2400" dirty="0">
              <a:latin typeface="Sylfaen" panose="010A0502050306030303" pitchFamily="18" charset="0"/>
              <a:ea typeface="Times New Roman" panose="02020603050405020304" pitchFamily="18" charset="0"/>
            </a:endParaRPr>
          </a:p>
          <a:p>
            <a:r>
              <a:rPr lang="en-IN" sz="2400" dirty="0" smtClean="0">
                <a:latin typeface="Sylfaen" panose="010A0502050306030303" pitchFamily="18" charset="0"/>
                <a:ea typeface="Times New Roman" panose="02020603050405020304" pitchFamily="18" charset="0"/>
              </a:rPr>
              <a:t>How </a:t>
            </a:r>
            <a:r>
              <a:rPr lang="en-IN" sz="2400" dirty="0">
                <a:latin typeface="Sylfaen" panose="010A0502050306030303" pitchFamily="18" charset="0"/>
                <a:ea typeface="Times New Roman" panose="02020603050405020304" pitchFamily="18" charset="0"/>
              </a:rPr>
              <a:t>is this achieved</a:t>
            </a:r>
            <a:r>
              <a:rPr lang="en-IN" sz="2400" dirty="0" smtClean="0">
                <a:latin typeface="Sylfaen" panose="010A0502050306030303" pitchFamily="18" charset="0"/>
                <a:ea typeface="Times New Roman" panose="02020603050405020304" pitchFamily="18" charset="0"/>
              </a:rPr>
              <a:t>?</a:t>
            </a:r>
          </a:p>
          <a:p>
            <a:endParaRPr lang="en-IN" sz="2400" dirty="0">
              <a:latin typeface="Sylfaen" panose="010A0502050306030303" pitchFamily="18" charset="0"/>
              <a:ea typeface="Times New Roman" panose="02020603050405020304" pitchFamily="18" charset="0"/>
            </a:endParaRPr>
          </a:p>
          <a:p>
            <a:pPr marL="342900" indent="-342900">
              <a:buFont typeface="+mj-lt"/>
              <a:buAutoNum type="arabicPeriod"/>
            </a:pPr>
            <a:r>
              <a:rPr lang="en-IN" sz="2400" dirty="0">
                <a:latin typeface="Sylfaen" panose="010A0502050306030303" pitchFamily="18" charset="0"/>
                <a:ea typeface="Times New Roman" panose="02020603050405020304" pitchFamily="18" charset="0"/>
              </a:rPr>
              <a:t>First, we need data about the houses: square footage, number of rooms, features, whether a house has a garden or not, and so on. </a:t>
            </a:r>
            <a:endParaRPr lang="en-IN" sz="2400" dirty="0" smtClean="0">
              <a:latin typeface="Sylfaen" panose="010A0502050306030303" pitchFamily="18" charset="0"/>
              <a:ea typeface="Times New Roman" panose="02020603050405020304" pitchFamily="18" charset="0"/>
            </a:endParaRPr>
          </a:p>
          <a:p>
            <a:pPr marL="342900" indent="-342900">
              <a:buFont typeface="+mj-lt"/>
              <a:buAutoNum type="arabicPeriod"/>
            </a:pPr>
            <a:endParaRPr lang="en-IN" sz="2400" dirty="0">
              <a:latin typeface="Sylfaen" panose="010A0502050306030303" pitchFamily="18" charset="0"/>
              <a:ea typeface="Times New Roman" panose="02020603050405020304" pitchFamily="18" charset="0"/>
            </a:endParaRPr>
          </a:p>
          <a:p>
            <a:pPr marL="342900" indent="-342900">
              <a:buFont typeface="+mj-lt"/>
              <a:buAutoNum type="arabicPeriod"/>
            </a:pPr>
            <a:r>
              <a:rPr lang="en-IN" sz="2400" dirty="0" smtClean="0">
                <a:latin typeface="Sylfaen" panose="010A0502050306030303" pitchFamily="18" charset="0"/>
                <a:ea typeface="Times New Roman" panose="02020603050405020304" pitchFamily="18" charset="0"/>
              </a:rPr>
              <a:t>We </a:t>
            </a:r>
            <a:r>
              <a:rPr lang="en-IN" sz="2400" dirty="0">
                <a:latin typeface="Sylfaen" panose="010A0502050306030303" pitchFamily="18" charset="0"/>
                <a:ea typeface="Times New Roman" panose="02020603050405020304" pitchFamily="18" charset="0"/>
              </a:rPr>
              <a:t>then need to know the prices of these houses, i.e. the corresponding labels. </a:t>
            </a:r>
            <a:endParaRPr lang="en-IN" sz="2400" dirty="0" smtClean="0">
              <a:latin typeface="Sylfaen" panose="010A0502050306030303" pitchFamily="18" charset="0"/>
              <a:ea typeface="Times New Roman" panose="02020603050405020304" pitchFamily="18" charset="0"/>
            </a:endParaRPr>
          </a:p>
          <a:p>
            <a:pPr marL="342900" indent="-342900">
              <a:buFont typeface="+mj-lt"/>
              <a:buAutoNum type="arabicPeriod"/>
            </a:pPr>
            <a:endParaRPr lang="en-IN" sz="2400" dirty="0">
              <a:latin typeface="Sylfaen" panose="010A0502050306030303" pitchFamily="18" charset="0"/>
              <a:ea typeface="Times New Roman" panose="02020603050405020304" pitchFamily="18" charset="0"/>
            </a:endParaRPr>
          </a:p>
          <a:p>
            <a:pPr marL="342900" indent="-342900">
              <a:buFont typeface="+mj-lt"/>
              <a:buAutoNum type="arabicPeriod"/>
            </a:pPr>
            <a:r>
              <a:rPr lang="en-IN" sz="2400" dirty="0" smtClean="0">
                <a:latin typeface="Sylfaen" panose="010A0502050306030303" pitchFamily="18" charset="0"/>
                <a:ea typeface="Times New Roman" panose="02020603050405020304" pitchFamily="18" charset="0"/>
              </a:rPr>
              <a:t>By </a:t>
            </a:r>
            <a:r>
              <a:rPr lang="en-IN" sz="2400" dirty="0">
                <a:latin typeface="Sylfaen" panose="010A0502050306030303" pitchFamily="18" charset="0"/>
                <a:ea typeface="Times New Roman" panose="02020603050405020304" pitchFamily="18" charset="0"/>
              </a:rPr>
              <a:t>leveraging data coming from thousands of houses, their features and prices, we can now train a supervised machine learning model to predict a new house’s price based on the examples observed by the model. </a:t>
            </a:r>
            <a:endParaRPr lang="en-IN" sz="2400"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5570598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Examples </a:t>
            </a:r>
            <a:r>
              <a:rPr lang="en-US" sz="3200" dirty="0">
                <a:solidFill>
                  <a:srgbClr val="0070C0"/>
                </a:solidFill>
                <a:latin typeface="Arial Rounded MT Bold" panose="020F0704030504030204" pitchFamily="34" charset="0"/>
              </a:rPr>
              <a:t>Supervised 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461665"/>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Example</a:t>
            </a:r>
            <a:r>
              <a:rPr lang="en-IN" sz="2400" b="1" dirty="0" smtClean="0">
                <a:latin typeface="Sylfaen" panose="010A0502050306030303" pitchFamily="18" charset="0"/>
                <a:ea typeface="Times New Roman" panose="02020603050405020304" pitchFamily="18" charset="0"/>
              </a:rPr>
              <a:t>: </a:t>
            </a:r>
            <a:r>
              <a:rPr lang="en-IN" sz="2400" b="1" dirty="0" smtClean="0"/>
              <a:t>Is </a:t>
            </a:r>
            <a:r>
              <a:rPr lang="en-IN" sz="2400" b="1" dirty="0"/>
              <a:t>it a cat or a dog?</a:t>
            </a:r>
            <a:endParaRPr lang="en-IN"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611" y="1791416"/>
            <a:ext cx="9994005" cy="4245273"/>
          </a:xfrm>
          <a:prstGeom prst="rect">
            <a:avLst/>
          </a:prstGeom>
        </p:spPr>
      </p:pic>
      <p:sp>
        <p:nvSpPr>
          <p:cNvPr id="5" name="Rectangle 4"/>
          <p:cNvSpPr/>
          <p:nvPr/>
        </p:nvSpPr>
        <p:spPr>
          <a:xfrm>
            <a:off x="7611416" y="6615073"/>
            <a:ext cx="4675030" cy="253916"/>
          </a:xfrm>
          <a:prstGeom prst="rect">
            <a:avLst/>
          </a:prstGeom>
        </p:spPr>
        <p:txBody>
          <a:bodyPr wrap="square">
            <a:spAutoFit/>
          </a:bodyPr>
          <a:lstStyle/>
          <a:p>
            <a:r>
              <a:rPr lang="en-IN" sz="1050" dirty="0" smtClean="0"/>
              <a:t>Image Source: https</a:t>
            </a:r>
            <a:r>
              <a:rPr lang="en-IN" sz="1050" dirty="0"/>
              <a:t>://datasolutions.techdata.com/introduction-to-deep-learning/</a:t>
            </a:r>
          </a:p>
        </p:txBody>
      </p:sp>
    </p:spTree>
    <p:extLst>
      <p:ext uri="{BB962C8B-B14F-4D97-AF65-F5344CB8AC3E}">
        <p14:creationId xmlns:p14="http://schemas.microsoft.com/office/powerpoint/2010/main" val="3695618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 </a:t>
            </a:r>
            <a:r>
              <a:rPr lang="en-US" sz="3200" dirty="0">
                <a:solidFill>
                  <a:srgbClr val="0070C0"/>
                </a:solidFill>
                <a:latin typeface="Arial Rounded MT Bold" panose="020F0704030504030204" pitchFamily="34" charset="0"/>
              </a:rPr>
              <a:t>Supervised 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3416320"/>
          </a:xfrm>
          <a:prstGeom prst="rect">
            <a:avLst/>
          </a:prstGeom>
        </p:spPr>
        <p:txBody>
          <a:bodyPr wrap="square">
            <a:spAutoFit/>
          </a:bodyPr>
          <a:lstStyle/>
          <a:p>
            <a:r>
              <a:rPr lang="en-US" sz="2400" b="1" dirty="0">
                <a:latin typeface="Sylfaen" panose="010A0502050306030303" pitchFamily="18" charset="0"/>
                <a:ea typeface="Times New Roman" panose="02020603050405020304" pitchFamily="18" charset="0"/>
              </a:rPr>
              <a:t>Example: How’s the weather today</a:t>
            </a:r>
            <a:r>
              <a:rPr lang="en-US" sz="2400" b="1" dirty="0" smtClean="0">
                <a:latin typeface="Sylfaen" panose="010A0502050306030303" pitchFamily="18" charset="0"/>
                <a:ea typeface="Times New Roman" panose="02020603050405020304" pitchFamily="18" charset="0"/>
              </a:rPr>
              <a:t>?</a:t>
            </a:r>
          </a:p>
          <a:p>
            <a:endParaRPr lang="en-IN" sz="2400" dirty="0">
              <a:latin typeface="Sylfaen" panose="010A0502050306030303" pitchFamily="18" charset="0"/>
              <a:ea typeface="Times New Roman" panose="02020603050405020304" pitchFamily="18" charset="0"/>
            </a:endParaRPr>
          </a:p>
          <a:p>
            <a:r>
              <a:rPr lang="en-US" sz="2400" dirty="0" smtClean="0">
                <a:latin typeface="Sylfaen" panose="010A0502050306030303" pitchFamily="18" charset="0"/>
                <a:ea typeface="Times New Roman" panose="02020603050405020304" pitchFamily="18" charset="0"/>
              </a:rPr>
              <a:t>To </a:t>
            </a:r>
            <a:r>
              <a:rPr lang="en-US" sz="2400" dirty="0">
                <a:latin typeface="Sylfaen" panose="010A0502050306030303" pitchFamily="18" charset="0"/>
                <a:ea typeface="Times New Roman" panose="02020603050405020304" pitchFamily="18" charset="0"/>
              </a:rPr>
              <a:t>make correct predictions for the weather, we need to take into account various parameters, including historical temperature data, precipitation, wind, humidity, and so on</a:t>
            </a:r>
            <a:r>
              <a:rPr lang="en-US" sz="2400" dirty="0" smtClean="0">
                <a:latin typeface="Sylfaen" panose="010A0502050306030303" pitchFamily="18" charset="0"/>
                <a:ea typeface="Times New Roman" panose="02020603050405020304" pitchFamily="18" charset="0"/>
              </a:rPr>
              <a:t>.</a:t>
            </a:r>
          </a:p>
          <a:p>
            <a:endParaRPr lang="en-US" sz="2400" dirty="0">
              <a:effectLst/>
              <a:latin typeface="Sylfaen" panose="010A0502050306030303" pitchFamily="18" charset="0"/>
              <a:ea typeface="Times New Roman" panose="02020603050405020304" pitchFamily="18" charset="0"/>
            </a:endParaRPr>
          </a:p>
          <a:p>
            <a:endParaRPr lang="en-US" sz="2400" dirty="0" smtClean="0">
              <a:latin typeface="Sylfaen" panose="010A0502050306030303" pitchFamily="18" charset="0"/>
              <a:ea typeface="Times New Roman" panose="02020603050405020304" pitchFamily="18" charset="0"/>
            </a:endParaRPr>
          </a:p>
          <a:p>
            <a:endParaRPr lang="en-US" sz="2400" b="1" dirty="0">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Example: Who are the unhappy customers? </a:t>
            </a:r>
            <a:endParaRPr lang="en-IN" sz="2400" b="1"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35951291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How supervised learning works </a:t>
            </a:r>
          </a:p>
        </p:txBody>
      </p:sp>
      <p:sp>
        <p:nvSpPr>
          <p:cNvPr id="3" name="Rectangle 2"/>
          <p:cNvSpPr/>
          <p:nvPr/>
        </p:nvSpPr>
        <p:spPr>
          <a:xfrm>
            <a:off x="463639" y="1031924"/>
            <a:ext cx="11397803" cy="2677656"/>
          </a:xfrm>
          <a:prstGeom prst="rect">
            <a:avLst/>
          </a:prstGeom>
        </p:spPr>
        <p:txBody>
          <a:bodyPr wrap="square">
            <a:spAutoFit/>
          </a:bodyPr>
          <a:lstStyle/>
          <a:p>
            <a:endParaRPr lang="en-IN" sz="2400" dirty="0">
              <a:latin typeface="Sylfaen" panose="010A0502050306030303" pitchFamily="18" charset="0"/>
              <a:ea typeface="Times New Roman" panose="02020603050405020304" pitchFamily="18" charset="0"/>
            </a:endParaRPr>
          </a:p>
          <a:p>
            <a:r>
              <a:rPr lang="en-US" sz="2400" dirty="0">
                <a:latin typeface="Sylfaen" panose="010A0502050306030303" pitchFamily="18" charset="0"/>
                <a:ea typeface="Times New Roman" panose="02020603050405020304" pitchFamily="18" charset="0"/>
              </a:rPr>
              <a:t>Supervised learning can be separated into two types of problems when data </a:t>
            </a:r>
            <a:r>
              <a:rPr lang="en-US" sz="2400" dirty="0" smtClean="0">
                <a:latin typeface="Sylfaen" panose="010A0502050306030303" pitchFamily="18" charset="0"/>
                <a:ea typeface="Times New Roman" panose="02020603050405020304" pitchFamily="18" charset="0"/>
              </a:rPr>
              <a:t>mining—</a:t>
            </a:r>
          </a:p>
          <a:p>
            <a:endParaRPr lang="en-US" sz="2400" dirty="0">
              <a:effectLst/>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 Classification</a:t>
            </a:r>
          </a:p>
          <a:p>
            <a:endParaRPr lang="en-US" sz="2400" dirty="0" smtClean="0">
              <a:latin typeface="Sylfaen" panose="010A0502050306030303" pitchFamily="18" charset="0"/>
              <a:ea typeface="Times New Roman" panose="02020603050405020304" pitchFamily="18" charset="0"/>
            </a:endParaRPr>
          </a:p>
          <a:p>
            <a:endParaRPr lang="en-US" sz="2400" b="1" dirty="0">
              <a:latin typeface="Sylfaen" panose="010A0502050306030303" pitchFamily="18" charset="0"/>
              <a:ea typeface="Times New Roman" panose="02020603050405020304" pitchFamily="18" charset="0"/>
            </a:endParaRPr>
          </a:p>
          <a:p>
            <a:r>
              <a:rPr lang="en-US" sz="2400" b="1" dirty="0" smtClean="0">
                <a:latin typeface="Sylfaen" panose="010A0502050306030303" pitchFamily="18" charset="0"/>
                <a:ea typeface="Times New Roman" panose="02020603050405020304" pitchFamily="18" charset="0"/>
              </a:rPr>
              <a:t>- Regression</a:t>
            </a:r>
            <a:endParaRPr lang="en-IN" sz="2400" b="1"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2103265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How supervised learning works </a:t>
            </a:r>
          </a:p>
        </p:txBody>
      </p:sp>
      <p:sp>
        <p:nvSpPr>
          <p:cNvPr id="3" name="Rectangle 2"/>
          <p:cNvSpPr/>
          <p:nvPr/>
        </p:nvSpPr>
        <p:spPr>
          <a:xfrm>
            <a:off x="463639" y="1031924"/>
            <a:ext cx="11397803" cy="461665"/>
          </a:xfrm>
          <a:prstGeom prst="rect">
            <a:avLst/>
          </a:prstGeom>
        </p:spPr>
        <p:txBody>
          <a:bodyPr wrap="square">
            <a:spAutoFit/>
          </a:bodyPr>
          <a:lstStyle/>
          <a:p>
            <a:r>
              <a:rPr lang="en-US" sz="2400" b="1" dirty="0" smtClean="0">
                <a:latin typeface="Sylfaen" panose="010A0502050306030303" pitchFamily="18" charset="0"/>
                <a:ea typeface="Times New Roman" panose="02020603050405020304" pitchFamily="18" charset="0"/>
              </a:rPr>
              <a:t>- Classification</a:t>
            </a:r>
            <a:endParaRPr lang="en-US" sz="2400" b="1" dirty="0">
              <a:latin typeface="Sylfaen" panose="010A0502050306030303" pitchFamily="18" charset="0"/>
              <a:ea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69" y="1791416"/>
            <a:ext cx="8358824" cy="4163270"/>
          </a:xfrm>
          <a:prstGeom prst="rect">
            <a:avLst/>
          </a:prstGeom>
        </p:spPr>
      </p:pic>
      <p:sp>
        <p:nvSpPr>
          <p:cNvPr id="5" name="Rectangle 4"/>
          <p:cNvSpPr/>
          <p:nvPr/>
        </p:nvSpPr>
        <p:spPr>
          <a:xfrm>
            <a:off x="9452147" y="6604084"/>
            <a:ext cx="2739853" cy="253916"/>
          </a:xfrm>
          <a:prstGeom prst="rect">
            <a:avLst/>
          </a:prstGeom>
        </p:spPr>
        <p:txBody>
          <a:bodyPr wrap="none">
            <a:spAutoFit/>
          </a:bodyPr>
          <a:lstStyle/>
          <a:p>
            <a:r>
              <a:rPr lang="en-IN" sz="1050" dirty="0" smtClean="0"/>
              <a:t>Image Source: https</a:t>
            </a:r>
            <a:r>
              <a:rPr lang="en-IN" sz="1050" dirty="0"/>
              <a:t>://developers.google.com/</a:t>
            </a:r>
          </a:p>
        </p:txBody>
      </p:sp>
    </p:spTree>
    <p:extLst>
      <p:ext uri="{BB962C8B-B14F-4D97-AF65-F5344CB8AC3E}">
        <p14:creationId xmlns:p14="http://schemas.microsoft.com/office/powerpoint/2010/main" val="32408806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How supervised learning works </a:t>
            </a:r>
          </a:p>
        </p:txBody>
      </p:sp>
      <p:sp>
        <p:nvSpPr>
          <p:cNvPr id="3" name="Rectangle 2"/>
          <p:cNvSpPr/>
          <p:nvPr/>
        </p:nvSpPr>
        <p:spPr>
          <a:xfrm>
            <a:off x="463639" y="1031924"/>
            <a:ext cx="11397803" cy="461665"/>
          </a:xfrm>
          <a:prstGeom prst="rect">
            <a:avLst/>
          </a:prstGeom>
        </p:spPr>
        <p:txBody>
          <a:bodyPr wrap="square">
            <a:spAutoFit/>
          </a:bodyPr>
          <a:lstStyle/>
          <a:p>
            <a:r>
              <a:rPr lang="en-US" sz="2400" b="1" dirty="0" smtClean="0">
                <a:latin typeface="Sylfaen" panose="010A0502050306030303" pitchFamily="18" charset="0"/>
                <a:ea typeface="Times New Roman" panose="02020603050405020304" pitchFamily="18" charset="0"/>
              </a:rPr>
              <a:t>- Regression</a:t>
            </a:r>
            <a:endParaRPr lang="en-US" sz="2400" b="1" dirty="0">
              <a:latin typeface="Sylfaen" panose="010A0502050306030303" pitchFamily="18" charset="0"/>
              <a:ea typeface="Times New Roman" panose="02020603050405020304" pitchFamily="18" charset="0"/>
            </a:endParaRPr>
          </a:p>
        </p:txBody>
      </p:sp>
      <p:sp>
        <p:nvSpPr>
          <p:cNvPr id="5" name="Rectangle 4"/>
          <p:cNvSpPr/>
          <p:nvPr/>
        </p:nvSpPr>
        <p:spPr>
          <a:xfrm>
            <a:off x="9452147" y="6604084"/>
            <a:ext cx="2055371" cy="253916"/>
          </a:xfrm>
          <a:prstGeom prst="rect">
            <a:avLst/>
          </a:prstGeom>
        </p:spPr>
        <p:txBody>
          <a:bodyPr wrap="none">
            <a:spAutoFit/>
          </a:bodyPr>
          <a:lstStyle/>
          <a:p>
            <a:r>
              <a:rPr lang="en-IN" sz="1050" dirty="0" smtClean="0"/>
              <a:t>Image Source</a:t>
            </a:r>
            <a:r>
              <a:rPr lang="en-IN" sz="1050" dirty="0"/>
              <a:t>: https://i.ytimg.com</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528975"/>
            <a:ext cx="10058400" cy="5075109"/>
          </a:xfrm>
          <a:prstGeom prst="rect">
            <a:avLst/>
          </a:prstGeom>
        </p:spPr>
      </p:pic>
    </p:spTree>
    <p:extLst>
      <p:ext uri="{BB962C8B-B14F-4D97-AF65-F5344CB8AC3E}">
        <p14:creationId xmlns:p14="http://schemas.microsoft.com/office/powerpoint/2010/main" val="1564969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How supervised learning works </a:t>
            </a:r>
          </a:p>
        </p:txBody>
      </p:sp>
      <p:sp>
        <p:nvSpPr>
          <p:cNvPr id="3" name="Rectangle 2"/>
          <p:cNvSpPr/>
          <p:nvPr/>
        </p:nvSpPr>
        <p:spPr>
          <a:xfrm>
            <a:off x="463639" y="1031924"/>
            <a:ext cx="11397803" cy="461665"/>
          </a:xfrm>
          <a:prstGeom prst="rect">
            <a:avLst/>
          </a:prstGeom>
        </p:spPr>
        <p:txBody>
          <a:bodyPr wrap="square">
            <a:spAutoFit/>
          </a:bodyPr>
          <a:lstStyle/>
          <a:p>
            <a:r>
              <a:rPr lang="en-US" sz="2400" b="1" dirty="0" smtClean="0">
                <a:latin typeface="Sylfaen" panose="010A0502050306030303" pitchFamily="18" charset="0"/>
                <a:ea typeface="Times New Roman" panose="02020603050405020304" pitchFamily="18" charset="0"/>
              </a:rPr>
              <a:t>- Classification Vs Regression</a:t>
            </a:r>
            <a:endParaRPr lang="en-US" sz="2400" b="1" dirty="0">
              <a:latin typeface="Sylfaen" panose="010A0502050306030303" pitchFamily="18" charset="0"/>
              <a:ea typeface="Times New Roman" panose="02020603050405020304" pitchFamily="18" charset="0"/>
            </a:endParaRPr>
          </a:p>
        </p:txBody>
      </p:sp>
      <p:sp>
        <p:nvSpPr>
          <p:cNvPr id="5" name="Rectangle 4"/>
          <p:cNvSpPr/>
          <p:nvPr/>
        </p:nvSpPr>
        <p:spPr>
          <a:xfrm>
            <a:off x="9251772" y="6604084"/>
            <a:ext cx="2940228" cy="253916"/>
          </a:xfrm>
          <a:prstGeom prst="rect">
            <a:avLst/>
          </a:prstGeom>
        </p:spPr>
        <p:txBody>
          <a:bodyPr wrap="none">
            <a:spAutoFit/>
          </a:bodyPr>
          <a:lstStyle/>
          <a:p>
            <a:r>
              <a:rPr lang="en-IN" sz="1050" dirty="0" smtClean="0"/>
              <a:t>Image Source</a:t>
            </a:r>
            <a:r>
              <a:rPr lang="en-IN" sz="1050" dirty="0"/>
              <a:t>: https://www.enjoyalgorithms.com/</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78" y="1791416"/>
            <a:ext cx="10058400" cy="4684178"/>
          </a:xfrm>
          <a:prstGeom prst="rect">
            <a:avLst/>
          </a:prstGeom>
        </p:spPr>
      </p:pic>
    </p:spTree>
    <p:extLst>
      <p:ext uri="{BB962C8B-B14F-4D97-AF65-F5344CB8AC3E}">
        <p14:creationId xmlns:p14="http://schemas.microsoft.com/office/powerpoint/2010/main" val="30077507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Supervised learning algorithms</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5262979"/>
          </a:xfrm>
          <a:prstGeom prst="rect">
            <a:avLst/>
          </a:prstGeom>
        </p:spPr>
        <p:txBody>
          <a:bodyPr wrap="square">
            <a:spAutoFit/>
          </a:bodyPr>
          <a:lstStyle/>
          <a:p>
            <a:r>
              <a:rPr lang="en-US" sz="2400" b="1" dirty="0">
                <a:latin typeface="Sylfaen" panose="010A0502050306030303" pitchFamily="18" charset="0"/>
                <a:ea typeface="Times New Roman" panose="02020603050405020304" pitchFamily="18" charset="0"/>
              </a:rPr>
              <a:t>Classification</a:t>
            </a:r>
            <a:endParaRPr lang="en-IN" sz="2400" dirty="0">
              <a:latin typeface="Sylfaen" panose="010A0502050306030303" pitchFamily="18" charset="0"/>
              <a:ea typeface="Times New Roman" panose="02020603050405020304" pitchFamily="18" charset="0"/>
            </a:endParaRPr>
          </a:p>
          <a:p>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a:latin typeface="Sylfaen" panose="010A0502050306030303" pitchFamily="18" charset="0"/>
                <a:ea typeface="Times New Roman" panose="02020603050405020304" pitchFamily="18" charset="0"/>
              </a:rPr>
              <a:t>Linear classifiers,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Support vector machines </a:t>
            </a:r>
            <a:r>
              <a:rPr lang="en-US" sz="2400" dirty="0">
                <a:latin typeface="Sylfaen" panose="010A0502050306030303" pitchFamily="18" charset="0"/>
                <a:ea typeface="Times New Roman" panose="02020603050405020304" pitchFamily="18" charset="0"/>
              </a:rPr>
              <a:t>(SVM),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Naive </a:t>
            </a:r>
            <a:r>
              <a:rPr lang="en-US" sz="2400" dirty="0">
                <a:latin typeface="Sylfaen" panose="010A0502050306030303" pitchFamily="18" charset="0"/>
                <a:ea typeface="Times New Roman" panose="02020603050405020304" pitchFamily="18" charset="0"/>
              </a:rPr>
              <a:t>Bayes,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Decision trees</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k-Nearest neighbor</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Random forest</a:t>
            </a:r>
            <a:endParaRPr lang="en-US" sz="2400" dirty="0">
              <a:latin typeface="Sylfaen" panose="010A0502050306030303" pitchFamily="18" charset="0"/>
              <a:ea typeface="Times New Roman" panose="02020603050405020304" pitchFamily="18" charset="0"/>
            </a:endParaRPr>
          </a:p>
          <a:p>
            <a:endParaRPr lang="en-US" sz="2400" dirty="0">
              <a:effectLst/>
              <a:latin typeface="Sylfaen" panose="010A0502050306030303" pitchFamily="18" charset="0"/>
              <a:ea typeface="Times New Roman" panose="02020603050405020304" pitchFamily="18" charset="0"/>
            </a:endParaRPr>
          </a:p>
          <a:p>
            <a:r>
              <a:rPr lang="en-US" sz="2400" b="1" dirty="0" smtClean="0">
                <a:latin typeface="Sylfaen" panose="010A0502050306030303" pitchFamily="18" charset="0"/>
                <a:ea typeface="Times New Roman" panose="02020603050405020304" pitchFamily="18" charset="0"/>
              </a:rPr>
              <a:t>Regression</a:t>
            </a:r>
          </a:p>
          <a:p>
            <a:endParaRPr lang="en-US" sz="2400" b="1" dirty="0">
              <a:effectLst/>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a:latin typeface="Sylfaen" panose="010A0502050306030303" pitchFamily="18" charset="0"/>
                <a:ea typeface="Times New Roman" panose="02020603050405020304" pitchFamily="18" charset="0"/>
              </a:rPr>
              <a:t>Linear regression,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Logistical </a:t>
            </a:r>
            <a:r>
              <a:rPr lang="en-US" sz="2400" dirty="0">
                <a:latin typeface="Sylfaen" panose="010A0502050306030303" pitchFamily="18" charset="0"/>
                <a:ea typeface="Times New Roman" panose="02020603050405020304" pitchFamily="18" charset="0"/>
              </a:rPr>
              <a:t>regression, and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polynomial </a:t>
            </a:r>
            <a:r>
              <a:rPr lang="en-US" sz="2400" dirty="0">
                <a:latin typeface="Sylfaen" panose="010A0502050306030303" pitchFamily="18" charset="0"/>
                <a:ea typeface="Times New Roman" panose="02020603050405020304" pitchFamily="18" charset="0"/>
              </a:rPr>
              <a:t>regression</a:t>
            </a:r>
            <a:endParaRPr lang="en-IN" sz="2400" b="1"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3905912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3505"/>
            <a:ext cx="12192000" cy="484881"/>
          </a:xfrm>
        </p:spPr>
        <p:txBody>
          <a:bodyPr>
            <a:normAutofit fontScale="90000"/>
          </a:bodyPr>
          <a:lstStyle/>
          <a:p>
            <a:pPr algn="ctr"/>
            <a:r>
              <a:rPr lang="en-US" b="1" dirty="0" smtClean="0">
                <a:solidFill>
                  <a:schemeClr val="accent1">
                    <a:lumMod val="75000"/>
                  </a:schemeClr>
                </a:solidFill>
                <a:latin typeface="Arial Black" panose="020B0A04020102020204" pitchFamily="34" charset="0"/>
              </a:rPr>
              <a:t>Unsupervised Learning</a:t>
            </a:r>
            <a:endParaRPr lang="en-IN" b="1" dirty="0">
              <a:solidFill>
                <a:schemeClr val="accent1">
                  <a:lumMod val="75000"/>
                </a:schemeClr>
              </a:solidFill>
              <a:latin typeface="Arial Black" panose="020B0A04020102020204" pitchFamily="34" charset="0"/>
            </a:endParaRPr>
          </a:p>
        </p:txBody>
      </p:sp>
    </p:spTree>
    <p:extLst>
      <p:ext uri="{BB962C8B-B14F-4D97-AF65-F5344CB8AC3E}">
        <p14:creationId xmlns:p14="http://schemas.microsoft.com/office/powerpoint/2010/main" val="25118834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rmAutofit fontScale="90000"/>
          </a:bodyPr>
          <a:lstStyle/>
          <a:p>
            <a:r>
              <a:rPr lang="en-IN" b="1" dirty="0" smtClean="0">
                <a:solidFill>
                  <a:srgbClr val="0070C0"/>
                </a:solidFill>
                <a:latin typeface="Arial Rounded MT Bold" panose="020F0704030504030204" pitchFamily="34" charset="0"/>
                <a:ea typeface="Times New Roman" panose="02020603050405020304" pitchFamily="18" charset="0"/>
              </a:rPr>
              <a:t>What is </a:t>
            </a:r>
            <a:r>
              <a:rPr lang="en-IN" b="1" dirty="0" err="1" smtClean="0">
                <a:solidFill>
                  <a:srgbClr val="0070C0"/>
                </a:solidFill>
                <a:latin typeface="Arial Rounded MT Bold" panose="020F0704030504030204" pitchFamily="34" charset="0"/>
                <a:ea typeface="Times New Roman" panose="02020603050405020304" pitchFamily="18" charset="0"/>
              </a:rPr>
              <a:t>Uns</a:t>
            </a:r>
            <a:r>
              <a:rPr lang="en-US" dirty="0" err="1">
                <a:solidFill>
                  <a:srgbClr val="0070C0"/>
                </a:solidFill>
                <a:latin typeface="Arial Rounded MT Bold" panose="020F0704030504030204" pitchFamily="34" charset="0"/>
              </a:rPr>
              <a:t>upervised</a:t>
            </a:r>
            <a:r>
              <a:rPr lang="en-US" dirty="0">
                <a:solidFill>
                  <a:srgbClr val="0070C0"/>
                </a:solidFill>
                <a:latin typeface="Arial Rounded MT Bold" panose="020F0704030504030204" pitchFamily="34" charset="0"/>
              </a:rPr>
              <a:t> Machine </a:t>
            </a:r>
            <a:r>
              <a:rPr lang="en-US" dirty="0" smtClean="0">
                <a:solidFill>
                  <a:srgbClr val="0070C0"/>
                </a:solidFill>
                <a:latin typeface="Arial Rounded MT Bold" panose="020F0704030504030204" pitchFamily="34" charset="0"/>
              </a:rPr>
              <a:t>Learning?</a:t>
            </a:r>
            <a:endParaRPr lang="en-IN" dirty="0"/>
          </a:p>
        </p:txBody>
      </p:sp>
      <p:sp>
        <p:nvSpPr>
          <p:cNvPr id="3" name="Rectangle 2"/>
          <p:cNvSpPr/>
          <p:nvPr/>
        </p:nvSpPr>
        <p:spPr>
          <a:xfrm>
            <a:off x="321973" y="1365162"/>
            <a:ext cx="10766738" cy="2308324"/>
          </a:xfrm>
          <a:prstGeom prst="rect">
            <a:avLst/>
          </a:prstGeom>
        </p:spPr>
        <p:txBody>
          <a:bodyPr wrap="square">
            <a:spAutoFit/>
          </a:bodyPr>
          <a:lstStyle/>
          <a:p>
            <a:r>
              <a:rPr lang="en-US" sz="2400" dirty="0">
                <a:latin typeface="Sylfaen" panose="010A0502050306030303" pitchFamily="18" charset="0"/>
              </a:rPr>
              <a:t>Unsupervised learning is a machine learning technique, where you do not need to supervise the model. </a:t>
            </a:r>
            <a:endParaRPr lang="en-US" sz="2400" dirty="0" smtClean="0">
              <a:latin typeface="Sylfaen" panose="010A0502050306030303" pitchFamily="18" charset="0"/>
            </a:endParaRPr>
          </a:p>
          <a:p>
            <a:endParaRPr lang="en-US" sz="2400" dirty="0">
              <a:latin typeface="Sylfaen" panose="010A0502050306030303" pitchFamily="18" charset="0"/>
            </a:endParaRPr>
          </a:p>
          <a:p>
            <a:r>
              <a:rPr lang="en-US" sz="2400" dirty="0" smtClean="0">
                <a:latin typeface="Sylfaen" panose="010A0502050306030303" pitchFamily="18" charset="0"/>
              </a:rPr>
              <a:t>Instead</a:t>
            </a:r>
            <a:r>
              <a:rPr lang="en-US" sz="2400" dirty="0">
                <a:latin typeface="Sylfaen" panose="010A0502050306030303" pitchFamily="18" charset="0"/>
              </a:rPr>
              <a:t>, you need to allow the model to work on its own to discover information. </a:t>
            </a:r>
            <a:endParaRPr lang="en-US" sz="2400" dirty="0" smtClean="0">
              <a:latin typeface="Sylfaen" panose="010A0502050306030303" pitchFamily="18" charset="0"/>
            </a:endParaRPr>
          </a:p>
          <a:p>
            <a:endParaRPr lang="en-US" sz="2400" dirty="0">
              <a:latin typeface="Sylfaen" panose="010A0502050306030303" pitchFamily="18" charset="0"/>
            </a:endParaRPr>
          </a:p>
          <a:p>
            <a:r>
              <a:rPr lang="en-US" sz="2400" dirty="0" smtClean="0">
                <a:latin typeface="Sylfaen" panose="010A0502050306030303" pitchFamily="18" charset="0"/>
              </a:rPr>
              <a:t>It </a:t>
            </a:r>
            <a:r>
              <a:rPr lang="en-US" sz="2400" dirty="0">
                <a:latin typeface="Sylfaen" panose="010A0502050306030303" pitchFamily="18" charset="0"/>
              </a:rPr>
              <a:t>mainly deals with the </a:t>
            </a:r>
            <a:r>
              <a:rPr lang="en-US" sz="2400" dirty="0" err="1">
                <a:latin typeface="Sylfaen" panose="010A0502050306030303" pitchFamily="18" charset="0"/>
              </a:rPr>
              <a:t>unlabelled</a:t>
            </a:r>
            <a:r>
              <a:rPr lang="en-US" sz="2400" dirty="0">
                <a:latin typeface="Sylfaen" panose="010A0502050306030303" pitchFamily="18" charset="0"/>
              </a:rPr>
              <a:t> data.</a:t>
            </a:r>
            <a:endParaRPr lang="en-IN" sz="2400" dirty="0">
              <a:latin typeface="Sylfaen" panose="010A0502050306030303" pitchFamily="18" charset="0"/>
            </a:endParaRPr>
          </a:p>
        </p:txBody>
      </p:sp>
    </p:spTree>
    <p:extLst>
      <p:ext uri="{BB962C8B-B14F-4D97-AF65-F5344CB8AC3E}">
        <p14:creationId xmlns:p14="http://schemas.microsoft.com/office/powerpoint/2010/main" val="35857527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rmAutofit fontScale="90000"/>
          </a:bodyPr>
          <a:lstStyle/>
          <a:p>
            <a:r>
              <a:rPr lang="en-IN" b="1" dirty="0" smtClean="0">
                <a:solidFill>
                  <a:srgbClr val="0070C0"/>
                </a:solidFill>
                <a:latin typeface="Arial Rounded MT Bold" panose="020F0704030504030204" pitchFamily="34" charset="0"/>
                <a:ea typeface="Times New Roman" panose="02020603050405020304" pitchFamily="18" charset="0"/>
              </a:rPr>
              <a:t>How </a:t>
            </a:r>
            <a:r>
              <a:rPr lang="en-IN" b="1" dirty="0" err="1" smtClean="0">
                <a:solidFill>
                  <a:srgbClr val="0070C0"/>
                </a:solidFill>
                <a:latin typeface="Arial Rounded MT Bold" panose="020F0704030504030204" pitchFamily="34" charset="0"/>
                <a:ea typeface="Times New Roman" panose="02020603050405020304" pitchFamily="18" charset="0"/>
              </a:rPr>
              <a:t>Uns</a:t>
            </a:r>
            <a:r>
              <a:rPr lang="en-US" dirty="0" err="1">
                <a:solidFill>
                  <a:srgbClr val="0070C0"/>
                </a:solidFill>
                <a:latin typeface="Arial Rounded MT Bold" panose="020F0704030504030204" pitchFamily="34" charset="0"/>
              </a:rPr>
              <a:t>upervised</a:t>
            </a:r>
            <a:r>
              <a:rPr lang="en-US" dirty="0">
                <a:solidFill>
                  <a:srgbClr val="0070C0"/>
                </a:solidFill>
                <a:latin typeface="Arial Rounded MT Bold" panose="020F0704030504030204" pitchFamily="34" charset="0"/>
              </a:rPr>
              <a:t> Machine </a:t>
            </a:r>
            <a:r>
              <a:rPr lang="en-US" dirty="0" smtClean="0">
                <a:solidFill>
                  <a:srgbClr val="0070C0"/>
                </a:solidFill>
                <a:latin typeface="Arial Rounded MT Bold" panose="020F0704030504030204" pitchFamily="34" charset="0"/>
              </a:rPr>
              <a:t>Works?</a:t>
            </a:r>
            <a:endParaRPr lang="en-IN" dirty="0"/>
          </a:p>
        </p:txBody>
      </p:sp>
      <p:pic>
        <p:nvPicPr>
          <p:cNvPr id="6146" name="Picture 2" descr="https://miro.medium.com/max/866/1*Iihw0V-r0raMMtcDTFGGQ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762" y="799762"/>
            <a:ext cx="10972800" cy="48001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194690" y="6611779"/>
            <a:ext cx="2097049" cy="246221"/>
          </a:xfrm>
          <a:prstGeom prst="rect">
            <a:avLst/>
          </a:prstGeom>
        </p:spPr>
        <p:txBody>
          <a:bodyPr wrap="none">
            <a:spAutoFit/>
          </a:bodyPr>
          <a:lstStyle/>
          <a:p>
            <a:r>
              <a:rPr lang="en-IN" sz="1000" dirty="0" smtClean="0"/>
              <a:t>Image Source: https</a:t>
            </a:r>
            <a:r>
              <a:rPr lang="en-IN" sz="1000" dirty="0"/>
              <a:t>://medium.com/</a:t>
            </a:r>
          </a:p>
        </p:txBody>
      </p:sp>
    </p:spTree>
    <p:extLst>
      <p:ext uri="{BB962C8B-B14F-4D97-AF65-F5344CB8AC3E}">
        <p14:creationId xmlns:p14="http://schemas.microsoft.com/office/powerpoint/2010/main" val="41777555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Examples: </a:t>
            </a:r>
            <a:r>
              <a:rPr lang="en-IN" sz="3200" b="1" dirty="0" err="1" smtClean="0">
                <a:solidFill>
                  <a:srgbClr val="0070C0"/>
                </a:solidFill>
                <a:latin typeface="Arial Rounded MT Bold" panose="020F0704030504030204" pitchFamily="34" charset="0"/>
                <a:ea typeface="Times New Roman" panose="02020603050405020304" pitchFamily="18" charset="0"/>
              </a:rPr>
              <a:t>Uns</a:t>
            </a:r>
            <a:r>
              <a:rPr lang="en-US" sz="3200" dirty="0" err="1" smtClean="0">
                <a:solidFill>
                  <a:srgbClr val="0070C0"/>
                </a:solidFill>
                <a:latin typeface="Arial Rounded MT Bold" panose="020F0704030504030204" pitchFamily="34" charset="0"/>
              </a:rPr>
              <a:t>upervised</a:t>
            </a:r>
            <a:r>
              <a:rPr lang="en-US" sz="3200" dirty="0" smtClean="0">
                <a:solidFill>
                  <a:srgbClr val="0070C0"/>
                </a:solidFill>
                <a:latin typeface="Arial Rounded MT Bold" panose="020F0704030504030204" pitchFamily="34" charset="0"/>
              </a:rPr>
              <a:t> </a:t>
            </a:r>
            <a:r>
              <a:rPr lang="en-US" sz="3200" dirty="0">
                <a:solidFill>
                  <a:srgbClr val="0070C0"/>
                </a:solidFill>
                <a:latin typeface="Arial Rounded MT Bold" panose="020F0704030504030204" pitchFamily="34" charset="0"/>
              </a:rPr>
              <a:t>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3046988"/>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Finding customer </a:t>
            </a:r>
            <a:r>
              <a:rPr lang="en-IN" sz="2400" b="1" dirty="0" smtClean="0">
                <a:latin typeface="Sylfaen" panose="010A0502050306030303" pitchFamily="18" charset="0"/>
                <a:ea typeface="Times New Roman" panose="02020603050405020304" pitchFamily="18" charset="0"/>
              </a:rPr>
              <a:t>segments</a:t>
            </a:r>
          </a:p>
          <a:p>
            <a:endParaRPr lang="en-IN" sz="2400" dirty="0">
              <a:latin typeface="Sylfaen" panose="010A0502050306030303" pitchFamily="18" charset="0"/>
              <a:ea typeface="Times New Roman" panose="02020603050405020304" pitchFamily="18" charset="0"/>
            </a:endParaRPr>
          </a:p>
          <a:p>
            <a:r>
              <a:rPr lang="en-US" sz="2400" dirty="0">
                <a:latin typeface="Sylfaen" panose="010A0502050306030303" pitchFamily="18" charset="0"/>
                <a:ea typeface="Times New Roman" panose="02020603050405020304" pitchFamily="18" charset="0"/>
              </a:rPr>
              <a:t>Clustering is commonly used for determining customer segments in marketing data. </a:t>
            </a:r>
            <a:endParaRPr lang="en-US" sz="2400" dirty="0" smtClean="0">
              <a:latin typeface="Sylfaen" panose="010A0502050306030303" pitchFamily="18" charset="0"/>
              <a:ea typeface="Times New Roman" panose="02020603050405020304" pitchFamily="18" charset="0"/>
            </a:endParaRPr>
          </a:p>
          <a:p>
            <a:endParaRPr lang="en-US" sz="2400" dirty="0">
              <a:latin typeface="Sylfaen" panose="010A0502050306030303" pitchFamily="18" charset="0"/>
              <a:ea typeface="Times New Roman" panose="02020603050405020304" pitchFamily="18" charset="0"/>
            </a:endParaRPr>
          </a:p>
          <a:p>
            <a:r>
              <a:rPr lang="en-US" sz="2400" dirty="0" smtClean="0">
                <a:latin typeface="Sylfaen" panose="010A0502050306030303" pitchFamily="18" charset="0"/>
                <a:ea typeface="Times New Roman" panose="02020603050405020304" pitchFamily="18" charset="0"/>
              </a:rPr>
              <a:t>Being </a:t>
            </a:r>
            <a:r>
              <a:rPr lang="en-US" sz="2400" dirty="0">
                <a:latin typeface="Sylfaen" panose="010A0502050306030303" pitchFamily="18" charset="0"/>
                <a:ea typeface="Times New Roman" panose="02020603050405020304" pitchFamily="18" charset="0"/>
              </a:rPr>
              <a:t>able to determine different segments of customers helps marketing teams approach these customer segments in unique ways. </a:t>
            </a:r>
            <a:endParaRPr lang="en-US" sz="2400" dirty="0" smtClean="0">
              <a:latin typeface="Sylfaen" panose="010A0502050306030303" pitchFamily="18" charset="0"/>
              <a:ea typeface="Times New Roman" panose="02020603050405020304" pitchFamily="18" charset="0"/>
            </a:endParaRPr>
          </a:p>
          <a:p>
            <a:endParaRPr lang="en-US" sz="2400" dirty="0">
              <a:latin typeface="Sylfaen" panose="010A0502050306030303" pitchFamily="18" charset="0"/>
              <a:ea typeface="Times New Roman" panose="02020603050405020304" pitchFamily="18" charset="0"/>
            </a:endParaRPr>
          </a:p>
          <a:p>
            <a:r>
              <a:rPr lang="en-US" sz="2400" dirty="0" smtClean="0">
                <a:latin typeface="Sylfaen" panose="010A0502050306030303" pitchFamily="18" charset="0"/>
                <a:ea typeface="Times New Roman" panose="02020603050405020304" pitchFamily="18" charset="0"/>
              </a:rPr>
              <a:t>(</a:t>
            </a:r>
            <a:r>
              <a:rPr lang="en-US" sz="2400" dirty="0">
                <a:latin typeface="Sylfaen" panose="010A0502050306030303" pitchFamily="18" charset="0"/>
                <a:ea typeface="Times New Roman" panose="02020603050405020304" pitchFamily="18" charset="0"/>
              </a:rPr>
              <a:t>Think of features like gender, location, age, education, income bracket, and so on.)</a:t>
            </a:r>
            <a:endParaRPr lang="en-IN" sz="2400"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19900648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Examples: </a:t>
            </a:r>
            <a:r>
              <a:rPr lang="en-IN" sz="3200" b="1" dirty="0" err="1" smtClean="0">
                <a:solidFill>
                  <a:srgbClr val="0070C0"/>
                </a:solidFill>
                <a:latin typeface="Arial Rounded MT Bold" panose="020F0704030504030204" pitchFamily="34" charset="0"/>
                <a:ea typeface="Times New Roman" panose="02020603050405020304" pitchFamily="18" charset="0"/>
              </a:rPr>
              <a:t>Uns</a:t>
            </a:r>
            <a:r>
              <a:rPr lang="en-US" sz="3200" dirty="0" err="1" smtClean="0">
                <a:solidFill>
                  <a:srgbClr val="0070C0"/>
                </a:solidFill>
                <a:latin typeface="Arial Rounded MT Bold" panose="020F0704030504030204" pitchFamily="34" charset="0"/>
              </a:rPr>
              <a:t>upervised</a:t>
            </a:r>
            <a:r>
              <a:rPr lang="en-US" sz="3200" dirty="0" smtClean="0">
                <a:solidFill>
                  <a:srgbClr val="0070C0"/>
                </a:solidFill>
                <a:latin typeface="Arial Rounded MT Bold" panose="020F0704030504030204" pitchFamily="34" charset="0"/>
              </a:rPr>
              <a:t> </a:t>
            </a:r>
            <a:r>
              <a:rPr lang="en-US" sz="3200" dirty="0">
                <a:solidFill>
                  <a:srgbClr val="0070C0"/>
                </a:solidFill>
                <a:latin typeface="Arial Rounded MT Bold" panose="020F0704030504030204" pitchFamily="34" charset="0"/>
              </a:rPr>
              <a:t>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2677656"/>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Recommendation </a:t>
            </a:r>
            <a:r>
              <a:rPr lang="en-IN" sz="2400" b="1" dirty="0" smtClean="0">
                <a:latin typeface="Sylfaen" panose="010A0502050306030303" pitchFamily="18" charset="0"/>
                <a:ea typeface="Times New Roman" panose="02020603050405020304" pitchFamily="18" charset="0"/>
              </a:rPr>
              <a:t>Engines</a:t>
            </a:r>
          </a:p>
          <a:p>
            <a:endParaRPr lang="en-IN" sz="2400" dirty="0">
              <a:latin typeface="Sylfaen" panose="010A0502050306030303" pitchFamily="18" charset="0"/>
              <a:ea typeface="Times New Roman" panose="02020603050405020304" pitchFamily="18" charset="0"/>
            </a:endParaRPr>
          </a:p>
          <a:p>
            <a:pPr algn="just"/>
            <a:r>
              <a:rPr lang="en-US" sz="2400" dirty="0">
                <a:latin typeface="Sylfaen" panose="010A0502050306030303" pitchFamily="18" charset="0"/>
                <a:ea typeface="Times New Roman" panose="02020603050405020304" pitchFamily="18" charset="0"/>
              </a:rPr>
              <a:t>Using past purchase behavior data, unsupervised learning can help to discover data trends that can be used to develop more effective cross-selling strategies. </a:t>
            </a:r>
            <a:endParaRPr lang="en-US" sz="2400" dirty="0" smtClean="0">
              <a:latin typeface="Sylfaen" panose="010A0502050306030303" pitchFamily="18" charset="0"/>
              <a:ea typeface="Times New Roman" panose="02020603050405020304" pitchFamily="18" charset="0"/>
            </a:endParaRPr>
          </a:p>
          <a:p>
            <a:pPr algn="just"/>
            <a:endParaRPr lang="en-US" sz="2400" dirty="0">
              <a:latin typeface="Sylfaen" panose="010A0502050306030303" pitchFamily="18" charset="0"/>
              <a:ea typeface="Times New Roman" panose="02020603050405020304" pitchFamily="18" charset="0"/>
            </a:endParaRPr>
          </a:p>
          <a:p>
            <a:pPr algn="just"/>
            <a:r>
              <a:rPr lang="en-US" sz="2400" dirty="0" smtClean="0">
                <a:latin typeface="Sylfaen" panose="010A0502050306030303" pitchFamily="18" charset="0"/>
                <a:ea typeface="Times New Roman" panose="02020603050405020304" pitchFamily="18" charset="0"/>
              </a:rPr>
              <a:t>This </a:t>
            </a:r>
            <a:r>
              <a:rPr lang="en-US" sz="2400" dirty="0">
                <a:latin typeface="Sylfaen" panose="010A0502050306030303" pitchFamily="18" charset="0"/>
                <a:ea typeface="Times New Roman" panose="02020603050405020304" pitchFamily="18" charset="0"/>
              </a:rPr>
              <a:t>is used to make relevant add-on recommendations to customers during the checkout process for online retailers.</a:t>
            </a:r>
            <a:endParaRPr lang="en-IN" sz="2400"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11073505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Examples: </a:t>
            </a:r>
            <a:r>
              <a:rPr lang="en-IN" sz="3200" b="1" dirty="0" err="1" smtClean="0">
                <a:solidFill>
                  <a:srgbClr val="0070C0"/>
                </a:solidFill>
                <a:latin typeface="Arial Rounded MT Bold" panose="020F0704030504030204" pitchFamily="34" charset="0"/>
                <a:ea typeface="Times New Roman" panose="02020603050405020304" pitchFamily="18" charset="0"/>
              </a:rPr>
              <a:t>Uns</a:t>
            </a:r>
            <a:r>
              <a:rPr lang="en-US" sz="3200" dirty="0" err="1" smtClean="0">
                <a:solidFill>
                  <a:srgbClr val="0070C0"/>
                </a:solidFill>
                <a:latin typeface="Arial Rounded MT Bold" panose="020F0704030504030204" pitchFamily="34" charset="0"/>
              </a:rPr>
              <a:t>upervised</a:t>
            </a:r>
            <a:r>
              <a:rPr lang="en-US" sz="3200" dirty="0" smtClean="0">
                <a:solidFill>
                  <a:srgbClr val="0070C0"/>
                </a:solidFill>
                <a:latin typeface="Arial Rounded MT Bold" panose="020F0704030504030204" pitchFamily="34" charset="0"/>
              </a:rPr>
              <a:t> </a:t>
            </a:r>
            <a:r>
              <a:rPr lang="en-US" sz="3200" dirty="0">
                <a:solidFill>
                  <a:srgbClr val="0070C0"/>
                </a:solidFill>
                <a:latin typeface="Arial Rounded MT Bold" panose="020F0704030504030204" pitchFamily="34" charset="0"/>
              </a:rPr>
              <a:t>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4893647"/>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News </a:t>
            </a:r>
            <a:r>
              <a:rPr lang="en-IN" sz="2400" b="1" dirty="0" smtClean="0">
                <a:latin typeface="Sylfaen" panose="010A0502050306030303" pitchFamily="18" charset="0"/>
                <a:ea typeface="Times New Roman" panose="02020603050405020304" pitchFamily="18" charset="0"/>
              </a:rPr>
              <a:t>Sections</a:t>
            </a:r>
          </a:p>
          <a:p>
            <a:endParaRPr lang="en-IN" sz="2400" dirty="0">
              <a:latin typeface="Sylfaen" panose="010A0502050306030303" pitchFamily="18" charset="0"/>
              <a:ea typeface="Times New Roman" panose="02020603050405020304" pitchFamily="18" charset="0"/>
            </a:endParaRPr>
          </a:p>
          <a:p>
            <a:r>
              <a:rPr lang="en-US" sz="2400" dirty="0">
                <a:latin typeface="Sylfaen" panose="010A0502050306030303" pitchFamily="18" charset="0"/>
                <a:ea typeface="Times New Roman" panose="02020603050405020304" pitchFamily="18" charset="0"/>
              </a:rPr>
              <a:t>Google News uses unsupervised learning to categorize articles on the same story from various online news outlets. </a:t>
            </a:r>
            <a:endParaRPr lang="en-US" sz="2400" dirty="0" smtClean="0">
              <a:latin typeface="Sylfaen" panose="010A0502050306030303" pitchFamily="18" charset="0"/>
              <a:ea typeface="Times New Roman" panose="02020603050405020304" pitchFamily="18" charset="0"/>
            </a:endParaRPr>
          </a:p>
          <a:p>
            <a:endParaRPr lang="en-US" sz="2400" dirty="0">
              <a:latin typeface="Sylfaen" panose="010A0502050306030303" pitchFamily="18" charset="0"/>
              <a:ea typeface="Times New Roman" panose="02020603050405020304" pitchFamily="18" charset="0"/>
            </a:endParaRPr>
          </a:p>
          <a:p>
            <a:r>
              <a:rPr lang="en-US" sz="2400" dirty="0" smtClean="0">
                <a:latin typeface="Sylfaen" panose="010A0502050306030303" pitchFamily="18" charset="0"/>
                <a:ea typeface="Times New Roman" panose="02020603050405020304" pitchFamily="18" charset="0"/>
              </a:rPr>
              <a:t>For </a:t>
            </a:r>
            <a:r>
              <a:rPr lang="en-US" sz="2400" dirty="0">
                <a:latin typeface="Sylfaen" panose="010A0502050306030303" pitchFamily="18" charset="0"/>
                <a:ea typeface="Times New Roman" panose="02020603050405020304" pitchFamily="18" charset="0"/>
              </a:rPr>
              <a:t>example, the results of a presidential election could be categorized under their label for “US” news</a:t>
            </a:r>
            <a:r>
              <a:rPr lang="en-US" sz="2400" dirty="0" smtClean="0">
                <a:latin typeface="Sylfaen" panose="010A0502050306030303" pitchFamily="18" charset="0"/>
                <a:ea typeface="Times New Roman" panose="02020603050405020304" pitchFamily="18" charset="0"/>
              </a:rPr>
              <a:t>.</a:t>
            </a:r>
          </a:p>
          <a:p>
            <a:endParaRPr lang="en-US" sz="2400" dirty="0">
              <a:effectLst/>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Anomaly detection</a:t>
            </a:r>
          </a:p>
          <a:p>
            <a:endParaRPr lang="en-US" sz="2400" b="1" dirty="0">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Computer vision </a:t>
            </a:r>
            <a:endParaRPr lang="en-US" sz="2400" b="1" dirty="0" smtClean="0">
              <a:latin typeface="Sylfaen" panose="010A0502050306030303" pitchFamily="18" charset="0"/>
              <a:ea typeface="Times New Roman" panose="02020603050405020304" pitchFamily="18" charset="0"/>
            </a:endParaRPr>
          </a:p>
          <a:p>
            <a:r>
              <a:rPr lang="en-US" sz="2400" b="1" dirty="0" smtClean="0">
                <a:latin typeface="Sylfaen" panose="010A0502050306030303" pitchFamily="18" charset="0"/>
                <a:ea typeface="Times New Roman" panose="02020603050405020304" pitchFamily="18" charset="0"/>
              </a:rPr>
              <a:t> </a:t>
            </a:r>
            <a:endParaRPr lang="en-US" sz="2400" b="1" dirty="0">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Medical imaging</a:t>
            </a:r>
            <a:endParaRPr lang="en-IN" sz="2400" b="1"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38775610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3416320"/>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dirty="0" smtClean="0">
                <a:latin typeface="Sylfaen" panose="010A0502050306030303" pitchFamily="18" charset="0"/>
                <a:ea typeface="Times New Roman" panose="02020603050405020304" pitchFamily="18" charset="0"/>
              </a:rPr>
              <a:t>Unsupervised </a:t>
            </a:r>
            <a:r>
              <a:rPr lang="en-US" sz="2400" dirty="0">
                <a:latin typeface="Sylfaen" panose="010A0502050306030303" pitchFamily="18" charset="0"/>
                <a:ea typeface="Times New Roman" panose="02020603050405020304" pitchFamily="18" charset="0"/>
              </a:rPr>
              <a:t>learning models are utilized for three main tasks</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r>
              <a:rPr lang="en-US" sz="2400" i="1" dirty="0" smtClean="0">
                <a:solidFill>
                  <a:srgbClr val="C00000"/>
                </a:solidFill>
                <a:latin typeface="Sylfaen" panose="010A0502050306030303" pitchFamily="18" charset="0"/>
                <a:ea typeface="Times New Roman" panose="02020603050405020304" pitchFamily="18" charset="0"/>
              </a:rPr>
              <a:t>Clustering</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endParaRPr lang="en-US" sz="2400" dirty="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r>
              <a:rPr lang="en-US" sz="2400" b="1" dirty="0" smtClean="0">
                <a:solidFill>
                  <a:srgbClr val="0070C0"/>
                </a:solidFill>
                <a:latin typeface="Sylfaen" panose="010A0502050306030303" pitchFamily="18" charset="0"/>
                <a:ea typeface="Times New Roman" panose="02020603050405020304" pitchFamily="18" charset="0"/>
              </a:rPr>
              <a:t>Association</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endParaRPr lang="en-US" sz="2400" dirty="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Dimensionality </a:t>
            </a:r>
            <a:r>
              <a:rPr lang="en-US" sz="2400" dirty="0">
                <a:latin typeface="Sylfaen" panose="010A0502050306030303" pitchFamily="18" charset="0"/>
                <a:ea typeface="Times New Roman" panose="02020603050405020304" pitchFamily="18" charset="0"/>
              </a:rPr>
              <a:t>reduction. </a:t>
            </a:r>
            <a:endParaRPr lang="en-IN" sz="2400"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2619399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6001643"/>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i="1" dirty="0" smtClean="0">
                <a:latin typeface="Sylfaen" panose="010A0502050306030303" pitchFamily="18" charset="0"/>
                <a:ea typeface="Times New Roman" panose="02020603050405020304" pitchFamily="18" charset="0"/>
              </a:rPr>
              <a:t>Clustering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Clustering is a data mining technique which groups unlabeled data based on their similarities or differences.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are used to process raw, unclassified data objects into groups represented by structures or patterns in the information.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can be categorized into a few types, specifically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exclusive</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overlapping</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hierarchical</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probabilistic</a:t>
            </a:r>
            <a:r>
              <a:rPr lang="en-US" sz="2400" dirty="0">
                <a:latin typeface="Sylfaen" panose="010A0502050306030303" pitchFamily="18" charset="0"/>
                <a:ea typeface="Times New Roman" panose="02020603050405020304" pitchFamily="18" charset="0"/>
              </a:rPr>
              <a:t>.</a:t>
            </a:r>
          </a:p>
        </p:txBody>
      </p:sp>
    </p:spTree>
    <p:extLst>
      <p:ext uri="{BB962C8B-B14F-4D97-AF65-F5344CB8AC3E}">
        <p14:creationId xmlns:p14="http://schemas.microsoft.com/office/powerpoint/2010/main" val="6402637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6001643"/>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i="1" dirty="0" smtClean="0">
                <a:latin typeface="Sylfaen" panose="010A0502050306030303" pitchFamily="18" charset="0"/>
                <a:ea typeface="Times New Roman" panose="02020603050405020304" pitchFamily="18" charset="0"/>
              </a:rPr>
              <a:t>Clustering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Clustering is a data mining technique which groups unlabeled data based on their similarities or differences.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are used to process raw, unclassified data objects into groups represented by structures or patterns in the information.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can be categorized into a few types, specifically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exclusive</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overlapping</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hierarchical</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probabilistic</a:t>
            </a:r>
            <a:r>
              <a:rPr lang="en-US" sz="2400" dirty="0">
                <a:latin typeface="Sylfaen" panose="010A0502050306030303" pitchFamily="18" charset="0"/>
                <a:ea typeface="Times New Roman" panose="02020603050405020304" pitchFamily="18" charset="0"/>
              </a:rPr>
              <a:t>.</a:t>
            </a:r>
          </a:p>
        </p:txBody>
      </p:sp>
    </p:spTree>
    <p:extLst>
      <p:ext uri="{BB962C8B-B14F-4D97-AF65-F5344CB8AC3E}">
        <p14:creationId xmlns:p14="http://schemas.microsoft.com/office/powerpoint/2010/main" val="36661957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6001643"/>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i="1" dirty="0" smtClean="0">
                <a:latin typeface="Sylfaen" panose="010A0502050306030303" pitchFamily="18" charset="0"/>
                <a:ea typeface="Times New Roman" panose="02020603050405020304" pitchFamily="18" charset="0"/>
              </a:rPr>
              <a:t>Clustering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Clustering is a data mining technique which groups unlabeled data based on their similarities or differences.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are used to process raw, unclassified data objects into groups represented by structures or patterns in the information.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can be categorized into a few types, </a:t>
            </a:r>
            <a:r>
              <a:rPr lang="en-US" sz="2400" dirty="0" smtClean="0">
                <a:latin typeface="Sylfaen" panose="010A0502050306030303" pitchFamily="18" charset="0"/>
                <a:ea typeface="Times New Roman" panose="02020603050405020304" pitchFamily="18" charset="0"/>
              </a:rPr>
              <a:t>specifically-</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exclusive </a:t>
            </a:r>
            <a:r>
              <a:rPr lang="en-US" sz="2400" dirty="0">
                <a:latin typeface="Sylfaen" panose="010A0502050306030303" pitchFamily="18" charset="0"/>
                <a:ea typeface="Times New Roman" panose="02020603050405020304" pitchFamily="18" charset="0"/>
              </a:rPr>
              <a:t>(partitioning),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agglomerative</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overlapping</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probabilistic</a:t>
            </a:r>
            <a:r>
              <a:rPr lang="en-US" sz="2400" dirty="0">
                <a:latin typeface="Sylfaen" panose="010A0502050306030303" pitchFamily="18" charset="0"/>
                <a:ea typeface="Times New Roman" panose="02020603050405020304" pitchFamily="18" charset="0"/>
              </a:rPr>
              <a:t>.</a:t>
            </a:r>
          </a:p>
        </p:txBody>
      </p:sp>
    </p:spTree>
    <p:extLst>
      <p:ext uri="{BB962C8B-B14F-4D97-AF65-F5344CB8AC3E}">
        <p14:creationId xmlns:p14="http://schemas.microsoft.com/office/powerpoint/2010/main" val="19750752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3785652"/>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Clustering</a:t>
            </a:r>
            <a:r>
              <a:rPr lang="en-US" sz="2400" i="1" dirty="0" smtClean="0">
                <a:latin typeface="Sylfaen" panose="010A0502050306030303" pitchFamily="18" charset="0"/>
                <a:ea typeface="Times New Roman" panose="02020603050405020304" pitchFamily="18" charset="0"/>
              </a:rPr>
              <a:t>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u="sng" dirty="0">
                <a:latin typeface="Sylfaen" panose="010A0502050306030303" pitchFamily="18" charset="0"/>
                <a:ea typeface="Times New Roman" panose="02020603050405020304" pitchFamily="18" charset="0"/>
              </a:rPr>
              <a:t>Exclusive (partitioning)</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800100" lvl="1"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In this clustering method, Data are grouped in such a way that one data can belong to one cluster only.</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800100" lvl="1"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Example: K-means</a:t>
            </a:r>
          </a:p>
        </p:txBody>
      </p:sp>
    </p:spTree>
    <p:extLst>
      <p:ext uri="{BB962C8B-B14F-4D97-AF65-F5344CB8AC3E}">
        <p14:creationId xmlns:p14="http://schemas.microsoft.com/office/powerpoint/2010/main" val="23329169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3785652"/>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Clustering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u="sng" dirty="0">
                <a:latin typeface="Sylfaen" panose="010A0502050306030303" pitchFamily="18" charset="0"/>
                <a:ea typeface="Times New Roman" panose="02020603050405020304" pitchFamily="18" charset="0"/>
              </a:rPr>
              <a:t>Agglomerative</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In this clustering technique, every data is a cluster. The iterative unions between the two nearest clusters reduce the number of clusters.</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Example: Hierarchical clustering</a:t>
            </a:r>
          </a:p>
        </p:txBody>
      </p:sp>
    </p:spTree>
    <p:extLst>
      <p:ext uri="{BB962C8B-B14F-4D97-AF65-F5344CB8AC3E}">
        <p14:creationId xmlns:p14="http://schemas.microsoft.com/office/powerpoint/2010/main" val="38691846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4524315"/>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Clustering</a:t>
            </a:r>
            <a:r>
              <a:rPr lang="en-US" sz="2400" i="1" dirty="0" smtClean="0">
                <a:latin typeface="Sylfaen" panose="010A0502050306030303" pitchFamily="18" charset="0"/>
                <a:ea typeface="Times New Roman" panose="02020603050405020304" pitchFamily="18" charset="0"/>
              </a:rPr>
              <a:t>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u="sng" dirty="0">
                <a:latin typeface="Sylfaen" panose="010A0502050306030303" pitchFamily="18" charset="0"/>
                <a:ea typeface="Times New Roman" panose="02020603050405020304" pitchFamily="18" charset="0"/>
              </a:rPr>
              <a:t>Overlapping</a:t>
            </a:r>
          </a:p>
          <a:p>
            <a:pPr marL="342900" indent="-342900" algn="just">
              <a:buFont typeface="Arial" panose="020B0604020202020204" pitchFamily="34" charset="0"/>
              <a:buChar char="•"/>
            </a:pPr>
            <a:endParaRPr lang="en-US" sz="2400" u="sng"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In this technique, fuzzy sets is used to cluster data. Each point may belong to two or more clusters with separate degrees of membership.</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Here, data will be associated with an appropriate membership value. </a:t>
            </a:r>
            <a:endParaRPr lang="en-US" sz="2400" dirty="0" smtClean="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Example</a:t>
            </a:r>
            <a:r>
              <a:rPr lang="en-US" sz="2400" dirty="0">
                <a:latin typeface="Sylfaen" panose="010A0502050306030303" pitchFamily="18" charset="0"/>
                <a:ea typeface="Times New Roman" panose="02020603050405020304" pitchFamily="18" charset="0"/>
              </a:rPr>
              <a:t>: Fuzzy C-Means</a:t>
            </a:r>
          </a:p>
        </p:txBody>
      </p:sp>
    </p:spTree>
    <p:extLst>
      <p:ext uri="{BB962C8B-B14F-4D97-AF65-F5344CB8AC3E}">
        <p14:creationId xmlns:p14="http://schemas.microsoft.com/office/powerpoint/2010/main" val="38011250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5632311"/>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Clustering</a:t>
            </a:r>
            <a:r>
              <a:rPr lang="en-US" sz="2400" i="1" dirty="0" smtClean="0">
                <a:latin typeface="Sylfaen" panose="010A0502050306030303" pitchFamily="18" charset="0"/>
                <a:ea typeface="Times New Roman" panose="02020603050405020304" pitchFamily="18" charset="0"/>
              </a:rPr>
              <a:t>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u="sng" dirty="0" smtClean="0">
                <a:latin typeface="Sylfaen" panose="010A0502050306030303" pitchFamily="18" charset="0"/>
                <a:ea typeface="Times New Roman" panose="02020603050405020304" pitchFamily="18" charset="0"/>
              </a:rPr>
              <a:t>Probabilistic</a:t>
            </a:r>
            <a:endParaRPr lang="en-US" sz="2400" u="sng"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u="sng"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This technique uses probability distribution to create the clusters</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Example: Following keywords</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    “man’s shoe.”</a:t>
            </a: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    “women’s shoe.”</a:t>
            </a: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    “women’s glove.”</a:t>
            </a: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    “man’s glove.”</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lvl="2" algn="just"/>
            <a:r>
              <a:rPr lang="en-US" sz="2400" dirty="0">
                <a:latin typeface="Sylfaen" panose="010A0502050306030303" pitchFamily="18" charset="0"/>
                <a:ea typeface="Times New Roman" panose="02020603050405020304" pitchFamily="18" charset="0"/>
              </a:rPr>
              <a:t>can be clustered into two categories “shoe” and “glove” or “man” and “women.”</a:t>
            </a:r>
          </a:p>
        </p:txBody>
      </p:sp>
    </p:spTree>
    <p:extLst>
      <p:ext uri="{BB962C8B-B14F-4D97-AF65-F5344CB8AC3E}">
        <p14:creationId xmlns:p14="http://schemas.microsoft.com/office/powerpoint/2010/main" val="26407406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5262979"/>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a:latin typeface="Sylfaen" panose="010A0502050306030303" pitchFamily="18" charset="0"/>
                <a:ea typeface="Times New Roman" panose="02020603050405020304" pitchFamily="18" charset="0"/>
              </a:rPr>
              <a:t>Association Rules</a:t>
            </a:r>
          </a:p>
          <a:p>
            <a:pPr algn="just"/>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An association rule is a rule-based method for finding relationships between variables in a given dataset.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These </a:t>
            </a:r>
            <a:r>
              <a:rPr lang="en-US" sz="2400" dirty="0">
                <a:latin typeface="Sylfaen" panose="010A0502050306030303" pitchFamily="18" charset="0"/>
                <a:ea typeface="Times New Roman" panose="02020603050405020304" pitchFamily="18" charset="0"/>
              </a:rPr>
              <a:t>methods are frequently used for market basket analysis, allowing companies to better understand relationships between different products.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Understanding </a:t>
            </a:r>
            <a:r>
              <a:rPr lang="en-US" sz="2400" dirty="0">
                <a:latin typeface="Sylfaen" panose="010A0502050306030303" pitchFamily="18" charset="0"/>
                <a:ea typeface="Times New Roman" panose="02020603050405020304" pitchFamily="18" charset="0"/>
              </a:rPr>
              <a:t>consumption habits of customers enables businesses to develop better cross-selling strategies and recommendation engines</a:t>
            </a:r>
            <a:r>
              <a:rPr lang="en-US" sz="2400" dirty="0" smtClean="0">
                <a:latin typeface="Sylfaen" panose="010A0502050306030303" pitchFamily="18" charset="0"/>
                <a:ea typeface="Times New Roman" panose="02020603050405020304" pitchFamily="18" charset="0"/>
              </a:rPr>
              <a:t>.</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While there are a few different algorithms used to generate association rules, such as </a:t>
            </a:r>
            <a:r>
              <a:rPr lang="en-US" sz="2400" dirty="0" err="1">
                <a:latin typeface="Sylfaen" panose="010A0502050306030303" pitchFamily="18" charset="0"/>
                <a:ea typeface="Times New Roman" panose="02020603050405020304" pitchFamily="18" charset="0"/>
              </a:rPr>
              <a:t>Apriori</a:t>
            </a:r>
            <a:r>
              <a:rPr lang="en-US" sz="2400" dirty="0">
                <a:latin typeface="Sylfaen" panose="010A0502050306030303" pitchFamily="18" charset="0"/>
                <a:ea typeface="Times New Roman" panose="02020603050405020304" pitchFamily="18" charset="0"/>
              </a:rPr>
              <a:t>, </a:t>
            </a:r>
            <a:r>
              <a:rPr lang="en-US" sz="2400" dirty="0" err="1">
                <a:latin typeface="Sylfaen" panose="010A0502050306030303" pitchFamily="18" charset="0"/>
                <a:ea typeface="Times New Roman" panose="02020603050405020304" pitchFamily="18" charset="0"/>
              </a:rPr>
              <a:t>Eclat</a:t>
            </a:r>
            <a:r>
              <a:rPr lang="en-US" sz="2400" dirty="0">
                <a:latin typeface="Sylfaen" panose="010A0502050306030303" pitchFamily="18" charset="0"/>
                <a:ea typeface="Times New Roman" panose="02020603050405020304" pitchFamily="18" charset="0"/>
              </a:rPr>
              <a:t>, and FP-Growth, the </a:t>
            </a:r>
            <a:r>
              <a:rPr lang="en-US" sz="2400" b="1" dirty="0" err="1">
                <a:solidFill>
                  <a:srgbClr val="7030A0"/>
                </a:solidFill>
                <a:latin typeface="Sylfaen" panose="010A0502050306030303" pitchFamily="18" charset="0"/>
                <a:ea typeface="Times New Roman" panose="02020603050405020304" pitchFamily="18" charset="0"/>
              </a:rPr>
              <a:t>Apriori</a:t>
            </a:r>
            <a:r>
              <a:rPr lang="en-US" sz="2400" b="1" dirty="0">
                <a:solidFill>
                  <a:srgbClr val="7030A0"/>
                </a:solidFill>
                <a:latin typeface="Sylfaen" panose="010A0502050306030303" pitchFamily="18" charset="0"/>
                <a:ea typeface="Times New Roman" panose="02020603050405020304" pitchFamily="18" charset="0"/>
              </a:rPr>
              <a:t> algorithm </a:t>
            </a:r>
            <a:r>
              <a:rPr lang="en-US" sz="2400" dirty="0">
                <a:latin typeface="Sylfaen" panose="010A0502050306030303" pitchFamily="18" charset="0"/>
                <a:ea typeface="Times New Roman" panose="02020603050405020304" pitchFamily="18" charset="0"/>
              </a:rPr>
              <a:t>is most widely used.</a:t>
            </a:r>
          </a:p>
        </p:txBody>
      </p:sp>
    </p:spTree>
    <p:extLst>
      <p:ext uri="{BB962C8B-B14F-4D97-AF65-F5344CB8AC3E}">
        <p14:creationId xmlns:p14="http://schemas.microsoft.com/office/powerpoint/2010/main" val="38225611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5262979"/>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a:latin typeface="Sylfaen" panose="010A0502050306030303" pitchFamily="18" charset="0"/>
                <a:ea typeface="Times New Roman" panose="02020603050405020304" pitchFamily="18" charset="0"/>
              </a:rPr>
              <a:t>Dimensionality </a:t>
            </a:r>
            <a:r>
              <a:rPr lang="en-US" sz="2400" b="1" i="1" dirty="0" smtClean="0">
                <a:latin typeface="Sylfaen" panose="010A0502050306030303" pitchFamily="18" charset="0"/>
                <a:ea typeface="Times New Roman" panose="02020603050405020304" pitchFamily="18" charset="0"/>
              </a:rPr>
              <a:t>reduction</a:t>
            </a:r>
          </a:p>
          <a:p>
            <a:pPr algn="just"/>
            <a:endParaRPr lang="en-US" sz="2400" i="1" dirty="0">
              <a:latin typeface="Sylfaen" panose="010A0502050306030303" pitchFamily="18" charset="0"/>
              <a:ea typeface="Times New Roman" panose="02020603050405020304" pitchFamily="18" charset="0"/>
            </a:endParaRPr>
          </a:p>
          <a:p>
            <a:pPr algn="just"/>
            <a:endParaRPr lang="en-US" sz="2400" i="1"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Dimensionality </a:t>
            </a:r>
            <a:r>
              <a:rPr lang="en-US" sz="2400" dirty="0">
                <a:latin typeface="Sylfaen" panose="010A0502050306030303" pitchFamily="18" charset="0"/>
                <a:ea typeface="Times New Roman" panose="02020603050405020304" pitchFamily="18" charset="0"/>
              </a:rPr>
              <a:t>reduction is a technique used when the number of features, or dimensions, in a given dataset is too high</a:t>
            </a:r>
            <a:r>
              <a:rPr lang="en-US" sz="2400" dirty="0" smtClean="0">
                <a:latin typeface="Sylfaen" panose="010A0502050306030303" pitchFamily="18" charset="0"/>
                <a:ea typeface="Times New Roman" panose="02020603050405020304" pitchFamily="18" charset="0"/>
              </a:rPr>
              <a:t>.</a:t>
            </a: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 </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It </a:t>
            </a:r>
            <a:r>
              <a:rPr lang="en-US" sz="2400" dirty="0">
                <a:latin typeface="Sylfaen" panose="010A0502050306030303" pitchFamily="18" charset="0"/>
                <a:ea typeface="Times New Roman" panose="02020603050405020304" pitchFamily="18" charset="0"/>
              </a:rPr>
              <a:t>reduces the number of data inputs to a manageable size while also preserving the integrity of the dataset as much as possible.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A few </a:t>
            </a:r>
            <a:r>
              <a:rPr lang="en-US" sz="2400" dirty="0">
                <a:latin typeface="Sylfaen" panose="010A0502050306030303" pitchFamily="18" charset="0"/>
                <a:ea typeface="Times New Roman" panose="02020603050405020304" pitchFamily="18" charset="0"/>
              </a:rPr>
              <a:t>different dimensionality reduction methods that can be used, such as: principal component analysis, singular value decomposition, and </a:t>
            </a:r>
            <a:r>
              <a:rPr lang="en-US" sz="2400" dirty="0" err="1">
                <a:latin typeface="Sylfaen" panose="010A0502050306030303" pitchFamily="18" charset="0"/>
                <a:ea typeface="Times New Roman" panose="02020603050405020304" pitchFamily="18" charset="0"/>
              </a:rPr>
              <a:t>autoencoders</a:t>
            </a:r>
            <a:r>
              <a:rPr lang="en-US" sz="2400" dirty="0">
                <a:latin typeface="Sylfaen" panose="010A0502050306030303" pitchFamily="18" charset="0"/>
                <a:ea typeface="Times New Roman" panose="02020603050405020304" pitchFamily="18" charset="0"/>
              </a:rPr>
              <a:t>.</a:t>
            </a:r>
          </a:p>
        </p:txBody>
      </p:sp>
    </p:spTree>
    <p:extLst>
      <p:ext uri="{BB962C8B-B14F-4D97-AF65-F5344CB8AC3E}">
        <p14:creationId xmlns:p14="http://schemas.microsoft.com/office/powerpoint/2010/main" val="17363807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smtClean="0">
                <a:solidFill>
                  <a:srgbClr val="0070C0"/>
                </a:solidFill>
                <a:latin typeface="Arial Rounded MT Bold" panose="020F0704030504030204" pitchFamily="34" charset="0"/>
              </a:rPr>
              <a:t>Clustering: K-Means and Hierarchical Algorithms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2308324"/>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K-means</a:t>
            </a:r>
          </a:p>
          <a:p>
            <a:pPr algn="just"/>
            <a:endParaRPr lang="en-US" sz="2400" i="1" dirty="0">
              <a:latin typeface="Sylfaen" panose="010A0502050306030303" pitchFamily="18" charset="0"/>
              <a:ea typeface="Times New Roman" panose="02020603050405020304" pitchFamily="18" charset="0"/>
            </a:endParaRPr>
          </a:p>
          <a:p>
            <a:pPr algn="just"/>
            <a:endParaRPr lang="en-US" sz="2400" i="1"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The k-means algorithm is an algorithm to </a:t>
            </a:r>
            <a:r>
              <a:rPr lang="en-US" sz="2400" b="1" u="sng" dirty="0" smtClean="0">
                <a:latin typeface="Sylfaen" panose="010A0502050306030303" pitchFamily="18" charset="0"/>
                <a:ea typeface="Times New Roman" panose="02020603050405020304" pitchFamily="18" charset="0"/>
              </a:rPr>
              <a:t>cluster</a:t>
            </a:r>
            <a:r>
              <a:rPr lang="en-US" sz="2400" dirty="0" smtClean="0">
                <a:latin typeface="Sylfaen" panose="010A0502050306030303" pitchFamily="18" charset="0"/>
                <a:ea typeface="Times New Roman" panose="02020603050405020304" pitchFamily="18" charset="0"/>
              </a:rPr>
              <a:t> </a:t>
            </a:r>
            <a:r>
              <a:rPr lang="en-US" sz="2400" b="1" dirty="0" smtClean="0">
                <a:solidFill>
                  <a:srgbClr val="FF0000"/>
                </a:solidFill>
                <a:latin typeface="Sylfaen" panose="010A0502050306030303" pitchFamily="18" charset="0"/>
                <a:ea typeface="Times New Roman" panose="02020603050405020304" pitchFamily="18" charset="0"/>
              </a:rPr>
              <a:t>n</a:t>
            </a:r>
            <a:r>
              <a:rPr lang="en-US" sz="2400" dirty="0" smtClean="0">
                <a:latin typeface="Sylfaen" panose="010A0502050306030303" pitchFamily="18" charset="0"/>
                <a:ea typeface="Times New Roman" panose="02020603050405020304" pitchFamily="18" charset="0"/>
              </a:rPr>
              <a:t> objects based on attributes into </a:t>
            </a:r>
            <a:r>
              <a:rPr lang="en-US" sz="2400" b="1" dirty="0" smtClean="0">
                <a:solidFill>
                  <a:srgbClr val="00B0F0"/>
                </a:solidFill>
                <a:latin typeface="Sylfaen" panose="010A0502050306030303" pitchFamily="18" charset="0"/>
                <a:ea typeface="Times New Roman" panose="02020603050405020304" pitchFamily="18" charset="0"/>
              </a:rPr>
              <a:t>k</a:t>
            </a:r>
            <a:r>
              <a:rPr lang="en-US" sz="2400" dirty="0" smtClean="0">
                <a:latin typeface="Sylfaen" panose="010A0502050306030303" pitchFamily="18" charset="0"/>
                <a:ea typeface="Times New Roman" panose="02020603050405020304" pitchFamily="18" charset="0"/>
              </a:rPr>
              <a:t> </a:t>
            </a:r>
            <a:r>
              <a:rPr lang="en-US" sz="2400" b="1" dirty="0" smtClean="0">
                <a:effectLst>
                  <a:outerShdw blurRad="38100" dist="38100" dir="2700000" algn="tl">
                    <a:srgbClr val="000000">
                      <a:alpha val="43137"/>
                    </a:srgbClr>
                  </a:outerShdw>
                </a:effectLst>
                <a:latin typeface="Sylfaen" panose="010A0502050306030303" pitchFamily="18" charset="0"/>
                <a:ea typeface="Times New Roman" panose="02020603050405020304" pitchFamily="18" charset="0"/>
              </a:rPr>
              <a:t>partitions</a:t>
            </a:r>
            <a:r>
              <a:rPr lang="en-US" sz="2400" dirty="0" smtClean="0">
                <a:latin typeface="Sylfaen" panose="010A0502050306030303" pitchFamily="18" charset="0"/>
                <a:ea typeface="Times New Roman" panose="02020603050405020304" pitchFamily="18" charset="0"/>
              </a:rPr>
              <a:t>, such that, </a:t>
            </a:r>
            <a:r>
              <a:rPr lang="en-US" sz="2400" b="1" dirty="0" smtClean="0">
                <a:solidFill>
                  <a:srgbClr val="00B0F0"/>
                </a:solidFill>
                <a:latin typeface="Sylfaen" panose="010A0502050306030303" pitchFamily="18" charset="0"/>
                <a:ea typeface="Times New Roman" panose="02020603050405020304" pitchFamily="18" charset="0"/>
              </a:rPr>
              <a:t>k</a:t>
            </a:r>
            <a:r>
              <a:rPr lang="en-US" sz="2400" dirty="0" smtClean="0">
                <a:latin typeface="Sylfaen" panose="010A0502050306030303" pitchFamily="18" charset="0"/>
                <a:ea typeface="Times New Roman" panose="02020603050405020304" pitchFamily="18" charset="0"/>
              </a:rPr>
              <a:t>&lt;</a:t>
            </a:r>
            <a:r>
              <a:rPr lang="en-US" sz="2400" b="1" dirty="0" smtClean="0">
                <a:solidFill>
                  <a:srgbClr val="FF0000"/>
                </a:solidFill>
                <a:latin typeface="Sylfaen" panose="010A0502050306030303" pitchFamily="18" charset="0"/>
                <a:ea typeface="Times New Roman" panose="02020603050405020304" pitchFamily="18" charset="0"/>
              </a:rPr>
              <a:t>n</a:t>
            </a:r>
            <a:r>
              <a:rPr lang="en-US" sz="2400" dirty="0" smtClean="0">
                <a:latin typeface="Sylfaen" panose="010A0502050306030303" pitchFamily="18" charset="0"/>
                <a:ea typeface="Times New Roman" panose="02020603050405020304" pitchFamily="18" charset="0"/>
              </a:rPr>
              <a:t>.</a:t>
            </a:r>
            <a:endParaRPr lang="en-US" sz="2400" dirty="0">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23372885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21893"/>
            <a:ext cx="12192000" cy="6036107"/>
          </a:xfrm>
          <a:prstGeom prst="rect">
            <a:avLst/>
          </a:prstGeom>
        </p:spPr>
      </p:pic>
      <p:sp>
        <p:nvSpPr>
          <p:cNvPr id="3" name="Title 1"/>
          <p:cNvSpPr txBox="1">
            <a:spLocks/>
          </p:cNvSpPr>
          <p:nvPr/>
        </p:nvSpPr>
        <p:spPr>
          <a:xfrm>
            <a:off x="0" y="0"/>
            <a:ext cx="10515600" cy="73409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rgbClr val="0070C0"/>
                </a:solidFill>
                <a:latin typeface="Arial Rounded MT Bold" panose="020F0704030504030204" pitchFamily="34" charset="0"/>
              </a:rPr>
              <a:t>Measuring Similarity Between Clusters</a:t>
            </a:r>
            <a:endParaRPr lang="en-IN" sz="3200" dirty="0">
              <a:solidFill>
                <a:srgbClr val="0070C0"/>
              </a:solidFill>
              <a:latin typeface="Arial Rounded MT Bold" panose="020F0704030504030204" pitchFamily="34" charset="0"/>
            </a:endParaRPr>
          </a:p>
        </p:txBody>
      </p:sp>
    </p:spTree>
    <p:extLst>
      <p:ext uri="{BB962C8B-B14F-4D97-AF65-F5344CB8AC3E}">
        <p14:creationId xmlns:p14="http://schemas.microsoft.com/office/powerpoint/2010/main" val="406833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875763"/>
          </a:xfrm>
        </p:spPr>
        <p:txBody>
          <a:bodyPr>
            <a:normAutofit/>
          </a:bodyPr>
          <a:lstStyle/>
          <a:p>
            <a:r>
              <a:rPr lang="en-US" sz="3200" b="1" dirty="0" smtClean="0">
                <a:solidFill>
                  <a:schemeClr val="accent1">
                    <a:lumMod val="75000"/>
                  </a:schemeClr>
                </a:solidFill>
                <a:latin typeface="Arial Rounded MT Bold" panose="020F0704030504030204" pitchFamily="34" charset="0"/>
              </a:rPr>
              <a:t>Distance Metrics for Machine Learning</a:t>
            </a:r>
            <a:endParaRPr lang="en-IN" sz="3200" b="1" dirty="0">
              <a:solidFill>
                <a:schemeClr val="accent1">
                  <a:lumMod val="75000"/>
                </a:schemeClr>
              </a:solidFill>
              <a:latin typeface="Arial Rounded MT Bold" panose="020F07040305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86" y="1918952"/>
            <a:ext cx="9723549" cy="4939048"/>
          </a:xfrm>
          <a:prstGeom prst="rect">
            <a:avLst/>
          </a:prstGeom>
        </p:spPr>
      </p:pic>
      <p:sp>
        <p:nvSpPr>
          <p:cNvPr id="4" name="Title 1"/>
          <p:cNvSpPr txBox="1">
            <a:spLocks/>
          </p:cNvSpPr>
          <p:nvPr/>
        </p:nvSpPr>
        <p:spPr>
          <a:xfrm>
            <a:off x="309092" y="772733"/>
            <a:ext cx="11694017" cy="7350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Euclidean Distance </a:t>
            </a:r>
            <a:r>
              <a:rPr lang="en-US" sz="2800" dirty="0" smtClean="0"/>
              <a:t>represents the shortest distance between two data points.</a:t>
            </a:r>
            <a:endParaRPr lang="en-IN" sz="2800" dirty="0"/>
          </a:p>
        </p:txBody>
      </p:sp>
    </p:spTree>
    <p:extLst>
      <p:ext uri="{BB962C8B-B14F-4D97-AF65-F5344CB8AC3E}">
        <p14:creationId xmlns:p14="http://schemas.microsoft.com/office/powerpoint/2010/main" val="3254167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720"/>
            <a:ext cx="10515600" cy="875763"/>
          </a:xfrm>
        </p:spPr>
        <p:txBody>
          <a:bodyPr>
            <a:normAutofit/>
          </a:bodyPr>
          <a:lstStyle/>
          <a:p>
            <a:r>
              <a:rPr lang="en-US" sz="2400" b="1" dirty="0" smtClean="0">
                <a:latin typeface="Arial Rounded MT Bold" panose="020F0704030504030204" pitchFamily="34" charset="0"/>
              </a:rPr>
              <a:t>Distance Metrics for Machine Learning</a:t>
            </a:r>
            <a:endParaRPr lang="en-IN" sz="2400" b="1" dirty="0">
              <a:latin typeface="Arial Rounded MT Bold" panose="020F0704030504030204" pitchFamily="34" charset="0"/>
            </a:endParaRPr>
          </a:p>
        </p:txBody>
      </p:sp>
      <p:sp>
        <p:nvSpPr>
          <p:cNvPr id="4" name="Title 1"/>
          <p:cNvSpPr txBox="1">
            <a:spLocks/>
          </p:cNvSpPr>
          <p:nvPr/>
        </p:nvSpPr>
        <p:spPr>
          <a:xfrm>
            <a:off x="315532" y="965916"/>
            <a:ext cx="11674699" cy="9153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Manhattan Distance </a:t>
            </a:r>
            <a:r>
              <a:rPr lang="en-US" sz="2800" dirty="0" smtClean="0"/>
              <a:t>is the sum of absolute differences between points across all the dimensions.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27" y="2279560"/>
            <a:ext cx="10419008" cy="4578439"/>
          </a:xfrm>
          <a:prstGeom prst="rect">
            <a:avLst/>
          </a:prstGeom>
        </p:spPr>
      </p:pic>
    </p:spTree>
    <p:extLst>
      <p:ext uri="{BB962C8B-B14F-4D97-AF65-F5344CB8AC3E}">
        <p14:creationId xmlns:p14="http://schemas.microsoft.com/office/powerpoint/2010/main" val="31465964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975797" cy="721216"/>
          </a:xfrm>
        </p:spPr>
        <p:txBody>
          <a:bodyPr>
            <a:normAutofit/>
          </a:bodyPr>
          <a:lstStyle/>
          <a:p>
            <a:r>
              <a:rPr lang="en-US" sz="2400" b="1" dirty="0" smtClean="0">
                <a:latin typeface="Arial Rounded MT Bold" panose="020F0704030504030204" pitchFamily="34" charset="0"/>
              </a:rPr>
              <a:t>Distance Metrics for Machine Learning</a:t>
            </a:r>
            <a:endParaRPr lang="en-IN" sz="2400" b="1" dirty="0">
              <a:latin typeface="Arial Rounded MT Bold" panose="020F0704030504030204" pitchFamily="34" charset="0"/>
            </a:endParaRPr>
          </a:p>
        </p:txBody>
      </p:sp>
      <p:sp>
        <p:nvSpPr>
          <p:cNvPr id="4" name="Title 1"/>
          <p:cNvSpPr txBox="1">
            <a:spLocks/>
          </p:cNvSpPr>
          <p:nvPr/>
        </p:nvSpPr>
        <p:spPr>
          <a:xfrm>
            <a:off x="180304" y="721217"/>
            <a:ext cx="11578107" cy="12434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t>Hamming Distance </a:t>
            </a:r>
            <a:r>
              <a:rPr lang="en-US" sz="2400" dirty="0" smtClean="0"/>
              <a:t>measures the similarity between two strings of the same length. The Hamming Distance between two strings of the same length is the number of positions at which the corresponding characters are different</a:t>
            </a:r>
            <a:r>
              <a:rPr lang="en-US" sz="2800" dirty="0" smtClean="0"/>
              <a:t>.</a:t>
            </a:r>
            <a:endParaRPr lang="en-IN"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910" y="2608576"/>
            <a:ext cx="11430000" cy="4249424"/>
          </a:xfrm>
          <a:prstGeom prst="rect">
            <a:avLst/>
          </a:prstGeom>
        </p:spPr>
      </p:pic>
    </p:spTree>
    <p:extLst>
      <p:ext uri="{BB962C8B-B14F-4D97-AF65-F5344CB8AC3E}">
        <p14:creationId xmlns:p14="http://schemas.microsoft.com/office/powerpoint/2010/main" val="9986810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975797" cy="721216"/>
          </a:xfrm>
        </p:spPr>
        <p:txBody>
          <a:bodyPr>
            <a:normAutofit/>
          </a:bodyPr>
          <a:lstStyle/>
          <a:p>
            <a:r>
              <a:rPr lang="en-US" sz="2400" b="1" dirty="0" smtClean="0">
                <a:latin typeface="Arial Rounded MT Bold" panose="020F0704030504030204" pitchFamily="34" charset="0"/>
              </a:rPr>
              <a:t>Distance Metrics for Machine Learning</a:t>
            </a:r>
            <a:endParaRPr lang="en-IN" sz="2400" b="1" dirty="0">
              <a:latin typeface="Arial Rounded MT Bold" panose="020F0704030504030204" pitchFamily="34" charset="0"/>
            </a:endParaRPr>
          </a:p>
        </p:txBody>
      </p:sp>
      <p:sp>
        <p:nvSpPr>
          <p:cNvPr id="4" name="Title 1"/>
          <p:cNvSpPr txBox="1">
            <a:spLocks/>
          </p:cNvSpPr>
          <p:nvPr/>
        </p:nvSpPr>
        <p:spPr>
          <a:xfrm>
            <a:off x="180304" y="721217"/>
            <a:ext cx="11578107" cy="12434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err="1" smtClean="0"/>
              <a:t>Chebyshev</a:t>
            </a:r>
            <a:r>
              <a:rPr lang="en-US" sz="2400" b="1" dirty="0" smtClean="0"/>
              <a:t> distance </a:t>
            </a:r>
            <a:r>
              <a:rPr lang="en-US" sz="2400" dirty="0" smtClean="0"/>
              <a:t>is defined as the greatest of difference between two vectors along any coordinate dimension.</a:t>
            </a:r>
            <a:endParaRPr lang="en-IN" sz="3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98" y="2905729"/>
            <a:ext cx="5469028" cy="3648075"/>
          </a:xfrm>
          <a:prstGeom prst="rect">
            <a:avLst/>
          </a:prstGeom>
        </p:spPr>
      </p:pic>
    </p:spTree>
    <p:extLst>
      <p:ext uri="{BB962C8B-B14F-4D97-AF65-F5344CB8AC3E}">
        <p14:creationId xmlns:p14="http://schemas.microsoft.com/office/powerpoint/2010/main" val="20580675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975797" cy="628883"/>
          </a:xfrm>
        </p:spPr>
        <p:txBody>
          <a:bodyPr>
            <a:normAutofit/>
          </a:bodyPr>
          <a:lstStyle/>
          <a:p>
            <a:r>
              <a:rPr lang="en-IN" sz="3200" b="1" dirty="0" smtClean="0">
                <a:solidFill>
                  <a:schemeClr val="accent1">
                    <a:lumMod val="75000"/>
                  </a:schemeClr>
                </a:solidFill>
                <a:latin typeface="Arial Rounded MT Bold" panose="020F0704030504030204" pitchFamily="34" charset="0"/>
              </a:rPr>
              <a:t>Example: k-means Clustering</a:t>
            </a:r>
            <a:endParaRPr lang="en-IN" sz="3200" b="1" dirty="0">
              <a:solidFill>
                <a:schemeClr val="accent1">
                  <a:lumMod val="75000"/>
                </a:schemeClr>
              </a:solidFill>
              <a:latin typeface="Arial Rounded MT Bold" panose="020F0704030504030204" pitchFamily="34" charset="0"/>
            </a:endParaRPr>
          </a:p>
        </p:txBody>
      </p:sp>
      <p:sp>
        <p:nvSpPr>
          <p:cNvPr id="4" name="Title 1"/>
          <p:cNvSpPr txBox="1">
            <a:spLocks/>
          </p:cNvSpPr>
          <p:nvPr/>
        </p:nvSpPr>
        <p:spPr>
          <a:xfrm>
            <a:off x="180304" y="721217"/>
            <a:ext cx="11578107" cy="12434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sz="3200" dirty="0"/>
          </a:p>
        </p:txBody>
      </p:sp>
      <p:graphicFrame>
        <p:nvGraphicFramePr>
          <p:cNvPr id="6" name="Table 5"/>
          <p:cNvGraphicFramePr>
            <a:graphicFrameLocks noGrp="1"/>
          </p:cNvGraphicFramePr>
          <p:nvPr>
            <p:extLst>
              <p:ext uri="{D42A27DB-BD31-4B8C-83A1-F6EECF244321}">
                <p14:modId xmlns:p14="http://schemas.microsoft.com/office/powerpoint/2010/main" val="1850257950"/>
              </p:ext>
            </p:extLst>
          </p:nvPr>
        </p:nvGraphicFramePr>
        <p:xfrm>
          <a:off x="3323822" y="2838715"/>
          <a:ext cx="2887906" cy="3390820"/>
        </p:xfrm>
        <a:graphic>
          <a:graphicData uri="http://schemas.openxmlformats.org/drawingml/2006/table">
            <a:tbl>
              <a:tblPr firstRow="1" bandRow="1">
                <a:tableStyleId>{5C22544A-7EE6-4342-B048-85BDC9FD1C3A}</a:tableStyleId>
              </a:tblPr>
              <a:tblGrid>
                <a:gridCol w="1443953"/>
                <a:gridCol w="1443953"/>
              </a:tblGrid>
              <a:tr h="339082">
                <a:tc>
                  <a:txBody>
                    <a:bodyPr/>
                    <a:lstStyle/>
                    <a:p>
                      <a:pPr algn="ctr"/>
                      <a:r>
                        <a:rPr lang="en-US" sz="1600" dirty="0" smtClean="0"/>
                        <a:t>P1</a:t>
                      </a:r>
                      <a:endParaRPr lang="en-IN" sz="1600" dirty="0"/>
                    </a:p>
                  </a:txBody>
                  <a:tcPr/>
                </a:tc>
                <a:tc>
                  <a:txBody>
                    <a:bodyPr/>
                    <a:lstStyle/>
                    <a:p>
                      <a:pPr algn="ctr"/>
                      <a:r>
                        <a:rPr lang="en-US" sz="1600" dirty="0" smtClean="0"/>
                        <a:t>(2, 8)</a:t>
                      </a:r>
                      <a:endParaRPr lang="en-IN" sz="1600" dirty="0"/>
                    </a:p>
                  </a:txBody>
                  <a:tcPr/>
                </a:tc>
              </a:tr>
              <a:tr h="339082">
                <a:tc>
                  <a:txBody>
                    <a:bodyPr/>
                    <a:lstStyle/>
                    <a:p>
                      <a:pPr algn="ctr"/>
                      <a:r>
                        <a:rPr lang="en-US" sz="1600" dirty="0" smtClean="0"/>
                        <a:t>P2</a:t>
                      </a:r>
                      <a:endParaRPr lang="en-IN" sz="1600" dirty="0"/>
                    </a:p>
                  </a:txBody>
                  <a:tcPr/>
                </a:tc>
                <a:tc>
                  <a:txBody>
                    <a:bodyPr/>
                    <a:lstStyle/>
                    <a:p>
                      <a:pPr algn="ctr"/>
                      <a:r>
                        <a:rPr lang="en-US" sz="1600" dirty="0" smtClean="0"/>
                        <a:t>(2, 7)</a:t>
                      </a:r>
                      <a:endParaRPr lang="en-IN" sz="1600" dirty="0"/>
                    </a:p>
                  </a:txBody>
                  <a:tcPr/>
                </a:tc>
              </a:tr>
              <a:tr h="339082">
                <a:tc>
                  <a:txBody>
                    <a:bodyPr/>
                    <a:lstStyle/>
                    <a:p>
                      <a:pPr algn="ctr"/>
                      <a:r>
                        <a:rPr lang="en-US" sz="1600" dirty="0" smtClean="0"/>
                        <a:t>P3</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(4, 1)</a:t>
                      </a:r>
                      <a:endParaRPr lang="en-IN" sz="1600" dirty="0" smtClean="0"/>
                    </a:p>
                  </a:txBody>
                  <a:tcPr/>
                </a:tc>
              </a:tr>
              <a:tr h="339082">
                <a:tc>
                  <a:txBody>
                    <a:bodyPr/>
                    <a:lstStyle/>
                    <a:p>
                      <a:pPr algn="ctr"/>
                      <a:r>
                        <a:rPr lang="en-US" sz="1600" dirty="0" smtClean="0"/>
                        <a:t>P4</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(8, 2)</a:t>
                      </a:r>
                      <a:endParaRPr lang="en-IN" sz="1600" dirty="0" smtClean="0"/>
                    </a:p>
                  </a:txBody>
                  <a:tcPr/>
                </a:tc>
              </a:tr>
              <a:tr h="339082">
                <a:tc>
                  <a:txBody>
                    <a:bodyPr/>
                    <a:lstStyle/>
                    <a:p>
                      <a:pPr algn="ctr"/>
                      <a:r>
                        <a:rPr lang="en-US" sz="1600" dirty="0" smtClean="0"/>
                        <a:t>P5</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(3, 7)</a:t>
                      </a:r>
                      <a:endParaRPr lang="en-IN" sz="1600" dirty="0" smtClean="0"/>
                    </a:p>
                  </a:txBody>
                  <a:tcPr/>
                </a:tc>
              </a:tr>
              <a:tr h="339082">
                <a:tc>
                  <a:txBody>
                    <a:bodyPr/>
                    <a:lstStyle/>
                    <a:p>
                      <a:pPr algn="ctr"/>
                      <a:r>
                        <a:rPr lang="en-US" sz="1600" dirty="0" smtClean="0"/>
                        <a:t>P6</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(1, 9)</a:t>
                      </a:r>
                      <a:endParaRPr lang="en-IN" sz="1600" dirty="0" smtClean="0"/>
                    </a:p>
                  </a:txBody>
                  <a:tcPr/>
                </a:tc>
              </a:tr>
              <a:tr h="339082">
                <a:tc>
                  <a:txBody>
                    <a:bodyPr/>
                    <a:lstStyle/>
                    <a:p>
                      <a:pPr algn="ctr"/>
                      <a:r>
                        <a:rPr lang="en-US" sz="1600" dirty="0" smtClean="0"/>
                        <a:t>P7</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(5, 8)</a:t>
                      </a:r>
                      <a:endParaRPr lang="en-IN" sz="1600" dirty="0" smtClean="0"/>
                    </a:p>
                  </a:txBody>
                  <a:tcPr/>
                </a:tc>
              </a:tr>
              <a:tr h="339082">
                <a:tc>
                  <a:txBody>
                    <a:bodyPr/>
                    <a:lstStyle/>
                    <a:p>
                      <a:pPr algn="ctr"/>
                      <a:r>
                        <a:rPr lang="en-US" sz="1600" dirty="0" smtClean="0"/>
                        <a:t>P8</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(6, 6)</a:t>
                      </a:r>
                      <a:endParaRPr lang="en-IN" sz="1600" dirty="0" smtClean="0"/>
                    </a:p>
                  </a:txBody>
                  <a:tcPr/>
                </a:tc>
              </a:tr>
              <a:tr h="339082">
                <a:tc>
                  <a:txBody>
                    <a:bodyPr/>
                    <a:lstStyle/>
                    <a:p>
                      <a:pPr algn="ctr"/>
                      <a:r>
                        <a:rPr lang="en-US" sz="1600" dirty="0" smtClean="0"/>
                        <a:t>P9</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a:t>
                      </a:r>
                      <a:r>
                        <a:rPr lang="en-US" sz="1600" baseline="0" dirty="0" smtClean="0"/>
                        <a:t> 9</a:t>
                      </a:r>
                      <a:r>
                        <a:rPr lang="en-US" sz="1600" dirty="0" smtClean="0"/>
                        <a:t>)</a:t>
                      </a:r>
                      <a:endParaRPr lang="en-IN" sz="1600" dirty="0" smtClean="0"/>
                    </a:p>
                  </a:txBody>
                  <a:tcPr/>
                </a:tc>
              </a:tr>
              <a:tr h="339082">
                <a:tc>
                  <a:txBody>
                    <a:bodyPr/>
                    <a:lstStyle/>
                    <a:p>
                      <a:pPr algn="ctr"/>
                      <a:r>
                        <a:rPr lang="en-US" sz="1600" dirty="0" smtClean="0"/>
                        <a:t>P10</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(4, 7)</a:t>
                      </a:r>
                      <a:endParaRPr lang="en-IN" sz="1600" dirty="0" smtClean="0"/>
                    </a:p>
                  </a:txBody>
                  <a:tcPr/>
                </a:tc>
              </a:tr>
            </a:tbl>
          </a:graphicData>
        </a:graphic>
      </p:graphicFrame>
      <p:sp>
        <p:nvSpPr>
          <p:cNvPr id="7" name="TextBox 6"/>
          <p:cNvSpPr txBox="1"/>
          <p:nvPr/>
        </p:nvSpPr>
        <p:spPr>
          <a:xfrm>
            <a:off x="785611" y="1595300"/>
            <a:ext cx="11194090" cy="461665"/>
          </a:xfrm>
          <a:prstGeom prst="rect">
            <a:avLst/>
          </a:prstGeom>
          <a:noFill/>
        </p:spPr>
        <p:txBody>
          <a:bodyPr wrap="none" rtlCol="0">
            <a:spAutoFit/>
          </a:bodyPr>
          <a:lstStyle/>
          <a:p>
            <a:r>
              <a:rPr lang="en-IN" sz="2400" dirty="0" smtClean="0">
                <a:latin typeface="Sylfaen" panose="010A0502050306030303" pitchFamily="18" charset="0"/>
              </a:rPr>
              <a:t>Cluster the following ten points [with (x, y) representing locations] into three cluster.</a:t>
            </a:r>
            <a:endParaRPr lang="en-IN" sz="2400" dirty="0">
              <a:latin typeface="Sylfaen" panose="010A0502050306030303" pitchFamily="18" charset="0"/>
            </a:endParaRPr>
          </a:p>
        </p:txBody>
      </p:sp>
    </p:spTree>
    <p:extLst>
      <p:ext uri="{BB962C8B-B14F-4D97-AF65-F5344CB8AC3E}">
        <p14:creationId xmlns:p14="http://schemas.microsoft.com/office/powerpoint/2010/main" val="18666332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13494789"/>
              </p:ext>
            </p:extLst>
          </p:nvPr>
        </p:nvGraphicFramePr>
        <p:xfrm>
          <a:off x="927272" y="1120463"/>
          <a:ext cx="10972806" cy="5473521"/>
        </p:xfrm>
        <a:graphic>
          <a:graphicData uri="http://schemas.openxmlformats.org/drawingml/2006/table">
            <a:tbl>
              <a:tblPr firstRow="1" bandRow="1">
                <a:tableStyleId>{5C22544A-7EE6-4342-B048-85BDC9FD1C3A}</a:tableStyleId>
              </a:tblPr>
              <a:tblGrid>
                <a:gridCol w="1828801">
                  <a:extLst>
                    <a:ext uri="{9D8B030D-6E8A-4147-A177-3AD203B41FA5}">
                      <a16:colId xmlns:a16="http://schemas.microsoft.com/office/drawing/2014/main" xmlns="" val="12650250"/>
                    </a:ext>
                  </a:extLst>
                </a:gridCol>
                <a:gridCol w="1828801">
                  <a:extLst>
                    <a:ext uri="{9D8B030D-6E8A-4147-A177-3AD203B41FA5}">
                      <a16:colId xmlns:a16="http://schemas.microsoft.com/office/drawing/2014/main" xmlns="" val="2529597454"/>
                    </a:ext>
                  </a:extLst>
                </a:gridCol>
                <a:gridCol w="1828801">
                  <a:extLst>
                    <a:ext uri="{9D8B030D-6E8A-4147-A177-3AD203B41FA5}">
                      <a16:colId xmlns:a16="http://schemas.microsoft.com/office/drawing/2014/main" xmlns="" val="1975549573"/>
                    </a:ext>
                  </a:extLst>
                </a:gridCol>
                <a:gridCol w="1828801">
                  <a:extLst>
                    <a:ext uri="{9D8B030D-6E8A-4147-A177-3AD203B41FA5}">
                      <a16:colId xmlns:a16="http://schemas.microsoft.com/office/drawing/2014/main" xmlns="" val="2448863484"/>
                    </a:ext>
                  </a:extLst>
                </a:gridCol>
                <a:gridCol w="1828801">
                  <a:extLst>
                    <a:ext uri="{9D8B030D-6E8A-4147-A177-3AD203B41FA5}">
                      <a16:colId xmlns:a16="http://schemas.microsoft.com/office/drawing/2014/main" xmlns="" val="3567645987"/>
                    </a:ext>
                  </a:extLst>
                </a:gridCol>
                <a:gridCol w="1828801">
                  <a:extLst>
                    <a:ext uri="{9D8B030D-6E8A-4147-A177-3AD203B41FA5}">
                      <a16:colId xmlns:a16="http://schemas.microsoft.com/office/drawing/2014/main" xmlns="" val="2693189257"/>
                    </a:ext>
                  </a:extLst>
                </a:gridCol>
              </a:tblGrid>
              <a:tr h="442339">
                <a:tc>
                  <a:txBody>
                    <a:bodyPr/>
                    <a:lstStyle/>
                    <a:p>
                      <a:pPr algn="ctr"/>
                      <a:endParaRPr lang="en-IN" sz="1600" dirty="0"/>
                    </a:p>
                  </a:txBody>
                  <a:tcPr/>
                </a:tc>
                <a:tc>
                  <a:txBody>
                    <a:bodyPr/>
                    <a:lstStyle/>
                    <a:p>
                      <a:pPr algn="ctr"/>
                      <a:endParaRPr lang="en-IN" sz="1600"/>
                    </a:p>
                  </a:txBody>
                  <a:tcPr/>
                </a:tc>
                <a:tc>
                  <a:txBody>
                    <a:bodyPr/>
                    <a:lstStyle/>
                    <a:p>
                      <a:pPr algn="ctr"/>
                      <a:r>
                        <a:rPr lang="en-US" sz="1600" dirty="0" smtClean="0">
                          <a:solidFill>
                            <a:schemeClr val="tx1"/>
                          </a:solidFill>
                        </a:rPr>
                        <a:t>(2, 7)</a:t>
                      </a:r>
                      <a:endParaRPr lang="en-IN" sz="1600" dirty="0">
                        <a:solidFill>
                          <a:schemeClr val="tx1"/>
                        </a:solidFill>
                      </a:endParaRPr>
                    </a:p>
                  </a:txBody>
                  <a:tcPr/>
                </a:tc>
                <a:tc>
                  <a:txBody>
                    <a:bodyPr/>
                    <a:lstStyle/>
                    <a:p>
                      <a:pPr algn="ctr"/>
                      <a:r>
                        <a:rPr lang="en-US" sz="1600" dirty="0" smtClean="0">
                          <a:solidFill>
                            <a:schemeClr val="tx1"/>
                          </a:solidFill>
                        </a:rPr>
                        <a:t>(1, 9)</a:t>
                      </a:r>
                      <a:endParaRPr lang="en-IN" sz="1600" dirty="0">
                        <a:solidFill>
                          <a:schemeClr val="tx1"/>
                        </a:solidFill>
                      </a:endParaRPr>
                    </a:p>
                  </a:txBody>
                  <a:tcPr/>
                </a:tc>
                <a:tc>
                  <a:txBody>
                    <a:bodyPr/>
                    <a:lstStyle/>
                    <a:p>
                      <a:pPr algn="ctr"/>
                      <a:r>
                        <a:rPr lang="en-US" sz="1600" dirty="0" smtClean="0">
                          <a:solidFill>
                            <a:schemeClr val="tx1"/>
                          </a:solidFill>
                        </a:rPr>
                        <a:t>(6, 9)</a:t>
                      </a:r>
                      <a:endParaRPr lang="en-IN" sz="1600" dirty="0">
                        <a:solidFill>
                          <a:schemeClr val="tx1"/>
                        </a:solidFill>
                      </a:endParaRPr>
                    </a:p>
                  </a:txBody>
                  <a:tcPr/>
                </a:tc>
                <a:tc>
                  <a:txBody>
                    <a:bodyPr/>
                    <a:lstStyle/>
                    <a:p>
                      <a:pPr algn="ctr"/>
                      <a:endParaRPr lang="en-IN" sz="1600"/>
                    </a:p>
                  </a:txBody>
                  <a:tcPr/>
                </a:tc>
                <a:extLst>
                  <a:ext uri="{0D108BD9-81ED-4DB2-BD59-A6C34878D82A}">
                    <a16:rowId xmlns:a16="http://schemas.microsoft.com/office/drawing/2014/main" xmlns="" val="2373439096"/>
                  </a:ext>
                </a:extLst>
              </a:tr>
              <a:tr h="607792">
                <a:tc>
                  <a:txBody>
                    <a:bodyPr/>
                    <a:lstStyle/>
                    <a:p>
                      <a:pPr algn="ctr"/>
                      <a:endParaRPr lang="en-IN" sz="1600" dirty="0"/>
                    </a:p>
                  </a:txBody>
                  <a:tcPr/>
                </a:tc>
                <a:tc>
                  <a:txBody>
                    <a:bodyPr/>
                    <a:lstStyle/>
                    <a:p>
                      <a:pPr algn="ctr"/>
                      <a:r>
                        <a:rPr lang="en-US" sz="1600" dirty="0" smtClean="0"/>
                        <a:t>Point</a:t>
                      </a:r>
                      <a:endParaRPr lang="en-IN" sz="1600" dirty="0"/>
                    </a:p>
                  </a:txBody>
                  <a:tcPr/>
                </a:tc>
                <a:tc>
                  <a:txBody>
                    <a:bodyPr/>
                    <a:lstStyle/>
                    <a:p>
                      <a:pPr algn="ctr"/>
                      <a:r>
                        <a:rPr lang="en-US" sz="1600" dirty="0" smtClean="0"/>
                        <a:t>Dist Mean 1</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Dist Mean 2</a:t>
                      </a:r>
                      <a:endParaRPr lang="en-IN" sz="1600" dirty="0" smtClean="0"/>
                    </a:p>
                  </a:txBody>
                  <a:tcPr/>
                </a:tc>
                <a:tc>
                  <a:txBody>
                    <a:bodyPr/>
                    <a:lstStyle/>
                    <a:p>
                      <a:pPr algn="ctr"/>
                      <a:r>
                        <a:rPr lang="en-IN" sz="1600" dirty="0" smtClean="0"/>
                        <a:t>Dist Mean 3</a:t>
                      </a:r>
                    </a:p>
                  </a:txBody>
                  <a:tcPr/>
                </a:tc>
                <a:tc>
                  <a:txBody>
                    <a:bodyPr/>
                    <a:lstStyle/>
                    <a:p>
                      <a:pPr algn="ctr"/>
                      <a:r>
                        <a:rPr lang="en-US" sz="1600" dirty="0" smtClean="0"/>
                        <a:t>Cluster</a:t>
                      </a:r>
                      <a:endParaRPr lang="en-IN" sz="1600" dirty="0"/>
                    </a:p>
                  </a:txBody>
                  <a:tcPr/>
                </a:tc>
                <a:extLst>
                  <a:ext uri="{0D108BD9-81ED-4DB2-BD59-A6C34878D82A}">
                    <a16:rowId xmlns:a16="http://schemas.microsoft.com/office/drawing/2014/main" xmlns="" val="1971966360"/>
                  </a:ext>
                </a:extLst>
              </a:tr>
              <a:tr h="442339">
                <a:tc>
                  <a:txBody>
                    <a:bodyPr/>
                    <a:lstStyle/>
                    <a:p>
                      <a:pPr algn="ctr"/>
                      <a:r>
                        <a:rPr lang="en-US" sz="1600" dirty="0" smtClean="0"/>
                        <a:t>P1</a:t>
                      </a:r>
                      <a:endParaRPr lang="en-IN" sz="1600" dirty="0"/>
                    </a:p>
                  </a:txBody>
                  <a:tcPr/>
                </a:tc>
                <a:tc>
                  <a:txBody>
                    <a:bodyPr/>
                    <a:lstStyle/>
                    <a:p>
                      <a:pPr algn="ctr"/>
                      <a:r>
                        <a:rPr lang="en-US" sz="1600" dirty="0" smtClean="0"/>
                        <a:t>(2, 8)</a:t>
                      </a: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2628677070"/>
                  </a:ext>
                </a:extLst>
              </a:tr>
              <a:tr h="442339">
                <a:tc>
                  <a:txBody>
                    <a:bodyPr/>
                    <a:lstStyle/>
                    <a:p>
                      <a:pPr algn="ctr"/>
                      <a:r>
                        <a:rPr lang="en-US" sz="1600" dirty="0" smtClean="0"/>
                        <a:t>P2</a:t>
                      </a:r>
                      <a:endParaRPr lang="en-IN" sz="1600" dirty="0"/>
                    </a:p>
                  </a:txBody>
                  <a:tcPr/>
                </a:tc>
                <a:tc>
                  <a:txBody>
                    <a:bodyPr/>
                    <a:lstStyle/>
                    <a:p>
                      <a:pPr algn="ctr"/>
                      <a:r>
                        <a:rPr lang="en-US" sz="1600" dirty="0" smtClean="0"/>
                        <a:t>(2, 7)</a:t>
                      </a: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1636751975"/>
                  </a:ext>
                </a:extLst>
              </a:tr>
              <a:tr h="442339">
                <a:tc>
                  <a:txBody>
                    <a:bodyPr/>
                    <a:lstStyle/>
                    <a:p>
                      <a:pPr algn="ctr"/>
                      <a:r>
                        <a:rPr lang="en-US" sz="1600" dirty="0" smtClean="0"/>
                        <a:t>P3</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(4, 1)</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1954697252"/>
                  </a:ext>
                </a:extLst>
              </a:tr>
              <a:tr h="442339">
                <a:tc>
                  <a:txBody>
                    <a:bodyPr/>
                    <a:lstStyle/>
                    <a:p>
                      <a:pPr algn="ctr"/>
                      <a:r>
                        <a:rPr lang="en-US" sz="1600" dirty="0" smtClean="0"/>
                        <a:t>P4</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(8, 2)</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2928211569"/>
                  </a:ext>
                </a:extLst>
              </a:tr>
              <a:tr h="442339">
                <a:tc>
                  <a:txBody>
                    <a:bodyPr/>
                    <a:lstStyle/>
                    <a:p>
                      <a:pPr algn="ctr"/>
                      <a:r>
                        <a:rPr lang="en-US" sz="1600" dirty="0" smtClean="0"/>
                        <a:t>P5</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(3, 7)</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759504080"/>
                  </a:ext>
                </a:extLst>
              </a:tr>
              <a:tr h="442339">
                <a:tc>
                  <a:txBody>
                    <a:bodyPr/>
                    <a:lstStyle/>
                    <a:p>
                      <a:pPr algn="ctr"/>
                      <a:r>
                        <a:rPr lang="en-US" sz="1600" dirty="0" smtClean="0"/>
                        <a:t>P6</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(1, 9)</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3792429529"/>
                  </a:ext>
                </a:extLst>
              </a:tr>
              <a:tr h="442339">
                <a:tc>
                  <a:txBody>
                    <a:bodyPr/>
                    <a:lstStyle/>
                    <a:p>
                      <a:pPr algn="ctr"/>
                      <a:r>
                        <a:rPr lang="en-US" sz="1600" dirty="0" smtClean="0"/>
                        <a:t>P7</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(5, 8)</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739331398"/>
                  </a:ext>
                </a:extLst>
              </a:tr>
              <a:tr h="442339">
                <a:tc>
                  <a:txBody>
                    <a:bodyPr/>
                    <a:lstStyle/>
                    <a:p>
                      <a:pPr algn="ctr"/>
                      <a:r>
                        <a:rPr lang="en-US" sz="1600" dirty="0" smtClean="0"/>
                        <a:t>P8</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(6, 6)</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3468410551"/>
                  </a:ext>
                </a:extLst>
              </a:tr>
              <a:tr h="442339">
                <a:tc>
                  <a:txBody>
                    <a:bodyPr/>
                    <a:lstStyle/>
                    <a:p>
                      <a:pPr algn="ctr"/>
                      <a:r>
                        <a:rPr lang="en-US" sz="1600" dirty="0" smtClean="0"/>
                        <a:t>P9</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a:t>
                      </a:r>
                      <a:r>
                        <a:rPr lang="en-US" sz="1600" baseline="0" dirty="0" smtClean="0"/>
                        <a:t> 9</a:t>
                      </a:r>
                      <a:r>
                        <a:rPr lang="en-US" sz="1600" dirty="0" smtClean="0"/>
                        <a:t>)</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4237683825"/>
                  </a:ext>
                </a:extLst>
              </a:tr>
              <a:tr h="442339">
                <a:tc>
                  <a:txBody>
                    <a:bodyPr/>
                    <a:lstStyle/>
                    <a:p>
                      <a:pPr algn="ctr"/>
                      <a:r>
                        <a:rPr lang="en-US" sz="1600" dirty="0" smtClean="0"/>
                        <a:t>P10</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(4, 7)</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a16="http://schemas.microsoft.com/office/drawing/2014/main" xmlns="" val="1812040749"/>
                  </a:ext>
                </a:extLst>
              </a:tr>
            </a:tbl>
          </a:graphicData>
        </a:graphic>
      </p:graphicFrame>
      <p:sp>
        <p:nvSpPr>
          <p:cNvPr id="7" name="TextBox 6"/>
          <p:cNvSpPr txBox="1"/>
          <p:nvPr/>
        </p:nvSpPr>
        <p:spPr>
          <a:xfrm>
            <a:off x="826460" y="628884"/>
            <a:ext cx="3380509" cy="461665"/>
          </a:xfrm>
          <a:prstGeom prst="rect">
            <a:avLst/>
          </a:prstGeom>
          <a:noFill/>
        </p:spPr>
        <p:txBody>
          <a:bodyPr wrap="square" rtlCol="0">
            <a:spAutoFit/>
          </a:bodyPr>
          <a:lstStyle/>
          <a:p>
            <a:r>
              <a:rPr lang="en-US" sz="2400" b="1" dirty="0" smtClean="0">
                <a:latin typeface="Sylfaen" panose="010A0502050306030303" pitchFamily="18" charset="0"/>
              </a:rPr>
              <a:t>Iteration 1</a:t>
            </a:r>
            <a:endParaRPr lang="en-IN" sz="2400" b="1" dirty="0">
              <a:latin typeface="Sylfaen" panose="010A0502050306030303" pitchFamily="18" charset="0"/>
            </a:endParaRPr>
          </a:p>
        </p:txBody>
      </p:sp>
      <p:sp>
        <p:nvSpPr>
          <p:cNvPr id="5" name="Title 1"/>
          <p:cNvSpPr txBox="1">
            <a:spLocks/>
          </p:cNvSpPr>
          <p:nvPr/>
        </p:nvSpPr>
        <p:spPr>
          <a:xfrm>
            <a:off x="0" y="1"/>
            <a:ext cx="5975797" cy="6288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k-means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39535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884218" y="886691"/>
                <a:ext cx="1399309" cy="923330"/>
              </a:xfrm>
              <a:prstGeom prst="rect">
                <a:avLst/>
              </a:prstGeom>
              <a:noFill/>
            </p:spPr>
            <p:txBody>
              <a:bodyPr wrap="square" rtlCol="0">
                <a:spAutoFit/>
              </a:bodyPr>
              <a:lstStyle/>
              <a:p>
                <a:r>
                  <a:rPr lang="en-US" dirty="0" smtClean="0"/>
                  <a:t>       </a:t>
                </a:r>
                <a:r>
                  <a:rPr lang="en-US" u="sng" dirty="0" smtClean="0"/>
                  <a:t>Point</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𝑥𝑙</m:t>
                      </m:r>
                      <m:r>
                        <a:rPr lang="en-US" b="0" i="1" smtClean="0">
                          <a:latin typeface="Cambria Math" panose="02040503050406030204" pitchFamily="18" charset="0"/>
                        </a:rPr>
                        <m:t>, </m:t>
                      </m:r>
                      <m:r>
                        <a:rPr lang="en-US" b="0" i="1" smtClean="0">
                          <a:latin typeface="Cambria Math" panose="02040503050406030204" pitchFamily="18" charset="0"/>
                        </a:rPr>
                        <m:t>𝑦𝑙</m:t>
                      </m:r>
                    </m:oMath>
                  </m:oMathPara>
                </a14:m>
                <a:endParaRPr lang="en-US" b="0" dirty="0" smtClean="0"/>
              </a:p>
              <a:p>
                <a:r>
                  <a:rPr lang="en-US" dirty="0" smtClean="0"/>
                  <a:t>     (2, </a:t>
                </a:r>
                <a:r>
                  <a:rPr lang="en-US" dirty="0">
                    <a:solidFill>
                      <a:srgbClr val="FF0000"/>
                    </a:solidFill>
                  </a:rPr>
                  <a:t>8</a:t>
                </a:r>
                <a:r>
                  <a:rPr lang="en-US" dirty="0" smtClean="0"/>
                  <a:t>)</a:t>
                </a:r>
                <a:endParaRPr lang="en-IN" dirty="0"/>
              </a:p>
            </p:txBody>
          </p:sp>
        </mc:Choice>
        <mc:Fallback xmlns="">
          <p:sp>
            <p:nvSpPr>
              <p:cNvPr id="2" name="TextBox 1"/>
              <p:cNvSpPr txBox="1">
                <a:spLocks noRot="1" noChangeAspect="1" noMove="1" noResize="1" noEditPoints="1" noAdjustHandles="1" noChangeArrowheads="1" noChangeShapeType="1" noTextEdit="1"/>
              </p:cNvSpPr>
              <p:nvPr/>
            </p:nvSpPr>
            <p:spPr>
              <a:xfrm>
                <a:off x="1884218" y="886691"/>
                <a:ext cx="1399309" cy="923330"/>
              </a:xfrm>
              <a:prstGeom prst="rect">
                <a:avLst/>
              </a:prstGeom>
              <a:blipFill rotWithShape="0">
                <a:blip r:embed="rId2"/>
                <a:stretch>
                  <a:fillRect t="-3289" b="-9211"/>
                </a:stretch>
              </a:blipFill>
            </p:spPr>
            <p:txBody>
              <a:bodyPr/>
              <a:lstStyle/>
              <a:p>
                <a:r>
                  <a:rPr lang="en-IN">
                    <a:noFill/>
                  </a:rPr>
                  <a:t> </a:t>
                </a:r>
              </a:p>
            </p:txBody>
          </p:sp>
        </mc:Fallback>
      </mc:AlternateContent>
      <p:sp>
        <p:nvSpPr>
          <p:cNvPr id="5" name="Rectangle 4"/>
          <p:cNvSpPr/>
          <p:nvPr/>
        </p:nvSpPr>
        <p:spPr>
          <a:xfrm>
            <a:off x="3616036" y="886691"/>
            <a:ext cx="872837" cy="923330"/>
          </a:xfrm>
          <a:prstGeom prst="rect">
            <a:avLst/>
          </a:prstGeom>
        </p:spPr>
        <p:txBody>
          <a:bodyPr wrap="square">
            <a:spAutoFit/>
          </a:bodyPr>
          <a:lstStyle/>
          <a:p>
            <a:r>
              <a:rPr lang="en-IN" dirty="0" smtClean="0"/>
              <a:t>mean1</a:t>
            </a:r>
            <a:endParaRPr lang="en-IN" dirty="0"/>
          </a:p>
          <a:p>
            <a:r>
              <a:rPr lang="en-IN" dirty="0" smtClean="0"/>
              <a:t>𝑥2, 𝑦2</a:t>
            </a:r>
            <a:endParaRPr lang="en-IN" dirty="0"/>
          </a:p>
          <a:p>
            <a:r>
              <a:rPr lang="en-IN" dirty="0" smtClean="0"/>
              <a:t>(</a:t>
            </a:r>
            <a:r>
              <a:rPr lang="en-IN" dirty="0"/>
              <a:t>2, </a:t>
            </a:r>
            <a:r>
              <a:rPr lang="en-IN" dirty="0">
                <a:solidFill>
                  <a:srgbClr val="00B050"/>
                </a:solidFill>
              </a:rPr>
              <a:t>7</a:t>
            </a:r>
            <a:r>
              <a:rPr lang="en-IN" dirty="0" smtClean="0"/>
              <a:t>)</a:t>
            </a:r>
            <a:endParaRPr lang="en-IN" dirty="0"/>
          </a:p>
        </p:txBody>
      </p:sp>
      <p:sp>
        <p:nvSpPr>
          <p:cNvPr id="6" name="Rectangle 5"/>
          <p:cNvSpPr/>
          <p:nvPr/>
        </p:nvSpPr>
        <p:spPr>
          <a:xfrm>
            <a:off x="2078182" y="2205335"/>
            <a:ext cx="6096000" cy="369332"/>
          </a:xfrm>
          <a:prstGeom prst="rect">
            <a:avLst/>
          </a:prstGeom>
        </p:spPr>
        <p:txBody>
          <a:bodyPr>
            <a:spAutoFit/>
          </a:bodyPr>
          <a:lstStyle/>
          <a:p>
            <a:endParaRPr lang="en-US" dirty="0"/>
          </a:p>
        </p:txBody>
      </p:sp>
      <mc:AlternateContent xmlns:mc="http://schemas.openxmlformats.org/markup-compatibility/2006" xmlns:a14="http://schemas.microsoft.com/office/drawing/2010/main">
        <mc:Choice Requires="a14">
          <p:sp>
            <p:nvSpPr>
              <p:cNvPr id="7" name="TextBox 6"/>
              <p:cNvSpPr txBox="1"/>
              <p:nvPr/>
            </p:nvSpPr>
            <p:spPr>
              <a:xfrm>
                <a:off x="2078182" y="2390001"/>
                <a:ext cx="316926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ea typeface="Cambria Math" panose="02040503050406030204" pitchFamily="18" charset="0"/>
                        </a:rPr>
                        <m:t>𝜌</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𝑏</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1</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1|</m:t>
                      </m:r>
                    </m:oMath>
                  </m:oMathPara>
                </a14:m>
                <a:endParaRPr lang="en-IN" dirty="0"/>
              </a:p>
            </p:txBody>
          </p:sp>
        </mc:Choice>
        <mc:Fallback xmlns="">
          <p:sp>
            <p:nvSpPr>
              <p:cNvPr id="7" name="TextBox 6"/>
              <p:cNvSpPr txBox="1">
                <a:spLocks noRot="1" noChangeAspect="1" noMove="1" noResize="1" noEditPoints="1" noAdjustHandles="1" noChangeArrowheads="1" noChangeShapeType="1" noTextEdit="1"/>
              </p:cNvSpPr>
              <p:nvPr/>
            </p:nvSpPr>
            <p:spPr>
              <a:xfrm>
                <a:off x="2078182" y="2390001"/>
                <a:ext cx="3169265" cy="276999"/>
              </a:xfrm>
              <a:prstGeom prst="rect">
                <a:avLst/>
              </a:prstGeom>
              <a:blipFill rotWithShape="0">
                <a:blip r:embed="rId3"/>
                <a:stretch>
                  <a:fillRect l="-1346" t="-2174" r="-2115" b="-32609"/>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184727" y="2961234"/>
                <a:ext cx="6915727" cy="120032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ea typeface="Cambria Math" panose="02040503050406030204" pitchFamily="18" charset="0"/>
                        </a:rPr>
                        <m:t>𝜌</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𝑝𝑜𝑖𝑛𝑡</m:t>
                          </m:r>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𝑚𝑒𝑎𝑛</m:t>
                          </m:r>
                          <m:r>
                            <a:rPr lang="en-US" b="0" i="1" smtClean="0">
                              <a:latin typeface="Cambria Math" panose="02040503050406030204" pitchFamily="18" charset="0"/>
                              <a:ea typeface="Cambria Math" panose="02040503050406030204" pitchFamily="18" charset="0"/>
                            </a:rPr>
                            <m:t>1</m:t>
                          </m:r>
                        </m:e>
                      </m:d>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1</m:t>
                          </m:r>
                        </m:e>
                      </m:d>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𝑦</m:t>
                          </m:r>
                          <m:r>
                            <a:rPr lang="en-US" i="1">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𝑦</m:t>
                          </m:r>
                          <m:r>
                            <a:rPr lang="en-US" i="1">
                              <a:latin typeface="Cambria Math" panose="02040503050406030204" pitchFamily="18" charset="0"/>
                              <a:ea typeface="Cambria Math" panose="02040503050406030204" pitchFamily="18" charset="0"/>
                            </a:rPr>
                            <m:t>1</m:t>
                          </m:r>
                        </m:e>
                      </m:d>
                    </m:oMath>
                  </m:oMathPara>
                </a14:m>
                <a:endParaRPr lang="en-US" dirty="0" smtClean="0">
                  <a:ea typeface="Cambria Math" panose="02040503050406030204" pitchFamily="18" charset="0"/>
                </a:endParaRPr>
              </a:p>
              <a:p>
                <a:r>
                  <a:rPr lang="en-US" dirty="0" smtClean="0">
                    <a:ea typeface="Cambria Math" panose="02040503050406030204" pitchFamily="18" charset="0"/>
                  </a:rPr>
                  <a:t>                                                  </a:t>
                </a:r>
                <a14:m>
                  <m:oMath xmlns:m="http://schemas.openxmlformats.org/officeDocument/2006/math">
                    <m:r>
                      <a:rPr lang="en-IN" b="0" i="0"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2</m:t>
                        </m:r>
                      </m:e>
                    </m:d>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7</m:t>
                        </m:r>
                        <m:r>
                          <a:rPr lang="en-US" i="1" smtClean="0">
                            <a:latin typeface="Cambria Math" panose="02040503050406030204" pitchFamily="18" charset="0"/>
                            <a:ea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8</m:t>
                        </m:r>
                      </m:e>
                    </m:d>
                  </m:oMath>
                </a14:m>
                <a:endParaRPr lang="en-IN" dirty="0" smtClean="0"/>
              </a:p>
              <a:p>
                <a:pPr/>
                <a14:m>
                  <m:oMath xmlns:m="http://schemas.openxmlformats.org/officeDocument/2006/math">
                    <m:r>
                      <a:rPr lang="en-US"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0−1</m:t>
                    </m:r>
                  </m:oMath>
                </a14:m>
                <a:r>
                  <a:rPr lang="en-IN" dirty="0" smtClean="0"/>
                  <a:t>|</a:t>
                </a:r>
                <a:r>
                  <a:rPr lang="en-US" dirty="0" smtClean="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m:t>
                    </m:r>
                  </m:oMath>
                </a14:m>
                <a:endParaRPr lang="en-IN" dirty="0"/>
              </a:p>
            </p:txBody>
          </p:sp>
        </mc:Choice>
        <mc:Fallback>
          <p:sp>
            <p:nvSpPr>
              <p:cNvPr id="8" name="Rectangle 7"/>
              <p:cNvSpPr>
                <a:spLocks noRot="1" noChangeAspect="1" noMove="1" noResize="1" noEditPoints="1" noAdjustHandles="1" noChangeArrowheads="1" noChangeShapeType="1" noTextEdit="1"/>
              </p:cNvSpPr>
              <p:nvPr/>
            </p:nvSpPr>
            <p:spPr>
              <a:xfrm>
                <a:off x="184727" y="2961234"/>
                <a:ext cx="6915727" cy="1200329"/>
              </a:xfrm>
              <a:prstGeom prst="rect">
                <a:avLst/>
              </a:prstGeom>
              <a:blipFill rotWithShape="0">
                <a:blip r:embed="rId4"/>
                <a:stretch>
                  <a:fillRect/>
                </a:stretch>
              </a:blipFill>
            </p:spPr>
            <p:txBody>
              <a:bodyPr/>
              <a:lstStyle/>
              <a:p>
                <a:r>
                  <a:rPr lang="en-IN">
                    <a:noFill/>
                  </a:rPr>
                  <a:t> </a:t>
                </a:r>
              </a:p>
            </p:txBody>
          </p:sp>
        </mc:Fallback>
      </mc:AlternateContent>
      <p:sp>
        <p:nvSpPr>
          <p:cNvPr id="9" name="Rectangle 8"/>
          <p:cNvSpPr/>
          <p:nvPr/>
        </p:nvSpPr>
        <p:spPr>
          <a:xfrm>
            <a:off x="7661563" y="2071182"/>
            <a:ext cx="1125250" cy="923330"/>
          </a:xfrm>
          <a:prstGeom prst="rect">
            <a:avLst/>
          </a:prstGeom>
        </p:spPr>
        <p:txBody>
          <a:bodyPr wrap="square">
            <a:spAutoFit/>
          </a:bodyPr>
          <a:lstStyle/>
          <a:p>
            <a:r>
              <a:rPr lang="en-IN" dirty="0"/>
              <a:t>Point</a:t>
            </a:r>
          </a:p>
          <a:p>
            <a:r>
              <a:rPr lang="en-IN" dirty="0"/>
              <a:t>𝑥𝑙, 𝑦𝑙</a:t>
            </a:r>
          </a:p>
          <a:p>
            <a:r>
              <a:rPr lang="en-IN" dirty="0" smtClean="0"/>
              <a:t> </a:t>
            </a:r>
            <a:r>
              <a:rPr lang="en-IN" dirty="0"/>
              <a:t>(2, </a:t>
            </a:r>
            <a:r>
              <a:rPr lang="en-IN" dirty="0">
                <a:solidFill>
                  <a:srgbClr val="FF0000"/>
                </a:solidFill>
              </a:rPr>
              <a:t>8</a:t>
            </a:r>
            <a:r>
              <a:rPr lang="en-IN" dirty="0" smtClean="0"/>
              <a:t>)</a:t>
            </a:r>
            <a:endParaRPr lang="en-IN" dirty="0"/>
          </a:p>
        </p:txBody>
      </p:sp>
      <p:sp>
        <p:nvSpPr>
          <p:cNvPr id="10" name="Rectangle 9"/>
          <p:cNvSpPr/>
          <p:nvPr/>
        </p:nvSpPr>
        <p:spPr>
          <a:xfrm>
            <a:off x="9237555" y="2113002"/>
            <a:ext cx="1593273" cy="923330"/>
          </a:xfrm>
          <a:prstGeom prst="rect">
            <a:avLst/>
          </a:prstGeom>
        </p:spPr>
        <p:txBody>
          <a:bodyPr wrap="square">
            <a:spAutoFit/>
          </a:bodyPr>
          <a:lstStyle/>
          <a:p>
            <a:r>
              <a:rPr lang="en-IN" dirty="0"/>
              <a:t>mean1</a:t>
            </a:r>
          </a:p>
          <a:p>
            <a:r>
              <a:rPr lang="en-IN" dirty="0"/>
              <a:t>𝑥2, 𝑦2</a:t>
            </a:r>
          </a:p>
          <a:p>
            <a:r>
              <a:rPr lang="en-IN" dirty="0" smtClean="0"/>
              <a:t>(1, </a:t>
            </a:r>
            <a:r>
              <a:rPr lang="en-IN" dirty="0">
                <a:solidFill>
                  <a:srgbClr val="00B050"/>
                </a:solidFill>
              </a:rPr>
              <a:t>9</a:t>
            </a:r>
            <a:r>
              <a:rPr lang="en-IN" dirty="0" smtClean="0"/>
              <a:t>)</a:t>
            </a:r>
            <a:endParaRPr lang="en-IN" dirty="0"/>
          </a:p>
        </p:txBody>
      </p:sp>
      <p:sp>
        <p:nvSpPr>
          <p:cNvPr id="11" name="Rectangle 10"/>
          <p:cNvSpPr/>
          <p:nvPr/>
        </p:nvSpPr>
        <p:spPr>
          <a:xfrm>
            <a:off x="7661563" y="3246980"/>
            <a:ext cx="2678938" cy="369332"/>
          </a:xfrm>
          <a:prstGeom prst="rect">
            <a:avLst/>
          </a:prstGeom>
        </p:spPr>
        <p:txBody>
          <a:bodyPr wrap="none">
            <a:spAutoFit/>
          </a:bodyPr>
          <a:lstStyle/>
          <a:p>
            <a:r>
              <a:rPr lang="en-IN" dirty="0"/>
              <a:t>𝜌(𝑎, 𝑏)=|𝑥2−𝑥1|+|𝑦2−𝑦1|</a:t>
            </a:r>
          </a:p>
        </p:txBody>
      </p:sp>
      <mc:AlternateContent xmlns:mc="http://schemas.openxmlformats.org/markup-compatibility/2006">
        <mc:Choice xmlns:a14="http://schemas.microsoft.com/office/drawing/2010/main" Requires="a14">
          <p:sp>
            <p:nvSpPr>
              <p:cNvPr id="12" name="Rectangle 11"/>
              <p:cNvSpPr/>
              <p:nvPr/>
            </p:nvSpPr>
            <p:spPr>
              <a:xfrm>
                <a:off x="7259782" y="4161564"/>
                <a:ext cx="4503196" cy="1200329"/>
              </a:xfrm>
              <a:prstGeom prst="rect">
                <a:avLst/>
              </a:prstGeom>
            </p:spPr>
            <p:txBody>
              <a:bodyPr wrap="square">
                <a:spAutoFit/>
              </a:bodyPr>
              <a:lstStyle/>
              <a:p>
                <a:r>
                  <a:rPr lang="en-IN" dirty="0" smtClean="0"/>
                  <a:t>𝜌(𝑝𝑜𝑖𝑛𝑡, 𝑚𝑒𝑎𝑛1)</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 </m:t>
                    </m:r>
                  </m:oMath>
                </a14:m>
                <a:r>
                  <a:rPr lang="en-IN" dirty="0"/>
                  <a:t>|𝑥2−𝑥1|+|𝑦2−𝑦1|</a:t>
                </a:r>
              </a:p>
              <a:p>
                <a:r>
                  <a:rPr lang="en-IN" dirty="0"/>
                  <a:t> </a:t>
                </a:r>
                <a:r>
                  <a:rPr lang="en-IN" dirty="0" smtClean="0"/>
                  <a:t>                               </a:t>
                </a:r>
                <a14:m>
                  <m:oMath xmlns:m="http://schemas.openxmlformats.org/officeDocument/2006/math">
                    <m:r>
                      <a:rPr lang="en-US" i="1">
                        <a:latin typeface="Cambria Math" panose="02040503050406030204" pitchFamily="18" charset="0"/>
                        <a:ea typeface="Cambria Math" panose="02040503050406030204" pitchFamily="18" charset="0"/>
                      </a:rPr>
                      <m:t>= </m:t>
                    </m:r>
                  </m:oMath>
                </a14:m>
                <a:r>
                  <a:rPr lang="en-IN" dirty="0" smtClean="0"/>
                  <a:t>|1−</a:t>
                </a:r>
                <a:r>
                  <a:rPr lang="en-IN" dirty="0"/>
                  <a:t>2</a:t>
                </a:r>
                <a:r>
                  <a:rPr lang="en-IN" dirty="0" smtClean="0"/>
                  <a:t>|+|</a:t>
                </a:r>
                <a:r>
                  <a:rPr lang="en-IN" dirty="0">
                    <a:solidFill>
                      <a:srgbClr val="00B050"/>
                    </a:solidFill>
                  </a:rPr>
                  <a:t>9</a:t>
                </a:r>
                <a:r>
                  <a:rPr lang="en-IN" dirty="0" smtClean="0"/>
                  <a:t>−</a:t>
                </a:r>
                <a:r>
                  <a:rPr lang="en-IN" dirty="0">
                    <a:solidFill>
                      <a:srgbClr val="FF0000"/>
                    </a:solidFill>
                  </a:rPr>
                  <a:t>8</a:t>
                </a:r>
                <a:r>
                  <a:rPr lang="en-IN" dirty="0" smtClean="0"/>
                  <a:t>|</a:t>
                </a:r>
                <a:endParaRPr lang="en-IN" dirty="0"/>
              </a:p>
              <a:p>
                <a14:m>
                  <m:oMath xmlns:m="http://schemas.openxmlformats.org/officeDocument/2006/math">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m:t>
                    </m:r>
                    <m:r>
                      <a:rPr lang="en-IN" b="0" i="0" smtClean="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−1</m:t>
                    </m:r>
                  </m:oMath>
                </a14:m>
                <a:r>
                  <a:rPr lang="en-IN" dirty="0" smtClean="0"/>
                  <a:t>+1|</a:t>
                </a:r>
                <a:endParaRPr lang="en-IN" dirty="0"/>
              </a:p>
              <a:p>
                <a:r>
                  <a:rPr lang="en-US" dirty="0" smtClean="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 </m:t>
                    </m:r>
                  </m:oMath>
                </a14:m>
                <a:r>
                  <a:rPr lang="en-IN" dirty="0"/>
                  <a:t>0</a:t>
                </a:r>
              </a:p>
            </p:txBody>
          </p:sp>
        </mc:Choice>
        <mc:Fallback>
          <p:sp>
            <p:nvSpPr>
              <p:cNvPr id="12" name="Rectangle 11"/>
              <p:cNvSpPr>
                <a:spLocks noRot="1" noChangeAspect="1" noMove="1" noResize="1" noEditPoints="1" noAdjustHandles="1" noChangeArrowheads="1" noChangeShapeType="1" noTextEdit="1"/>
              </p:cNvSpPr>
              <p:nvPr/>
            </p:nvSpPr>
            <p:spPr>
              <a:xfrm>
                <a:off x="7259782" y="4161564"/>
                <a:ext cx="4503196" cy="1200329"/>
              </a:xfrm>
              <a:prstGeom prst="rect">
                <a:avLst/>
              </a:prstGeom>
              <a:blipFill rotWithShape="0">
                <a:blip r:embed="rId5"/>
                <a:stretch>
                  <a:fillRect l="-1218" t="-4061" b="-7107"/>
                </a:stretch>
              </a:blipFill>
            </p:spPr>
            <p:txBody>
              <a:bodyPr/>
              <a:lstStyle/>
              <a:p>
                <a:r>
                  <a:rPr lang="en-IN">
                    <a:noFill/>
                  </a:rPr>
                  <a:t> </a:t>
                </a:r>
              </a:p>
            </p:txBody>
          </p:sp>
        </mc:Fallback>
      </mc:AlternateContent>
      <p:sp>
        <p:nvSpPr>
          <p:cNvPr id="13" name="Title 1"/>
          <p:cNvSpPr txBox="1">
            <a:spLocks/>
          </p:cNvSpPr>
          <p:nvPr/>
        </p:nvSpPr>
        <p:spPr>
          <a:xfrm>
            <a:off x="0" y="1"/>
            <a:ext cx="5975797" cy="6288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k-means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23437458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45977333"/>
              </p:ext>
            </p:extLst>
          </p:nvPr>
        </p:nvGraphicFramePr>
        <p:xfrm>
          <a:off x="13357" y="781323"/>
          <a:ext cx="8663718" cy="4489273"/>
        </p:xfrm>
        <a:graphic>
          <a:graphicData uri="http://schemas.openxmlformats.org/drawingml/2006/table">
            <a:tbl>
              <a:tblPr firstRow="1" bandRow="1">
                <a:tableStyleId>{5C22544A-7EE6-4342-B048-85BDC9FD1C3A}</a:tableStyleId>
              </a:tblPr>
              <a:tblGrid>
                <a:gridCol w="1443953">
                  <a:extLst>
                    <a:ext uri="{9D8B030D-6E8A-4147-A177-3AD203B41FA5}">
                      <a16:colId xmlns:a16="http://schemas.microsoft.com/office/drawing/2014/main" xmlns="" val="12650250"/>
                    </a:ext>
                  </a:extLst>
                </a:gridCol>
                <a:gridCol w="1443953">
                  <a:extLst>
                    <a:ext uri="{9D8B030D-6E8A-4147-A177-3AD203B41FA5}">
                      <a16:colId xmlns:a16="http://schemas.microsoft.com/office/drawing/2014/main" xmlns="" val="2529597454"/>
                    </a:ext>
                  </a:extLst>
                </a:gridCol>
                <a:gridCol w="1443953">
                  <a:extLst>
                    <a:ext uri="{9D8B030D-6E8A-4147-A177-3AD203B41FA5}">
                      <a16:colId xmlns:a16="http://schemas.microsoft.com/office/drawing/2014/main" xmlns="" val="1975549573"/>
                    </a:ext>
                  </a:extLst>
                </a:gridCol>
                <a:gridCol w="1443953">
                  <a:extLst>
                    <a:ext uri="{9D8B030D-6E8A-4147-A177-3AD203B41FA5}">
                      <a16:colId xmlns:a16="http://schemas.microsoft.com/office/drawing/2014/main" xmlns="" val="2448863484"/>
                    </a:ext>
                  </a:extLst>
                </a:gridCol>
                <a:gridCol w="1443953">
                  <a:extLst>
                    <a:ext uri="{9D8B030D-6E8A-4147-A177-3AD203B41FA5}">
                      <a16:colId xmlns:a16="http://schemas.microsoft.com/office/drawing/2014/main" xmlns="" val="3567645987"/>
                    </a:ext>
                  </a:extLst>
                </a:gridCol>
                <a:gridCol w="1443953">
                  <a:extLst>
                    <a:ext uri="{9D8B030D-6E8A-4147-A177-3AD203B41FA5}">
                      <a16:colId xmlns:a16="http://schemas.microsoft.com/office/drawing/2014/main" xmlns="" val="2693189257"/>
                    </a:ext>
                  </a:extLst>
                </a:gridCol>
              </a:tblGrid>
              <a:tr h="339082">
                <a:tc>
                  <a:txBody>
                    <a:bodyPr/>
                    <a:lstStyle/>
                    <a:p>
                      <a:pPr algn="ctr"/>
                      <a:endParaRPr lang="en-IN" sz="1800" dirty="0">
                        <a:latin typeface="Sylfaen" panose="010A0502050306030303" pitchFamily="18" charset="0"/>
                      </a:endParaRPr>
                    </a:p>
                  </a:txBody>
                  <a:tcPr/>
                </a:tc>
                <a:tc>
                  <a:txBody>
                    <a:bodyPr/>
                    <a:lstStyle/>
                    <a:p>
                      <a:pPr algn="ctr"/>
                      <a:endParaRPr lang="en-IN" sz="1800" dirty="0">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(2, 7)</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(1, 9)</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(6, 9)</a:t>
                      </a:r>
                      <a:endParaRPr lang="en-IN" sz="1800" dirty="0">
                        <a:solidFill>
                          <a:schemeClr val="tx1"/>
                        </a:solidFill>
                        <a:latin typeface="Sylfaen" panose="010A0502050306030303" pitchFamily="18" charset="0"/>
                      </a:endParaRPr>
                    </a:p>
                  </a:txBody>
                  <a:tcPr/>
                </a:tc>
                <a:tc>
                  <a:txBody>
                    <a:bodyPr/>
                    <a:lstStyle/>
                    <a:p>
                      <a:pPr algn="ctr"/>
                      <a:endParaRPr lang="en-IN" sz="1800">
                        <a:latin typeface="Sylfaen" panose="010A0502050306030303" pitchFamily="18" charset="0"/>
                      </a:endParaRPr>
                    </a:p>
                  </a:txBody>
                  <a:tcPr/>
                </a:tc>
                <a:extLst>
                  <a:ext uri="{0D108BD9-81ED-4DB2-BD59-A6C34878D82A}">
                    <a16:rowId xmlns:a16="http://schemas.microsoft.com/office/drawing/2014/main" xmlns="" val="2373439096"/>
                  </a:ext>
                </a:extLst>
              </a:tr>
              <a:tr h="465913">
                <a:tc>
                  <a:txBody>
                    <a:bodyPr/>
                    <a:lstStyle/>
                    <a:p>
                      <a:pPr algn="ct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Point</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Dist Mean 1</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Dist Mean 2</a:t>
                      </a:r>
                      <a:endParaRPr lang="en-IN" sz="1800" dirty="0" smtClean="0">
                        <a:latin typeface="Sylfaen" panose="010A0502050306030303" pitchFamily="18" charset="0"/>
                      </a:endParaRPr>
                    </a:p>
                  </a:txBody>
                  <a:tcPr/>
                </a:tc>
                <a:tc>
                  <a:txBody>
                    <a:bodyPr/>
                    <a:lstStyle/>
                    <a:p>
                      <a:pPr algn="ctr"/>
                      <a:r>
                        <a:rPr lang="en-IN" sz="1800" dirty="0" smtClean="0">
                          <a:latin typeface="Sylfaen" panose="010A0502050306030303" pitchFamily="18" charset="0"/>
                        </a:rPr>
                        <a:t>Dist Mean 3</a:t>
                      </a:r>
                    </a:p>
                  </a:txBody>
                  <a:tcPr/>
                </a:tc>
                <a:tc>
                  <a:txBody>
                    <a:bodyPr/>
                    <a:lstStyle/>
                    <a:p>
                      <a:pPr algn="ctr"/>
                      <a:r>
                        <a:rPr lang="en-US" sz="1800" dirty="0" smtClean="0">
                          <a:latin typeface="Sylfaen" panose="010A0502050306030303" pitchFamily="18" charset="0"/>
                        </a:rPr>
                        <a:t>Cluster</a:t>
                      </a:r>
                      <a:endParaRPr lang="en-IN" sz="1800" dirty="0">
                        <a:latin typeface="Sylfaen" panose="010A0502050306030303" pitchFamily="18" charset="0"/>
                      </a:endParaRPr>
                    </a:p>
                  </a:txBody>
                  <a:tcPr/>
                </a:tc>
                <a:extLst>
                  <a:ext uri="{0D108BD9-81ED-4DB2-BD59-A6C34878D82A}">
                    <a16:rowId xmlns:a16="http://schemas.microsoft.com/office/drawing/2014/main" xmlns="" val="1971966360"/>
                  </a:ext>
                </a:extLst>
              </a:tr>
              <a:tr h="339082">
                <a:tc>
                  <a:txBody>
                    <a:bodyPr/>
                    <a:lstStyle/>
                    <a:p>
                      <a:pPr algn="ctr"/>
                      <a:r>
                        <a:rPr lang="en-US" sz="1800" dirty="0" smtClean="0">
                          <a:latin typeface="Sylfaen" panose="010A0502050306030303" pitchFamily="18" charset="0"/>
                        </a:rPr>
                        <a:t>P1</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(2, 8)</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2628677070"/>
                  </a:ext>
                </a:extLst>
              </a:tr>
              <a:tr h="339082">
                <a:tc>
                  <a:txBody>
                    <a:bodyPr/>
                    <a:lstStyle/>
                    <a:p>
                      <a:pPr algn="ctr"/>
                      <a:r>
                        <a:rPr lang="en-US" sz="1800" dirty="0" smtClean="0">
                          <a:latin typeface="Sylfaen" panose="010A0502050306030303" pitchFamily="18" charset="0"/>
                        </a:rPr>
                        <a:t>P2</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(2, 7)</a:t>
                      </a:r>
                      <a:endParaRPr lang="en-IN" sz="1800" dirty="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636751975"/>
                  </a:ext>
                </a:extLst>
              </a:tr>
              <a:tr h="339082">
                <a:tc>
                  <a:txBody>
                    <a:bodyPr/>
                    <a:lstStyle/>
                    <a:p>
                      <a:pPr algn="ctr"/>
                      <a:r>
                        <a:rPr lang="en-US" sz="1800" dirty="0" smtClean="0">
                          <a:latin typeface="Sylfaen" panose="010A0502050306030303" pitchFamily="18" charset="0"/>
                        </a:rPr>
                        <a:t>P3</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(4, 1)</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954697252"/>
                  </a:ext>
                </a:extLst>
              </a:tr>
              <a:tr h="339082">
                <a:tc>
                  <a:txBody>
                    <a:bodyPr/>
                    <a:lstStyle/>
                    <a:p>
                      <a:pPr algn="ctr"/>
                      <a:r>
                        <a:rPr lang="en-US" sz="1800" dirty="0" smtClean="0">
                          <a:latin typeface="Sylfaen" panose="010A0502050306030303" pitchFamily="18" charset="0"/>
                        </a:rPr>
                        <a:t>P4</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(8, 2)</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9</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2928211569"/>
                  </a:ext>
                </a:extLst>
              </a:tr>
              <a:tr h="339082">
                <a:tc>
                  <a:txBody>
                    <a:bodyPr/>
                    <a:lstStyle/>
                    <a:p>
                      <a:pPr algn="ctr"/>
                      <a:r>
                        <a:rPr lang="en-US" sz="1800" dirty="0" smtClean="0">
                          <a:latin typeface="Sylfaen" panose="010A0502050306030303" pitchFamily="18" charset="0"/>
                        </a:rPr>
                        <a:t>P5</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(3, 7)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759504080"/>
                  </a:ext>
                </a:extLst>
              </a:tr>
              <a:tr h="339082">
                <a:tc>
                  <a:txBody>
                    <a:bodyPr/>
                    <a:lstStyle/>
                    <a:p>
                      <a:pPr algn="ctr"/>
                      <a:r>
                        <a:rPr lang="en-US" sz="1800" dirty="0" smtClean="0">
                          <a:latin typeface="Sylfaen" panose="010A0502050306030303" pitchFamily="18" charset="0"/>
                        </a:rPr>
                        <a:t>P6</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(1, 9)</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3792429529"/>
                  </a:ext>
                </a:extLst>
              </a:tr>
              <a:tr h="339082">
                <a:tc>
                  <a:txBody>
                    <a:bodyPr/>
                    <a:lstStyle/>
                    <a:p>
                      <a:pPr algn="ctr"/>
                      <a:r>
                        <a:rPr lang="en-US" sz="1800" dirty="0" smtClean="0">
                          <a:latin typeface="Sylfaen" panose="010A0502050306030303" pitchFamily="18" charset="0"/>
                        </a:rPr>
                        <a:t>P7</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(5, 8)</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739331398"/>
                  </a:ext>
                </a:extLst>
              </a:tr>
              <a:tr h="339082">
                <a:tc>
                  <a:txBody>
                    <a:bodyPr/>
                    <a:lstStyle/>
                    <a:p>
                      <a:pPr algn="ctr"/>
                      <a:r>
                        <a:rPr lang="en-US" sz="1800" dirty="0" smtClean="0">
                          <a:latin typeface="Sylfaen" panose="010A0502050306030303" pitchFamily="18" charset="0"/>
                        </a:rPr>
                        <a:t>P8</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(6, 6)</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3468410551"/>
                  </a:ext>
                </a:extLst>
              </a:tr>
              <a:tr h="339082">
                <a:tc>
                  <a:txBody>
                    <a:bodyPr/>
                    <a:lstStyle/>
                    <a:p>
                      <a:pPr algn="ctr"/>
                      <a:r>
                        <a:rPr lang="en-US" sz="1800" dirty="0" smtClean="0">
                          <a:latin typeface="Sylfaen" panose="010A0502050306030303" pitchFamily="18" charset="0"/>
                        </a:rPr>
                        <a:t>P9</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a:t>
                      </a:r>
                      <a:r>
                        <a:rPr lang="en-US" sz="1800" baseline="0" dirty="0" smtClean="0">
                          <a:latin typeface="Sylfaen" panose="010A0502050306030303" pitchFamily="18" charset="0"/>
                        </a:rPr>
                        <a:t> 9</a:t>
                      </a:r>
                      <a:r>
                        <a:rPr lang="en-US" sz="1800" dirty="0" smtClean="0">
                          <a:latin typeface="Sylfaen" panose="010A0502050306030303" pitchFamily="18" charset="0"/>
                        </a:rPr>
                        <a:t>)</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4237683825"/>
                  </a:ext>
                </a:extLst>
              </a:tr>
              <a:tr h="339082">
                <a:tc>
                  <a:txBody>
                    <a:bodyPr/>
                    <a:lstStyle/>
                    <a:p>
                      <a:pPr algn="ctr"/>
                      <a:r>
                        <a:rPr lang="en-US" sz="1800" dirty="0" smtClean="0">
                          <a:latin typeface="Sylfaen" panose="010A0502050306030303" pitchFamily="18" charset="0"/>
                        </a:rPr>
                        <a:t>P10</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812040749"/>
                  </a:ext>
                </a:extLst>
              </a:tr>
            </a:tbl>
          </a:graphicData>
        </a:graphic>
      </p:graphicFrame>
      <p:sp>
        <p:nvSpPr>
          <p:cNvPr id="7" name="TextBox 6"/>
          <p:cNvSpPr txBox="1"/>
          <p:nvPr/>
        </p:nvSpPr>
        <p:spPr>
          <a:xfrm>
            <a:off x="0" y="431971"/>
            <a:ext cx="3380509" cy="400110"/>
          </a:xfrm>
          <a:prstGeom prst="rect">
            <a:avLst/>
          </a:prstGeom>
          <a:noFill/>
        </p:spPr>
        <p:txBody>
          <a:bodyPr wrap="square" rtlCol="0">
            <a:spAutoFit/>
          </a:bodyPr>
          <a:lstStyle/>
          <a:p>
            <a:r>
              <a:rPr lang="en-US" sz="2000" dirty="0" smtClean="0">
                <a:latin typeface="Sylfaen" panose="010A0502050306030303" pitchFamily="18" charset="0"/>
              </a:rPr>
              <a:t>Iteration 1</a:t>
            </a:r>
            <a:endParaRPr lang="en-IN" sz="2000" dirty="0">
              <a:latin typeface="Sylfaen" panose="010A0502050306030303" pitchFamily="18" charset="0"/>
            </a:endParaRPr>
          </a:p>
        </p:txBody>
      </p:sp>
      <p:sp>
        <p:nvSpPr>
          <p:cNvPr id="8" name="Rectangle 7"/>
          <p:cNvSpPr/>
          <p:nvPr/>
        </p:nvSpPr>
        <p:spPr>
          <a:xfrm>
            <a:off x="3546645" y="37696"/>
            <a:ext cx="2735044" cy="461665"/>
          </a:xfrm>
          <a:prstGeom prst="rect">
            <a:avLst/>
          </a:prstGeom>
        </p:spPr>
        <p:txBody>
          <a:bodyPr wrap="none">
            <a:spAutoFit/>
          </a:bodyPr>
          <a:lstStyle/>
          <a:p>
            <a:r>
              <a:rPr lang="en-IN" sz="2400" dirty="0" smtClean="0">
                <a:latin typeface="Sylfaen" panose="010A0502050306030303" pitchFamily="18" charset="0"/>
                <a:cs typeface="Arial" panose="020B0604020202020204" pitchFamily="34" charset="0"/>
              </a:rPr>
              <a:t>Example Continued</a:t>
            </a:r>
            <a:endParaRPr lang="en-IN" sz="2400" dirty="0">
              <a:latin typeface="Sylfaen" panose="010A0502050306030303" pitchFamily="18" charset="0"/>
              <a:cs typeface="Arial" panose="020B0604020202020204" pitchFamily="34" charset="0"/>
            </a:endParaRPr>
          </a:p>
        </p:txBody>
      </p:sp>
      <p:sp>
        <p:nvSpPr>
          <p:cNvPr id="9" name="Rectangle 8"/>
          <p:cNvSpPr/>
          <p:nvPr/>
        </p:nvSpPr>
        <p:spPr>
          <a:xfrm>
            <a:off x="10832185" y="37696"/>
            <a:ext cx="1148071" cy="707886"/>
          </a:xfrm>
          <a:prstGeom prst="rect">
            <a:avLst/>
          </a:prstGeom>
        </p:spPr>
        <p:txBody>
          <a:bodyPr wrap="none">
            <a:spAutoFit/>
          </a:bodyPr>
          <a:lstStyle/>
          <a:p>
            <a:pPr algn="ctr"/>
            <a:r>
              <a:rPr lang="en-IN" sz="2000" dirty="0" smtClean="0">
                <a:latin typeface="Sylfaen" panose="010A0502050306030303" pitchFamily="18" charset="0"/>
              </a:rPr>
              <a:t>Cluster 2</a:t>
            </a:r>
          </a:p>
          <a:p>
            <a:pPr algn="ctr"/>
            <a:r>
              <a:rPr lang="en-US" sz="2000" b="1" dirty="0" smtClean="0">
                <a:latin typeface="Sylfaen" panose="010A0502050306030303" pitchFamily="18" charset="0"/>
              </a:rPr>
              <a:t>(1, 9</a:t>
            </a:r>
            <a:r>
              <a:rPr lang="en-US" sz="2000" dirty="0" smtClean="0">
                <a:latin typeface="Sylfaen" panose="010A0502050306030303" pitchFamily="18" charset="0"/>
              </a:rPr>
              <a:t>)</a:t>
            </a:r>
            <a:endParaRPr lang="en-IN" sz="2000" dirty="0">
              <a:latin typeface="Sylfaen" panose="010A0502050306030303" pitchFamily="18" charset="0"/>
            </a:endParaRPr>
          </a:p>
        </p:txBody>
      </p:sp>
      <p:sp>
        <p:nvSpPr>
          <p:cNvPr id="10" name="Rectangle 9"/>
          <p:cNvSpPr/>
          <p:nvPr/>
        </p:nvSpPr>
        <p:spPr>
          <a:xfrm>
            <a:off x="8537549" y="3481798"/>
            <a:ext cx="2466108" cy="2246769"/>
          </a:xfrm>
          <a:prstGeom prst="rect">
            <a:avLst/>
          </a:prstGeom>
        </p:spPr>
        <p:txBody>
          <a:bodyPr wrap="square">
            <a:spAutoFit/>
          </a:bodyPr>
          <a:lstStyle/>
          <a:p>
            <a:pPr algn="ctr"/>
            <a:r>
              <a:rPr lang="en-IN" sz="2000" dirty="0" smtClean="0">
                <a:latin typeface="Sylfaen" panose="010A0502050306030303" pitchFamily="18" charset="0"/>
              </a:rPr>
              <a:t>Cluster 3</a:t>
            </a:r>
          </a:p>
          <a:p>
            <a:pPr algn="ctr"/>
            <a:r>
              <a:rPr lang="en-IN" sz="2000" dirty="0" smtClean="0">
                <a:latin typeface="Sylfaen" panose="010A0502050306030303" pitchFamily="18" charset="0"/>
              </a:rPr>
              <a:t>(8, </a:t>
            </a:r>
            <a:r>
              <a:rPr lang="en-IN" sz="2000" dirty="0">
                <a:latin typeface="Sylfaen" panose="010A0502050306030303" pitchFamily="18" charset="0"/>
              </a:rPr>
              <a:t>2</a:t>
            </a:r>
            <a:r>
              <a:rPr lang="en-IN" sz="2000" dirty="0" smtClean="0">
                <a:latin typeface="Sylfaen" panose="010A0502050306030303" pitchFamily="18" charset="0"/>
              </a:rPr>
              <a:t>)</a:t>
            </a:r>
          </a:p>
          <a:p>
            <a:pPr algn="ctr"/>
            <a:r>
              <a:rPr lang="en-US" sz="2000" dirty="0" smtClean="0">
                <a:latin typeface="Sylfaen" panose="010A0502050306030303" pitchFamily="18" charset="0"/>
              </a:rPr>
              <a:t>(5, 8)</a:t>
            </a:r>
          </a:p>
          <a:p>
            <a:pPr algn="ctr"/>
            <a:r>
              <a:rPr lang="en-US" sz="2000" dirty="0" smtClean="0">
                <a:latin typeface="Sylfaen" panose="010A0502050306030303" pitchFamily="18" charset="0"/>
              </a:rPr>
              <a:t>(6, 6)</a:t>
            </a:r>
          </a:p>
          <a:p>
            <a:pPr algn="ctr"/>
            <a:r>
              <a:rPr lang="en-US" sz="2000" dirty="0" smtClean="0">
                <a:latin typeface="Sylfaen" panose="010A0502050306030303" pitchFamily="18" charset="0"/>
              </a:rPr>
              <a:t>(6, 9)</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(6.25, 6.25)</a:t>
            </a:r>
            <a:endParaRPr lang="en-IN" sz="2000" b="1" dirty="0">
              <a:latin typeface="Sylfaen" panose="010A0502050306030303" pitchFamily="18" charset="0"/>
            </a:endParaRPr>
          </a:p>
        </p:txBody>
      </p:sp>
      <p:sp>
        <p:nvSpPr>
          <p:cNvPr id="11" name="Rectangle 10"/>
          <p:cNvSpPr/>
          <p:nvPr/>
        </p:nvSpPr>
        <p:spPr>
          <a:xfrm>
            <a:off x="8740126" y="39620"/>
            <a:ext cx="1854894" cy="3170099"/>
          </a:xfrm>
          <a:prstGeom prst="rect">
            <a:avLst/>
          </a:prstGeom>
        </p:spPr>
        <p:txBody>
          <a:bodyPr wrap="square">
            <a:spAutoFit/>
          </a:bodyPr>
          <a:lstStyle/>
          <a:p>
            <a:pPr algn="ctr"/>
            <a:r>
              <a:rPr lang="en-IN" sz="2000" dirty="0" smtClean="0">
                <a:latin typeface="Sylfaen" panose="010A0502050306030303" pitchFamily="18" charset="0"/>
              </a:rPr>
              <a:t>Cluster 1</a:t>
            </a:r>
          </a:p>
          <a:p>
            <a:pPr algn="ctr"/>
            <a:r>
              <a:rPr lang="en-IN" sz="2000" dirty="0" smtClean="0">
                <a:latin typeface="Sylfaen" panose="010A0502050306030303" pitchFamily="18" charset="0"/>
              </a:rPr>
              <a:t>(2, 8)</a:t>
            </a:r>
          </a:p>
          <a:p>
            <a:pPr algn="ctr"/>
            <a:r>
              <a:rPr lang="en-US" sz="2000" dirty="0" smtClean="0">
                <a:latin typeface="Sylfaen" panose="010A0502050306030303" pitchFamily="18" charset="0"/>
              </a:rPr>
              <a:t>(2, 7)</a:t>
            </a:r>
          </a:p>
          <a:p>
            <a:pPr algn="ctr"/>
            <a:r>
              <a:rPr lang="en-US" sz="2000" dirty="0" smtClean="0">
                <a:latin typeface="Sylfaen" panose="010A0502050306030303" pitchFamily="18" charset="0"/>
              </a:rPr>
              <a:t>(4, 1)</a:t>
            </a:r>
          </a:p>
          <a:p>
            <a:pPr algn="ctr"/>
            <a:r>
              <a:rPr lang="en-US" sz="2000" dirty="0" smtClean="0">
                <a:latin typeface="Sylfaen" panose="010A0502050306030303" pitchFamily="18" charset="0"/>
              </a:rPr>
              <a:t>(3, 7)</a:t>
            </a:r>
          </a:p>
          <a:p>
            <a:pPr algn="ctr"/>
            <a:r>
              <a:rPr lang="en-US" sz="2000" dirty="0" smtClean="0">
                <a:latin typeface="Sylfaen" panose="010A0502050306030303" pitchFamily="18" charset="0"/>
              </a:rPr>
              <a:t>(4, 7)</a:t>
            </a:r>
          </a:p>
          <a:p>
            <a:pPr algn="ctr"/>
            <a:r>
              <a:rPr lang="en-US" sz="2000" dirty="0" smtClean="0">
                <a:latin typeface="Sylfaen" panose="010A0502050306030303" pitchFamily="18" charset="0"/>
              </a:rPr>
              <a:t>-------</a:t>
            </a:r>
          </a:p>
          <a:p>
            <a:pPr algn="ctr"/>
            <a:r>
              <a:rPr lang="en-IN" sz="2000" dirty="0" smtClean="0">
                <a:latin typeface="Sylfaen" panose="010A0502050306030303" pitchFamily="18" charset="0"/>
              </a:rPr>
              <a:t>15/5 30/5</a:t>
            </a:r>
          </a:p>
          <a:p>
            <a:pPr algn="ctr"/>
            <a:r>
              <a:rPr lang="en-IN" sz="2000" dirty="0" smtClean="0">
                <a:latin typeface="Sylfaen" panose="010A0502050306030303" pitchFamily="18" charset="0"/>
              </a:rPr>
              <a:t> </a:t>
            </a:r>
            <a:endParaRPr lang="en-US" sz="2000" dirty="0" smtClean="0">
              <a:latin typeface="Sylfaen" panose="010A0502050306030303" pitchFamily="18" charset="0"/>
            </a:endParaRPr>
          </a:p>
          <a:p>
            <a:pPr algn="ctr"/>
            <a:r>
              <a:rPr lang="en-US" sz="2000" b="1" dirty="0" smtClean="0">
                <a:latin typeface="Sylfaen" panose="010A0502050306030303" pitchFamily="18" charset="0"/>
              </a:rPr>
              <a:t>(3, 6)</a:t>
            </a:r>
            <a:endParaRPr lang="en-IN" sz="2000" b="1" dirty="0">
              <a:latin typeface="Sylfaen" panose="010A0502050306030303" pitchFamily="18" charset="0"/>
            </a:endParaRPr>
          </a:p>
        </p:txBody>
      </p:sp>
    </p:spTree>
    <p:extLst>
      <p:ext uri="{BB962C8B-B14F-4D97-AF65-F5344CB8AC3E}">
        <p14:creationId xmlns:p14="http://schemas.microsoft.com/office/powerpoint/2010/main" val="428455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61244747"/>
              </p:ext>
            </p:extLst>
          </p:nvPr>
        </p:nvGraphicFramePr>
        <p:xfrm>
          <a:off x="13357" y="781323"/>
          <a:ext cx="8663718" cy="4489273"/>
        </p:xfrm>
        <a:graphic>
          <a:graphicData uri="http://schemas.openxmlformats.org/drawingml/2006/table">
            <a:tbl>
              <a:tblPr firstRow="1" bandRow="1">
                <a:tableStyleId>{5C22544A-7EE6-4342-B048-85BDC9FD1C3A}</a:tableStyleId>
              </a:tblPr>
              <a:tblGrid>
                <a:gridCol w="1443953">
                  <a:extLst>
                    <a:ext uri="{9D8B030D-6E8A-4147-A177-3AD203B41FA5}">
                      <a16:colId xmlns:a16="http://schemas.microsoft.com/office/drawing/2014/main" xmlns="" val="12650250"/>
                    </a:ext>
                  </a:extLst>
                </a:gridCol>
                <a:gridCol w="1443953">
                  <a:extLst>
                    <a:ext uri="{9D8B030D-6E8A-4147-A177-3AD203B41FA5}">
                      <a16:colId xmlns:a16="http://schemas.microsoft.com/office/drawing/2014/main" xmlns="" val="2529597454"/>
                    </a:ext>
                  </a:extLst>
                </a:gridCol>
                <a:gridCol w="1443953">
                  <a:extLst>
                    <a:ext uri="{9D8B030D-6E8A-4147-A177-3AD203B41FA5}">
                      <a16:colId xmlns:a16="http://schemas.microsoft.com/office/drawing/2014/main" xmlns="" val="1975549573"/>
                    </a:ext>
                  </a:extLst>
                </a:gridCol>
                <a:gridCol w="1443953">
                  <a:extLst>
                    <a:ext uri="{9D8B030D-6E8A-4147-A177-3AD203B41FA5}">
                      <a16:colId xmlns:a16="http://schemas.microsoft.com/office/drawing/2014/main" xmlns="" val="2448863484"/>
                    </a:ext>
                  </a:extLst>
                </a:gridCol>
                <a:gridCol w="1443953">
                  <a:extLst>
                    <a:ext uri="{9D8B030D-6E8A-4147-A177-3AD203B41FA5}">
                      <a16:colId xmlns:a16="http://schemas.microsoft.com/office/drawing/2014/main" xmlns="" val="3567645987"/>
                    </a:ext>
                  </a:extLst>
                </a:gridCol>
                <a:gridCol w="1443953">
                  <a:extLst>
                    <a:ext uri="{9D8B030D-6E8A-4147-A177-3AD203B41FA5}">
                      <a16:colId xmlns:a16="http://schemas.microsoft.com/office/drawing/2014/main" xmlns="" val="2693189257"/>
                    </a:ext>
                  </a:extLst>
                </a:gridCol>
              </a:tblGrid>
              <a:tr h="339082">
                <a:tc>
                  <a:txBody>
                    <a:bodyPr/>
                    <a:lstStyle/>
                    <a:p>
                      <a:pPr algn="ctr"/>
                      <a:endParaRPr lang="en-IN" sz="1800" dirty="0">
                        <a:latin typeface="Sylfaen" panose="010A0502050306030303" pitchFamily="18" charset="0"/>
                      </a:endParaRPr>
                    </a:p>
                  </a:txBody>
                  <a:tcPr/>
                </a:tc>
                <a:tc>
                  <a:txBody>
                    <a:bodyPr/>
                    <a:lstStyle/>
                    <a:p>
                      <a:pPr algn="ctr"/>
                      <a:endParaRPr lang="en-IN" sz="1800" dirty="0">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(3, 6)</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(1, 9)</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(6.25, 6.25)</a:t>
                      </a:r>
                      <a:endParaRPr lang="en-IN" sz="1800" dirty="0">
                        <a:solidFill>
                          <a:schemeClr val="tx1"/>
                        </a:solidFill>
                        <a:latin typeface="Sylfaen" panose="010A0502050306030303" pitchFamily="18" charset="0"/>
                      </a:endParaRPr>
                    </a:p>
                  </a:txBody>
                  <a:tcPr/>
                </a:tc>
                <a:tc>
                  <a:txBody>
                    <a:bodyPr/>
                    <a:lstStyle/>
                    <a:p>
                      <a:pPr algn="ctr"/>
                      <a:endParaRPr lang="en-IN" sz="1800">
                        <a:latin typeface="Sylfaen" panose="010A0502050306030303" pitchFamily="18" charset="0"/>
                      </a:endParaRPr>
                    </a:p>
                  </a:txBody>
                  <a:tcPr/>
                </a:tc>
                <a:extLst>
                  <a:ext uri="{0D108BD9-81ED-4DB2-BD59-A6C34878D82A}">
                    <a16:rowId xmlns:a16="http://schemas.microsoft.com/office/drawing/2014/main" xmlns="" val="2373439096"/>
                  </a:ext>
                </a:extLst>
              </a:tr>
              <a:tr h="465913">
                <a:tc>
                  <a:txBody>
                    <a:bodyPr/>
                    <a:lstStyle/>
                    <a:p>
                      <a:pPr algn="ct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Point</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Dist Mean 1</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Dist Mean 2</a:t>
                      </a:r>
                      <a:endParaRPr lang="en-IN" sz="1800" dirty="0" smtClean="0">
                        <a:latin typeface="Sylfaen" panose="010A0502050306030303" pitchFamily="18" charset="0"/>
                      </a:endParaRPr>
                    </a:p>
                  </a:txBody>
                  <a:tcPr/>
                </a:tc>
                <a:tc>
                  <a:txBody>
                    <a:bodyPr/>
                    <a:lstStyle/>
                    <a:p>
                      <a:pPr algn="ctr"/>
                      <a:r>
                        <a:rPr lang="en-IN" sz="1800" dirty="0" smtClean="0">
                          <a:latin typeface="Sylfaen" panose="010A0502050306030303" pitchFamily="18" charset="0"/>
                        </a:rPr>
                        <a:t>Dist Mean 3</a:t>
                      </a:r>
                    </a:p>
                  </a:txBody>
                  <a:tcPr/>
                </a:tc>
                <a:tc>
                  <a:txBody>
                    <a:bodyPr/>
                    <a:lstStyle/>
                    <a:p>
                      <a:pPr algn="ctr"/>
                      <a:r>
                        <a:rPr lang="en-US" sz="1800" dirty="0" smtClean="0">
                          <a:latin typeface="Sylfaen" panose="010A0502050306030303" pitchFamily="18" charset="0"/>
                        </a:rPr>
                        <a:t>Cluster</a:t>
                      </a:r>
                      <a:endParaRPr lang="en-IN" sz="1800" dirty="0">
                        <a:latin typeface="Sylfaen" panose="010A0502050306030303" pitchFamily="18" charset="0"/>
                      </a:endParaRPr>
                    </a:p>
                  </a:txBody>
                  <a:tcPr/>
                </a:tc>
                <a:extLst>
                  <a:ext uri="{0D108BD9-81ED-4DB2-BD59-A6C34878D82A}">
                    <a16:rowId xmlns:a16="http://schemas.microsoft.com/office/drawing/2014/main" xmlns="" val="1971966360"/>
                  </a:ext>
                </a:extLst>
              </a:tr>
              <a:tr h="339082">
                <a:tc>
                  <a:txBody>
                    <a:bodyPr/>
                    <a:lstStyle/>
                    <a:p>
                      <a:pPr algn="ctr"/>
                      <a:r>
                        <a:rPr lang="en-US" sz="1800" dirty="0" smtClean="0">
                          <a:latin typeface="Sylfaen" panose="010A0502050306030303" pitchFamily="18" charset="0"/>
                        </a:rPr>
                        <a:t>P1</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(2, 8)</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2628677070"/>
                  </a:ext>
                </a:extLst>
              </a:tr>
              <a:tr h="339082">
                <a:tc>
                  <a:txBody>
                    <a:bodyPr/>
                    <a:lstStyle/>
                    <a:p>
                      <a:pPr algn="ctr"/>
                      <a:r>
                        <a:rPr lang="en-US" sz="1800" dirty="0" smtClean="0">
                          <a:latin typeface="Sylfaen" panose="010A0502050306030303" pitchFamily="18" charset="0"/>
                        </a:rPr>
                        <a:t>P2</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(2, 7)</a:t>
                      </a:r>
                      <a:endParaRPr lang="en-IN" sz="1800" dirty="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636751975"/>
                  </a:ext>
                </a:extLst>
              </a:tr>
              <a:tr h="339082">
                <a:tc>
                  <a:txBody>
                    <a:bodyPr/>
                    <a:lstStyle/>
                    <a:p>
                      <a:pPr algn="ctr"/>
                      <a:r>
                        <a:rPr lang="en-US" sz="1800" dirty="0" smtClean="0">
                          <a:latin typeface="Sylfaen" panose="010A0502050306030303" pitchFamily="18" charset="0"/>
                        </a:rPr>
                        <a:t>P3</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(4, 1)</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7.5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954697252"/>
                  </a:ext>
                </a:extLst>
              </a:tr>
              <a:tr h="339082">
                <a:tc>
                  <a:txBody>
                    <a:bodyPr/>
                    <a:lstStyle/>
                    <a:p>
                      <a:pPr algn="ctr"/>
                      <a:r>
                        <a:rPr lang="en-US" sz="1800" dirty="0" smtClean="0">
                          <a:latin typeface="Sylfaen" panose="010A0502050306030303" pitchFamily="18" charset="0"/>
                        </a:rPr>
                        <a:t>P4</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(8, 2)</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9</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2928211569"/>
                  </a:ext>
                </a:extLst>
              </a:tr>
              <a:tr h="339082">
                <a:tc>
                  <a:txBody>
                    <a:bodyPr/>
                    <a:lstStyle/>
                    <a:p>
                      <a:pPr algn="ctr"/>
                      <a:r>
                        <a:rPr lang="en-US" sz="1800" dirty="0" smtClean="0">
                          <a:latin typeface="Sylfaen" panose="010A0502050306030303" pitchFamily="18" charset="0"/>
                        </a:rPr>
                        <a:t>P5</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(3, 7)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759504080"/>
                  </a:ext>
                </a:extLst>
              </a:tr>
              <a:tr h="339082">
                <a:tc>
                  <a:txBody>
                    <a:bodyPr/>
                    <a:lstStyle/>
                    <a:p>
                      <a:pPr algn="ctr"/>
                      <a:r>
                        <a:rPr lang="en-US" sz="1800" dirty="0" smtClean="0">
                          <a:latin typeface="Sylfaen" panose="010A0502050306030303" pitchFamily="18" charset="0"/>
                        </a:rPr>
                        <a:t>P6</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(1, 9)</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3792429529"/>
                  </a:ext>
                </a:extLst>
              </a:tr>
              <a:tr h="339082">
                <a:tc>
                  <a:txBody>
                    <a:bodyPr/>
                    <a:lstStyle/>
                    <a:p>
                      <a:pPr algn="ctr"/>
                      <a:r>
                        <a:rPr lang="en-US" sz="1800" dirty="0" smtClean="0">
                          <a:latin typeface="Sylfaen" panose="010A0502050306030303" pitchFamily="18" charset="0"/>
                        </a:rPr>
                        <a:t>P7</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(5, 8)</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739331398"/>
                  </a:ext>
                </a:extLst>
              </a:tr>
              <a:tr h="339082">
                <a:tc>
                  <a:txBody>
                    <a:bodyPr/>
                    <a:lstStyle/>
                    <a:p>
                      <a:pPr algn="ctr"/>
                      <a:r>
                        <a:rPr lang="en-US" sz="1800" dirty="0" smtClean="0">
                          <a:latin typeface="Sylfaen" panose="010A0502050306030303" pitchFamily="18" charset="0"/>
                        </a:rPr>
                        <a:t>P8</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(6, 6)</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3468410551"/>
                  </a:ext>
                </a:extLst>
              </a:tr>
              <a:tr h="339082">
                <a:tc>
                  <a:txBody>
                    <a:bodyPr/>
                    <a:lstStyle/>
                    <a:p>
                      <a:pPr algn="ctr"/>
                      <a:r>
                        <a:rPr lang="en-US" sz="1800" dirty="0" smtClean="0">
                          <a:latin typeface="Sylfaen" panose="010A0502050306030303" pitchFamily="18" charset="0"/>
                        </a:rPr>
                        <a:t>P9</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a:t>
                      </a:r>
                      <a:r>
                        <a:rPr lang="en-US" sz="1800" baseline="0" dirty="0" smtClean="0">
                          <a:latin typeface="Sylfaen" panose="010A0502050306030303" pitchFamily="18" charset="0"/>
                        </a:rPr>
                        <a:t> 9</a:t>
                      </a:r>
                      <a:r>
                        <a:rPr lang="en-US" sz="1800" dirty="0" smtClean="0">
                          <a:latin typeface="Sylfaen" panose="010A0502050306030303" pitchFamily="18" charset="0"/>
                        </a:rPr>
                        <a:t>)</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4237683825"/>
                  </a:ext>
                </a:extLst>
              </a:tr>
              <a:tr h="339082">
                <a:tc>
                  <a:txBody>
                    <a:bodyPr/>
                    <a:lstStyle/>
                    <a:p>
                      <a:pPr algn="ctr"/>
                      <a:r>
                        <a:rPr lang="en-US" sz="1800" dirty="0" smtClean="0">
                          <a:latin typeface="Sylfaen" panose="010A0502050306030303" pitchFamily="18" charset="0"/>
                        </a:rPr>
                        <a:t>P10</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812040749"/>
                  </a:ext>
                </a:extLst>
              </a:tr>
            </a:tbl>
          </a:graphicData>
        </a:graphic>
      </p:graphicFrame>
      <p:sp>
        <p:nvSpPr>
          <p:cNvPr id="7" name="TextBox 6"/>
          <p:cNvSpPr txBox="1"/>
          <p:nvPr/>
        </p:nvSpPr>
        <p:spPr>
          <a:xfrm>
            <a:off x="0" y="393335"/>
            <a:ext cx="3380509" cy="400110"/>
          </a:xfrm>
          <a:prstGeom prst="rect">
            <a:avLst/>
          </a:prstGeom>
          <a:noFill/>
        </p:spPr>
        <p:txBody>
          <a:bodyPr wrap="square" rtlCol="0">
            <a:spAutoFit/>
          </a:bodyPr>
          <a:lstStyle/>
          <a:p>
            <a:r>
              <a:rPr lang="en-US" sz="2000" dirty="0" smtClean="0">
                <a:latin typeface="Sylfaen" panose="010A0502050306030303" pitchFamily="18" charset="0"/>
              </a:rPr>
              <a:t>Iteration 2</a:t>
            </a:r>
            <a:endParaRPr lang="en-IN" sz="2000" dirty="0">
              <a:latin typeface="Sylfaen" panose="010A0502050306030303" pitchFamily="18" charset="0"/>
            </a:endParaRPr>
          </a:p>
        </p:txBody>
      </p:sp>
      <p:sp>
        <p:nvSpPr>
          <p:cNvPr id="8" name="Rectangle 7"/>
          <p:cNvSpPr/>
          <p:nvPr/>
        </p:nvSpPr>
        <p:spPr>
          <a:xfrm>
            <a:off x="1921154" y="9059"/>
            <a:ext cx="2424062" cy="400110"/>
          </a:xfrm>
          <a:prstGeom prst="rect">
            <a:avLst/>
          </a:prstGeom>
        </p:spPr>
        <p:txBody>
          <a:bodyPr wrap="none">
            <a:spAutoFit/>
          </a:bodyPr>
          <a:lstStyle/>
          <a:p>
            <a:r>
              <a:rPr lang="en-IN" sz="2000" dirty="0" smtClean="0">
                <a:latin typeface="Arial" panose="020B0604020202020204" pitchFamily="34" charset="0"/>
                <a:cs typeface="Arial" panose="020B0604020202020204" pitchFamily="34" charset="0"/>
              </a:rPr>
              <a:t>Example Continued</a:t>
            </a:r>
            <a:endParaRPr lang="en-IN" sz="2000" dirty="0">
              <a:latin typeface="Arial" panose="020B0604020202020204" pitchFamily="34" charset="0"/>
              <a:cs typeface="Arial" panose="020B0604020202020204" pitchFamily="34" charset="0"/>
            </a:endParaRPr>
          </a:p>
        </p:txBody>
      </p:sp>
      <p:sp>
        <p:nvSpPr>
          <p:cNvPr id="9" name="Rectangle 8"/>
          <p:cNvSpPr/>
          <p:nvPr/>
        </p:nvSpPr>
        <p:spPr>
          <a:xfrm>
            <a:off x="10832185" y="37696"/>
            <a:ext cx="1148070" cy="1631216"/>
          </a:xfrm>
          <a:prstGeom prst="rect">
            <a:avLst/>
          </a:prstGeom>
        </p:spPr>
        <p:txBody>
          <a:bodyPr wrap="none">
            <a:spAutoFit/>
          </a:bodyPr>
          <a:lstStyle/>
          <a:p>
            <a:pPr algn="ctr"/>
            <a:r>
              <a:rPr lang="en-IN" sz="2000" dirty="0" smtClean="0">
                <a:latin typeface="Sylfaen" panose="010A0502050306030303" pitchFamily="18" charset="0"/>
              </a:rPr>
              <a:t>Cluster 2</a:t>
            </a:r>
          </a:p>
          <a:p>
            <a:pPr algn="ctr"/>
            <a:r>
              <a:rPr lang="en-US" sz="2000" b="1" dirty="0" smtClean="0">
                <a:latin typeface="Sylfaen" panose="010A0502050306030303" pitchFamily="18" charset="0"/>
              </a:rPr>
              <a:t>(1, 9</a:t>
            </a:r>
            <a:r>
              <a:rPr lang="en-US" sz="2000" dirty="0" smtClean="0">
                <a:latin typeface="Sylfaen" panose="010A0502050306030303" pitchFamily="18" charset="0"/>
              </a:rPr>
              <a:t>)</a:t>
            </a:r>
          </a:p>
          <a:p>
            <a:pPr algn="ctr"/>
            <a:r>
              <a:rPr lang="en-IN" sz="2000" dirty="0">
                <a:latin typeface="Sylfaen" panose="010A0502050306030303" pitchFamily="18" charset="0"/>
              </a:rPr>
              <a:t>(2, 8)</a:t>
            </a:r>
          </a:p>
          <a:p>
            <a:pPr algn="ctr"/>
            <a:r>
              <a:rPr lang="en-IN" sz="2000" dirty="0" smtClean="0">
                <a:latin typeface="Sylfaen" panose="010A0502050306030303" pitchFamily="18" charset="0"/>
              </a:rPr>
              <a:t>------</a:t>
            </a:r>
          </a:p>
          <a:p>
            <a:pPr algn="ctr"/>
            <a:r>
              <a:rPr lang="en-US" sz="2000" b="1" dirty="0" smtClean="0">
                <a:latin typeface="Sylfaen" panose="010A0502050306030303" pitchFamily="18" charset="0"/>
              </a:rPr>
              <a:t>(1.5, 8.5)</a:t>
            </a:r>
            <a:endParaRPr lang="en-IN" sz="2000" b="1" dirty="0">
              <a:latin typeface="Sylfaen" panose="010A0502050306030303" pitchFamily="18" charset="0"/>
            </a:endParaRPr>
          </a:p>
        </p:txBody>
      </p:sp>
      <p:sp>
        <p:nvSpPr>
          <p:cNvPr id="10" name="Rectangle 9"/>
          <p:cNvSpPr/>
          <p:nvPr/>
        </p:nvSpPr>
        <p:spPr>
          <a:xfrm>
            <a:off x="8537549" y="3481798"/>
            <a:ext cx="2466108" cy="2246769"/>
          </a:xfrm>
          <a:prstGeom prst="rect">
            <a:avLst/>
          </a:prstGeom>
        </p:spPr>
        <p:txBody>
          <a:bodyPr wrap="square">
            <a:spAutoFit/>
          </a:bodyPr>
          <a:lstStyle/>
          <a:p>
            <a:pPr algn="ctr"/>
            <a:r>
              <a:rPr lang="en-IN" sz="2000" dirty="0" smtClean="0">
                <a:latin typeface="Sylfaen" panose="010A0502050306030303" pitchFamily="18" charset="0"/>
              </a:rPr>
              <a:t>Cluster 3</a:t>
            </a:r>
          </a:p>
          <a:p>
            <a:pPr algn="ctr"/>
            <a:r>
              <a:rPr lang="en-IN" sz="2000" dirty="0" smtClean="0">
                <a:latin typeface="Sylfaen" panose="010A0502050306030303" pitchFamily="18" charset="0"/>
              </a:rPr>
              <a:t>(8, </a:t>
            </a:r>
            <a:r>
              <a:rPr lang="en-IN" sz="2000" dirty="0">
                <a:latin typeface="Sylfaen" panose="010A0502050306030303" pitchFamily="18" charset="0"/>
              </a:rPr>
              <a:t>2</a:t>
            </a:r>
            <a:r>
              <a:rPr lang="en-IN" sz="2000" dirty="0" smtClean="0">
                <a:latin typeface="Sylfaen" panose="010A0502050306030303" pitchFamily="18" charset="0"/>
              </a:rPr>
              <a:t>)</a:t>
            </a:r>
          </a:p>
          <a:p>
            <a:pPr algn="ctr"/>
            <a:r>
              <a:rPr lang="en-US" sz="2000" dirty="0" smtClean="0">
                <a:latin typeface="Sylfaen" panose="010A0502050306030303" pitchFamily="18" charset="0"/>
              </a:rPr>
              <a:t>(5, 8)</a:t>
            </a:r>
          </a:p>
          <a:p>
            <a:pPr algn="ctr"/>
            <a:r>
              <a:rPr lang="en-US" sz="2000" dirty="0" smtClean="0">
                <a:latin typeface="Sylfaen" panose="010A0502050306030303" pitchFamily="18" charset="0"/>
              </a:rPr>
              <a:t>(6, 6)</a:t>
            </a:r>
          </a:p>
          <a:p>
            <a:pPr algn="ctr"/>
            <a:r>
              <a:rPr lang="en-US" sz="2000" dirty="0" smtClean="0">
                <a:latin typeface="Sylfaen" panose="010A0502050306030303" pitchFamily="18" charset="0"/>
              </a:rPr>
              <a:t>(6, 9)</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(6.25, 6.25)</a:t>
            </a:r>
            <a:endParaRPr lang="en-IN" sz="2000" b="1" dirty="0">
              <a:latin typeface="Sylfaen" panose="010A0502050306030303" pitchFamily="18" charset="0"/>
            </a:endParaRPr>
          </a:p>
        </p:txBody>
      </p:sp>
      <p:sp>
        <p:nvSpPr>
          <p:cNvPr id="11" name="Rectangle 10"/>
          <p:cNvSpPr/>
          <p:nvPr/>
        </p:nvSpPr>
        <p:spPr>
          <a:xfrm>
            <a:off x="8740126" y="39620"/>
            <a:ext cx="1854894" cy="2246769"/>
          </a:xfrm>
          <a:prstGeom prst="rect">
            <a:avLst/>
          </a:prstGeom>
        </p:spPr>
        <p:txBody>
          <a:bodyPr wrap="square">
            <a:spAutoFit/>
          </a:bodyPr>
          <a:lstStyle/>
          <a:p>
            <a:pPr algn="ctr"/>
            <a:r>
              <a:rPr lang="en-IN" sz="2000" dirty="0" smtClean="0">
                <a:latin typeface="Sylfaen" panose="010A0502050306030303" pitchFamily="18" charset="0"/>
              </a:rPr>
              <a:t>Cluster 1</a:t>
            </a:r>
          </a:p>
          <a:p>
            <a:pPr algn="ctr"/>
            <a:r>
              <a:rPr lang="en-US" sz="2000" dirty="0" smtClean="0">
                <a:latin typeface="Sylfaen" panose="010A0502050306030303" pitchFamily="18" charset="0"/>
              </a:rPr>
              <a:t>(2, 7)</a:t>
            </a:r>
          </a:p>
          <a:p>
            <a:pPr algn="ctr"/>
            <a:r>
              <a:rPr lang="en-US" sz="2000" dirty="0" smtClean="0">
                <a:latin typeface="Sylfaen" panose="010A0502050306030303" pitchFamily="18" charset="0"/>
              </a:rPr>
              <a:t>(4, 1)</a:t>
            </a:r>
          </a:p>
          <a:p>
            <a:pPr algn="ctr"/>
            <a:r>
              <a:rPr lang="en-US" sz="2000" dirty="0" smtClean="0">
                <a:latin typeface="Sylfaen" panose="010A0502050306030303" pitchFamily="18" charset="0"/>
              </a:rPr>
              <a:t>(3, 7)</a:t>
            </a:r>
          </a:p>
          <a:p>
            <a:pPr algn="ctr"/>
            <a:r>
              <a:rPr lang="en-US" sz="2000" dirty="0" smtClean="0">
                <a:latin typeface="Sylfaen" panose="010A0502050306030303" pitchFamily="18" charset="0"/>
              </a:rPr>
              <a:t>(4, 7)</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(3.25, 5.5)</a:t>
            </a:r>
            <a:endParaRPr lang="en-IN" sz="2000" b="1" dirty="0">
              <a:latin typeface="Sylfaen" panose="010A0502050306030303" pitchFamily="18" charset="0"/>
            </a:endParaRPr>
          </a:p>
        </p:txBody>
      </p:sp>
    </p:spTree>
    <p:extLst>
      <p:ext uri="{BB962C8B-B14F-4D97-AF65-F5344CB8AC3E}">
        <p14:creationId xmlns:p14="http://schemas.microsoft.com/office/powerpoint/2010/main" val="375314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84726675"/>
              </p:ext>
            </p:extLst>
          </p:nvPr>
        </p:nvGraphicFramePr>
        <p:xfrm>
          <a:off x="13357" y="781323"/>
          <a:ext cx="8663718" cy="4489273"/>
        </p:xfrm>
        <a:graphic>
          <a:graphicData uri="http://schemas.openxmlformats.org/drawingml/2006/table">
            <a:tbl>
              <a:tblPr firstRow="1" bandRow="1">
                <a:tableStyleId>{5C22544A-7EE6-4342-B048-85BDC9FD1C3A}</a:tableStyleId>
              </a:tblPr>
              <a:tblGrid>
                <a:gridCol w="1443953">
                  <a:extLst>
                    <a:ext uri="{9D8B030D-6E8A-4147-A177-3AD203B41FA5}">
                      <a16:colId xmlns:a16="http://schemas.microsoft.com/office/drawing/2014/main" xmlns="" val="12650250"/>
                    </a:ext>
                  </a:extLst>
                </a:gridCol>
                <a:gridCol w="1443953">
                  <a:extLst>
                    <a:ext uri="{9D8B030D-6E8A-4147-A177-3AD203B41FA5}">
                      <a16:colId xmlns:a16="http://schemas.microsoft.com/office/drawing/2014/main" xmlns="" val="2529597454"/>
                    </a:ext>
                  </a:extLst>
                </a:gridCol>
                <a:gridCol w="1443953">
                  <a:extLst>
                    <a:ext uri="{9D8B030D-6E8A-4147-A177-3AD203B41FA5}">
                      <a16:colId xmlns:a16="http://schemas.microsoft.com/office/drawing/2014/main" xmlns="" val="1975549573"/>
                    </a:ext>
                  </a:extLst>
                </a:gridCol>
                <a:gridCol w="1443953">
                  <a:extLst>
                    <a:ext uri="{9D8B030D-6E8A-4147-A177-3AD203B41FA5}">
                      <a16:colId xmlns:a16="http://schemas.microsoft.com/office/drawing/2014/main" xmlns="" val="2448863484"/>
                    </a:ext>
                  </a:extLst>
                </a:gridCol>
                <a:gridCol w="1443953">
                  <a:extLst>
                    <a:ext uri="{9D8B030D-6E8A-4147-A177-3AD203B41FA5}">
                      <a16:colId xmlns:a16="http://schemas.microsoft.com/office/drawing/2014/main" xmlns="" val="3567645987"/>
                    </a:ext>
                  </a:extLst>
                </a:gridCol>
                <a:gridCol w="1443953">
                  <a:extLst>
                    <a:ext uri="{9D8B030D-6E8A-4147-A177-3AD203B41FA5}">
                      <a16:colId xmlns:a16="http://schemas.microsoft.com/office/drawing/2014/main" xmlns="" val="2693189257"/>
                    </a:ext>
                  </a:extLst>
                </a:gridCol>
              </a:tblGrid>
              <a:tr h="339082">
                <a:tc>
                  <a:txBody>
                    <a:bodyPr/>
                    <a:lstStyle/>
                    <a:p>
                      <a:pPr algn="ctr"/>
                      <a:endParaRPr lang="en-IN" sz="1800" dirty="0">
                        <a:latin typeface="Sylfaen" panose="010A0502050306030303" pitchFamily="18" charset="0"/>
                      </a:endParaRPr>
                    </a:p>
                  </a:txBody>
                  <a:tcPr/>
                </a:tc>
                <a:tc>
                  <a:txBody>
                    <a:bodyPr/>
                    <a:lstStyle/>
                    <a:p>
                      <a:pPr algn="ctr"/>
                      <a:endParaRPr lang="en-IN" sz="1800" dirty="0">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a:t>
                      </a:r>
                      <a:r>
                        <a:rPr lang="en-US" sz="1800" b="1" dirty="0" smtClean="0">
                          <a:solidFill>
                            <a:schemeClr val="tx1"/>
                          </a:solidFill>
                          <a:latin typeface="Sylfaen" panose="010A0502050306030303" pitchFamily="18" charset="0"/>
                        </a:rPr>
                        <a:t>3.25, 5.5</a:t>
                      </a:r>
                      <a:r>
                        <a:rPr lang="en-US" sz="1800" dirty="0" smtClean="0">
                          <a:solidFill>
                            <a:schemeClr val="tx1"/>
                          </a:solidFill>
                          <a:latin typeface="Sylfaen" panose="010A0502050306030303" pitchFamily="18" charset="0"/>
                        </a:rPr>
                        <a:t>)</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a:t>
                      </a:r>
                      <a:r>
                        <a:rPr lang="en-US" sz="1800" b="1" dirty="0" smtClean="0">
                          <a:solidFill>
                            <a:schemeClr val="tx1"/>
                          </a:solidFill>
                          <a:latin typeface="Sylfaen" panose="010A0502050306030303" pitchFamily="18" charset="0"/>
                        </a:rPr>
                        <a:t>1.5, 8.5</a:t>
                      </a:r>
                      <a:r>
                        <a:rPr lang="en-US" sz="1800" dirty="0" smtClean="0">
                          <a:solidFill>
                            <a:schemeClr val="tx1"/>
                          </a:solidFill>
                          <a:latin typeface="Sylfaen" panose="010A0502050306030303" pitchFamily="18" charset="0"/>
                        </a:rPr>
                        <a:t>)</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(6.25, 6.25)</a:t>
                      </a:r>
                      <a:endParaRPr lang="en-IN" sz="1800" dirty="0">
                        <a:solidFill>
                          <a:schemeClr val="tx1"/>
                        </a:solidFill>
                        <a:latin typeface="Sylfaen" panose="010A0502050306030303" pitchFamily="18" charset="0"/>
                      </a:endParaRPr>
                    </a:p>
                  </a:txBody>
                  <a:tcPr/>
                </a:tc>
                <a:tc>
                  <a:txBody>
                    <a:bodyPr/>
                    <a:lstStyle/>
                    <a:p>
                      <a:pPr algn="ctr"/>
                      <a:endParaRPr lang="en-IN" sz="1800">
                        <a:latin typeface="Sylfaen" panose="010A0502050306030303" pitchFamily="18" charset="0"/>
                      </a:endParaRPr>
                    </a:p>
                  </a:txBody>
                  <a:tcPr/>
                </a:tc>
                <a:extLst>
                  <a:ext uri="{0D108BD9-81ED-4DB2-BD59-A6C34878D82A}">
                    <a16:rowId xmlns:a16="http://schemas.microsoft.com/office/drawing/2014/main" xmlns="" val="2373439096"/>
                  </a:ext>
                </a:extLst>
              </a:tr>
              <a:tr h="465913">
                <a:tc>
                  <a:txBody>
                    <a:bodyPr/>
                    <a:lstStyle/>
                    <a:p>
                      <a:pPr algn="ct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Point</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Dist Mean 1</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Dist Mean 2</a:t>
                      </a:r>
                      <a:endParaRPr lang="en-IN" sz="1800" dirty="0" smtClean="0">
                        <a:latin typeface="Sylfaen" panose="010A0502050306030303" pitchFamily="18" charset="0"/>
                      </a:endParaRPr>
                    </a:p>
                  </a:txBody>
                  <a:tcPr/>
                </a:tc>
                <a:tc>
                  <a:txBody>
                    <a:bodyPr/>
                    <a:lstStyle/>
                    <a:p>
                      <a:pPr algn="ctr"/>
                      <a:r>
                        <a:rPr lang="en-IN" sz="1800" dirty="0" smtClean="0">
                          <a:latin typeface="Sylfaen" panose="010A0502050306030303" pitchFamily="18" charset="0"/>
                        </a:rPr>
                        <a:t>Dist Mean 3</a:t>
                      </a:r>
                    </a:p>
                  </a:txBody>
                  <a:tcPr/>
                </a:tc>
                <a:tc>
                  <a:txBody>
                    <a:bodyPr/>
                    <a:lstStyle/>
                    <a:p>
                      <a:pPr algn="ctr"/>
                      <a:r>
                        <a:rPr lang="en-US" sz="1800" dirty="0" smtClean="0">
                          <a:latin typeface="Sylfaen" panose="010A0502050306030303" pitchFamily="18" charset="0"/>
                        </a:rPr>
                        <a:t>Cluster</a:t>
                      </a:r>
                      <a:endParaRPr lang="en-IN" sz="1800" dirty="0">
                        <a:latin typeface="Sylfaen" panose="010A0502050306030303" pitchFamily="18" charset="0"/>
                      </a:endParaRPr>
                    </a:p>
                  </a:txBody>
                  <a:tcPr/>
                </a:tc>
                <a:extLst>
                  <a:ext uri="{0D108BD9-81ED-4DB2-BD59-A6C34878D82A}">
                    <a16:rowId xmlns:a16="http://schemas.microsoft.com/office/drawing/2014/main" xmlns="" val="1971966360"/>
                  </a:ext>
                </a:extLst>
              </a:tr>
              <a:tr h="339082">
                <a:tc>
                  <a:txBody>
                    <a:bodyPr/>
                    <a:lstStyle/>
                    <a:p>
                      <a:pPr algn="ctr"/>
                      <a:r>
                        <a:rPr lang="en-US" sz="1800" dirty="0" smtClean="0">
                          <a:latin typeface="Sylfaen" panose="010A0502050306030303" pitchFamily="18" charset="0"/>
                        </a:rPr>
                        <a:t>P1</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(2, 8)</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3.75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2628677070"/>
                  </a:ext>
                </a:extLst>
              </a:tr>
              <a:tr h="339082">
                <a:tc>
                  <a:txBody>
                    <a:bodyPr/>
                    <a:lstStyle/>
                    <a:p>
                      <a:pPr algn="ctr"/>
                      <a:r>
                        <a:rPr lang="en-US" sz="1800" dirty="0" smtClean="0">
                          <a:latin typeface="Sylfaen" panose="010A0502050306030303" pitchFamily="18" charset="0"/>
                        </a:rPr>
                        <a:t>P2</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(2, 7)</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2.75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1636751975"/>
                  </a:ext>
                </a:extLst>
              </a:tr>
              <a:tr h="339082">
                <a:tc>
                  <a:txBody>
                    <a:bodyPr/>
                    <a:lstStyle/>
                    <a:p>
                      <a:pPr algn="ctr"/>
                      <a:r>
                        <a:rPr lang="en-US" sz="1800" dirty="0" smtClean="0">
                          <a:latin typeface="Sylfaen" panose="010A0502050306030303" pitchFamily="18" charset="0"/>
                        </a:rPr>
                        <a:t>P3</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(4, 1)</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5.25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954697252"/>
                  </a:ext>
                </a:extLst>
              </a:tr>
              <a:tr h="339082">
                <a:tc>
                  <a:txBody>
                    <a:bodyPr/>
                    <a:lstStyle/>
                    <a:p>
                      <a:pPr algn="ctr"/>
                      <a:r>
                        <a:rPr lang="en-US" sz="1800" dirty="0" smtClean="0">
                          <a:latin typeface="Sylfaen" panose="010A0502050306030303" pitchFamily="18" charset="0"/>
                        </a:rPr>
                        <a:t>P4</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(8, 2)</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8.25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2928211569"/>
                  </a:ext>
                </a:extLst>
              </a:tr>
              <a:tr h="339082">
                <a:tc>
                  <a:txBody>
                    <a:bodyPr/>
                    <a:lstStyle/>
                    <a:p>
                      <a:pPr algn="ctr"/>
                      <a:r>
                        <a:rPr lang="en-US" sz="1800" dirty="0" smtClean="0">
                          <a:latin typeface="Sylfaen" panose="010A0502050306030303" pitchFamily="18" charset="0"/>
                        </a:rPr>
                        <a:t>P5</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(3, 7)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1.75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759504080"/>
                  </a:ext>
                </a:extLst>
              </a:tr>
              <a:tr h="339082">
                <a:tc>
                  <a:txBody>
                    <a:bodyPr/>
                    <a:lstStyle/>
                    <a:p>
                      <a:pPr algn="ctr"/>
                      <a:r>
                        <a:rPr lang="en-US" sz="1800" dirty="0" smtClean="0">
                          <a:latin typeface="Sylfaen" panose="010A0502050306030303" pitchFamily="18" charset="0"/>
                        </a:rPr>
                        <a:t>P6</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(1, 9)</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5.75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3792429529"/>
                  </a:ext>
                </a:extLst>
              </a:tr>
              <a:tr h="339082">
                <a:tc>
                  <a:txBody>
                    <a:bodyPr/>
                    <a:lstStyle/>
                    <a:p>
                      <a:pPr algn="ctr"/>
                      <a:r>
                        <a:rPr lang="en-US" sz="1800" dirty="0" smtClean="0">
                          <a:latin typeface="Sylfaen" panose="010A0502050306030303" pitchFamily="18" charset="0"/>
                        </a:rPr>
                        <a:t>P7</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(5, 8)</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4.25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739331398"/>
                  </a:ext>
                </a:extLst>
              </a:tr>
              <a:tr h="339082">
                <a:tc>
                  <a:txBody>
                    <a:bodyPr/>
                    <a:lstStyle/>
                    <a:p>
                      <a:pPr algn="ctr"/>
                      <a:r>
                        <a:rPr lang="en-US" sz="1800" dirty="0" smtClean="0">
                          <a:latin typeface="Sylfaen" panose="010A0502050306030303" pitchFamily="18" charset="0"/>
                        </a:rPr>
                        <a:t>P8</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(6, 6)</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3.25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7</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0.5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3468410551"/>
                  </a:ext>
                </a:extLst>
              </a:tr>
              <a:tr h="339082">
                <a:tc>
                  <a:txBody>
                    <a:bodyPr/>
                    <a:lstStyle/>
                    <a:p>
                      <a:pPr algn="ctr"/>
                      <a:r>
                        <a:rPr lang="en-US" sz="1800" dirty="0" smtClean="0">
                          <a:latin typeface="Sylfaen" panose="010A0502050306030303" pitchFamily="18" charset="0"/>
                        </a:rPr>
                        <a:t>P9</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a:t>
                      </a:r>
                      <a:r>
                        <a:rPr lang="en-US" sz="1800" baseline="0" dirty="0" smtClean="0">
                          <a:latin typeface="Sylfaen" panose="010A0502050306030303" pitchFamily="18" charset="0"/>
                        </a:rPr>
                        <a:t> 9</a:t>
                      </a:r>
                      <a:r>
                        <a:rPr lang="en-US" sz="1800" dirty="0" smtClean="0">
                          <a:latin typeface="Sylfaen" panose="010A0502050306030303" pitchFamily="18" charset="0"/>
                        </a:rPr>
                        <a:t>)</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4237683825"/>
                  </a:ext>
                </a:extLst>
              </a:tr>
              <a:tr h="339082">
                <a:tc>
                  <a:txBody>
                    <a:bodyPr/>
                    <a:lstStyle/>
                    <a:p>
                      <a:pPr algn="ctr"/>
                      <a:r>
                        <a:rPr lang="en-US" sz="1800" dirty="0" smtClean="0">
                          <a:latin typeface="Sylfaen" panose="010A0502050306030303" pitchFamily="18" charset="0"/>
                        </a:rPr>
                        <a:t>P10</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812040749"/>
                  </a:ext>
                </a:extLst>
              </a:tr>
            </a:tbl>
          </a:graphicData>
        </a:graphic>
      </p:graphicFrame>
      <p:sp>
        <p:nvSpPr>
          <p:cNvPr id="7" name="TextBox 6"/>
          <p:cNvSpPr txBox="1"/>
          <p:nvPr/>
        </p:nvSpPr>
        <p:spPr>
          <a:xfrm>
            <a:off x="0" y="393335"/>
            <a:ext cx="3380509" cy="400110"/>
          </a:xfrm>
          <a:prstGeom prst="rect">
            <a:avLst/>
          </a:prstGeom>
          <a:noFill/>
        </p:spPr>
        <p:txBody>
          <a:bodyPr wrap="square" rtlCol="0">
            <a:spAutoFit/>
          </a:bodyPr>
          <a:lstStyle/>
          <a:p>
            <a:r>
              <a:rPr lang="en-US" sz="2000" dirty="0" smtClean="0">
                <a:latin typeface="Sylfaen" panose="010A0502050306030303" pitchFamily="18" charset="0"/>
              </a:rPr>
              <a:t>Iteration 3</a:t>
            </a:r>
            <a:endParaRPr lang="en-IN" sz="2000" dirty="0">
              <a:latin typeface="Sylfaen" panose="010A0502050306030303" pitchFamily="18" charset="0"/>
            </a:endParaRPr>
          </a:p>
        </p:txBody>
      </p:sp>
      <p:sp>
        <p:nvSpPr>
          <p:cNvPr id="8" name="Rectangle 7"/>
          <p:cNvSpPr/>
          <p:nvPr/>
        </p:nvSpPr>
        <p:spPr>
          <a:xfrm>
            <a:off x="1921154" y="9059"/>
            <a:ext cx="2424062" cy="400110"/>
          </a:xfrm>
          <a:prstGeom prst="rect">
            <a:avLst/>
          </a:prstGeom>
        </p:spPr>
        <p:txBody>
          <a:bodyPr wrap="none">
            <a:spAutoFit/>
          </a:bodyPr>
          <a:lstStyle/>
          <a:p>
            <a:r>
              <a:rPr lang="en-IN" sz="2000" dirty="0" smtClean="0">
                <a:latin typeface="Arial" panose="020B0604020202020204" pitchFamily="34" charset="0"/>
                <a:cs typeface="Arial" panose="020B0604020202020204" pitchFamily="34" charset="0"/>
              </a:rPr>
              <a:t>Example Continued</a:t>
            </a:r>
            <a:endParaRPr lang="en-IN" sz="2000" dirty="0">
              <a:latin typeface="Arial" panose="020B0604020202020204" pitchFamily="34" charset="0"/>
              <a:cs typeface="Arial" panose="020B0604020202020204" pitchFamily="34" charset="0"/>
            </a:endParaRPr>
          </a:p>
        </p:txBody>
      </p:sp>
      <p:sp>
        <p:nvSpPr>
          <p:cNvPr id="9" name="Rectangle 8"/>
          <p:cNvSpPr/>
          <p:nvPr/>
        </p:nvSpPr>
        <p:spPr>
          <a:xfrm>
            <a:off x="10821765" y="37696"/>
            <a:ext cx="1168910" cy="1938992"/>
          </a:xfrm>
          <a:prstGeom prst="rect">
            <a:avLst/>
          </a:prstGeom>
        </p:spPr>
        <p:txBody>
          <a:bodyPr wrap="none">
            <a:spAutoFit/>
          </a:bodyPr>
          <a:lstStyle/>
          <a:p>
            <a:pPr algn="ctr"/>
            <a:r>
              <a:rPr lang="en-IN" sz="2000" dirty="0" smtClean="0">
                <a:latin typeface="Sylfaen" panose="010A0502050306030303" pitchFamily="18" charset="0"/>
              </a:rPr>
              <a:t>Cluster 2</a:t>
            </a:r>
          </a:p>
          <a:p>
            <a:pPr algn="ctr"/>
            <a:r>
              <a:rPr lang="en-US" sz="2000" b="1" dirty="0" smtClean="0">
                <a:latin typeface="Sylfaen" panose="010A0502050306030303" pitchFamily="18" charset="0"/>
              </a:rPr>
              <a:t>(1, 9</a:t>
            </a:r>
            <a:r>
              <a:rPr lang="en-US" sz="2000" dirty="0" smtClean="0">
                <a:latin typeface="Sylfaen" panose="010A0502050306030303" pitchFamily="18" charset="0"/>
              </a:rPr>
              <a:t>)</a:t>
            </a:r>
          </a:p>
          <a:p>
            <a:pPr algn="ctr"/>
            <a:r>
              <a:rPr lang="en-IN" sz="2000" dirty="0">
                <a:latin typeface="Sylfaen" panose="010A0502050306030303" pitchFamily="18" charset="0"/>
              </a:rPr>
              <a:t>(2, 8</a:t>
            </a:r>
            <a:r>
              <a:rPr lang="en-IN" sz="2000" dirty="0" smtClean="0">
                <a:latin typeface="Sylfaen" panose="010A0502050306030303" pitchFamily="18" charset="0"/>
              </a:rPr>
              <a:t>)</a:t>
            </a:r>
          </a:p>
          <a:p>
            <a:pPr algn="ctr"/>
            <a:r>
              <a:rPr lang="en-US" sz="2000" dirty="0">
                <a:latin typeface="Sylfaen" panose="010A0502050306030303" pitchFamily="18" charset="0"/>
              </a:rPr>
              <a:t>(2, 7</a:t>
            </a:r>
            <a:r>
              <a:rPr lang="en-US" sz="2000" dirty="0" smtClean="0">
                <a:latin typeface="Sylfaen" panose="010A0502050306030303" pitchFamily="18" charset="0"/>
              </a:rPr>
              <a:t>)</a:t>
            </a:r>
            <a:endParaRPr lang="en-IN" sz="2000" dirty="0">
              <a:latin typeface="Sylfaen" panose="010A0502050306030303" pitchFamily="18" charset="0"/>
            </a:endParaRPr>
          </a:p>
          <a:p>
            <a:pPr algn="ctr"/>
            <a:r>
              <a:rPr lang="en-IN" sz="2000" dirty="0" smtClean="0">
                <a:latin typeface="Sylfaen" panose="010A0502050306030303" pitchFamily="18" charset="0"/>
              </a:rPr>
              <a:t>------</a:t>
            </a:r>
          </a:p>
          <a:p>
            <a:pPr algn="ctr"/>
            <a:r>
              <a:rPr lang="en-US" sz="2000" b="1" dirty="0" smtClean="0">
                <a:latin typeface="Sylfaen" panose="010A0502050306030303" pitchFamily="18" charset="0"/>
              </a:rPr>
              <a:t>(1.66, 8)</a:t>
            </a:r>
            <a:endParaRPr lang="en-IN" sz="2000" b="1" dirty="0">
              <a:latin typeface="Sylfaen" panose="010A0502050306030303" pitchFamily="18" charset="0"/>
            </a:endParaRPr>
          </a:p>
        </p:txBody>
      </p:sp>
      <p:sp>
        <p:nvSpPr>
          <p:cNvPr id="10" name="Rectangle 9"/>
          <p:cNvSpPr/>
          <p:nvPr/>
        </p:nvSpPr>
        <p:spPr>
          <a:xfrm>
            <a:off x="8537549" y="3481798"/>
            <a:ext cx="2466108" cy="2246769"/>
          </a:xfrm>
          <a:prstGeom prst="rect">
            <a:avLst/>
          </a:prstGeom>
        </p:spPr>
        <p:txBody>
          <a:bodyPr wrap="square">
            <a:spAutoFit/>
          </a:bodyPr>
          <a:lstStyle/>
          <a:p>
            <a:pPr algn="ctr"/>
            <a:r>
              <a:rPr lang="en-IN" sz="2000" dirty="0" smtClean="0">
                <a:latin typeface="Sylfaen" panose="010A0502050306030303" pitchFamily="18" charset="0"/>
              </a:rPr>
              <a:t>Cluster 3</a:t>
            </a:r>
          </a:p>
          <a:p>
            <a:pPr algn="ctr"/>
            <a:r>
              <a:rPr lang="en-IN" sz="2000" dirty="0" smtClean="0">
                <a:latin typeface="Sylfaen" panose="010A0502050306030303" pitchFamily="18" charset="0"/>
              </a:rPr>
              <a:t>(8, </a:t>
            </a:r>
            <a:r>
              <a:rPr lang="en-IN" sz="2000" dirty="0">
                <a:latin typeface="Sylfaen" panose="010A0502050306030303" pitchFamily="18" charset="0"/>
              </a:rPr>
              <a:t>2</a:t>
            </a:r>
            <a:r>
              <a:rPr lang="en-IN" sz="2000" dirty="0" smtClean="0">
                <a:latin typeface="Sylfaen" panose="010A0502050306030303" pitchFamily="18" charset="0"/>
              </a:rPr>
              <a:t>)</a:t>
            </a:r>
          </a:p>
          <a:p>
            <a:pPr algn="ctr"/>
            <a:r>
              <a:rPr lang="en-US" sz="2000" dirty="0" smtClean="0">
                <a:latin typeface="Sylfaen" panose="010A0502050306030303" pitchFamily="18" charset="0"/>
              </a:rPr>
              <a:t>(5, 8)</a:t>
            </a:r>
          </a:p>
          <a:p>
            <a:pPr algn="ctr"/>
            <a:r>
              <a:rPr lang="en-US" sz="2000" dirty="0" smtClean="0">
                <a:latin typeface="Sylfaen" panose="010A0502050306030303" pitchFamily="18" charset="0"/>
              </a:rPr>
              <a:t>(6, 6)</a:t>
            </a:r>
          </a:p>
          <a:p>
            <a:pPr algn="ctr"/>
            <a:r>
              <a:rPr lang="en-US" sz="2000" dirty="0" smtClean="0">
                <a:latin typeface="Sylfaen" panose="010A0502050306030303" pitchFamily="18" charset="0"/>
              </a:rPr>
              <a:t>(6, 9)</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(6.25, 6.25)</a:t>
            </a:r>
            <a:endParaRPr lang="en-IN" sz="2000" b="1" dirty="0">
              <a:latin typeface="Sylfaen" panose="010A0502050306030303" pitchFamily="18" charset="0"/>
            </a:endParaRPr>
          </a:p>
        </p:txBody>
      </p:sp>
      <p:sp>
        <p:nvSpPr>
          <p:cNvPr id="11" name="Rectangle 10"/>
          <p:cNvSpPr/>
          <p:nvPr/>
        </p:nvSpPr>
        <p:spPr>
          <a:xfrm>
            <a:off x="8740126" y="39620"/>
            <a:ext cx="1854894" cy="1938992"/>
          </a:xfrm>
          <a:prstGeom prst="rect">
            <a:avLst/>
          </a:prstGeom>
        </p:spPr>
        <p:txBody>
          <a:bodyPr wrap="square">
            <a:spAutoFit/>
          </a:bodyPr>
          <a:lstStyle/>
          <a:p>
            <a:pPr algn="ctr"/>
            <a:r>
              <a:rPr lang="en-IN" sz="2000" dirty="0" smtClean="0">
                <a:latin typeface="Sylfaen" panose="010A0502050306030303" pitchFamily="18" charset="0"/>
              </a:rPr>
              <a:t>Cluster 1</a:t>
            </a:r>
          </a:p>
          <a:p>
            <a:pPr algn="ctr"/>
            <a:r>
              <a:rPr lang="en-US" sz="2000" dirty="0" smtClean="0">
                <a:latin typeface="Sylfaen" panose="010A0502050306030303" pitchFamily="18" charset="0"/>
              </a:rPr>
              <a:t>(4, 1)</a:t>
            </a:r>
          </a:p>
          <a:p>
            <a:pPr algn="ctr"/>
            <a:r>
              <a:rPr lang="en-US" sz="2000" dirty="0" smtClean="0">
                <a:latin typeface="Sylfaen" panose="010A0502050306030303" pitchFamily="18" charset="0"/>
              </a:rPr>
              <a:t>(3, 7)</a:t>
            </a:r>
          </a:p>
          <a:p>
            <a:pPr algn="ctr"/>
            <a:r>
              <a:rPr lang="en-US" sz="2000" dirty="0" smtClean="0">
                <a:latin typeface="Sylfaen" panose="010A0502050306030303" pitchFamily="18" charset="0"/>
              </a:rPr>
              <a:t>(4, 7)</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(3.66, 5)</a:t>
            </a:r>
            <a:endParaRPr lang="en-IN" sz="2000" b="1" dirty="0">
              <a:latin typeface="Sylfaen" panose="010A0502050306030303" pitchFamily="18" charset="0"/>
            </a:endParaRPr>
          </a:p>
        </p:txBody>
      </p:sp>
    </p:spTree>
    <p:extLst>
      <p:ext uri="{BB962C8B-B14F-4D97-AF65-F5344CB8AC3E}">
        <p14:creationId xmlns:p14="http://schemas.microsoft.com/office/powerpoint/2010/main" val="110187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48038764"/>
              </p:ext>
            </p:extLst>
          </p:nvPr>
        </p:nvGraphicFramePr>
        <p:xfrm>
          <a:off x="13357" y="781323"/>
          <a:ext cx="8663718" cy="4489273"/>
        </p:xfrm>
        <a:graphic>
          <a:graphicData uri="http://schemas.openxmlformats.org/drawingml/2006/table">
            <a:tbl>
              <a:tblPr firstRow="1" bandRow="1">
                <a:tableStyleId>{5C22544A-7EE6-4342-B048-85BDC9FD1C3A}</a:tableStyleId>
              </a:tblPr>
              <a:tblGrid>
                <a:gridCol w="1443953">
                  <a:extLst>
                    <a:ext uri="{9D8B030D-6E8A-4147-A177-3AD203B41FA5}">
                      <a16:colId xmlns:a16="http://schemas.microsoft.com/office/drawing/2014/main" xmlns="" val="12650250"/>
                    </a:ext>
                  </a:extLst>
                </a:gridCol>
                <a:gridCol w="1443953">
                  <a:extLst>
                    <a:ext uri="{9D8B030D-6E8A-4147-A177-3AD203B41FA5}">
                      <a16:colId xmlns:a16="http://schemas.microsoft.com/office/drawing/2014/main" xmlns="" val="2529597454"/>
                    </a:ext>
                  </a:extLst>
                </a:gridCol>
                <a:gridCol w="1443953">
                  <a:extLst>
                    <a:ext uri="{9D8B030D-6E8A-4147-A177-3AD203B41FA5}">
                      <a16:colId xmlns:a16="http://schemas.microsoft.com/office/drawing/2014/main" xmlns="" val="1975549573"/>
                    </a:ext>
                  </a:extLst>
                </a:gridCol>
                <a:gridCol w="1443953">
                  <a:extLst>
                    <a:ext uri="{9D8B030D-6E8A-4147-A177-3AD203B41FA5}">
                      <a16:colId xmlns:a16="http://schemas.microsoft.com/office/drawing/2014/main" xmlns="" val="2448863484"/>
                    </a:ext>
                  </a:extLst>
                </a:gridCol>
                <a:gridCol w="1443953">
                  <a:extLst>
                    <a:ext uri="{9D8B030D-6E8A-4147-A177-3AD203B41FA5}">
                      <a16:colId xmlns:a16="http://schemas.microsoft.com/office/drawing/2014/main" xmlns="" val="3567645987"/>
                    </a:ext>
                  </a:extLst>
                </a:gridCol>
                <a:gridCol w="1443953">
                  <a:extLst>
                    <a:ext uri="{9D8B030D-6E8A-4147-A177-3AD203B41FA5}">
                      <a16:colId xmlns:a16="http://schemas.microsoft.com/office/drawing/2014/main" xmlns="" val="2693189257"/>
                    </a:ext>
                  </a:extLst>
                </a:gridCol>
              </a:tblGrid>
              <a:tr h="339082">
                <a:tc>
                  <a:txBody>
                    <a:bodyPr/>
                    <a:lstStyle/>
                    <a:p>
                      <a:pPr algn="ctr"/>
                      <a:endParaRPr lang="en-IN" sz="1800" dirty="0">
                        <a:latin typeface="Sylfaen" panose="010A0502050306030303" pitchFamily="18" charset="0"/>
                      </a:endParaRPr>
                    </a:p>
                  </a:txBody>
                  <a:tcPr/>
                </a:tc>
                <a:tc>
                  <a:txBody>
                    <a:bodyPr/>
                    <a:lstStyle/>
                    <a:p>
                      <a:pPr algn="ctr"/>
                      <a:endParaRPr lang="en-IN" sz="1800" dirty="0">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a:t>
                      </a:r>
                      <a:r>
                        <a:rPr lang="en-US" sz="1800" b="1" dirty="0" smtClean="0">
                          <a:solidFill>
                            <a:schemeClr val="tx1"/>
                          </a:solidFill>
                          <a:latin typeface="Sylfaen" panose="010A0502050306030303" pitchFamily="18" charset="0"/>
                        </a:rPr>
                        <a:t>3.66, 5</a:t>
                      </a:r>
                      <a:r>
                        <a:rPr lang="en-US" sz="1800" dirty="0" smtClean="0">
                          <a:solidFill>
                            <a:schemeClr val="tx1"/>
                          </a:solidFill>
                          <a:latin typeface="Sylfaen" panose="010A0502050306030303" pitchFamily="18" charset="0"/>
                        </a:rPr>
                        <a:t>)</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a:t>
                      </a:r>
                      <a:r>
                        <a:rPr lang="en-US" sz="1800" b="1" dirty="0" smtClean="0">
                          <a:solidFill>
                            <a:schemeClr val="tx1"/>
                          </a:solidFill>
                          <a:latin typeface="Sylfaen" panose="010A0502050306030303" pitchFamily="18" charset="0"/>
                        </a:rPr>
                        <a:t>1.66, 8</a:t>
                      </a:r>
                      <a:r>
                        <a:rPr lang="en-US" sz="1800" dirty="0" smtClean="0">
                          <a:solidFill>
                            <a:schemeClr val="tx1"/>
                          </a:solidFill>
                          <a:latin typeface="Sylfaen" panose="010A0502050306030303" pitchFamily="18" charset="0"/>
                        </a:rPr>
                        <a:t>)</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(6.25, 6.25)</a:t>
                      </a:r>
                      <a:endParaRPr lang="en-IN" sz="1800" dirty="0">
                        <a:solidFill>
                          <a:schemeClr val="tx1"/>
                        </a:solidFill>
                        <a:latin typeface="Sylfaen" panose="010A0502050306030303" pitchFamily="18" charset="0"/>
                      </a:endParaRPr>
                    </a:p>
                  </a:txBody>
                  <a:tcPr/>
                </a:tc>
                <a:tc>
                  <a:txBody>
                    <a:bodyPr/>
                    <a:lstStyle/>
                    <a:p>
                      <a:pPr algn="ctr"/>
                      <a:endParaRPr lang="en-IN" sz="1800">
                        <a:latin typeface="Sylfaen" panose="010A0502050306030303" pitchFamily="18" charset="0"/>
                      </a:endParaRPr>
                    </a:p>
                  </a:txBody>
                  <a:tcPr/>
                </a:tc>
                <a:extLst>
                  <a:ext uri="{0D108BD9-81ED-4DB2-BD59-A6C34878D82A}">
                    <a16:rowId xmlns:a16="http://schemas.microsoft.com/office/drawing/2014/main" xmlns="" val="2373439096"/>
                  </a:ext>
                </a:extLst>
              </a:tr>
              <a:tr h="465913">
                <a:tc>
                  <a:txBody>
                    <a:bodyPr/>
                    <a:lstStyle/>
                    <a:p>
                      <a:pPr algn="ct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Point</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Dist Mean 1</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Dist Mean 2</a:t>
                      </a:r>
                      <a:endParaRPr lang="en-IN" sz="1800" dirty="0" smtClean="0">
                        <a:latin typeface="Sylfaen" panose="010A0502050306030303" pitchFamily="18" charset="0"/>
                      </a:endParaRPr>
                    </a:p>
                  </a:txBody>
                  <a:tcPr/>
                </a:tc>
                <a:tc>
                  <a:txBody>
                    <a:bodyPr/>
                    <a:lstStyle/>
                    <a:p>
                      <a:pPr algn="ctr"/>
                      <a:r>
                        <a:rPr lang="en-IN" sz="1800" dirty="0" smtClean="0">
                          <a:latin typeface="Sylfaen" panose="010A0502050306030303" pitchFamily="18" charset="0"/>
                        </a:rPr>
                        <a:t>Dist Mean 3</a:t>
                      </a:r>
                    </a:p>
                  </a:txBody>
                  <a:tcPr/>
                </a:tc>
                <a:tc>
                  <a:txBody>
                    <a:bodyPr/>
                    <a:lstStyle/>
                    <a:p>
                      <a:pPr algn="ctr"/>
                      <a:r>
                        <a:rPr lang="en-US" sz="1800" dirty="0" smtClean="0">
                          <a:latin typeface="Sylfaen" panose="010A0502050306030303" pitchFamily="18" charset="0"/>
                        </a:rPr>
                        <a:t>Cluster</a:t>
                      </a:r>
                      <a:endParaRPr lang="en-IN" sz="1800" dirty="0">
                        <a:latin typeface="Sylfaen" panose="010A0502050306030303" pitchFamily="18" charset="0"/>
                      </a:endParaRPr>
                    </a:p>
                  </a:txBody>
                  <a:tcPr/>
                </a:tc>
                <a:extLst>
                  <a:ext uri="{0D108BD9-81ED-4DB2-BD59-A6C34878D82A}">
                    <a16:rowId xmlns:a16="http://schemas.microsoft.com/office/drawing/2014/main" xmlns="" val="1971966360"/>
                  </a:ext>
                </a:extLst>
              </a:tr>
              <a:tr h="339082">
                <a:tc>
                  <a:txBody>
                    <a:bodyPr/>
                    <a:lstStyle/>
                    <a:p>
                      <a:pPr algn="ctr"/>
                      <a:r>
                        <a:rPr lang="en-US" sz="1800" dirty="0" smtClean="0">
                          <a:latin typeface="Sylfaen" panose="010A0502050306030303" pitchFamily="18" charset="0"/>
                        </a:rPr>
                        <a:t>P1</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(2, 8)</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3.75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2628677070"/>
                  </a:ext>
                </a:extLst>
              </a:tr>
              <a:tr h="339082">
                <a:tc>
                  <a:txBody>
                    <a:bodyPr/>
                    <a:lstStyle/>
                    <a:p>
                      <a:pPr algn="ctr"/>
                      <a:r>
                        <a:rPr lang="en-US" sz="1800" dirty="0" smtClean="0">
                          <a:latin typeface="Sylfaen" panose="010A0502050306030303" pitchFamily="18" charset="0"/>
                        </a:rPr>
                        <a:t>P2</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(2, 7)</a:t>
                      </a:r>
                      <a:endParaRPr lang="en-IN" sz="1800" dirty="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2.75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1636751975"/>
                  </a:ext>
                </a:extLst>
              </a:tr>
              <a:tr h="339082">
                <a:tc>
                  <a:txBody>
                    <a:bodyPr/>
                    <a:lstStyle/>
                    <a:p>
                      <a:pPr algn="ctr"/>
                      <a:r>
                        <a:rPr lang="en-US" sz="1800" dirty="0" smtClean="0">
                          <a:latin typeface="Sylfaen" panose="010A0502050306030303" pitchFamily="18" charset="0"/>
                        </a:rPr>
                        <a:t>P3</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(4, 1)</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5.25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10</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954697252"/>
                  </a:ext>
                </a:extLst>
              </a:tr>
              <a:tr h="339082">
                <a:tc>
                  <a:txBody>
                    <a:bodyPr/>
                    <a:lstStyle/>
                    <a:p>
                      <a:pPr algn="ctr"/>
                      <a:r>
                        <a:rPr lang="en-US" sz="1800" dirty="0" smtClean="0">
                          <a:latin typeface="Sylfaen" panose="010A0502050306030303" pitchFamily="18" charset="0"/>
                        </a:rPr>
                        <a:t>P4</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(8, 2)</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8.25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2928211569"/>
                  </a:ext>
                </a:extLst>
              </a:tr>
              <a:tr h="339082">
                <a:tc>
                  <a:txBody>
                    <a:bodyPr/>
                    <a:lstStyle/>
                    <a:p>
                      <a:pPr algn="ctr"/>
                      <a:r>
                        <a:rPr lang="en-US" sz="1800" dirty="0" smtClean="0">
                          <a:latin typeface="Sylfaen" panose="010A0502050306030303" pitchFamily="18" charset="0"/>
                        </a:rPr>
                        <a:t>P5</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(3, 7)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759504080"/>
                  </a:ext>
                </a:extLst>
              </a:tr>
              <a:tr h="339082">
                <a:tc>
                  <a:txBody>
                    <a:bodyPr/>
                    <a:lstStyle/>
                    <a:p>
                      <a:pPr algn="ctr"/>
                      <a:r>
                        <a:rPr lang="en-US" sz="1800" dirty="0" smtClean="0">
                          <a:latin typeface="Sylfaen" panose="010A0502050306030303" pitchFamily="18" charset="0"/>
                        </a:rPr>
                        <a:t>P6</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(1, 9)</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extLst>
                  <a:ext uri="{0D108BD9-81ED-4DB2-BD59-A6C34878D82A}">
                    <a16:rowId xmlns:a16="http://schemas.microsoft.com/office/drawing/2014/main" xmlns="" val="3792429529"/>
                  </a:ext>
                </a:extLst>
              </a:tr>
              <a:tr h="339082">
                <a:tc>
                  <a:txBody>
                    <a:bodyPr/>
                    <a:lstStyle/>
                    <a:p>
                      <a:pPr algn="ctr"/>
                      <a:r>
                        <a:rPr lang="en-US" sz="1800" dirty="0" smtClean="0">
                          <a:latin typeface="Sylfaen" panose="010A0502050306030303" pitchFamily="18" charset="0"/>
                        </a:rPr>
                        <a:t>P7</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(5, 8)</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4.25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739331398"/>
                  </a:ext>
                </a:extLst>
              </a:tr>
              <a:tr h="339082">
                <a:tc>
                  <a:txBody>
                    <a:bodyPr/>
                    <a:lstStyle/>
                    <a:p>
                      <a:pPr algn="ctr"/>
                      <a:r>
                        <a:rPr lang="en-US" sz="1800" dirty="0" smtClean="0">
                          <a:latin typeface="Sylfaen" panose="010A0502050306030303" pitchFamily="18" charset="0"/>
                        </a:rPr>
                        <a:t>P8</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(6, 6)</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3.25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7</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3468410551"/>
                  </a:ext>
                </a:extLst>
              </a:tr>
              <a:tr h="339082">
                <a:tc>
                  <a:txBody>
                    <a:bodyPr/>
                    <a:lstStyle/>
                    <a:p>
                      <a:pPr algn="ctr"/>
                      <a:r>
                        <a:rPr lang="en-US" sz="1800" dirty="0" smtClean="0">
                          <a:latin typeface="Sylfaen" panose="010A0502050306030303" pitchFamily="18" charset="0"/>
                        </a:rPr>
                        <a:t>P9</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a:t>
                      </a:r>
                      <a:r>
                        <a:rPr lang="en-US" sz="1800" baseline="0" dirty="0" smtClean="0">
                          <a:latin typeface="Sylfaen" panose="010A0502050306030303" pitchFamily="18" charset="0"/>
                        </a:rPr>
                        <a:t> 9</a:t>
                      </a:r>
                      <a:r>
                        <a:rPr lang="en-US" sz="1800" dirty="0" smtClean="0">
                          <a:latin typeface="Sylfaen" panose="010A0502050306030303" pitchFamily="18" charset="0"/>
                        </a:rPr>
                        <a:t>)</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a16="http://schemas.microsoft.com/office/drawing/2014/main" xmlns="" val="4237683825"/>
                  </a:ext>
                </a:extLst>
              </a:tr>
              <a:tr h="339082">
                <a:tc>
                  <a:txBody>
                    <a:bodyPr/>
                    <a:lstStyle/>
                    <a:p>
                      <a:pPr algn="ctr"/>
                      <a:r>
                        <a:rPr lang="en-US" sz="1800" dirty="0" smtClean="0">
                          <a:latin typeface="Sylfaen" panose="010A0502050306030303" pitchFamily="18" charset="0"/>
                        </a:rPr>
                        <a:t>P10</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a16="http://schemas.microsoft.com/office/drawing/2014/main" xmlns="" val="1812040749"/>
                  </a:ext>
                </a:extLst>
              </a:tr>
            </a:tbl>
          </a:graphicData>
        </a:graphic>
      </p:graphicFrame>
      <p:sp>
        <p:nvSpPr>
          <p:cNvPr id="7" name="TextBox 6"/>
          <p:cNvSpPr txBox="1"/>
          <p:nvPr/>
        </p:nvSpPr>
        <p:spPr>
          <a:xfrm>
            <a:off x="0" y="393335"/>
            <a:ext cx="3380509" cy="400110"/>
          </a:xfrm>
          <a:prstGeom prst="rect">
            <a:avLst/>
          </a:prstGeom>
          <a:noFill/>
        </p:spPr>
        <p:txBody>
          <a:bodyPr wrap="square" rtlCol="0">
            <a:spAutoFit/>
          </a:bodyPr>
          <a:lstStyle/>
          <a:p>
            <a:r>
              <a:rPr lang="en-US" sz="2000" dirty="0" smtClean="0">
                <a:latin typeface="Sylfaen" panose="010A0502050306030303" pitchFamily="18" charset="0"/>
              </a:rPr>
              <a:t>Iteration 4</a:t>
            </a:r>
            <a:endParaRPr lang="en-IN" sz="2000" dirty="0">
              <a:latin typeface="Sylfaen" panose="010A0502050306030303" pitchFamily="18" charset="0"/>
            </a:endParaRPr>
          </a:p>
        </p:txBody>
      </p:sp>
      <p:sp>
        <p:nvSpPr>
          <p:cNvPr id="8" name="Rectangle 7"/>
          <p:cNvSpPr/>
          <p:nvPr/>
        </p:nvSpPr>
        <p:spPr>
          <a:xfrm>
            <a:off x="1921154" y="9059"/>
            <a:ext cx="2424062" cy="400110"/>
          </a:xfrm>
          <a:prstGeom prst="rect">
            <a:avLst/>
          </a:prstGeom>
        </p:spPr>
        <p:txBody>
          <a:bodyPr wrap="none">
            <a:spAutoFit/>
          </a:bodyPr>
          <a:lstStyle/>
          <a:p>
            <a:r>
              <a:rPr lang="en-IN" sz="2000" dirty="0" smtClean="0">
                <a:latin typeface="Arial" panose="020B0604020202020204" pitchFamily="34" charset="0"/>
                <a:cs typeface="Arial" panose="020B0604020202020204" pitchFamily="34" charset="0"/>
              </a:rPr>
              <a:t>Example Continued</a:t>
            </a:r>
            <a:endParaRPr lang="en-IN" sz="2000" dirty="0">
              <a:latin typeface="Arial" panose="020B0604020202020204" pitchFamily="34" charset="0"/>
              <a:cs typeface="Arial" panose="020B0604020202020204" pitchFamily="34" charset="0"/>
            </a:endParaRPr>
          </a:p>
        </p:txBody>
      </p:sp>
      <p:sp>
        <p:nvSpPr>
          <p:cNvPr id="9" name="Rectangle 8"/>
          <p:cNvSpPr/>
          <p:nvPr/>
        </p:nvSpPr>
        <p:spPr>
          <a:xfrm>
            <a:off x="10841001" y="37696"/>
            <a:ext cx="1130438" cy="1323439"/>
          </a:xfrm>
          <a:prstGeom prst="rect">
            <a:avLst/>
          </a:prstGeom>
        </p:spPr>
        <p:txBody>
          <a:bodyPr wrap="none">
            <a:spAutoFit/>
          </a:bodyPr>
          <a:lstStyle/>
          <a:p>
            <a:pPr algn="ctr"/>
            <a:r>
              <a:rPr lang="en-IN" sz="2000" b="1" dirty="0" smtClean="0">
                <a:solidFill>
                  <a:schemeClr val="accent5"/>
                </a:solidFill>
                <a:latin typeface="Sylfaen" panose="010A0502050306030303" pitchFamily="18" charset="0"/>
              </a:rPr>
              <a:t>Cluster 2</a:t>
            </a:r>
          </a:p>
          <a:p>
            <a:pPr algn="ctr"/>
            <a:r>
              <a:rPr lang="en-US" sz="2000" b="1" dirty="0" smtClean="0">
                <a:solidFill>
                  <a:schemeClr val="accent5"/>
                </a:solidFill>
                <a:latin typeface="Sylfaen" panose="010A0502050306030303" pitchFamily="18" charset="0"/>
              </a:rPr>
              <a:t>(1, 9)</a:t>
            </a:r>
          </a:p>
          <a:p>
            <a:pPr algn="ctr"/>
            <a:r>
              <a:rPr lang="en-IN" sz="2000" b="1" dirty="0">
                <a:solidFill>
                  <a:schemeClr val="accent5"/>
                </a:solidFill>
                <a:latin typeface="Sylfaen" panose="010A0502050306030303" pitchFamily="18" charset="0"/>
              </a:rPr>
              <a:t>(2, 8</a:t>
            </a:r>
            <a:r>
              <a:rPr lang="en-IN" sz="2000" b="1" dirty="0" smtClean="0">
                <a:solidFill>
                  <a:schemeClr val="accent5"/>
                </a:solidFill>
                <a:latin typeface="Sylfaen" panose="010A0502050306030303" pitchFamily="18" charset="0"/>
              </a:rPr>
              <a:t>)</a:t>
            </a:r>
          </a:p>
          <a:p>
            <a:pPr algn="ctr"/>
            <a:r>
              <a:rPr lang="en-US" sz="2000" b="1" dirty="0">
                <a:solidFill>
                  <a:schemeClr val="accent5"/>
                </a:solidFill>
                <a:latin typeface="Sylfaen" panose="010A0502050306030303" pitchFamily="18" charset="0"/>
              </a:rPr>
              <a:t>(2, 7</a:t>
            </a:r>
            <a:r>
              <a:rPr lang="en-US" sz="2000" b="1" dirty="0" smtClean="0">
                <a:solidFill>
                  <a:schemeClr val="accent5"/>
                </a:solidFill>
                <a:latin typeface="Sylfaen" panose="010A0502050306030303" pitchFamily="18" charset="0"/>
              </a:rPr>
              <a:t>)</a:t>
            </a:r>
            <a:endParaRPr lang="en-IN" sz="2000" b="1" dirty="0">
              <a:solidFill>
                <a:schemeClr val="accent5"/>
              </a:solidFill>
              <a:latin typeface="Sylfaen" panose="010A0502050306030303" pitchFamily="18" charset="0"/>
            </a:endParaRPr>
          </a:p>
        </p:txBody>
      </p:sp>
      <p:sp>
        <p:nvSpPr>
          <p:cNvPr id="10" name="Rectangle 9"/>
          <p:cNvSpPr/>
          <p:nvPr/>
        </p:nvSpPr>
        <p:spPr>
          <a:xfrm>
            <a:off x="9168614" y="1756029"/>
            <a:ext cx="2466108" cy="1631216"/>
          </a:xfrm>
          <a:prstGeom prst="rect">
            <a:avLst/>
          </a:prstGeom>
        </p:spPr>
        <p:txBody>
          <a:bodyPr wrap="square">
            <a:spAutoFit/>
          </a:bodyPr>
          <a:lstStyle/>
          <a:p>
            <a:pPr algn="ctr"/>
            <a:r>
              <a:rPr lang="en-IN" sz="2000" b="1" dirty="0" smtClean="0">
                <a:solidFill>
                  <a:srgbClr val="7030A0"/>
                </a:solidFill>
                <a:latin typeface="Sylfaen" panose="010A0502050306030303" pitchFamily="18" charset="0"/>
              </a:rPr>
              <a:t>Cluster 3</a:t>
            </a:r>
          </a:p>
          <a:p>
            <a:pPr algn="ctr"/>
            <a:r>
              <a:rPr lang="en-IN" sz="2000" b="1" dirty="0" smtClean="0">
                <a:solidFill>
                  <a:srgbClr val="7030A0"/>
                </a:solidFill>
                <a:latin typeface="Sylfaen" panose="010A0502050306030303" pitchFamily="18" charset="0"/>
              </a:rPr>
              <a:t>(8, </a:t>
            </a:r>
            <a:r>
              <a:rPr lang="en-IN" sz="2000" b="1" dirty="0">
                <a:solidFill>
                  <a:srgbClr val="7030A0"/>
                </a:solidFill>
                <a:latin typeface="Sylfaen" panose="010A0502050306030303" pitchFamily="18" charset="0"/>
              </a:rPr>
              <a:t>2</a:t>
            </a:r>
            <a:r>
              <a:rPr lang="en-IN" sz="2000" b="1" dirty="0" smtClean="0">
                <a:solidFill>
                  <a:srgbClr val="7030A0"/>
                </a:solidFill>
                <a:latin typeface="Sylfaen" panose="010A0502050306030303" pitchFamily="18" charset="0"/>
              </a:rPr>
              <a:t>)</a:t>
            </a:r>
          </a:p>
          <a:p>
            <a:pPr algn="ctr"/>
            <a:r>
              <a:rPr lang="en-US" sz="2000" b="1" dirty="0" smtClean="0">
                <a:solidFill>
                  <a:srgbClr val="7030A0"/>
                </a:solidFill>
                <a:latin typeface="Sylfaen" panose="010A0502050306030303" pitchFamily="18" charset="0"/>
              </a:rPr>
              <a:t>(5, 8)</a:t>
            </a:r>
          </a:p>
          <a:p>
            <a:pPr algn="ctr"/>
            <a:r>
              <a:rPr lang="en-US" sz="2000" b="1" dirty="0" smtClean="0">
                <a:solidFill>
                  <a:srgbClr val="7030A0"/>
                </a:solidFill>
                <a:latin typeface="Sylfaen" panose="010A0502050306030303" pitchFamily="18" charset="0"/>
              </a:rPr>
              <a:t>(6, 6)</a:t>
            </a:r>
          </a:p>
          <a:p>
            <a:pPr algn="ctr"/>
            <a:r>
              <a:rPr lang="en-US" sz="2000" b="1" dirty="0" smtClean="0">
                <a:solidFill>
                  <a:srgbClr val="7030A0"/>
                </a:solidFill>
                <a:latin typeface="Sylfaen" panose="010A0502050306030303" pitchFamily="18" charset="0"/>
              </a:rPr>
              <a:t>(6, 9)</a:t>
            </a:r>
          </a:p>
        </p:txBody>
      </p:sp>
      <p:sp>
        <p:nvSpPr>
          <p:cNvPr id="11" name="Rectangle 10"/>
          <p:cNvSpPr/>
          <p:nvPr/>
        </p:nvSpPr>
        <p:spPr>
          <a:xfrm>
            <a:off x="8714369" y="37696"/>
            <a:ext cx="1854894" cy="1323439"/>
          </a:xfrm>
          <a:prstGeom prst="rect">
            <a:avLst/>
          </a:prstGeom>
        </p:spPr>
        <p:txBody>
          <a:bodyPr wrap="square">
            <a:spAutoFit/>
          </a:bodyPr>
          <a:lstStyle/>
          <a:p>
            <a:pPr algn="ctr"/>
            <a:r>
              <a:rPr lang="en-IN" sz="2000" b="1" dirty="0" smtClean="0">
                <a:solidFill>
                  <a:srgbClr val="FF0000"/>
                </a:solidFill>
                <a:latin typeface="Sylfaen" panose="010A0502050306030303" pitchFamily="18" charset="0"/>
              </a:rPr>
              <a:t>Cluster 1</a:t>
            </a:r>
          </a:p>
          <a:p>
            <a:pPr algn="ctr"/>
            <a:r>
              <a:rPr lang="en-US" sz="2000" b="1" dirty="0" smtClean="0">
                <a:solidFill>
                  <a:srgbClr val="FF0000"/>
                </a:solidFill>
                <a:latin typeface="Sylfaen" panose="010A0502050306030303" pitchFamily="18" charset="0"/>
              </a:rPr>
              <a:t>(4, 1)</a:t>
            </a:r>
          </a:p>
          <a:p>
            <a:pPr algn="ctr"/>
            <a:r>
              <a:rPr lang="en-US" sz="2000" b="1" dirty="0" smtClean="0">
                <a:solidFill>
                  <a:srgbClr val="FF0000"/>
                </a:solidFill>
                <a:latin typeface="Sylfaen" panose="010A0502050306030303" pitchFamily="18" charset="0"/>
              </a:rPr>
              <a:t>(3, 7)</a:t>
            </a:r>
          </a:p>
          <a:p>
            <a:pPr algn="ctr"/>
            <a:r>
              <a:rPr lang="en-US" sz="2000" b="1" dirty="0" smtClean="0">
                <a:solidFill>
                  <a:srgbClr val="FF0000"/>
                </a:solidFill>
                <a:latin typeface="Sylfaen" panose="010A0502050306030303" pitchFamily="18" charset="0"/>
              </a:rPr>
              <a:t>(4, 7)</a:t>
            </a:r>
          </a:p>
        </p:txBody>
      </p:sp>
    </p:spTree>
    <p:extLst>
      <p:ext uri="{BB962C8B-B14F-4D97-AF65-F5344CB8AC3E}">
        <p14:creationId xmlns:p14="http://schemas.microsoft.com/office/powerpoint/2010/main" val="424733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975797" cy="628883"/>
          </a:xfrm>
        </p:spPr>
        <p:txBody>
          <a:bodyPr>
            <a:normAutofit/>
          </a:bodyPr>
          <a:lstStyle/>
          <a:p>
            <a:r>
              <a:rPr lang="en-IN" sz="3200" b="1" dirty="0" smtClean="0">
                <a:solidFill>
                  <a:schemeClr val="accent1">
                    <a:lumMod val="75000"/>
                  </a:schemeClr>
                </a:solidFill>
                <a:latin typeface="Arial Rounded MT Bold" panose="020F0704030504030204" pitchFamily="34" charset="0"/>
              </a:rPr>
              <a:t>Example: Question</a:t>
            </a:r>
            <a:endParaRPr lang="en-IN" sz="3200" b="1" dirty="0">
              <a:solidFill>
                <a:schemeClr val="accent1">
                  <a:lumMod val="75000"/>
                </a:schemeClr>
              </a:solidFill>
              <a:latin typeface="Arial Rounded MT Bold" panose="020F0704030504030204" pitchFamily="34" charset="0"/>
            </a:endParaRPr>
          </a:p>
        </p:txBody>
      </p:sp>
      <p:sp>
        <p:nvSpPr>
          <p:cNvPr id="4" name="Title 1"/>
          <p:cNvSpPr txBox="1">
            <a:spLocks/>
          </p:cNvSpPr>
          <p:nvPr/>
        </p:nvSpPr>
        <p:spPr>
          <a:xfrm>
            <a:off x="180304" y="721217"/>
            <a:ext cx="11578107" cy="12434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sz="3200" dirty="0"/>
          </a:p>
        </p:txBody>
      </p:sp>
      <p:graphicFrame>
        <p:nvGraphicFramePr>
          <p:cNvPr id="6" name="Table 5"/>
          <p:cNvGraphicFramePr>
            <a:graphicFrameLocks noGrp="1"/>
          </p:cNvGraphicFramePr>
          <p:nvPr>
            <p:extLst>
              <p:ext uri="{D42A27DB-BD31-4B8C-83A1-F6EECF244321}">
                <p14:modId xmlns:p14="http://schemas.microsoft.com/office/powerpoint/2010/main" val="1499702412"/>
              </p:ext>
            </p:extLst>
          </p:nvPr>
        </p:nvGraphicFramePr>
        <p:xfrm>
          <a:off x="2336798" y="1610245"/>
          <a:ext cx="6677892" cy="4060881"/>
        </p:xfrm>
        <a:graphic>
          <a:graphicData uri="http://schemas.openxmlformats.org/drawingml/2006/table">
            <a:tbl>
              <a:tblPr firstRow="1" bandRow="1">
                <a:tableStyleId>{5C22544A-7EE6-4342-B048-85BDC9FD1C3A}</a:tableStyleId>
              </a:tblPr>
              <a:tblGrid>
                <a:gridCol w="3338946"/>
                <a:gridCol w="3338946"/>
              </a:tblGrid>
              <a:tr h="451209">
                <a:tc>
                  <a:txBody>
                    <a:bodyPr/>
                    <a:lstStyle/>
                    <a:p>
                      <a:pPr algn="ctr"/>
                      <a:r>
                        <a:rPr lang="en-US" sz="1800" b="1" dirty="0" smtClean="0">
                          <a:latin typeface="Bahnschrift Light" panose="020B0502040204020203" pitchFamily="34" charset="0"/>
                        </a:rPr>
                        <a:t>Point</a:t>
                      </a:r>
                      <a:endParaRPr lang="en-IN" sz="1800" b="1" dirty="0">
                        <a:latin typeface="Bahnschrift Light" panose="020B0502040204020203" pitchFamily="34" charset="0"/>
                      </a:endParaRPr>
                    </a:p>
                  </a:txBody>
                  <a:tcPr/>
                </a:tc>
                <a:tc>
                  <a:txBody>
                    <a:bodyPr/>
                    <a:lstStyle/>
                    <a:p>
                      <a:pPr algn="ctr"/>
                      <a:r>
                        <a:rPr lang="en-US" sz="1800" b="1" dirty="0" smtClean="0">
                          <a:latin typeface="Bahnschrift Light" panose="020B0502040204020203" pitchFamily="34" charset="0"/>
                        </a:rPr>
                        <a:t>X,</a:t>
                      </a:r>
                      <a:r>
                        <a:rPr lang="en-US" sz="1800" b="1" baseline="0" dirty="0" smtClean="0">
                          <a:latin typeface="Bahnschrift Light" panose="020B0502040204020203" pitchFamily="34" charset="0"/>
                        </a:rPr>
                        <a:t> Y</a:t>
                      </a:r>
                      <a:endParaRPr lang="en-IN" sz="1800" b="1" dirty="0">
                        <a:latin typeface="Bahnschrift Light" panose="020B0502040204020203" pitchFamily="34" charset="0"/>
                      </a:endParaRPr>
                    </a:p>
                  </a:txBody>
                  <a:tcPr/>
                </a:tc>
              </a:tr>
              <a:tr h="451209">
                <a:tc>
                  <a:txBody>
                    <a:bodyPr/>
                    <a:lstStyle/>
                    <a:p>
                      <a:pPr algn="ctr"/>
                      <a:r>
                        <a:rPr lang="en-US" sz="1800" b="1" dirty="0" smtClean="0">
                          <a:latin typeface="Bahnschrift Light" panose="020B0502040204020203" pitchFamily="34" charset="0"/>
                        </a:rPr>
                        <a:t>P1</a:t>
                      </a:r>
                      <a:endParaRPr lang="en-IN" sz="1800" b="1" dirty="0">
                        <a:latin typeface="Bahnschrift Light" panose="020B0502040204020203" pitchFamily="34" charset="0"/>
                      </a:endParaRPr>
                    </a:p>
                  </a:txBody>
                  <a:tcPr/>
                </a:tc>
                <a:tc>
                  <a:txBody>
                    <a:bodyPr/>
                    <a:lstStyle/>
                    <a:p>
                      <a:pPr algn="ctr"/>
                      <a:r>
                        <a:rPr lang="en-US" sz="1800" b="1" dirty="0" smtClean="0">
                          <a:latin typeface="Bahnschrift Light" panose="020B0502040204020203" pitchFamily="34" charset="0"/>
                        </a:rPr>
                        <a:t>(2, 10)</a:t>
                      </a:r>
                      <a:endParaRPr lang="en-IN" sz="1800" b="1" dirty="0">
                        <a:latin typeface="Bahnschrift Light" panose="020B0502040204020203" pitchFamily="34" charset="0"/>
                      </a:endParaRPr>
                    </a:p>
                  </a:txBody>
                  <a:tcPr/>
                </a:tc>
              </a:tr>
              <a:tr h="451209">
                <a:tc>
                  <a:txBody>
                    <a:bodyPr/>
                    <a:lstStyle/>
                    <a:p>
                      <a:pPr algn="ctr"/>
                      <a:r>
                        <a:rPr lang="en-US" sz="1800" b="1" dirty="0" smtClean="0">
                          <a:latin typeface="Bahnschrift Light" panose="020B0502040204020203" pitchFamily="34" charset="0"/>
                        </a:rPr>
                        <a:t>P2</a:t>
                      </a:r>
                      <a:endParaRPr lang="en-IN" sz="1800" b="1" dirty="0">
                        <a:latin typeface="Bahnschrift Light" panose="020B0502040204020203"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Bahnschrift Light" panose="020B0502040204020203" pitchFamily="34" charset="0"/>
                        </a:rPr>
                        <a:t>(2,</a:t>
                      </a:r>
                      <a:r>
                        <a:rPr lang="en-US" sz="1800" b="1" baseline="0" dirty="0" smtClean="0">
                          <a:latin typeface="Bahnschrift Light" panose="020B0502040204020203" pitchFamily="34" charset="0"/>
                        </a:rPr>
                        <a:t> 5</a:t>
                      </a:r>
                      <a:r>
                        <a:rPr lang="en-US" sz="1800" b="1" dirty="0" smtClean="0">
                          <a:latin typeface="Bahnschrift Light" panose="020B0502040204020203" pitchFamily="34" charset="0"/>
                        </a:rPr>
                        <a:t>)</a:t>
                      </a:r>
                      <a:endParaRPr lang="en-IN" sz="1800" b="1" dirty="0" smtClean="0">
                        <a:latin typeface="Bahnschrift Light" panose="020B0502040204020203" pitchFamily="34" charset="0"/>
                      </a:endParaRPr>
                    </a:p>
                  </a:txBody>
                  <a:tcPr/>
                </a:tc>
              </a:tr>
              <a:tr h="451209">
                <a:tc>
                  <a:txBody>
                    <a:bodyPr/>
                    <a:lstStyle/>
                    <a:p>
                      <a:pPr algn="ctr"/>
                      <a:r>
                        <a:rPr lang="en-US" sz="1800" b="1" dirty="0" smtClean="0">
                          <a:latin typeface="Bahnschrift Light" panose="020B0502040204020203" pitchFamily="34" charset="0"/>
                        </a:rPr>
                        <a:t>P3</a:t>
                      </a:r>
                      <a:endParaRPr lang="en-IN" sz="1800" b="1" dirty="0">
                        <a:latin typeface="Bahnschrift Light" panose="020B0502040204020203"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Bahnschrift Light" panose="020B0502040204020203" pitchFamily="34" charset="0"/>
                        </a:rPr>
                        <a:t>(8, 4)</a:t>
                      </a:r>
                      <a:endParaRPr lang="en-IN" sz="1800" b="1" dirty="0" smtClean="0">
                        <a:latin typeface="Bahnschrift Light" panose="020B0502040204020203" pitchFamily="34" charset="0"/>
                      </a:endParaRPr>
                    </a:p>
                  </a:txBody>
                  <a:tcPr/>
                </a:tc>
              </a:tr>
              <a:tr h="451209">
                <a:tc>
                  <a:txBody>
                    <a:bodyPr/>
                    <a:lstStyle/>
                    <a:p>
                      <a:pPr algn="ctr"/>
                      <a:r>
                        <a:rPr lang="en-US" sz="1800" b="1" dirty="0" smtClean="0">
                          <a:latin typeface="Bahnschrift Light" panose="020B0502040204020203" pitchFamily="34" charset="0"/>
                        </a:rPr>
                        <a:t>P4</a:t>
                      </a:r>
                      <a:endParaRPr lang="en-IN" sz="1800" b="1" dirty="0">
                        <a:latin typeface="Bahnschrift Light" panose="020B0502040204020203"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Bahnschrift Light" panose="020B0502040204020203" pitchFamily="34" charset="0"/>
                        </a:rPr>
                        <a:t>(5, 8)</a:t>
                      </a:r>
                      <a:endParaRPr lang="en-IN" sz="1800" b="1" dirty="0" smtClean="0">
                        <a:latin typeface="Bahnschrift Light" panose="020B0502040204020203" pitchFamily="34" charset="0"/>
                      </a:endParaRPr>
                    </a:p>
                  </a:txBody>
                  <a:tcPr/>
                </a:tc>
              </a:tr>
              <a:tr h="451209">
                <a:tc>
                  <a:txBody>
                    <a:bodyPr/>
                    <a:lstStyle/>
                    <a:p>
                      <a:pPr algn="ctr"/>
                      <a:r>
                        <a:rPr lang="en-US" sz="1800" b="1" dirty="0" smtClean="0">
                          <a:latin typeface="Bahnschrift Light" panose="020B0502040204020203" pitchFamily="34" charset="0"/>
                        </a:rPr>
                        <a:t>P5</a:t>
                      </a:r>
                      <a:endParaRPr lang="en-IN" sz="1800" b="1" dirty="0">
                        <a:latin typeface="Bahnschrift Light" panose="020B0502040204020203"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Bahnschrift Light" panose="020B0502040204020203" pitchFamily="34" charset="0"/>
                        </a:rPr>
                        <a:t>(7, 5)</a:t>
                      </a:r>
                      <a:endParaRPr lang="en-IN" sz="1800" b="1" dirty="0" smtClean="0">
                        <a:latin typeface="Bahnschrift Light" panose="020B0502040204020203" pitchFamily="34" charset="0"/>
                      </a:endParaRPr>
                    </a:p>
                  </a:txBody>
                  <a:tcPr/>
                </a:tc>
              </a:tr>
              <a:tr h="451209">
                <a:tc>
                  <a:txBody>
                    <a:bodyPr/>
                    <a:lstStyle/>
                    <a:p>
                      <a:pPr algn="ctr"/>
                      <a:r>
                        <a:rPr lang="en-US" sz="1800" b="1" dirty="0" smtClean="0">
                          <a:latin typeface="Bahnschrift Light" panose="020B0502040204020203" pitchFamily="34" charset="0"/>
                        </a:rPr>
                        <a:t>P6</a:t>
                      </a:r>
                      <a:endParaRPr lang="en-IN" sz="1800" b="1" dirty="0">
                        <a:latin typeface="Bahnschrift Light" panose="020B0502040204020203"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Bahnschrift Light" panose="020B0502040204020203" pitchFamily="34" charset="0"/>
                        </a:rPr>
                        <a:t>(6, 4)</a:t>
                      </a:r>
                      <a:endParaRPr lang="en-IN" sz="1800" b="1" dirty="0" smtClean="0">
                        <a:latin typeface="Bahnschrift Light" panose="020B0502040204020203" pitchFamily="34" charset="0"/>
                      </a:endParaRPr>
                    </a:p>
                  </a:txBody>
                  <a:tcPr/>
                </a:tc>
              </a:tr>
              <a:tr h="451209">
                <a:tc>
                  <a:txBody>
                    <a:bodyPr/>
                    <a:lstStyle/>
                    <a:p>
                      <a:pPr algn="ctr"/>
                      <a:r>
                        <a:rPr lang="en-US" sz="1800" b="1" dirty="0" smtClean="0">
                          <a:latin typeface="Bahnschrift Light" panose="020B0502040204020203" pitchFamily="34" charset="0"/>
                        </a:rPr>
                        <a:t>P7</a:t>
                      </a:r>
                      <a:endParaRPr lang="en-IN" sz="1800" b="1" dirty="0">
                        <a:latin typeface="Bahnschrift Light" panose="020B0502040204020203"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Bahnschrift Light" panose="020B0502040204020203" pitchFamily="34" charset="0"/>
                        </a:rPr>
                        <a:t>(1, 2)</a:t>
                      </a:r>
                      <a:endParaRPr lang="en-IN" sz="1800" b="1" dirty="0" smtClean="0">
                        <a:latin typeface="Bahnschrift Light" panose="020B0502040204020203" pitchFamily="34" charset="0"/>
                      </a:endParaRPr>
                    </a:p>
                  </a:txBody>
                  <a:tcPr/>
                </a:tc>
              </a:tr>
              <a:tr h="451209">
                <a:tc>
                  <a:txBody>
                    <a:bodyPr/>
                    <a:lstStyle/>
                    <a:p>
                      <a:pPr algn="ctr"/>
                      <a:r>
                        <a:rPr lang="en-US" sz="1800" b="1" dirty="0" smtClean="0">
                          <a:latin typeface="Bahnschrift Light" panose="020B0502040204020203" pitchFamily="34" charset="0"/>
                        </a:rPr>
                        <a:t>P8</a:t>
                      </a:r>
                      <a:endParaRPr lang="en-IN" sz="1800" b="1" dirty="0">
                        <a:latin typeface="Bahnschrift Light" panose="020B0502040204020203"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Bahnschrift Light" panose="020B0502040204020203" pitchFamily="34" charset="0"/>
                        </a:rPr>
                        <a:t>(4,</a:t>
                      </a:r>
                      <a:r>
                        <a:rPr lang="en-US" sz="1800" b="1" baseline="0" dirty="0" smtClean="0">
                          <a:latin typeface="Bahnschrift Light" panose="020B0502040204020203" pitchFamily="34" charset="0"/>
                        </a:rPr>
                        <a:t> 9</a:t>
                      </a:r>
                      <a:r>
                        <a:rPr lang="en-US" sz="1800" b="1" dirty="0" smtClean="0">
                          <a:latin typeface="Bahnschrift Light" panose="020B0502040204020203" pitchFamily="34" charset="0"/>
                        </a:rPr>
                        <a:t>)</a:t>
                      </a:r>
                      <a:endParaRPr lang="en-IN" sz="1800" b="1" dirty="0" smtClean="0">
                        <a:latin typeface="Bahnschrift Light" panose="020B0502040204020203" pitchFamily="34" charset="0"/>
                      </a:endParaRPr>
                    </a:p>
                  </a:txBody>
                  <a:tcPr/>
                </a:tc>
              </a:tr>
            </a:tbl>
          </a:graphicData>
        </a:graphic>
      </p:graphicFrame>
      <p:sp>
        <p:nvSpPr>
          <p:cNvPr id="7" name="TextBox 6"/>
          <p:cNvSpPr txBox="1"/>
          <p:nvPr/>
        </p:nvSpPr>
        <p:spPr>
          <a:xfrm>
            <a:off x="785611" y="881259"/>
            <a:ext cx="11194090" cy="461665"/>
          </a:xfrm>
          <a:prstGeom prst="rect">
            <a:avLst/>
          </a:prstGeom>
          <a:noFill/>
        </p:spPr>
        <p:txBody>
          <a:bodyPr wrap="none" rtlCol="0">
            <a:spAutoFit/>
          </a:bodyPr>
          <a:lstStyle/>
          <a:p>
            <a:r>
              <a:rPr lang="en-IN" sz="2400" dirty="0" smtClean="0">
                <a:latin typeface="Sylfaen" panose="010A0502050306030303" pitchFamily="18" charset="0"/>
              </a:rPr>
              <a:t>Cluster the following ten points [with (x, y) representing locations] into three cluster.</a:t>
            </a:r>
            <a:endParaRPr lang="en-IN" sz="2400" dirty="0">
              <a:latin typeface="Sylfaen" panose="010A0502050306030303" pitchFamily="18" charset="0"/>
            </a:endParaRPr>
          </a:p>
        </p:txBody>
      </p:sp>
      <p:sp>
        <p:nvSpPr>
          <p:cNvPr id="8" name="TextBox 7"/>
          <p:cNvSpPr txBox="1"/>
          <p:nvPr/>
        </p:nvSpPr>
        <p:spPr>
          <a:xfrm>
            <a:off x="785611" y="5884420"/>
            <a:ext cx="11194090" cy="830997"/>
          </a:xfrm>
          <a:prstGeom prst="rect">
            <a:avLst/>
          </a:prstGeom>
          <a:noFill/>
        </p:spPr>
        <p:txBody>
          <a:bodyPr wrap="square" rtlCol="0">
            <a:spAutoFit/>
          </a:bodyPr>
          <a:lstStyle/>
          <a:p>
            <a:r>
              <a:rPr lang="en-IN" sz="2400" dirty="0" smtClean="0">
                <a:latin typeface="Sylfaen" panose="010A0502050306030303" pitchFamily="18" charset="0"/>
              </a:rPr>
              <a:t>Initial cluster centres are: P1(2, 10), P4(5, 8), P(1, 2). Let distance measure </a:t>
            </a:r>
            <a:r>
              <a:rPr lang="en-IN" sz="2400" dirty="0">
                <a:latin typeface="Sylfaen" panose="010A0502050306030303" pitchFamily="18" charset="0"/>
              </a:rPr>
              <a:t>is Manhattan distance</a:t>
            </a:r>
          </a:p>
        </p:txBody>
      </p:sp>
    </p:spTree>
    <p:extLst>
      <p:ext uri="{BB962C8B-B14F-4D97-AF65-F5344CB8AC3E}">
        <p14:creationId xmlns:p14="http://schemas.microsoft.com/office/powerpoint/2010/main" val="12764231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5975797" cy="6288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Hierarchical Clustering</a:t>
            </a:r>
            <a:endParaRPr lang="en-IN" sz="3200" b="1" dirty="0">
              <a:solidFill>
                <a:schemeClr val="accent1">
                  <a:lumMod val="75000"/>
                </a:schemeClr>
              </a:solidFill>
              <a:latin typeface="Arial Rounded MT Bold" panose="020F0704030504030204" pitchFamily="34" charset="0"/>
            </a:endParaRPr>
          </a:p>
        </p:txBody>
      </p:sp>
      <p:sp>
        <p:nvSpPr>
          <p:cNvPr id="2" name="Rectangle 1"/>
          <p:cNvSpPr/>
          <p:nvPr/>
        </p:nvSpPr>
        <p:spPr>
          <a:xfrm>
            <a:off x="360608" y="1166843"/>
            <a:ext cx="11552350" cy="4893647"/>
          </a:xfrm>
          <a:prstGeom prst="rect">
            <a:avLst/>
          </a:prstGeom>
        </p:spPr>
        <p:txBody>
          <a:bodyPr wrap="square">
            <a:spAutoFit/>
          </a:bodyPr>
          <a:lstStyle/>
          <a:p>
            <a:pPr marL="342900" indent="-342900" algn="just">
              <a:buFont typeface="Arial" panose="020B0604020202020204" pitchFamily="34" charset="0"/>
              <a:buChar char="•"/>
            </a:pPr>
            <a:r>
              <a:rPr lang="en-IN" sz="2400" dirty="0">
                <a:latin typeface="Sylfaen" panose="010A0502050306030303" pitchFamily="18" charset="0"/>
              </a:rPr>
              <a:t>Hierarchical clustering </a:t>
            </a:r>
            <a:r>
              <a:rPr lang="en-IN" sz="2400" dirty="0" smtClean="0">
                <a:latin typeface="Sylfaen" panose="010A0502050306030303" pitchFamily="18" charset="0"/>
              </a:rPr>
              <a:t>is </a:t>
            </a:r>
            <a:r>
              <a:rPr lang="en-IN" sz="2400" dirty="0">
                <a:latin typeface="Sylfaen" panose="010A0502050306030303" pitchFamily="18" charset="0"/>
              </a:rPr>
              <a:t>used to group the </a:t>
            </a:r>
            <a:r>
              <a:rPr lang="en-IN" sz="2400" dirty="0" err="1">
                <a:latin typeface="Sylfaen" panose="010A0502050306030303" pitchFamily="18" charset="0"/>
              </a:rPr>
              <a:t>unlabeled</a:t>
            </a:r>
            <a:r>
              <a:rPr lang="en-IN" sz="2400" dirty="0">
                <a:latin typeface="Sylfaen" panose="010A0502050306030303" pitchFamily="18" charset="0"/>
              </a:rPr>
              <a:t> datasets into a cluster and also known as hierarchical cluster analysis or HCA.</a:t>
            </a:r>
          </a:p>
          <a:p>
            <a:pPr marL="342900" indent="-342900" algn="just">
              <a:buFont typeface="Arial" panose="020B0604020202020204" pitchFamily="34" charset="0"/>
              <a:buChar char="•"/>
            </a:pPr>
            <a:endParaRPr lang="en-IN" sz="2400" dirty="0">
              <a:latin typeface="Sylfaen" panose="010A0502050306030303" pitchFamily="18" charset="0"/>
            </a:endParaRPr>
          </a:p>
          <a:p>
            <a:pPr marL="342900" indent="-342900" algn="just">
              <a:buFont typeface="Arial" panose="020B0604020202020204" pitchFamily="34" charset="0"/>
              <a:buChar char="•"/>
            </a:pPr>
            <a:r>
              <a:rPr lang="en-IN" sz="2400" dirty="0">
                <a:latin typeface="Sylfaen" panose="010A0502050306030303" pitchFamily="18" charset="0"/>
              </a:rPr>
              <a:t>In this algorithm, we develop the hierarchy of clusters in the form of a tree, and this tree-shaped structure is known as the </a:t>
            </a:r>
            <a:r>
              <a:rPr lang="en-IN" sz="2400" b="1" dirty="0" err="1">
                <a:solidFill>
                  <a:srgbClr val="FF0000"/>
                </a:solidFill>
                <a:latin typeface="Sylfaen" panose="010A0502050306030303" pitchFamily="18" charset="0"/>
              </a:rPr>
              <a:t>dendrogram</a:t>
            </a:r>
            <a:r>
              <a:rPr lang="en-IN" sz="2400" dirty="0">
                <a:latin typeface="Sylfaen" panose="010A0502050306030303" pitchFamily="18" charset="0"/>
              </a:rPr>
              <a:t>.</a:t>
            </a:r>
          </a:p>
          <a:p>
            <a:pPr marL="342900" indent="-342900" algn="just">
              <a:buFont typeface="Arial" panose="020B0604020202020204" pitchFamily="34" charset="0"/>
              <a:buChar char="•"/>
            </a:pPr>
            <a:endParaRPr lang="en-IN" sz="2400" dirty="0">
              <a:latin typeface="Sylfaen" panose="010A0502050306030303" pitchFamily="18" charset="0"/>
            </a:endParaRPr>
          </a:p>
          <a:p>
            <a:pPr marL="342900" indent="-342900" algn="just">
              <a:buFont typeface="Arial" panose="020B0604020202020204" pitchFamily="34" charset="0"/>
              <a:buChar char="•"/>
            </a:pPr>
            <a:r>
              <a:rPr lang="en-IN" sz="2400" dirty="0">
                <a:latin typeface="Sylfaen" panose="010A0502050306030303" pitchFamily="18" charset="0"/>
              </a:rPr>
              <a:t>The hierarchical clustering technique has two approaches</a:t>
            </a:r>
            <a:r>
              <a:rPr lang="en-IN" sz="2400" dirty="0" smtClean="0">
                <a:latin typeface="Sylfaen" panose="010A0502050306030303" pitchFamily="18" charset="0"/>
              </a:rPr>
              <a:t>:</a:t>
            </a:r>
          </a:p>
          <a:p>
            <a:pPr algn="just"/>
            <a:endParaRPr lang="en-IN" sz="2400" dirty="0">
              <a:latin typeface="Sylfaen" panose="010A0502050306030303" pitchFamily="18" charset="0"/>
            </a:endParaRPr>
          </a:p>
          <a:p>
            <a:pPr marL="857250" lvl="1" indent="-400050" algn="just">
              <a:buFont typeface="+mj-lt"/>
              <a:buAutoNum type="romanUcPeriod"/>
            </a:pPr>
            <a:r>
              <a:rPr lang="en-IN" sz="2400" b="1" dirty="0" smtClean="0">
                <a:latin typeface="Sylfaen" panose="010A0502050306030303" pitchFamily="18" charset="0"/>
              </a:rPr>
              <a:t>Agglomerative</a:t>
            </a:r>
            <a:r>
              <a:rPr lang="en-IN" sz="2400" b="1" dirty="0">
                <a:latin typeface="Sylfaen" panose="010A0502050306030303" pitchFamily="18" charset="0"/>
              </a:rPr>
              <a:t>:</a:t>
            </a:r>
            <a:r>
              <a:rPr lang="en-IN" sz="2400" dirty="0">
                <a:latin typeface="Sylfaen" panose="010A0502050306030303" pitchFamily="18" charset="0"/>
              </a:rPr>
              <a:t> Agglomerative is a bottom-up approach, in which the algorithm starts with taking all data points as single clusters and merging them until one cluster is </a:t>
            </a:r>
            <a:r>
              <a:rPr lang="en-IN" sz="2400" dirty="0" smtClean="0">
                <a:latin typeface="Sylfaen" panose="010A0502050306030303" pitchFamily="18" charset="0"/>
              </a:rPr>
              <a:t>left.</a:t>
            </a:r>
          </a:p>
          <a:p>
            <a:pPr marL="857250" lvl="1" indent="-400050" algn="just">
              <a:buFont typeface="+mj-lt"/>
              <a:buAutoNum type="romanUcPeriod"/>
            </a:pPr>
            <a:r>
              <a:rPr lang="en-IN" sz="2400" b="1" dirty="0" smtClean="0">
                <a:latin typeface="Sylfaen" panose="010A0502050306030303" pitchFamily="18" charset="0"/>
              </a:rPr>
              <a:t>Divisive</a:t>
            </a:r>
            <a:r>
              <a:rPr lang="en-IN" sz="2400" b="1" dirty="0">
                <a:latin typeface="Sylfaen" panose="010A0502050306030303" pitchFamily="18" charset="0"/>
              </a:rPr>
              <a:t>: </a:t>
            </a:r>
            <a:r>
              <a:rPr lang="en-IN" sz="2400" dirty="0">
                <a:latin typeface="Sylfaen" panose="010A0502050306030303" pitchFamily="18" charset="0"/>
              </a:rPr>
              <a:t>Divisive algorithm is the reverse of the agglomerative algorithm as it is a top-down approach.</a:t>
            </a:r>
          </a:p>
        </p:txBody>
      </p:sp>
    </p:spTree>
    <p:extLst>
      <p:ext uri="{BB962C8B-B14F-4D97-AF65-F5344CB8AC3E}">
        <p14:creationId xmlns:p14="http://schemas.microsoft.com/office/powerpoint/2010/main" val="19083033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5975797" cy="6288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Why </a:t>
            </a:r>
            <a:r>
              <a:rPr lang="en-IN" sz="3200" b="1" dirty="0">
                <a:solidFill>
                  <a:schemeClr val="accent1">
                    <a:lumMod val="75000"/>
                  </a:schemeClr>
                </a:solidFill>
                <a:latin typeface="Arial Rounded MT Bold" panose="020F0704030504030204" pitchFamily="34" charset="0"/>
              </a:rPr>
              <a:t>hierarchical clustering?</a:t>
            </a:r>
          </a:p>
        </p:txBody>
      </p:sp>
      <p:sp>
        <p:nvSpPr>
          <p:cNvPr id="2" name="Rectangle 1"/>
          <p:cNvSpPr/>
          <p:nvPr/>
        </p:nvSpPr>
        <p:spPr>
          <a:xfrm>
            <a:off x="360608" y="1166843"/>
            <a:ext cx="11552350" cy="3539430"/>
          </a:xfrm>
          <a:prstGeom prst="rect">
            <a:avLst/>
          </a:prstGeom>
        </p:spPr>
        <p:txBody>
          <a:bodyPr wrap="square">
            <a:spAutoFit/>
          </a:bodyPr>
          <a:lstStyle/>
          <a:p>
            <a:pPr marL="342900" indent="-342900" algn="just">
              <a:buFont typeface="Arial" panose="020B0604020202020204" pitchFamily="34" charset="0"/>
              <a:buChar char="•"/>
            </a:pPr>
            <a:r>
              <a:rPr lang="en-US" sz="2800" dirty="0" smtClean="0">
                <a:latin typeface="Sylfaen" panose="010A0502050306030303" pitchFamily="18" charset="0"/>
              </a:rPr>
              <a:t>In the k-means </a:t>
            </a:r>
            <a:r>
              <a:rPr lang="en-US" sz="2800" dirty="0">
                <a:latin typeface="Sylfaen" panose="010A0502050306030303" pitchFamily="18" charset="0"/>
              </a:rPr>
              <a:t>clustering that there are some challenges with this algorithm, </a:t>
            </a:r>
            <a:endParaRPr lang="en-US" sz="2800" dirty="0" smtClean="0">
              <a:latin typeface="Sylfaen" panose="010A0502050306030303" pitchFamily="18" charset="0"/>
            </a:endParaRPr>
          </a:p>
          <a:p>
            <a:pPr marL="800100" lvl="1" indent="-342900" algn="just">
              <a:buFont typeface="Arial" panose="020B0604020202020204" pitchFamily="34" charset="0"/>
              <a:buChar char="•"/>
            </a:pPr>
            <a:r>
              <a:rPr lang="en-US" sz="2800" dirty="0" smtClean="0">
                <a:latin typeface="Sylfaen" panose="010A0502050306030303" pitchFamily="18" charset="0"/>
              </a:rPr>
              <a:t>which </a:t>
            </a:r>
            <a:r>
              <a:rPr lang="en-US" sz="2800" dirty="0">
                <a:latin typeface="Sylfaen" panose="010A0502050306030303" pitchFamily="18" charset="0"/>
              </a:rPr>
              <a:t>are a </a:t>
            </a:r>
            <a:r>
              <a:rPr lang="en-US" sz="2800" b="1" dirty="0">
                <a:latin typeface="Sylfaen" panose="010A0502050306030303" pitchFamily="18" charset="0"/>
              </a:rPr>
              <a:t>predetermined number of clusters</a:t>
            </a:r>
            <a:r>
              <a:rPr lang="en-US" sz="2800" dirty="0">
                <a:latin typeface="Sylfaen" panose="010A0502050306030303" pitchFamily="18" charset="0"/>
              </a:rPr>
              <a:t>, and </a:t>
            </a:r>
            <a:endParaRPr lang="en-US" sz="2800" dirty="0" smtClean="0">
              <a:latin typeface="Sylfaen" panose="010A0502050306030303" pitchFamily="18" charset="0"/>
            </a:endParaRPr>
          </a:p>
          <a:p>
            <a:pPr marL="800100" lvl="1" indent="-342900" algn="just">
              <a:buFont typeface="Arial" panose="020B0604020202020204" pitchFamily="34" charset="0"/>
              <a:buChar char="•"/>
            </a:pPr>
            <a:r>
              <a:rPr lang="en-US" sz="2800" dirty="0" smtClean="0">
                <a:latin typeface="Sylfaen" panose="010A0502050306030303" pitchFamily="18" charset="0"/>
              </a:rPr>
              <a:t>it </a:t>
            </a:r>
            <a:r>
              <a:rPr lang="en-US" sz="2800" dirty="0">
                <a:latin typeface="Sylfaen" panose="010A0502050306030303" pitchFamily="18" charset="0"/>
              </a:rPr>
              <a:t>always tries to create the clusters of </a:t>
            </a:r>
            <a:r>
              <a:rPr lang="en-US" sz="2800" b="1" dirty="0">
                <a:latin typeface="Sylfaen" panose="010A0502050306030303" pitchFamily="18" charset="0"/>
              </a:rPr>
              <a:t>the same size</a:t>
            </a:r>
            <a:r>
              <a:rPr lang="en-US" sz="2800" dirty="0">
                <a:latin typeface="Sylfaen" panose="010A0502050306030303" pitchFamily="18" charset="0"/>
              </a:rPr>
              <a:t>. </a:t>
            </a:r>
            <a:endParaRPr lang="en-US" sz="2800" dirty="0" smtClean="0">
              <a:latin typeface="Sylfaen" panose="010A0502050306030303" pitchFamily="18" charset="0"/>
            </a:endParaRPr>
          </a:p>
          <a:p>
            <a:pPr marL="342900" indent="-342900" algn="just">
              <a:buFont typeface="Arial" panose="020B0604020202020204" pitchFamily="34" charset="0"/>
              <a:buChar char="•"/>
            </a:pPr>
            <a:endParaRPr lang="en-US" sz="2800" dirty="0">
              <a:latin typeface="Sylfaen" panose="010A0502050306030303" pitchFamily="18" charset="0"/>
            </a:endParaRPr>
          </a:p>
          <a:p>
            <a:pPr marL="342900" indent="-342900" algn="just">
              <a:buFont typeface="Arial" panose="020B0604020202020204" pitchFamily="34" charset="0"/>
              <a:buChar char="•"/>
            </a:pPr>
            <a:r>
              <a:rPr lang="en-US" sz="2800" dirty="0" smtClean="0">
                <a:latin typeface="Sylfaen" panose="010A0502050306030303" pitchFamily="18" charset="0"/>
              </a:rPr>
              <a:t>To </a:t>
            </a:r>
            <a:r>
              <a:rPr lang="en-US" sz="2800" dirty="0">
                <a:latin typeface="Sylfaen" panose="010A0502050306030303" pitchFamily="18" charset="0"/>
              </a:rPr>
              <a:t>solve these two challenges, we can opt for the hierarchical clustering algorithm because, in this algorithm, we don't need to have knowledge about the predefined number of clusters.</a:t>
            </a:r>
            <a:endParaRPr lang="en-IN" sz="2800" dirty="0">
              <a:latin typeface="Sylfaen" panose="010A0502050306030303" pitchFamily="18" charset="0"/>
            </a:endParaRPr>
          </a:p>
        </p:txBody>
      </p:sp>
    </p:spTree>
    <p:extLst>
      <p:ext uri="{BB962C8B-B14F-4D97-AF65-F5344CB8AC3E}">
        <p14:creationId xmlns:p14="http://schemas.microsoft.com/office/powerpoint/2010/main" val="38599509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86169731"/>
              </p:ext>
            </p:extLst>
          </p:nvPr>
        </p:nvGraphicFramePr>
        <p:xfrm>
          <a:off x="4858327" y="1772612"/>
          <a:ext cx="6973456" cy="2953936"/>
        </p:xfrm>
        <a:graphic>
          <a:graphicData uri="http://schemas.openxmlformats.org/drawingml/2006/table">
            <a:tbl>
              <a:tblPr firstRow="1" bandRow="1">
                <a:tableStyleId>{5C22544A-7EE6-4342-B048-85BDC9FD1C3A}</a:tableStyleId>
              </a:tblPr>
              <a:tblGrid>
                <a:gridCol w="871682">
                  <a:extLst>
                    <a:ext uri="{9D8B030D-6E8A-4147-A177-3AD203B41FA5}">
                      <a16:colId xmlns:a16="http://schemas.microsoft.com/office/drawing/2014/main" xmlns="" val="1658869120"/>
                    </a:ext>
                  </a:extLst>
                </a:gridCol>
                <a:gridCol w="871682">
                  <a:extLst>
                    <a:ext uri="{9D8B030D-6E8A-4147-A177-3AD203B41FA5}">
                      <a16:colId xmlns:a16="http://schemas.microsoft.com/office/drawing/2014/main" xmlns="" val="3251921915"/>
                    </a:ext>
                  </a:extLst>
                </a:gridCol>
                <a:gridCol w="871682">
                  <a:extLst>
                    <a:ext uri="{9D8B030D-6E8A-4147-A177-3AD203B41FA5}">
                      <a16:colId xmlns:a16="http://schemas.microsoft.com/office/drawing/2014/main" xmlns="" val="1353512638"/>
                    </a:ext>
                  </a:extLst>
                </a:gridCol>
                <a:gridCol w="871682">
                  <a:extLst>
                    <a:ext uri="{9D8B030D-6E8A-4147-A177-3AD203B41FA5}">
                      <a16:colId xmlns:a16="http://schemas.microsoft.com/office/drawing/2014/main" xmlns="" val="2014912031"/>
                    </a:ext>
                  </a:extLst>
                </a:gridCol>
                <a:gridCol w="871682">
                  <a:extLst>
                    <a:ext uri="{9D8B030D-6E8A-4147-A177-3AD203B41FA5}">
                      <a16:colId xmlns:a16="http://schemas.microsoft.com/office/drawing/2014/main" xmlns="" val="1853360138"/>
                    </a:ext>
                  </a:extLst>
                </a:gridCol>
                <a:gridCol w="871682">
                  <a:extLst>
                    <a:ext uri="{9D8B030D-6E8A-4147-A177-3AD203B41FA5}">
                      <a16:colId xmlns:a16="http://schemas.microsoft.com/office/drawing/2014/main" xmlns="" val="2525046793"/>
                    </a:ext>
                  </a:extLst>
                </a:gridCol>
                <a:gridCol w="871682">
                  <a:extLst>
                    <a:ext uri="{9D8B030D-6E8A-4147-A177-3AD203B41FA5}">
                      <a16:colId xmlns:a16="http://schemas.microsoft.com/office/drawing/2014/main" xmlns="" val="3125532496"/>
                    </a:ext>
                  </a:extLst>
                </a:gridCol>
                <a:gridCol w="871682">
                  <a:extLst>
                    <a:ext uri="{9D8B030D-6E8A-4147-A177-3AD203B41FA5}">
                      <a16:colId xmlns:a16="http://schemas.microsoft.com/office/drawing/2014/main" xmlns="" val="1432548260"/>
                    </a:ext>
                  </a:extLst>
                </a:gridCol>
              </a:tblGrid>
              <a:tr h="369242">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a:t>
                      </a:r>
                      <a:endParaRPr lang="en-IN" dirty="0">
                        <a:solidFill>
                          <a:schemeClr val="tx1"/>
                        </a:solidFill>
                      </a:endParaRPr>
                    </a:p>
                  </a:txBody>
                  <a:tcPr/>
                </a:tc>
                <a:tc>
                  <a:txBody>
                    <a:bodyPr/>
                    <a:lstStyle/>
                    <a:p>
                      <a:pPr algn="ctr"/>
                      <a:r>
                        <a:rPr lang="en-US" dirty="0" smtClean="0">
                          <a:solidFill>
                            <a:schemeClr val="tx1"/>
                          </a:solidFill>
                        </a:rPr>
                        <a:t>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125271675"/>
                  </a:ext>
                </a:extLst>
              </a:tr>
              <a:tr h="369242">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1850</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3019692756"/>
                  </a:ext>
                </a:extLst>
              </a:tr>
              <a:tr h="369242">
                <a:tc>
                  <a:txBody>
                    <a:bodyPr/>
                    <a:lstStyle/>
                    <a:p>
                      <a:pPr algn="ctr"/>
                      <a:r>
                        <a:rPr lang="en-US" dirty="0" smtClean="0">
                          <a:solidFill>
                            <a:schemeClr val="tx1"/>
                          </a:solidFill>
                        </a:rPr>
                        <a:t>BA</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346</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a16="http://schemas.microsoft.com/office/drawing/2014/main" xmlns="" val="2226513974"/>
                  </a:ext>
                </a:extLst>
              </a:tr>
              <a:tr h="369242">
                <a:tc>
                  <a:txBody>
                    <a:bodyPr/>
                    <a:lstStyle/>
                    <a:p>
                      <a:pPr algn="ctr"/>
                      <a:r>
                        <a:rPr lang="en-US" dirty="0" smtClean="0">
                          <a:solidFill>
                            <a:schemeClr val="tx1"/>
                          </a:solidFill>
                        </a:rPr>
                        <a:t>CH</a:t>
                      </a:r>
                      <a:endParaRPr lang="en-IN" dirty="0">
                        <a:solidFill>
                          <a:schemeClr val="tx1"/>
                        </a:solidFill>
                      </a:endParaRPr>
                    </a:p>
                  </a:txBody>
                  <a:tcPr/>
                </a:tc>
                <a:tc>
                  <a:txBody>
                    <a:bodyPr/>
                    <a:lstStyle/>
                    <a:p>
                      <a:pPr algn="ctr"/>
                      <a:r>
                        <a:rPr lang="en-US" dirty="0" smtClean="0">
                          <a:solidFill>
                            <a:schemeClr val="tx1"/>
                          </a:solidFill>
                        </a:rPr>
                        <a:t>1850</a:t>
                      </a:r>
                      <a:endParaRPr lang="en-IN" dirty="0">
                        <a:solidFill>
                          <a:schemeClr val="tx1"/>
                        </a:solidFill>
                      </a:endParaRPr>
                    </a:p>
                  </a:txBody>
                  <a:tcPr/>
                </a:tc>
                <a:tc>
                  <a:txBody>
                    <a:bodyPr/>
                    <a:lstStyle/>
                    <a:p>
                      <a:pPr algn="ctr"/>
                      <a:r>
                        <a:rPr lang="en-US" dirty="0" smtClean="0">
                          <a:solidFill>
                            <a:schemeClr val="tx1"/>
                          </a:solidFill>
                        </a:rPr>
                        <a:t>346</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2208</a:t>
                      </a:r>
                      <a:endParaRPr lang="en-IN" dirty="0">
                        <a:solidFill>
                          <a:schemeClr val="tx1"/>
                        </a:solidFill>
                      </a:endParaRPr>
                    </a:p>
                  </a:txBody>
                  <a:tcPr/>
                </a:tc>
                <a:tc>
                  <a:txBody>
                    <a:bodyPr/>
                    <a:lstStyle/>
                    <a:p>
                      <a:pPr algn="ctr"/>
                      <a:r>
                        <a:rPr lang="en-US" dirty="0" smtClean="0">
                          <a:solidFill>
                            <a:schemeClr val="tx1"/>
                          </a:solidFill>
                        </a:rPr>
                        <a:t>626</a:t>
                      </a:r>
                      <a:endParaRPr lang="en-IN" dirty="0">
                        <a:solidFill>
                          <a:schemeClr val="tx1"/>
                        </a:solidFill>
                      </a:endParaRPr>
                    </a:p>
                  </a:txBody>
                  <a:tcPr/>
                </a:tc>
                <a:tc>
                  <a:txBody>
                    <a:bodyPr/>
                    <a:lstStyle/>
                    <a:p>
                      <a:pPr algn="ctr"/>
                      <a:r>
                        <a:rPr lang="en-US" dirty="0" smtClean="0">
                          <a:solidFill>
                            <a:schemeClr val="tx1"/>
                          </a:solidFill>
                        </a:rPr>
                        <a:t>1678</a:t>
                      </a:r>
                      <a:endParaRPr lang="en-IN" dirty="0">
                        <a:solidFill>
                          <a:schemeClr val="tx1"/>
                        </a:solidFill>
                      </a:endParaRPr>
                    </a:p>
                  </a:txBody>
                  <a:tcPr/>
                </a:tc>
                <a:tc>
                  <a:txBody>
                    <a:bodyPr/>
                    <a:lstStyle/>
                    <a:p>
                      <a:pPr algn="ctr"/>
                      <a:r>
                        <a:rPr lang="en-US" dirty="0" smtClean="0">
                          <a:solidFill>
                            <a:schemeClr val="tx1"/>
                          </a:solidFill>
                        </a:rPr>
                        <a:t>1025</a:t>
                      </a:r>
                      <a:endParaRPr lang="en-IN" dirty="0">
                        <a:solidFill>
                          <a:schemeClr val="tx1"/>
                        </a:solidFill>
                      </a:endParaRPr>
                    </a:p>
                  </a:txBody>
                  <a:tcPr/>
                </a:tc>
                <a:extLst>
                  <a:ext uri="{0D108BD9-81ED-4DB2-BD59-A6C34878D82A}">
                    <a16:rowId xmlns:a16="http://schemas.microsoft.com/office/drawing/2014/main" xmlns="" val="756575990"/>
                  </a:ext>
                </a:extLst>
              </a:tr>
              <a:tr h="369242">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2208</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988584805"/>
                  </a:ext>
                </a:extLst>
              </a:tr>
              <a:tr h="369242">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626</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522028335"/>
                  </a:ext>
                </a:extLst>
              </a:tr>
              <a:tr h="369242">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1678</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218521057"/>
                  </a:ext>
                </a:extLst>
              </a:tr>
              <a:tr h="369242">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1025</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3582034487"/>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0982"/>
            <a:ext cx="4461164" cy="5237018"/>
          </a:xfrm>
          <a:prstGeom prst="rect">
            <a:avLst/>
          </a:prstGeom>
        </p:spPr>
      </p:pic>
      <p:sp>
        <p:nvSpPr>
          <p:cNvPr id="4"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87401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4886038" y="68956"/>
          <a:ext cx="7070440" cy="292608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83805">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2014912031"/>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gridCol w="883805">
                  <a:extLst>
                    <a:ext uri="{9D8B030D-6E8A-4147-A177-3AD203B41FA5}">
                      <a16:colId xmlns:a16="http://schemas.microsoft.com/office/drawing/2014/main" xmlns="" val="1432548260"/>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a:t>
                      </a:r>
                      <a:endParaRPr lang="en-IN" dirty="0">
                        <a:solidFill>
                          <a:schemeClr val="tx1"/>
                        </a:solidFill>
                      </a:endParaRPr>
                    </a:p>
                  </a:txBody>
                  <a:tcPr/>
                </a:tc>
                <a:tc>
                  <a:txBody>
                    <a:bodyPr/>
                    <a:lstStyle/>
                    <a:p>
                      <a:pPr algn="ctr"/>
                      <a:r>
                        <a:rPr lang="en-US" dirty="0" smtClean="0">
                          <a:solidFill>
                            <a:schemeClr val="tx1"/>
                          </a:solidFill>
                        </a:rPr>
                        <a:t>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1850</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346</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CH</a:t>
                      </a:r>
                      <a:endParaRPr lang="en-IN" dirty="0">
                        <a:solidFill>
                          <a:schemeClr val="tx1"/>
                        </a:solidFill>
                      </a:endParaRPr>
                    </a:p>
                  </a:txBody>
                  <a:tcPr/>
                </a:tc>
                <a:tc>
                  <a:txBody>
                    <a:bodyPr/>
                    <a:lstStyle/>
                    <a:p>
                      <a:pPr algn="ctr"/>
                      <a:r>
                        <a:rPr lang="en-US" dirty="0" smtClean="0">
                          <a:solidFill>
                            <a:schemeClr val="tx1"/>
                          </a:solidFill>
                        </a:rPr>
                        <a:t>1850</a:t>
                      </a:r>
                      <a:endParaRPr lang="en-IN" dirty="0">
                        <a:solidFill>
                          <a:schemeClr val="tx1"/>
                        </a:solidFill>
                      </a:endParaRPr>
                    </a:p>
                  </a:txBody>
                  <a:tcPr/>
                </a:tc>
                <a:tc>
                  <a:txBody>
                    <a:bodyPr/>
                    <a:lstStyle/>
                    <a:p>
                      <a:pPr algn="ctr"/>
                      <a:r>
                        <a:rPr lang="en-US" dirty="0" smtClean="0">
                          <a:solidFill>
                            <a:schemeClr val="tx1"/>
                          </a:solidFill>
                        </a:rPr>
                        <a:t>346</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2208</a:t>
                      </a:r>
                      <a:endParaRPr lang="en-IN" dirty="0">
                        <a:solidFill>
                          <a:schemeClr val="tx1"/>
                        </a:solidFill>
                      </a:endParaRPr>
                    </a:p>
                  </a:txBody>
                  <a:tcPr/>
                </a:tc>
                <a:tc>
                  <a:txBody>
                    <a:bodyPr/>
                    <a:lstStyle/>
                    <a:p>
                      <a:pPr algn="ctr"/>
                      <a:r>
                        <a:rPr lang="en-US" dirty="0" smtClean="0">
                          <a:solidFill>
                            <a:schemeClr val="tx1"/>
                          </a:solidFill>
                        </a:rPr>
                        <a:t>626</a:t>
                      </a:r>
                      <a:endParaRPr lang="en-IN" dirty="0">
                        <a:solidFill>
                          <a:schemeClr val="tx1"/>
                        </a:solidFill>
                      </a:endParaRPr>
                    </a:p>
                  </a:txBody>
                  <a:tcPr/>
                </a:tc>
                <a:tc>
                  <a:txBody>
                    <a:bodyPr/>
                    <a:lstStyle/>
                    <a:p>
                      <a:pPr algn="ctr"/>
                      <a:r>
                        <a:rPr lang="en-US" dirty="0" smtClean="0">
                          <a:solidFill>
                            <a:schemeClr val="tx1"/>
                          </a:solidFill>
                        </a:rPr>
                        <a:t>1678</a:t>
                      </a:r>
                      <a:endParaRPr lang="en-IN" dirty="0">
                        <a:solidFill>
                          <a:schemeClr val="tx1"/>
                        </a:solidFill>
                      </a:endParaRPr>
                    </a:p>
                  </a:txBody>
                  <a:tcPr/>
                </a:tc>
                <a:tc>
                  <a:txBody>
                    <a:bodyPr/>
                    <a:lstStyle/>
                    <a:p>
                      <a:pPr algn="ctr"/>
                      <a:r>
                        <a:rPr lang="en-US" dirty="0" smtClean="0">
                          <a:solidFill>
                            <a:schemeClr val="tx1"/>
                          </a:solidFill>
                        </a:rPr>
                        <a:t>1025</a:t>
                      </a:r>
                      <a:endParaRPr lang="en-IN" dirty="0">
                        <a:solidFill>
                          <a:schemeClr val="tx1"/>
                        </a:solidFill>
                      </a:endParaRPr>
                    </a:p>
                  </a:txBody>
                  <a:tcPr/>
                </a:tc>
                <a:extLst>
                  <a:ext uri="{0D108BD9-81ED-4DB2-BD59-A6C34878D82A}">
                    <a16:rowId xmlns:a16="http://schemas.microsoft.com/office/drawing/2014/main" xmlns="" val="756575990"/>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2208</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626</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1678</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218521057"/>
                  </a:ext>
                </a:extLst>
              </a:tr>
              <a:tr h="327429">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1025</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3582034487"/>
                  </a:ext>
                </a:extLst>
              </a:tr>
            </a:tbl>
          </a:graphicData>
        </a:graphic>
      </p:graphicFrame>
      <p:graphicFrame>
        <p:nvGraphicFramePr>
          <p:cNvPr id="5" name="Table 4"/>
          <p:cNvGraphicFramePr>
            <a:graphicFrameLocks noGrp="1"/>
          </p:cNvGraphicFramePr>
          <p:nvPr>
            <p:extLst/>
          </p:nvPr>
        </p:nvGraphicFramePr>
        <p:xfrm>
          <a:off x="4958614" y="3638784"/>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1453870312"/>
                    </a:ext>
                  </a:extLst>
                </a:gridCol>
                <a:gridCol w="1010062">
                  <a:extLst>
                    <a:ext uri="{9D8B030D-6E8A-4147-A177-3AD203B41FA5}">
                      <a16:colId xmlns:a16="http://schemas.microsoft.com/office/drawing/2014/main" xmlns="" val="3971761533"/>
                    </a:ext>
                  </a:extLst>
                </a:gridCol>
                <a:gridCol w="1010062">
                  <a:extLst>
                    <a:ext uri="{9D8B030D-6E8A-4147-A177-3AD203B41FA5}">
                      <a16:colId xmlns:a16="http://schemas.microsoft.com/office/drawing/2014/main" xmlns="" val="1973118792"/>
                    </a:ext>
                  </a:extLst>
                </a:gridCol>
              </a:tblGrid>
              <a:tr h="306493">
                <a:tc>
                  <a:txBody>
                    <a:bodyPr/>
                    <a:lstStyle/>
                    <a:p>
                      <a:pPr algn="ctr"/>
                      <a:endParaRPr lang="en-IN" dirty="0">
                        <a:solidFill>
                          <a:schemeClr val="tx1"/>
                        </a:solidFill>
                      </a:endParaRPr>
                    </a:p>
                  </a:txBody>
                  <a:tcPr/>
                </a:tc>
                <a:tc>
                  <a:txBody>
                    <a:bodyPr/>
                    <a:lstStyle/>
                    <a:p>
                      <a:pPr algn="ctr"/>
                      <a:r>
                        <a:rPr lang="en-US"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49253085"/>
                  </a:ext>
                </a:extLst>
              </a:tr>
            </a:tbl>
          </a:graphicData>
        </a:graphic>
      </p:graphicFrame>
      <p:cxnSp>
        <p:nvCxnSpPr>
          <p:cNvPr id="7" name="Straight Connector 6"/>
          <p:cNvCxnSpPr/>
          <p:nvPr/>
        </p:nvCxnSpPr>
        <p:spPr>
          <a:xfrm>
            <a:off x="5133106" y="1017010"/>
            <a:ext cx="6733309"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181605" y="1332379"/>
            <a:ext cx="6774873" cy="1762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7152115" y="147001"/>
            <a:ext cx="11551" cy="273975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953375" y="147001"/>
            <a:ext cx="13855" cy="278553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3" y="867524"/>
            <a:ext cx="4686059" cy="5501025"/>
          </a:xfrm>
          <a:prstGeom prst="rect">
            <a:avLst/>
          </a:prstGeom>
        </p:spPr>
      </p:pic>
      <p:cxnSp>
        <p:nvCxnSpPr>
          <p:cNvPr id="30" name="Straight Arrow Connector 29"/>
          <p:cNvCxnSpPr/>
          <p:nvPr/>
        </p:nvCxnSpPr>
        <p:spPr>
          <a:xfrm flipV="1">
            <a:off x="1607127" y="5189142"/>
            <a:ext cx="235528" cy="13100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112325" y="2997062"/>
            <a:ext cx="6133673" cy="646331"/>
          </a:xfrm>
          <a:prstGeom prst="rect">
            <a:avLst/>
          </a:prstGeom>
          <a:noFill/>
        </p:spPr>
        <p:txBody>
          <a:bodyPr wrap="square" rtlCol="0">
            <a:spAutoFit/>
          </a:bodyPr>
          <a:lstStyle/>
          <a:p>
            <a:r>
              <a:rPr lang="en-US" dirty="0" smtClean="0"/>
              <a:t>346 is the shortest distance between Chennai &amp; Bangalore</a:t>
            </a:r>
          </a:p>
          <a:p>
            <a:r>
              <a:rPr lang="en-US" dirty="0" smtClean="0"/>
              <a:t>So we club them and name as BACH</a:t>
            </a:r>
            <a:endParaRPr lang="en-IN" dirty="0"/>
          </a:p>
        </p:txBody>
      </p:sp>
      <p:sp>
        <p:nvSpPr>
          <p:cNvPr id="3" name="Oval 2"/>
          <p:cNvSpPr/>
          <p:nvPr/>
        </p:nvSpPr>
        <p:spPr>
          <a:xfrm>
            <a:off x="6816436" y="436742"/>
            <a:ext cx="619697" cy="34113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a:blip r:embed="rId3"/>
          <a:stretch>
            <a:fillRect/>
          </a:stretch>
        </p:blipFill>
        <p:spPr>
          <a:xfrm>
            <a:off x="7647162" y="456652"/>
            <a:ext cx="640135" cy="359695"/>
          </a:xfrm>
          <a:prstGeom prst="rect">
            <a:avLst/>
          </a:prstGeom>
        </p:spPr>
      </p:pic>
      <p:graphicFrame>
        <p:nvGraphicFramePr>
          <p:cNvPr id="19" name="Table 18"/>
          <p:cNvGraphicFramePr>
            <a:graphicFrameLocks noGrp="1"/>
          </p:cNvGraphicFramePr>
          <p:nvPr>
            <p:extLst/>
          </p:nvPr>
        </p:nvGraphicFramePr>
        <p:xfrm>
          <a:off x="4958614" y="3618661"/>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1453870312"/>
                    </a:ext>
                  </a:extLst>
                </a:gridCol>
                <a:gridCol w="1010062">
                  <a:extLst>
                    <a:ext uri="{9D8B030D-6E8A-4147-A177-3AD203B41FA5}">
                      <a16:colId xmlns:a16="http://schemas.microsoft.com/office/drawing/2014/main" xmlns="" val="3971761533"/>
                    </a:ext>
                  </a:extLst>
                </a:gridCol>
                <a:gridCol w="1010062">
                  <a:extLst>
                    <a:ext uri="{9D8B030D-6E8A-4147-A177-3AD203B41FA5}">
                      <a16:colId xmlns:a16="http://schemas.microsoft.com/office/drawing/2014/main" xmlns="" val="1973118792"/>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49253085"/>
                  </a:ext>
                </a:extLst>
              </a:tr>
            </a:tbl>
          </a:graphicData>
        </a:graphic>
      </p:graphicFrame>
      <p:graphicFrame>
        <p:nvGraphicFramePr>
          <p:cNvPr id="21" name="Table 20"/>
          <p:cNvGraphicFramePr>
            <a:graphicFrameLocks noGrp="1"/>
          </p:cNvGraphicFramePr>
          <p:nvPr>
            <p:extLst/>
          </p:nvPr>
        </p:nvGraphicFramePr>
        <p:xfrm>
          <a:off x="4958614" y="3619284"/>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1453870312"/>
                    </a:ext>
                  </a:extLst>
                </a:gridCol>
                <a:gridCol w="1010062">
                  <a:extLst>
                    <a:ext uri="{9D8B030D-6E8A-4147-A177-3AD203B41FA5}">
                      <a16:colId xmlns:a16="http://schemas.microsoft.com/office/drawing/2014/main" xmlns="" val="3971761533"/>
                    </a:ext>
                  </a:extLst>
                </a:gridCol>
                <a:gridCol w="1010062">
                  <a:extLst>
                    <a:ext uri="{9D8B030D-6E8A-4147-A177-3AD203B41FA5}">
                      <a16:colId xmlns:a16="http://schemas.microsoft.com/office/drawing/2014/main" xmlns="" val="1973118792"/>
                    </a:ext>
                  </a:extLst>
                </a:gridCol>
              </a:tblGrid>
              <a:tr h="306493">
                <a:tc>
                  <a:txBody>
                    <a:bodyPr/>
                    <a:lstStyle/>
                    <a:p>
                      <a:pPr algn="ctr"/>
                      <a:endParaRPr lang="en-IN" dirty="0">
                        <a:solidFill>
                          <a:schemeClr val="tx1"/>
                        </a:solidFill>
                      </a:endParaRPr>
                    </a:p>
                  </a:txBody>
                  <a:tcPr/>
                </a:tc>
                <a:tc>
                  <a:txBody>
                    <a:bodyPr/>
                    <a:lstStyle/>
                    <a:p>
                      <a:pPr algn="ctr"/>
                      <a:r>
                        <a:rPr lang="en-US"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endParaRPr lang="en-IN" b="1" dirty="0">
                        <a:solidFill>
                          <a:srgbClr val="FF0000"/>
                        </a:solidFill>
                      </a:endParaRPr>
                    </a:p>
                  </a:txBody>
                  <a:tcPr/>
                </a:tc>
                <a:tc>
                  <a:txBody>
                    <a:bodyPr/>
                    <a:lstStyle/>
                    <a:p>
                      <a:pPr algn="ctr"/>
                      <a:endParaRPr lang="en-IN" b="1" dirty="0">
                        <a:solidFill>
                          <a:srgbClr val="FF0000"/>
                        </a:solidFill>
                      </a:endParaRPr>
                    </a:p>
                  </a:txBody>
                  <a:tcPr/>
                </a:tc>
                <a:tc>
                  <a:txBody>
                    <a:bodyPr/>
                    <a:lstStyle/>
                    <a:p>
                      <a:pPr algn="ctr"/>
                      <a:endParaRPr lang="en-IN" b="1" dirty="0">
                        <a:solidFill>
                          <a:srgbClr val="FF0000"/>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endParaRPr lang="en-IN" b="1" dirty="0">
                        <a:solidFill>
                          <a:srgbClr val="FF0000"/>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endParaRPr lang="en-IN" b="1" dirty="0">
                        <a:solidFill>
                          <a:srgbClr val="FF0000"/>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b="1" dirty="0">
                        <a:solidFill>
                          <a:srgbClr val="FF0000"/>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49253085"/>
                  </a:ext>
                </a:extLst>
              </a:tr>
            </a:tbl>
          </a:graphicData>
        </a:graphic>
      </p:graphicFrame>
      <p:pic>
        <p:nvPicPr>
          <p:cNvPr id="16" name="Picture 15"/>
          <p:cNvPicPr>
            <a:picLocks noChangeAspect="1"/>
          </p:cNvPicPr>
          <p:nvPr/>
        </p:nvPicPr>
        <p:blipFill>
          <a:blip r:embed="rId3"/>
          <a:stretch>
            <a:fillRect/>
          </a:stretch>
        </p:blipFill>
        <p:spPr>
          <a:xfrm>
            <a:off x="7633307" y="1920738"/>
            <a:ext cx="640135" cy="359695"/>
          </a:xfrm>
          <a:prstGeom prst="rect">
            <a:avLst/>
          </a:prstGeom>
        </p:spPr>
      </p:pic>
      <p:pic>
        <p:nvPicPr>
          <p:cNvPr id="17" name="Picture 16"/>
          <p:cNvPicPr>
            <a:picLocks noChangeAspect="1"/>
          </p:cNvPicPr>
          <p:nvPr/>
        </p:nvPicPr>
        <p:blipFill>
          <a:blip r:embed="rId3"/>
          <a:stretch>
            <a:fillRect/>
          </a:stretch>
        </p:blipFill>
        <p:spPr>
          <a:xfrm>
            <a:off x="6795998" y="1920739"/>
            <a:ext cx="640135" cy="359695"/>
          </a:xfrm>
          <a:prstGeom prst="rect">
            <a:avLst/>
          </a:prstGeom>
        </p:spPr>
      </p:pic>
      <p:pic>
        <p:nvPicPr>
          <p:cNvPr id="18" name="Picture 17"/>
          <p:cNvPicPr>
            <a:picLocks noChangeAspect="1"/>
          </p:cNvPicPr>
          <p:nvPr/>
        </p:nvPicPr>
        <p:blipFill>
          <a:blip r:embed="rId3"/>
          <a:stretch>
            <a:fillRect/>
          </a:stretch>
        </p:blipFill>
        <p:spPr>
          <a:xfrm>
            <a:off x="7647162" y="1546086"/>
            <a:ext cx="640135" cy="359695"/>
          </a:xfrm>
          <a:prstGeom prst="rect">
            <a:avLst/>
          </a:prstGeom>
        </p:spPr>
      </p:pic>
      <p:pic>
        <p:nvPicPr>
          <p:cNvPr id="22" name="Picture 21"/>
          <p:cNvPicPr>
            <a:picLocks noChangeAspect="1"/>
          </p:cNvPicPr>
          <p:nvPr/>
        </p:nvPicPr>
        <p:blipFill>
          <a:blip r:embed="rId3"/>
          <a:stretch>
            <a:fillRect/>
          </a:stretch>
        </p:blipFill>
        <p:spPr>
          <a:xfrm>
            <a:off x="6806216" y="1546087"/>
            <a:ext cx="640135" cy="359695"/>
          </a:xfrm>
          <a:prstGeom prst="rect">
            <a:avLst/>
          </a:prstGeom>
        </p:spPr>
      </p:pic>
      <p:pic>
        <p:nvPicPr>
          <p:cNvPr id="23" name="Picture 22"/>
          <p:cNvPicPr>
            <a:picLocks noChangeAspect="1"/>
          </p:cNvPicPr>
          <p:nvPr/>
        </p:nvPicPr>
        <p:blipFill>
          <a:blip r:embed="rId3"/>
          <a:stretch>
            <a:fillRect/>
          </a:stretch>
        </p:blipFill>
        <p:spPr>
          <a:xfrm>
            <a:off x="7692647" y="2653279"/>
            <a:ext cx="640135" cy="359695"/>
          </a:xfrm>
          <a:prstGeom prst="rect">
            <a:avLst/>
          </a:prstGeom>
        </p:spPr>
      </p:pic>
      <p:pic>
        <p:nvPicPr>
          <p:cNvPr id="25" name="Picture 24"/>
          <p:cNvPicPr>
            <a:picLocks noChangeAspect="1"/>
          </p:cNvPicPr>
          <p:nvPr/>
        </p:nvPicPr>
        <p:blipFill>
          <a:blip r:embed="rId3"/>
          <a:stretch>
            <a:fillRect/>
          </a:stretch>
        </p:blipFill>
        <p:spPr>
          <a:xfrm>
            <a:off x="6786395" y="2668161"/>
            <a:ext cx="640135" cy="359695"/>
          </a:xfrm>
          <a:prstGeom prst="rect">
            <a:avLst/>
          </a:prstGeom>
        </p:spPr>
      </p:pic>
      <p:pic>
        <p:nvPicPr>
          <p:cNvPr id="26" name="Picture 25"/>
          <p:cNvPicPr>
            <a:picLocks noChangeAspect="1"/>
          </p:cNvPicPr>
          <p:nvPr/>
        </p:nvPicPr>
        <p:blipFill>
          <a:blip r:embed="rId3"/>
          <a:stretch>
            <a:fillRect/>
          </a:stretch>
        </p:blipFill>
        <p:spPr>
          <a:xfrm>
            <a:off x="7647161" y="2280433"/>
            <a:ext cx="640135" cy="359695"/>
          </a:xfrm>
          <a:prstGeom prst="rect">
            <a:avLst/>
          </a:prstGeom>
        </p:spPr>
      </p:pic>
      <p:pic>
        <p:nvPicPr>
          <p:cNvPr id="27" name="Picture 26"/>
          <p:cNvPicPr>
            <a:picLocks noChangeAspect="1"/>
          </p:cNvPicPr>
          <p:nvPr/>
        </p:nvPicPr>
        <p:blipFill>
          <a:blip r:embed="rId3"/>
          <a:stretch>
            <a:fillRect/>
          </a:stretch>
        </p:blipFill>
        <p:spPr>
          <a:xfrm>
            <a:off x="6795997" y="2295391"/>
            <a:ext cx="640135" cy="359695"/>
          </a:xfrm>
          <a:prstGeom prst="rect">
            <a:avLst/>
          </a:prstGeom>
        </p:spPr>
      </p:pic>
      <p:graphicFrame>
        <p:nvGraphicFramePr>
          <p:cNvPr id="33" name="Table 32"/>
          <p:cNvGraphicFramePr>
            <a:graphicFrameLocks noGrp="1"/>
          </p:cNvGraphicFramePr>
          <p:nvPr>
            <p:extLst/>
          </p:nvPr>
        </p:nvGraphicFramePr>
        <p:xfrm>
          <a:off x="4958614" y="3631226"/>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1453870312"/>
                    </a:ext>
                  </a:extLst>
                </a:gridCol>
                <a:gridCol w="1010062">
                  <a:extLst>
                    <a:ext uri="{9D8B030D-6E8A-4147-A177-3AD203B41FA5}">
                      <a16:colId xmlns:a16="http://schemas.microsoft.com/office/drawing/2014/main" xmlns="" val="3971761533"/>
                    </a:ext>
                  </a:extLst>
                </a:gridCol>
                <a:gridCol w="1010062">
                  <a:extLst>
                    <a:ext uri="{9D8B030D-6E8A-4147-A177-3AD203B41FA5}">
                      <a16:colId xmlns:a16="http://schemas.microsoft.com/office/drawing/2014/main" xmlns="" val="1973118792"/>
                    </a:ext>
                  </a:extLst>
                </a:gridCol>
              </a:tblGrid>
              <a:tr h="306493">
                <a:tc>
                  <a:txBody>
                    <a:bodyPr/>
                    <a:lstStyle/>
                    <a:p>
                      <a:pPr algn="ctr"/>
                      <a:endParaRPr lang="en-IN" dirty="0">
                        <a:solidFill>
                          <a:schemeClr val="tx1"/>
                        </a:solidFill>
                      </a:endParaRPr>
                    </a:p>
                  </a:txBody>
                  <a:tcPr/>
                </a:tc>
                <a:tc>
                  <a:txBody>
                    <a:bodyPr/>
                    <a:lstStyle/>
                    <a:p>
                      <a:pPr algn="ctr"/>
                      <a:r>
                        <a:rPr lang="en-US"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endParaRPr lang="en-IN" b="1" dirty="0">
                        <a:solidFill>
                          <a:srgbClr val="FF0000"/>
                        </a:solidFill>
                      </a:endParaRPr>
                    </a:p>
                  </a:txBody>
                  <a:tcPr/>
                </a:tc>
                <a:tc>
                  <a:txBody>
                    <a:bodyPr/>
                    <a:lstStyle/>
                    <a:p>
                      <a:pPr algn="ctr"/>
                      <a:endParaRPr lang="en-IN" b="1" dirty="0">
                        <a:solidFill>
                          <a:srgbClr val="FF0000"/>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49253085"/>
                  </a:ext>
                </a:extLst>
              </a:tr>
            </a:tbl>
          </a:graphicData>
        </a:graphic>
      </p:graphicFrame>
      <p:graphicFrame>
        <p:nvGraphicFramePr>
          <p:cNvPr id="34" name="Table 33"/>
          <p:cNvGraphicFramePr>
            <a:graphicFrameLocks noGrp="1"/>
          </p:cNvGraphicFramePr>
          <p:nvPr>
            <p:extLst/>
          </p:nvPr>
        </p:nvGraphicFramePr>
        <p:xfrm>
          <a:off x="4969620" y="3606993"/>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1453870312"/>
                    </a:ext>
                  </a:extLst>
                </a:gridCol>
                <a:gridCol w="1010062">
                  <a:extLst>
                    <a:ext uri="{9D8B030D-6E8A-4147-A177-3AD203B41FA5}">
                      <a16:colId xmlns:a16="http://schemas.microsoft.com/office/drawing/2014/main" xmlns="" val="3971761533"/>
                    </a:ext>
                  </a:extLst>
                </a:gridCol>
                <a:gridCol w="1010062">
                  <a:extLst>
                    <a:ext uri="{9D8B030D-6E8A-4147-A177-3AD203B41FA5}">
                      <a16:colId xmlns:a16="http://schemas.microsoft.com/office/drawing/2014/main" xmlns="" val="1973118792"/>
                    </a:ext>
                  </a:extLst>
                </a:gridCol>
              </a:tblGrid>
              <a:tr h="306493">
                <a:tc>
                  <a:txBody>
                    <a:bodyPr/>
                    <a:lstStyle/>
                    <a:p>
                      <a:pPr algn="ctr"/>
                      <a:endParaRPr lang="en-IN" dirty="0">
                        <a:solidFill>
                          <a:schemeClr val="tx1"/>
                        </a:solidFill>
                      </a:endParaRPr>
                    </a:p>
                  </a:txBody>
                  <a:tcPr/>
                </a:tc>
                <a:tc>
                  <a:txBody>
                    <a:bodyPr/>
                    <a:lstStyle/>
                    <a:p>
                      <a:pPr algn="ctr"/>
                      <a:r>
                        <a:rPr lang="en-US"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b="1" dirty="0" smtClean="0">
                          <a:solidFill>
                            <a:srgbClr val="FF0000"/>
                          </a:solidFill>
                        </a:rPr>
                        <a:t>1553</a:t>
                      </a:r>
                      <a:endParaRPr lang="en-IN" b="1" dirty="0">
                        <a:solidFill>
                          <a:srgbClr val="FF0000"/>
                        </a:solidFill>
                      </a:endParaRPr>
                    </a:p>
                  </a:txBody>
                  <a:tcPr/>
                </a:tc>
                <a:tc>
                  <a:txBody>
                    <a:bodyPr/>
                    <a:lstStyle/>
                    <a:p>
                      <a:pPr algn="ctr"/>
                      <a:endParaRPr lang="en-IN" b="1" dirty="0">
                        <a:solidFill>
                          <a:srgbClr val="FF0000"/>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r>
                        <a:rPr lang="en-US" b="1" dirty="0" smtClean="0">
                          <a:solidFill>
                            <a:srgbClr val="FF0000"/>
                          </a:solidFill>
                        </a:rPr>
                        <a:t>1553</a:t>
                      </a:r>
                      <a:endParaRPr lang="en-IN" b="1" dirty="0">
                        <a:solidFill>
                          <a:srgbClr val="FF0000"/>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49253085"/>
                  </a:ext>
                </a:extLst>
              </a:tr>
            </a:tbl>
          </a:graphicData>
        </a:graphic>
      </p:graphicFrame>
      <p:graphicFrame>
        <p:nvGraphicFramePr>
          <p:cNvPr id="36" name="Table 35"/>
          <p:cNvGraphicFramePr>
            <a:graphicFrameLocks noGrp="1"/>
          </p:cNvGraphicFramePr>
          <p:nvPr>
            <p:extLst/>
          </p:nvPr>
        </p:nvGraphicFramePr>
        <p:xfrm>
          <a:off x="4958614" y="3606993"/>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1453870312"/>
                    </a:ext>
                  </a:extLst>
                </a:gridCol>
                <a:gridCol w="1010062">
                  <a:extLst>
                    <a:ext uri="{9D8B030D-6E8A-4147-A177-3AD203B41FA5}">
                      <a16:colId xmlns:a16="http://schemas.microsoft.com/office/drawing/2014/main" xmlns="" val="3971761533"/>
                    </a:ext>
                  </a:extLst>
                </a:gridCol>
                <a:gridCol w="1010062">
                  <a:extLst>
                    <a:ext uri="{9D8B030D-6E8A-4147-A177-3AD203B41FA5}">
                      <a16:colId xmlns:a16="http://schemas.microsoft.com/office/drawing/2014/main" xmlns="" val="1973118792"/>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b="1" dirty="0" smtClean="0">
                          <a:solidFill>
                            <a:srgbClr val="FF0000"/>
                          </a:solidFill>
                        </a:rPr>
                        <a:t>1553</a:t>
                      </a:r>
                      <a:endParaRPr lang="en-IN" b="1" dirty="0">
                        <a:solidFill>
                          <a:srgbClr val="FF0000"/>
                        </a:solidFill>
                      </a:endParaRPr>
                    </a:p>
                  </a:txBody>
                  <a:tcPr/>
                </a:tc>
                <a:tc>
                  <a:txBody>
                    <a:bodyPr/>
                    <a:lstStyle/>
                    <a:p>
                      <a:pPr algn="ctr"/>
                      <a:r>
                        <a:rPr lang="en-US" b="1" dirty="0" smtClean="0">
                          <a:solidFill>
                            <a:srgbClr val="FF0000"/>
                          </a:solidFill>
                        </a:rPr>
                        <a:t>813</a:t>
                      </a:r>
                      <a:endParaRPr lang="en-IN" b="1" dirty="0">
                        <a:solidFill>
                          <a:srgbClr val="FF0000"/>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r>
                        <a:rPr lang="en-US" b="1" dirty="0" smtClean="0">
                          <a:solidFill>
                            <a:srgbClr val="FF0000"/>
                          </a:solidFill>
                        </a:rPr>
                        <a:t>1553</a:t>
                      </a:r>
                      <a:endParaRPr lang="en-IN" b="1" dirty="0">
                        <a:solidFill>
                          <a:srgbClr val="FF0000"/>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b="1" dirty="0" smtClean="0">
                          <a:solidFill>
                            <a:srgbClr val="FF0000"/>
                          </a:solidFill>
                        </a:rPr>
                        <a:t>813</a:t>
                      </a:r>
                      <a:endParaRPr lang="en-IN" b="1" dirty="0">
                        <a:solidFill>
                          <a:srgbClr val="FF0000"/>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49253085"/>
                  </a:ext>
                </a:extLst>
              </a:tr>
            </a:tbl>
          </a:graphicData>
        </a:graphic>
      </p:graphicFrame>
    </p:spTree>
    <p:extLst>
      <p:ext uri="{BB962C8B-B14F-4D97-AF65-F5344CB8AC3E}">
        <p14:creationId xmlns:p14="http://schemas.microsoft.com/office/powerpoint/2010/main" val="228978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heel(1)">
                                      <p:cBhvr>
                                        <p:cTn id="41" dur="2000"/>
                                        <p:tgtEl>
                                          <p:spTgt spid="3"/>
                                        </p:tgtEl>
                                      </p:cBhvr>
                                    </p:animEffect>
                                  </p:childTnLst>
                                </p:cTn>
                              </p:par>
                              <p:par>
                                <p:cTn id="42" presetID="21" presetClass="entr" presetSubtype="1"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heel(1)">
                                      <p:cBhvr>
                                        <p:cTn id="44" dur="20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heel(1)">
                                      <p:cBhvr>
                                        <p:cTn id="53" dur="2000"/>
                                        <p:tgtEl>
                                          <p:spTgt spid="22"/>
                                        </p:tgtEl>
                                      </p:cBhvr>
                                    </p:animEffect>
                                  </p:childTnLst>
                                </p:cTn>
                              </p:par>
                              <p:par>
                                <p:cTn id="54" presetID="21" presetClass="entr" presetSubtype="1"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heel(1)">
                                      <p:cBhvr>
                                        <p:cTn id="56" dur="20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heel(1)">
                                      <p:cBhvr>
                                        <p:cTn id="65" dur="2000"/>
                                        <p:tgtEl>
                                          <p:spTgt spid="17"/>
                                        </p:tgtEl>
                                      </p:cBhvr>
                                    </p:animEffect>
                                  </p:childTnLst>
                                </p:cTn>
                              </p:par>
                              <p:par>
                                <p:cTn id="66" presetID="21" presetClass="entr" presetSubtype="1" fill="hold"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heel(1)">
                                      <p:cBhvr>
                                        <p:cTn id="68" dur="20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wheel(1)">
                                      <p:cBhvr>
                                        <p:cTn id="77" dur="2000"/>
                                        <p:tgtEl>
                                          <p:spTgt spid="27"/>
                                        </p:tgtEl>
                                      </p:cBhvr>
                                    </p:animEffect>
                                  </p:childTnLst>
                                </p:cTn>
                              </p:par>
                              <p:par>
                                <p:cTn id="78" presetID="21" presetClass="entr" presetSubtype="1"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heel(1)">
                                      <p:cBhvr>
                                        <p:cTn id="80" dur="2000"/>
                                        <p:tgtEl>
                                          <p:spTgt spid="26"/>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1" presetClass="entr" presetSubtype="1" fill="hold" nodeType="click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heel(1)">
                                      <p:cBhvr>
                                        <p:cTn id="89" dur="2000"/>
                                        <p:tgtEl>
                                          <p:spTgt spid="25"/>
                                        </p:tgtEl>
                                      </p:cBhvr>
                                    </p:animEffect>
                                  </p:childTnLst>
                                </p:cTn>
                              </p:par>
                              <p:par>
                                <p:cTn id="90" presetID="21" presetClass="entr" presetSubtype="1" fill="hold"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heel(1)">
                                      <p:cBhvr>
                                        <p:cTn id="92" dur="2000"/>
                                        <p:tgtEl>
                                          <p:spTgt spid="23"/>
                                        </p:tgtEl>
                                      </p:cBhvr>
                                    </p:animEffec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809404"/>
            <a:ext cx="10122794" cy="6048596"/>
          </a:xfrm>
          <a:prstGeom prst="rect">
            <a:avLst/>
          </a:prstGeom>
        </p:spPr>
      </p:pic>
      <p:sp>
        <p:nvSpPr>
          <p:cNvPr id="4"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406359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04" y="734775"/>
            <a:ext cx="4686059" cy="5501025"/>
          </a:xfrm>
          <a:prstGeom prst="rect">
            <a:avLst/>
          </a:prstGeom>
        </p:spPr>
      </p:pic>
      <p:cxnSp>
        <p:nvCxnSpPr>
          <p:cNvPr id="30" name="Straight Arrow Connector 29"/>
          <p:cNvCxnSpPr/>
          <p:nvPr/>
        </p:nvCxnSpPr>
        <p:spPr>
          <a:xfrm flipV="1">
            <a:off x="2274718" y="5043668"/>
            <a:ext cx="288373" cy="13100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76400" y="3511487"/>
            <a:ext cx="166255" cy="65670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nvPr>
        </p:nvGraphicFramePr>
        <p:xfrm>
          <a:off x="5939218" y="586723"/>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a16="http://schemas.microsoft.com/office/drawing/2014/main" xmlns="" val="3932471690"/>
                    </a:ext>
                  </a:extLst>
                </a:gridCol>
                <a:gridCol w="832252">
                  <a:extLst>
                    <a:ext uri="{9D8B030D-6E8A-4147-A177-3AD203B41FA5}">
                      <a16:colId xmlns:a16="http://schemas.microsoft.com/office/drawing/2014/main" xmlns="" val="3449286679"/>
                    </a:ext>
                  </a:extLst>
                </a:gridCol>
                <a:gridCol w="832252">
                  <a:extLst>
                    <a:ext uri="{9D8B030D-6E8A-4147-A177-3AD203B41FA5}">
                      <a16:colId xmlns:a16="http://schemas.microsoft.com/office/drawing/2014/main" xmlns="" val="2233921271"/>
                    </a:ext>
                  </a:extLst>
                </a:gridCol>
                <a:gridCol w="832252">
                  <a:extLst>
                    <a:ext uri="{9D8B030D-6E8A-4147-A177-3AD203B41FA5}">
                      <a16:colId xmlns:a16="http://schemas.microsoft.com/office/drawing/2014/main" xmlns="" val="3289517550"/>
                    </a:ext>
                  </a:extLst>
                </a:gridCol>
                <a:gridCol w="832252">
                  <a:extLst>
                    <a:ext uri="{9D8B030D-6E8A-4147-A177-3AD203B41FA5}">
                      <a16:colId xmlns:a16="http://schemas.microsoft.com/office/drawing/2014/main" xmlns="" val="2820406754"/>
                    </a:ext>
                  </a:extLst>
                </a:gridCol>
                <a:gridCol w="832252">
                  <a:extLst>
                    <a:ext uri="{9D8B030D-6E8A-4147-A177-3AD203B41FA5}">
                      <a16:colId xmlns:a16="http://schemas.microsoft.com/office/drawing/2014/main" xmlns="" val="1236237192"/>
                    </a:ext>
                  </a:extLst>
                </a:gridCol>
                <a:gridCol w="832252">
                  <a:extLst>
                    <a:ext uri="{9D8B030D-6E8A-4147-A177-3AD203B41FA5}">
                      <a16:colId xmlns:a16="http://schemas.microsoft.com/office/drawing/2014/main" xmlns=""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a16="http://schemas.microsoft.com/office/drawing/2014/main" xmlns=""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516664602"/>
                  </a:ext>
                </a:extLst>
              </a:tr>
            </a:tbl>
          </a:graphicData>
        </a:graphic>
      </p:graphicFrame>
      <p:sp>
        <p:nvSpPr>
          <p:cNvPr id="13" name="TextBox 12"/>
          <p:cNvSpPr txBox="1"/>
          <p:nvPr/>
        </p:nvSpPr>
        <p:spPr>
          <a:xfrm>
            <a:off x="5703753" y="3194175"/>
            <a:ext cx="6161751" cy="923330"/>
          </a:xfrm>
          <a:prstGeom prst="rect">
            <a:avLst/>
          </a:prstGeom>
          <a:noFill/>
        </p:spPr>
        <p:txBody>
          <a:bodyPr wrap="none" rtlCol="0">
            <a:spAutoFit/>
          </a:bodyPr>
          <a:lstStyle/>
          <a:p>
            <a:r>
              <a:rPr lang="en-US" dirty="0"/>
              <a:t>The distance between Mumbai &amp; Ahmedabad is the minimum. </a:t>
            </a:r>
          </a:p>
          <a:p>
            <a:r>
              <a:rPr lang="en-US" dirty="0"/>
              <a:t>Therefore we form cluster of Mumbai and Ahmedabad</a:t>
            </a:r>
          </a:p>
          <a:p>
            <a:endParaRPr lang="en-IN" dirty="0"/>
          </a:p>
        </p:txBody>
      </p:sp>
      <p:graphicFrame>
        <p:nvGraphicFramePr>
          <p:cNvPr id="14" name="Table 13"/>
          <p:cNvGraphicFramePr>
            <a:graphicFrameLocks noGrp="1"/>
          </p:cNvGraphicFramePr>
          <p:nvPr>
            <p:extLst/>
          </p:nvPr>
        </p:nvGraphicFramePr>
        <p:xfrm>
          <a:off x="6149540" y="3910570"/>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83805">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endParaRPr lang="en-IN" dirty="0"/>
                    </a:p>
                  </a:txBody>
                  <a:tcPr/>
                </a:tc>
                <a:tc>
                  <a:txBody>
                    <a:bodyPr/>
                    <a:lstStyle/>
                    <a:p>
                      <a:pPr algn="ctr"/>
                      <a:endParaRPr lang="en-IN" dirty="0"/>
                    </a:p>
                  </a:txBody>
                  <a:tcPr/>
                </a:tc>
                <a:tc>
                  <a:txBody>
                    <a:bodyPr/>
                    <a:lstStyle/>
                    <a:p>
                      <a:pPr algn="ctr"/>
                      <a:endParaRPr lang="en-IN" dirty="0"/>
                    </a:p>
                  </a:txBody>
                  <a:tcPr/>
                </a:tc>
                <a:tc>
                  <a:txBody>
                    <a:bodyPr/>
                    <a:lstStyle/>
                    <a:p>
                      <a:pPr algn="ctr"/>
                      <a:endParaRPr lang="en-IN" dirty="0"/>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18" name="Table 17"/>
          <p:cNvGraphicFramePr>
            <a:graphicFrameLocks noGrp="1"/>
          </p:cNvGraphicFramePr>
          <p:nvPr>
            <p:extLst/>
          </p:nvPr>
        </p:nvGraphicFramePr>
        <p:xfrm>
          <a:off x="6162803" y="3884276"/>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83805">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813</a:t>
                      </a:r>
                      <a:endParaRPr lang="en-IN" b="1" dirty="0">
                        <a:solidFill>
                          <a:srgbClr val="C00000"/>
                        </a:solidFill>
                      </a:endParaRPr>
                    </a:p>
                  </a:txBody>
                  <a:tcPr/>
                </a:tc>
                <a:tc>
                  <a:txBody>
                    <a:bodyPr/>
                    <a:lstStyle/>
                    <a:p>
                      <a:pPr algn="ctr"/>
                      <a:endParaRPr lang="en-IN" dirty="0"/>
                    </a:p>
                  </a:txBody>
                  <a:tcPr/>
                </a:tc>
                <a:tc>
                  <a:txBody>
                    <a:bodyPr/>
                    <a:lstStyle/>
                    <a:p>
                      <a:pPr algn="ctr"/>
                      <a:endParaRPr lang="en-IN" dirty="0"/>
                    </a:p>
                  </a:txBody>
                  <a:tcPr/>
                </a:tc>
                <a:tc>
                  <a:txBody>
                    <a:bodyPr/>
                    <a:lstStyle/>
                    <a:p>
                      <a:pPr algn="ctr"/>
                      <a:endParaRPr lang="en-IN" dirty="0"/>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C00000"/>
                          </a:solidFill>
                        </a:rPr>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22" name="Table 21"/>
          <p:cNvGraphicFramePr>
            <a:graphicFrameLocks noGrp="1"/>
          </p:cNvGraphicFramePr>
          <p:nvPr>
            <p:extLst/>
          </p:nvPr>
        </p:nvGraphicFramePr>
        <p:xfrm>
          <a:off x="5946520" y="577506"/>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a16="http://schemas.microsoft.com/office/drawing/2014/main" xmlns="" val="3932471690"/>
                    </a:ext>
                  </a:extLst>
                </a:gridCol>
                <a:gridCol w="832252">
                  <a:extLst>
                    <a:ext uri="{9D8B030D-6E8A-4147-A177-3AD203B41FA5}">
                      <a16:colId xmlns:a16="http://schemas.microsoft.com/office/drawing/2014/main" xmlns="" val="3449286679"/>
                    </a:ext>
                  </a:extLst>
                </a:gridCol>
                <a:gridCol w="832252">
                  <a:extLst>
                    <a:ext uri="{9D8B030D-6E8A-4147-A177-3AD203B41FA5}">
                      <a16:colId xmlns:a16="http://schemas.microsoft.com/office/drawing/2014/main" xmlns="" val="2233921271"/>
                    </a:ext>
                  </a:extLst>
                </a:gridCol>
                <a:gridCol w="832252">
                  <a:extLst>
                    <a:ext uri="{9D8B030D-6E8A-4147-A177-3AD203B41FA5}">
                      <a16:colId xmlns:a16="http://schemas.microsoft.com/office/drawing/2014/main" xmlns="" val="3289517550"/>
                    </a:ext>
                  </a:extLst>
                </a:gridCol>
                <a:gridCol w="832252">
                  <a:extLst>
                    <a:ext uri="{9D8B030D-6E8A-4147-A177-3AD203B41FA5}">
                      <a16:colId xmlns:a16="http://schemas.microsoft.com/office/drawing/2014/main" xmlns="" val="2820406754"/>
                    </a:ext>
                  </a:extLst>
                </a:gridCol>
                <a:gridCol w="832252">
                  <a:extLst>
                    <a:ext uri="{9D8B030D-6E8A-4147-A177-3AD203B41FA5}">
                      <a16:colId xmlns:a16="http://schemas.microsoft.com/office/drawing/2014/main" xmlns="" val="1236237192"/>
                    </a:ext>
                  </a:extLst>
                </a:gridCol>
                <a:gridCol w="832252">
                  <a:extLst>
                    <a:ext uri="{9D8B030D-6E8A-4147-A177-3AD203B41FA5}">
                      <a16:colId xmlns:a16="http://schemas.microsoft.com/office/drawing/2014/main" xmlns=""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rgbClr val="FF0000"/>
                          </a:solidFill>
                        </a:rPr>
                        <a:t>1497</a:t>
                      </a:r>
                      <a:endParaRPr lang="en-IN"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a16="http://schemas.microsoft.com/office/drawing/2014/main" xmlns=""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rgbClr val="FF0000"/>
                          </a:solidFill>
                        </a:rPr>
                        <a:t>813</a:t>
                      </a:r>
                      <a:endParaRPr lang="en-IN" dirty="0">
                        <a:solidFill>
                          <a:srgbClr val="FF0000"/>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516664602"/>
                  </a:ext>
                </a:extLst>
              </a:tr>
            </a:tbl>
          </a:graphicData>
        </a:graphic>
      </p:graphicFrame>
      <p:graphicFrame>
        <p:nvGraphicFramePr>
          <p:cNvPr id="24" name="Table 23"/>
          <p:cNvGraphicFramePr>
            <a:graphicFrameLocks noGrp="1"/>
          </p:cNvGraphicFramePr>
          <p:nvPr>
            <p:extLst/>
          </p:nvPr>
        </p:nvGraphicFramePr>
        <p:xfrm>
          <a:off x="6158612" y="3946388"/>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83805">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813</a:t>
                      </a:r>
                      <a:endParaRPr lang="en-IN" b="1" dirty="0">
                        <a:solidFill>
                          <a:srgbClr val="C00000"/>
                        </a:solidFill>
                      </a:endParaRPr>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endParaRPr lang="en-IN" dirty="0"/>
                    </a:p>
                  </a:txBody>
                  <a:tcPr/>
                </a:tc>
                <a:tc>
                  <a:txBody>
                    <a:bodyPr/>
                    <a:lstStyle/>
                    <a:p>
                      <a:pPr algn="ctr"/>
                      <a:endParaRPr lang="en-IN" dirty="0"/>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C00000"/>
                          </a:solidFill>
                        </a:rPr>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27" name="Table 26"/>
          <p:cNvGraphicFramePr>
            <a:graphicFrameLocks noGrp="1"/>
          </p:cNvGraphicFramePr>
          <p:nvPr>
            <p:extLst/>
          </p:nvPr>
        </p:nvGraphicFramePr>
        <p:xfrm>
          <a:off x="5939218" y="591485"/>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a16="http://schemas.microsoft.com/office/drawing/2014/main" xmlns="" val="3932471690"/>
                    </a:ext>
                  </a:extLst>
                </a:gridCol>
                <a:gridCol w="832252">
                  <a:extLst>
                    <a:ext uri="{9D8B030D-6E8A-4147-A177-3AD203B41FA5}">
                      <a16:colId xmlns:a16="http://schemas.microsoft.com/office/drawing/2014/main" xmlns="" val="3449286679"/>
                    </a:ext>
                  </a:extLst>
                </a:gridCol>
                <a:gridCol w="832252">
                  <a:extLst>
                    <a:ext uri="{9D8B030D-6E8A-4147-A177-3AD203B41FA5}">
                      <a16:colId xmlns:a16="http://schemas.microsoft.com/office/drawing/2014/main" xmlns="" val="2233921271"/>
                    </a:ext>
                  </a:extLst>
                </a:gridCol>
                <a:gridCol w="832252">
                  <a:extLst>
                    <a:ext uri="{9D8B030D-6E8A-4147-A177-3AD203B41FA5}">
                      <a16:colId xmlns:a16="http://schemas.microsoft.com/office/drawing/2014/main" xmlns="" val="3289517550"/>
                    </a:ext>
                  </a:extLst>
                </a:gridCol>
                <a:gridCol w="832252">
                  <a:extLst>
                    <a:ext uri="{9D8B030D-6E8A-4147-A177-3AD203B41FA5}">
                      <a16:colId xmlns:a16="http://schemas.microsoft.com/office/drawing/2014/main" xmlns="" val="2820406754"/>
                    </a:ext>
                  </a:extLst>
                </a:gridCol>
                <a:gridCol w="832252">
                  <a:extLst>
                    <a:ext uri="{9D8B030D-6E8A-4147-A177-3AD203B41FA5}">
                      <a16:colId xmlns:a16="http://schemas.microsoft.com/office/drawing/2014/main" xmlns="" val="1236237192"/>
                    </a:ext>
                  </a:extLst>
                </a:gridCol>
                <a:gridCol w="832252">
                  <a:extLst>
                    <a:ext uri="{9D8B030D-6E8A-4147-A177-3AD203B41FA5}">
                      <a16:colId xmlns:a16="http://schemas.microsoft.com/office/drawing/2014/main" xmlns=""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rgbClr val="FF0000"/>
                          </a:solidFill>
                        </a:rPr>
                        <a:t>945</a:t>
                      </a:r>
                      <a:endParaRPr lang="en-IN" dirty="0">
                        <a:solidFill>
                          <a:srgbClr val="FF0000"/>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a16="http://schemas.microsoft.com/office/drawing/2014/main" xmlns=""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rgbClr val="FF0000"/>
                          </a:solidFill>
                        </a:rPr>
                        <a:t>1163</a:t>
                      </a:r>
                      <a:endParaRPr lang="en-IN" dirty="0">
                        <a:solidFill>
                          <a:srgbClr val="FF0000"/>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516664602"/>
                  </a:ext>
                </a:extLst>
              </a:tr>
            </a:tbl>
          </a:graphicData>
        </a:graphic>
      </p:graphicFrame>
      <p:graphicFrame>
        <p:nvGraphicFramePr>
          <p:cNvPr id="33" name="Table 32"/>
          <p:cNvGraphicFramePr>
            <a:graphicFrameLocks noGrp="1"/>
          </p:cNvGraphicFramePr>
          <p:nvPr>
            <p:extLst/>
          </p:nvPr>
        </p:nvGraphicFramePr>
        <p:xfrm>
          <a:off x="6129022" y="3920094"/>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83805">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813</a:t>
                      </a:r>
                      <a:endParaRPr lang="en-IN" b="1" dirty="0">
                        <a:solidFill>
                          <a:srgbClr val="C00000"/>
                        </a:solidFill>
                      </a:endParaRPr>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endParaRPr lang="en-IN" dirty="0"/>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C00000"/>
                          </a:solidFill>
                        </a:rPr>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b="1" dirty="0" smtClean="0">
                          <a:solidFill>
                            <a:srgbClr val="C00000"/>
                          </a:solidFill>
                        </a:rPr>
                        <a:t>708</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43" name="Table 42"/>
          <p:cNvGraphicFramePr>
            <a:graphicFrameLocks noGrp="1"/>
          </p:cNvGraphicFramePr>
          <p:nvPr>
            <p:extLst/>
          </p:nvPr>
        </p:nvGraphicFramePr>
        <p:xfrm>
          <a:off x="5956668" y="605681"/>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a16="http://schemas.microsoft.com/office/drawing/2014/main" xmlns="" val="3932471690"/>
                    </a:ext>
                  </a:extLst>
                </a:gridCol>
                <a:gridCol w="832252">
                  <a:extLst>
                    <a:ext uri="{9D8B030D-6E8A-4147-A177-3AD203B41FA5}">
                      <a16:colId xmlns:a16="http://schemas.microsoft.com/office/drawing/2014/main" xmlns="" val="3449286679"/>
                    </a:ext>
                  </a:extLst>
                </a:gridCol>
                <a:gridCol w="832252">
                  <a:extLst>
                    <a:ext uri="{9D8B030D-6E8A-4147-A177-3AD203B41FA5}">
                      <a16:colId xmlns:a16="http://schemas.microsoft.com/office/drawing/2014/main" xmlns="" val="2233921271"/>
                    </a:ext>
                  </a:extLst>
                </a:gridCol>
                <a:gridCol w="832252">
                  <a:extLst>
                    <a:ext uri="{9D8B030D-6E8A-4147-A177-3AD203B41FA5}">
                      <a16:colId xmlns:a16="http://schemas.microsoft.com/office/drawing/2014/main" xmlns="" val="3289517550"/>
                    </a:ext>
                  </a:extLst>
                </a:gridCol>
                <a:gridCol w="832252">
                  <a:extLst>
                    <a:ext uri="{9D8B030D-6E8A-4147-A177-3AD203B41FA5}">
                      <a16:colId xmlns:a16="http://schemas.microsoft.com/office/drawing/2014/main" xmlns="" val="2820406754"/>
                    </a:ext>
                  </a:extLst>
                </a:gridCol>
                <a:gridCol w="832252">
                  <a:extLst>
                    <a:ext uri="{9D8B030D-6E8A-4147-A177-3AD203B41FA5}">
                      <a16:colId xmlns:a16="http://schemas.microsoft.com/office/drawing/2014/main" xmlns="" val="1236237192"/>
                    </a:ext>
                  </a:extLst>
                </a:gridCol>
                <a:gridCol w="832252">
                  <a:extLst>
                    <a:ext uri="{9D8B030D-6E8A-4147-A177-3AD203B41FA5}">
                      <a16:colId xmlns:a16="http://schemas.microsoft.com/office/drawing/2014/main" xmlns=""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rgbClr val="FF0000"/>
                          </a:solidFill>
                        </a:rPr>
                        <a:t>1179</a:t>
                      </a:r>
                      <a:endParaRPr lang="en-IN" dirty="0">
                        <a:solidFill>
                          <a:srgbClr val="FF0000"/>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a16="http://schemas.microsoft.com/office/drawing/2014/main" xmlns=""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rgbClr val="FF0000"/>
                          </a:solidFill>
                        </a:rPr>
                        <a:t>708</a:t>
                      </a:r>
                      <a:endParaRPr lang="en-IN" dirty="0">
                        <a:solidFill>
                          <a:srgbClr val="FF0000"/>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516664602"/>
                  </a:ext>
                </a:extLst>
              </a:tr>
            </a:tbl>
          </a:graphicData>
        </a:graphic>
      </p:graphicFrame>
      <p:graphicFrame>
        <p:nvGraphicFramePr>
          <p:cNvPr id="45" name="Table 44"/>
          <p:cNvGraphicFramePr>
            <a:graphicFrameLocks noGrp="1"/>
          </p:cNvGraphicFramePr>
          <p:nvPr>
            <p:extLst/>
          </p:nvPr>
        </p:nvGraphicFramePr>
        <p:xfrm>
          <a:off x="6133213" y="3910570"/>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83805">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813</a:t>
                      </a:r>
                      <a:endParaRPr lang="en-IN" b="1" dirty="0">
                        <a:solidFill>
                          <a:srgbClr val="C00000"/>
                        </a:solidFill>
                      </a:endParaRPr>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b="1" dirty="0" smtClean="0">
                          <a:solidFill>
                            <a:srgbClr val="C00000"/>
                          </a:solidFill>
                        </a:rPr>
                        <a:t>1947</a:t>
                      </a:r>
                      <a:endParaRPr lang="en-IN" b="1" dirty="0">
                        <a:solidFill>
                          <a:srgbClr val="C00000"/>
                        </a:solidFill>
                      </a:endParaRPr>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C00000"/>
                          </a:solidFill>
                        </a:rPr>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b="1" dirty="0" smtClean="0">
                          <a:solidFill>
                            <a:srgbClr val="C00000"/>
                          </a:solidFill>
                        </a:rPr>
                        <a:t>708</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1" dirty="0" smtClean="0">
                          <a:solidFill>
                            <a:srgbClr val="C00000"/>
                          </a:solidFill>
                        </a:rPr>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48" name="Table 47"/>
          <p:cNvGraphicFramePr>
            <a:graphicFrameLocks noGrp="1"/>
          </p:cNvGraphicFramePr>
          <p:nvPr>
            <p:extLst/>
          </p:nvPr>
        </p:nvGraphicFramePr>
        <p:xfrm>
          <a:off x="5952348" y="582268"/>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a16="http://schemas.microsoft.com/office/drawing/2014/main" xmlns="" val="3932471690"/>
                    </a:ext>
                  </a:extLst>
                </a:gridCol>
                <a:gridCol w="832252">
                  <a:extLst>
                    <a:ext uri="{9D8B030D-6E8A-4147-A177-3AD203B41FA5}">
                      <a16:colId xmlns:a16="http://schemas.microsoft.com/office/drawing/2014/main" xmlns="" val="3449286679"/>
                    </a:ext>
                  </a:extLst>
                </a:gridCol>
                <a:gridCol w="832252">
                  <a:extLst>
                    <a:ext uri="{9D8B030D-6E8A-4147-A177-3AD203B41FA5}">
                      <a16:colId xmlns:a16="http://schemas.microsoft.com/office/drawing/2014/main" xmlns="" val="2233921271"/>
                    </a:ext>
                  </a:extLst>
                </a:gridCol>
                <a:gridCol w="832252">
                  <a:extLst>
                    <a:ext uri="{9D8B030D-6E8A-4147-A177-3AD203B41FA5}">
                      <a16:colId xmlns:a16="http://schemas.microsoft.com/office/drawing/2014/main" xmlns="" val="3289517550"/>
                    </a:ext>
                  </a:extLst>
                </a:gridCol>
                <a:gridCol w="832252">
                  <a:extLst>
                    <a:ext uri="{9D8B030D-6E8A-4147-A177-3AD203B41FA5}">
                      <a16:colId xmlns:a16="http://schemas.microsoft.com/office/drawing/2014/main" xmlns="" val="2820406754"/>
                    </a:ext>
                  </a:extLst>
                </a:gridCol>
                <a:gridCol w="832252">
                  <a:extLst>
                    <a:ext uri="{9D8B030D-6E8A-4147-A177-3AD203B41FA5}">
                      <a16:colId xmlns:a16="http://schemas.microsoft.com/office/drawing/2014/main" xmlns="" val="1236237192"/>
                    </a:ext>
                  </a:extLst>
                </a:gridCol>
                <a:gridCol w="832252">
                  <a:extLst>
                    <a:ext uri="{9D8B030D-6E8A-4147-A177-3AD203B41FA5}">
                      <a16:colId xmlns:a16="http://schemas.microsoft.com/office/drawing/2014/main" xmlns=""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a16="http://schemas.microsoft.com/office/drawing/2014/main" xmlns=""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rgbClr val="FF0000"/>
                          </a:solidFill>
                        </a:rPr>
                        <a:t>2073</a:t>
                      </a:r>
                      <a:endParaRPr lang="en-IN" dirty="0">
                        <a:solidFill>
                          <a:srgbClr val="FF0000"/>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a16="http://schemas.microsoft.com/office/drawing/2014/main" xmlns=""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a16="http://schemas.microsoft.com/office/drawing/2014/main" xmlns=""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a16="http://schemas.microsoft.com/office/drawing/2014/main" xmlns=""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a16="http://schemas.microsoft.com/office/drawing/2014/main" xmlns=""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a16="http://schemas.microsoft.com/office/drawing/2014/main" xmlns=""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rgbClr val="FF0000"/>
                          </a:solidFill>
                        </a:rPr>
                        <a:t>1947</a:t>
                      </a:r>
                      <a:endParaRPr lang="en-IN"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a16="http://schemas.microsoft.com/office/drawing/2014/main" xmlns="" val="1516664602"/>
                  </a:ext>
                </a:extLst>
              </a:tr>
            </a:tbl>
          </a:graphicData>
        </a:graphic>
      </p:graphicFrame>
    </p:spTree>
    <p:extLst>
      <p:ext uri="{BB962C8B-B14F-4D97-AF65-F5344CB8AC3E}">
        <p14:creationId xmlns:p14="http://schemas.microsoft.com/office/powerpoint/2010/main" val="418171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7916"/>
            <a:ext cx="12192000" cy="5780084"/>
          </a:xfrm>
          <a:prstGeom prst="rect">
            <a:avLst/>
          </a:prstGeom>
        </p:spPr>
      </p:pic>
      <p:sp>
        <p:nvSpPr>
          <p:cNvPr id="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296111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5541179" y="653534"/>
          <a:ext cx="5234683"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15658">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813</a:t>
                      </a:r>
                      <a:endParaRPr lang="en-IN" dirty="0"/>
                    </a:p>
                  </a:txBody>
                  <a:tcPr/>
                </a:tc>
                <a:tc>
                  <a:txBody>
                    <a:bodyPr/>
                    <a:lstStyle/>
                    <a:p>
                      <a:pPr algn="ctr"/>
                      <a:r>
                        <a:rPr lang="en-US" dirty="0" smtClean="0"/>
                        <a:t>945</a:t>
                      </a:r>
                      <a:endParaRPr lang="en-IN" dirty="0"/>
                    </a:p>
                  </a:txBody>
                  <a:tcPr/>
                </a:tc>
                <a:tc>
                  <a:txBody>
                    <a:bodyPr/>
                    <a:lstStyle/>
                    <a:p>
                      <a:pPr algn="ctr"/>
                      <a:r>
                        <a:rPr lang="en-US" dirty="0" smtClean="0"/>
                        <a:t>708</a:t>
                      </a:r>
                      <a:endParaRPr lang="en-IN" dirty="0"/>
                    </a:p>
                  </a:txBody>
                  <a:tcPr/>
                </a:tc>
                <a:tc>
                  <a:txBody>
                    <a:bodyPr/>
                    <a:lstStyle/>
                    <a:p>
                      <a:pPr algn="ctr"/>
                      <a:r>
                        <a:rPr lang="en-US" dirty="0" smtClean="0"/>
                        <a:t>1947</a:t>
                      </a:r>
                      <a:endParaRPr lang="en-IN" dirty="0"/>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t>708</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5" name="Table 4"/>
          <p:cNvGraphicFramePr>
            <a:graphicFrameLocks noGrp="1"/>
          </p:cNvGraphicFramePr>
          <p:nvPr>
            <p:extLst/>
          </p:nvPr>
        </p:nvGraphicFramePr>
        <p:xfrm>
          <a:off x="5780568" y="3856293"/>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endParaRPr lang="en-IN" dirty="0"/>
                    </a:p>
                  </a:txBody>
                  <a:tcPr/>
                </a:tc>
                <a:tc>
                  <a:txBody>
                    <a:bodyPr/>
                    <a:lstStyle/>
                    <a:p>
                      <a:pPr algn="ctr"/>
                      <a:r>
                        <a:rPr lang="en-US" dirty="0" smtClean="0"/>
                        <a:t>945</a:t>
                      </a:r>
                      <a:endParaRPr lang="en-IN" dirty="0"/>
                    </a:p>
                  </a:txBody>
                  <a:tcPr/>
                </a:tc>
                <a:tc>
                  <a:txBody>
                    <a:bodyPr/>
                    <a:lstStyle/>
                    <a:p>
                      <a:pPr algn="ctr"/>
                      <a:r>
                        <a:rPr lang="en-US" dirty="0" smtClean="0"/>
                        <a:t>1947</a:t>
                      </a:r>
                      <a:endParaRPr lang="en-IN" dirty="0"/>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endParaRPr lang="en-IN" dirty="0"/>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1351873387"/>
                  </a:ext>
                </a:extLst>
              </a:tr>
            </a:tbl>
          </a:graphicData>
        </a:graphic>
      </p:graphicFrame>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937" y="867522"/>
            <a:ext cx="4686059" cy="5501025"/>
          </a:xfrm>
          <a:prstGeom prst="rect">
            <a:avLst/>
          </a:prstGeom>
        </p:spPr>
      </p:pic>
      <p:cxnSp>
        <p:nvCxnSpPr>
          <p:cNvPr id="30" name="Straight Arrow Connector 29"/>
          <p:cNvCxnSpPr/>
          <p:nvPr/>
        </p:nvCxnSpPr>
        <p:spPr>
          <a:xfrm flipV="1">
            <a:off x="1932709" y="5189142"/>
            <a:ext cx="235528" cy="13100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719711" y="3039761"/>
            <a:ext cx="6096000" cy="646331"/>
          </a:xfrm>
          <a:prstGeom prst="rect">
            <a:avLst/>
          </a:prstGeom>
        </p:spPr>
        <p:txBody>
          <a:bodyPr>
            <a:spAutoFit/>
          </a:bodyPr>
          <a:lstStyle/>
          <a:p>
            <a:r>
              <a:rPr lang="en-US" dirty="0" smtClean="0"/>
              <a:t>The distance 569 is the closest. Therefore we form </a:t>
            </a:r>
          </a:p>
          <a:p>
            <a:r>
              <a:rPr lang="en-US" dirty="0" smtClean="0"/>
              <a:t>cluster of BACH and HY as BACHY</a:t>
            </a:r>
          </a:p>
        </p:txBody>
      </p:sp>
      <p:cxnSp>
        <p:nvCxnSpPr>
          <p:cNvPr id="10" name="Straight Arrow Connector 9"/>
          <p:cNvCxnSpPr/>
          <p:nvPr/>
        </p:nvCxnSpPr>
        <p:spPr>
          <a:xfrm>
            <a:off x="1288473" y="3618034"/>
            <a:ext cx="166255" cy="65670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995055" y="4599709"/>
            <a:ext cx="110836" cy="65493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le 10"/>
          <p:cNvGraphicFramePr>
            <a:graphicFrameLocks noGrp="1"/>
          </p:cNvGraphicFramePr>
          <p:nvPr>
            <p:extLst/>
          </p:nvPr>
        </p:nvGraphicFramePr>
        <p:xfrm>
          <a:off x="5541179" y="635321"/>
          <a:ext cx="5234683"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15658">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813</a:t>
                      </a:r>
                      <a:endParaRPr lang="en-IN" dirty="0"/>
                    </a:p>
                  </a:txBody>
                  <a:tcPr/>
                </a:tc>
                <a:tc>
                  <a:txBody>
                    <a:bodyPr/>
                    <a:lstStyle/>
                    <a:p>
                      <a:pPr algn="ctr"/>
                      <a:r>
                        <a:rPr lang="en-US" dirty="0" smtClean="0"/>
                        <a:t>945</a:t>
                      </a:r>
                      <a:endParaRPr lang="en-IN" dirty="0"/>
                    </a:p>
                  </a:txBody>
                  <a:tcPr/>
                </a:tc>
                <a:tc>
                  <a:txBody>
                    <a:bodyPr/>
                    <a:lstStyle/>
                    <a:p>
                      <a:pPr algn="ctr"/>
                      <a:r>
                        <a:rPr lang="en-US" dirty="0" smtClean="0"/>
                        <a:t>708</a:t>
                      </a:r>
                      <a:endParaRPr lang="en-IN" dirty="0"/>
                    </a:p>
                  </a:txBody>
                  <a:tcPr/>
                </a:tc>
                <a:tc>
                  <a:txBody>
                    <a:bodyPr/>
                    <a:lstStyle/>
                    <a:p>
                      <a:pPr algn="ctr"/>
                      <a:r>
                        <a:rPr lang="en-US" dirty="0" smtClean="0"/>
                        <a:t>1947</a:t>
                      </a:r>
                      <a:endParaRPr lang="en-IN" dirty="0"/>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rgbClr val="FF0000"/>
                          </a:solidFill>
                        </a:rPr>
                        <a:t>813</a:t>
                      </a:r>
                      <a:endParaRPr lang="en-IN" dirty="0">
                        <a:solidFill>
                          <a:srgbClr val="FF0000"/>
                        </a:solidFill>
                      </a:endParaRPr>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rgbClr val="FF0000"/>
                          </a:solidFill>
                        </a:rPr>
                        <a:t>708</a:t>
                      </a:r>
                      <a:endParaRPr lang="en-IN" dirty="0">
                        <a:solidFill>
                          <a:srgbClr val="FF0000"/>
                        </a:solidFill>
                      </a:endParaRPr>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15" name="Table 14"/>
          <p:cNvGraphicFramePr>
            <a:graphicFrameLocks noGrp="1"/>
          </p:cNvGraphicFramePr>
          <p:nvPr>
            <p:extLst/>
          </p:nvPr>
        </p:nvGraphicFramePr>
        <p:xfrm>
          <a:off x="5799279" y="3874506"/>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dirty="0" smtClean="0"/>
                        <a:t>945</a:t>
                      </a:r>
                      <a:endParaRPr lang="en-IN" dirty="0"/>
                    </a:p>
                  </a:txBody>
                  <a:tcPr/>
                </a:tc>
                <a:tc>
                  <a:txBody>
                    <a:bodyPr/>
                    <a:lstStyle/>
                    <a:p>
                      <a:pPr algn="ctr"/>
                      <a:r>
                        <a:rPr lang="en-US" dirty="0" smtClean="0"/>
                        <a:t>1947</a:t>
                      </a:r>
                      <a:endParaRPr lang="en-IN" dirty="0"/>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endParaRPr lang="en-IN" b="1" dirty="0">
                        <a:solidFill>
                          <a:srgbClr val="C00000"/>
                        </a:solidFill>
                      </a:endParaRPr>
                    </a:p>
                  </a:txBody>
                  <a:tcPr/>
                </a:tc>
                <a:tc>
                  <a:txBody>
                    <a:bodyPr/>
                    <a:lstStyle/>
                    <a:p>
                      <a:pPr algn="ctr"/>
                      <a:endParaRPr lang="en-IN" dirty="0"/>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endParaRPr lang="en-IN" b="1" dirty="0">
                        <a:solidFill>
                          <a:srgbClr val="C00000"/>
                        </a:solidFill>
                      </a:endParaRPr>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1351873387"/>
                  </a:ext>
                </a:extLst>
              </a:tr>
            </a:tbl>
          </a:graphicData>
        </a:graphic>
      </p:graphicFrame>
      <p:graphicFrame>
        <p:nvGraphicFramePr>
          <p:cNvPr id="18" name="Table 17"/>
          <p:cNvGraphicFramePr>
            <a:graphicFrameLocks noGrp="1"/>
          </p:cNvGraphicFramePr>
          <p:nvPr>
            <p:extLst/>
          </p:nvPr>
        </p:nvGraphicFramePr>
        <p:xfrm>
          <a:off x="5550165" y="653534"/>
          <a:ext cx="5234683"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15658">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813</a:t>
                      </a:r>
                      <a:endParaRPr lang="en-IN" dirty="0"/>
                    </a:p>
                  </a:txBody>
                  <a:tcPr/>
                </a:tc>
                <a:tc>
                  <a:txBody>
                    <a:bodyPr/>
                    <a:lstStyle/>
                    <a:p>
                      <a:pPr algn="ctr"/>
                      <a:r>
                        <a:rPr lang="en-US" dirty="0" smtClean="0"/>
                        <a:t>945</a:t>
                      </a:r>
                      <a:endParaRPr lang="en-IN" dirty="0"/>
                    </a:p>
                  </a:txBody>
                  <a:tcPr/>
                </a:tc>
                <a:tc>
                  <a:txBody>
                    <a:bodyPr/>
                    <a:lstStyle/>
                    <a:p>
                      <a:pPr algn="ctr"/>
                      <a:r>
                        <a:rPr lang="en-US" dirty="0" smtClean="0"/>
                        <a:t>708</a:t>
                      </a:r>
                      <a:endParaRPr lang="en-IN" dirty="0"/>
                    </a:p>
                  </a:txBody>
                  <a:tcPr/>
                </a:tc>
                <a:tc>
                  <a:txBody>
                    <a:bodyPr/>
                    <a:lstStyle/>
                    <a:p>
                      <a:pPr algn="ctr"/>
                      <a:r>
                        <a:rPr lang="en-US" dirty="0" smtClean="0"/>
                        <a:t>1947</a:t>
                      </a:r>
                      <a:endParaRPr lang="en-IN" dirty="0"/>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solidFill>
                            <a:srgbClr val="FF0000"/>
                          </a:solidFill>
                        </a:rPr>
                        <a:t>1741</a:t>
                      </a:r>
                      <a:endParaRPr lang="en-IN" dirty="0">
                        <a:solidFill>
                          <a:srgbClr val="FF0000"/>
                        </a:solidFill>
                      </a:endParaRPr>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t>569</a:t>
                      </a:r>
                      <a:endParaRPr lang="en-IN" dirty="0"/>
                    </a:p>
                  </a:txBody>
                  <a:tcPr/>
                </a:tc>
                <a:tc>
                  <a:txBody>
                    <a:bodyPr/>
                    <a:lstStyle/>
                    <a:p>
                      <a:pPr algn="ctr"/>
                      <a:r>
                        <a:rPr lang="en-US" dirty="0" smtClean="0">
                          <a:solidFill>
                            <a:srgbClr val="FF0000"/>
                          </a:solidFill>
                        </a:rPr>
                        <a:t>1559</a:t>
                      </a:r>
                      <a:endParaRPr lang="en-IN" dirty="0">
                        <a:solidFill>
                          <a:srgbClr val="FF0000"/>
                        </a:solidFill>
                      </a:endParaRPr>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19" name="Table 18"/>
          <p:cNvGraphicFramePr>
            <a:graphicFrameLocks noGrp="1"/>
          </p:cNvGraphicFramePr>
          <p:nvPr>
            <p:extLst/>
          </p:nvPr>
        </p:nvGraphicFramePr>
        <p:xfrm>
          <a:off x="5532193" y="639861"/>
          <a:ext cx="5234683" cy="2194560"/>
        </p:xfrm>
        <a:graphic>
          <a:graphicData uri="http://schemas.openxmlformats.org/drawingml/2006/table">
            <a:tbl>
              <a:tblPr firstRow="1" bandRow="1">
                <a:tableStyleId>{5C22544A-7EE6-4342-B048-85BDC9FD1C3A}</a:tableStyleId>
              </a:tblPr>
              <a:tblGrid>
                <a:gridCol w="883805">
                  <a:extLst>
                    <a:ext uri="{9D8B030D-6E8A-4147-A177-3AD203B41FA5}">
                      <a16:colId xmlns:a16="http://schemas.microsoft.com/office/drawing/2014/main" xmlns="" val="1658869120"/>
                    </a:ext>
                  </a:extLst>
                </a:gridCol>
                <a:gridCol w="883805">
                  <a:extLst>
                    <a:ext uri="{9D8B030D-6E8A-4147-A177-3AD203B41FA5}">
                      <a16:colId xmlns:a16="http://schemas.microsoft.com/office/drawing/2014/main" xmlns="" val="3251921915"/>
                    </a:ext>
                  </a:extLst>
                </a:gridCol>
                <a:gridCol w="815658">
                  <a:extLst>
                    <a:ext uri="{9D8B030D-6E8A-4147-A177-3AD203B41FA5}">
                      <a16:colId xmlns:a16="http://schemas.microsoft.com/office/drawing/2014/main" xmlns="" val="1353512638"/>
                    </a:ext>
                  </a:extLst>
                </a:gridCol>
                <a:gridCol w="883805">
                  <a:extLst>
                    <a:ext uri="{9D8B030D-6E8A-4147-A177-3AD203B41FA5}">
                      <a16:colId xmlns:a16="http://schemas.microsoft.com/office/drawing/2014/main" xmlns="" val="1853360138"/>
                    </a:ext>
                  </a:extLst>
                </a:gridCol>
                <a:gridCol w="883805">
                  <a:extLst>
                    <a:ext uri="{9D8B030D-6E8A-4147-A177-3AD203B41FA5}">
                      <a16:colId xmlns:a16="http://schemas.microsoft.com/office/drawing/2014/main" xmlns="" val="2525046793"/>
                    </a:ext>
                  </a:extLst>
                </a:gridCol>
                <a:gridCol w="883805">
                  <a:extLst>
                    <a:ext uri="{9D8B030D-6E8A-4147-A177-3AD203B41FA5}">
                      <a16:colId xmlns:a16="http://schemas.microsoft.com/office/drawing/2014/main" xmlns=""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813</a:t>
                      </a:r>
                      <a:endParaRPr lang="en-IN" dirty="0"/>
                    </a:p>
                  </a:txBody>
                  <a:tcPr/>
                </a:tc>
                <a:tc>
                  <a:txBody>
                    <a:bodyPr/>
                    <a:lstStyle/>
                    <a:p>
                      <a:pPr algn="ctr"/>
                      <a:r>
                        <a:rPr lang="en-US" dirty="0" smtClean="0"/>
                        <a:t>945</a:t>
                      </a:r>
                      <a:endParaRPr lang="en-IN" dirty="0"/>
                    </a:p>
                  </a:txBody>
                  <a:tcPr/>
                </a:tc>
                <a:tc>
                  <a:txBody>
                    <a:bodyPr/>
                    <a:lstStyle/>
                    <a:p>
                      <a:pPr algn="ctr"/>
                      <a:r>
                        <a:rPr lang="en-US" dirty="0" smtClean="0"/>
                        <a:t>708</a:t>
                      </a:r>
                      <a:endParaRPr lang="en-IN" dirty="0"/>
                    </a:p>
                  </a:txBody>
                  <a:tcPr/>
                </a:tc>
                <a:tc>
                  <a:txBody>
                    <a:bodyPr/>
                    <a:lstStyle/>
                    <a:p>
                      <a:pPr algn="ctr"/>
                      <a:r>
                        <a:rPr lang="en-US" dirty="0" smtClean="0"/>
                        <a:t>1947</a:t>
                      </a:r>
                      <a:endParaRPr lang="en-IN" dirty="0"/>
                    </a:p>
                  </a:txBody>
                  <a:tcPr/>
                </a:tc>
                <a:extLst>
                  <a:ext uri="{0D108BD9-81ED-4DB2-BD59-A6C34878D82A}">
                    <a16:rowId xmlns:a16="http://schemas.microsoft.com/office/drawing/2014/main" xmlns=""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t>569</a:t>
                      </a:r>
                      <a:endParaRPr lang="en-IN" dirty="0"/>
                    </a:p>
                  </a:txBody>
                  <a:tcPr/>
                </a:tc>
                <a:tc>
                  <a:txBody>
                    <a:bodyPr/>
                    <a:lstStyle/>
                    <a:p>
                      <a:pPr algn="ctr"/>
                      <a:r>
                        <a:rPr lang="en-US" dirty="0" smtClean="0">
                          <a:solidFill>
                            <a:srgbClr val="FF0000"/>
                          </a:solidFill>
                        </a:rPr>
                        <a:t>1553</a:t>
                      </a:r>
                      <a:endParaRPr lang="en-IN" dirty="0">
                        <a:solidFill>
                          <a:srgbClr val="FF0000"/>
                        </a:solidFill>
                      </a:endParaRPr>
                    </a:p>
                  </a:txBody>
                  <a:tcPr/>
                </a:tc>
                <a:extLst>
                  <a:ext uri="{0D108BD9-81ED-4DB2-BD59-A6C34878D82A}">
                    <a16:rowId xmlns:a16="http://schemas.microsoft.com/office/drawing/2014/main" xmlns=""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t>1741</a:t>
                      </a:r>
                      <a:endParaRPr lang="en-IN" dirty="0"/>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t>569</a:t>
                      </a:r>
                      <a:endParaRPr lang="en-IN" dirty="0"/>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solidFill>
                            <a:srgbClr val="FF0000"/>
                          </a:solidFill>
                        </a:rPr>
                        <a:t>1483</a:t>
                      </a:r>
                      <a:endParaRPr lang="en-IN" dirty="0">
                        <a:solidFill>
                          <a:srgbClr val="FF0000"/>
                        </a:solidFill>
                      </a:endParaRPr>
                    </a:p>
                  </a:txBody>
                  <a:tcPr/>
                </a:tc>
                <a:extLst>
                  <a:ext uri="{0D108BD9-81ED-4DB2-BD59-A6C34878D82A}">
                    <a16:rowId xmlns:a16="http://schemas.microsoft.com/office/drawing/2014/main" xmlns=""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21" name="Table 20"/>
          <p:cNvGraphicFramePr>
            <a:graphicFrameLocks noGrp="1"/>
          </p:cNvGraphicFramePr>
          <p:nvPr>
            <p:extLst/>
          </p:nvPr>
        </p:nvGraphicFramePr>
        <p:xfrm>
          <a:off x="5817990" y="3869966"/>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dirty="0" smtClean="0"/>
                        <a:t>945</a:t>
                      </a:r>
                      <a:endParaRPr lang="en-IN" dirty="0"/>
                    </a:p>
                  </a:txBody>
                  <a:tcPr/>
                </a:tc>
                <a:tc>
                  <a:txBody>
                    <a:bodyPr/>
                    <a:lstStyle/>
                    <a:p>
                      <a:pPr algn="ctr"/>
                      <a:r>
                        <a:rPr lang="en-US" dirty="0" smtClean="0"/>
                        <a:t>1947</a:t>
                      </a:r>
                      <a:endParaRPr lang="en-IN" dirty="0"/>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1559</a:t>
                      </a:r>
                      <a:endParaRPr lang="en-IN" b="1" dirty="0">
                        <a:solidFill>
                          <a:srgbClr val="C00000"/>
                        </a:solidFill>
                      </a:endParaRPr>
                    </a:p>
                  </a:txBody>
                  <a:tcPr/>
                </a:tc>
                <a:tc>
                  <a:txBody>
                    <a:bodyPr/>
                    <a:lstStyle/>
                    <a:p>
                      <a:pPr algn="ctr"/>
                      <a:endParaRPr lang="en-IN" b="1" dirty="0">
                        <a:solidFill>
                          <a:srgbClr val="C00000"/>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b="1" dirty="0" smtClean="0">
                          <a:solidFill>
                            <a:srgbClr val="C00000"/>
                          </a:solidFill>
                        </a:rPr>
                        <a:t>1559</a:t>
                      </a:r>
                      <a:endParaRPr lang="en-IN" b="1" dirty="0">
                        <a:solidFill>
                          <a:srgbClr val="C00000"/>
                        </a:solidFill>
                      </a:endParaRPr>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1351873387"/>
                  </a:ext>
                </a:extLst>
              </a:tr>
            </a:tbl>
          </a:graphicData>
        </a:graphic>
      </p:graphicFrame>
      <p:graphicFrame>
        <p:nvGraphicFramePr>
          <p:cNvPr id="24" name="Table 23"/>
          <p:cNvGraphicFramePr>
            <a:graphicFrameLocks noGrp="1"/>
          </p:cNvGraphicFramePr>
          <p:nvPr>
            <p:extLst/>
          </p:nvPr>
        </p:nvGraphicFramePr>
        <p:xfrm>
          <a:off x="5789924" y="3874601"/>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dirty="0" smtClean="0"/>
                        <a:t>945</a:t>
                      </a:r>
                      <a:endParaRPr lang="en-IN" dirty="0"/>
                    </a:p>
                  </a:txBody>
                  <a:tcPr/>
                </a:tc>
                <a:tc>
                  <a:txBody>
                    <a:bodyPr/>
                    <a:lstStyle/>
                    <a:p>
                      <a:pPr algn="ctr"/>
                      <a:r>
                        <a:rPr lang="en-US" dirty="0" smtClean="0"/>
                        <a:t>1947</a:t>
                      </a:r>
                      <a:endParaRPr lang="en-IN" dirty="0"/>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1559</a:t>
                      </a:r>
                      <a:endParaRPr lang="en-IN" b="1" dirty="0">
                        <a:solidFill>
                          <a:srgbClr val="C00000"/>
                        </a:solidFill>
                      </a:endParaRPr>
                    </a:p>
                  </a:txBody>
                  <a:tcPr/>
                </a:tc>
                <a:tc>
                  <a:txBody>
                    <a:bodyPr/>
                    <a:lstStyle/>
                    <a:p>
                      <a:pPr algn="ctr"/>
                      <a:r>
                        <a:rPr lang="en-US" b="1" dirty="0" smtClean="0">
                          <a:solidFill>
                            <a:srgbClr val="C00000"/>
                          </a:solidFill>
                        </a:rPr>
                        <a:t>1483</a:t>
                      </a:r>
                      <a:endParaRPr lang="en-IN" b="1" dirty="0">
                        <a:solidFill>
                          <a:srgbClr val="C00000"/>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b="1" dirty="0" smtClean="0">
                          <a:solidFill>
                            <a:srgbClr val="C00000"/>
                          </a:solidFill>
                        </a:rPr>
                        <a:t>1559</a:t>
                      </a:r>
                      <a:endParaRPr lang="en-IN" b="1" dirty="0">
                        <a:solidFill>
                          <a:srgbClr val="C00000"/>
                        </a:solidFill>
                      </a:endParaRPr>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b="1" dirty="0" smtClean="0">
                          <a:solidFill>
                            <a:srgbClr val="C00000"/>
                          </a:solidFill>
                        </a:rPr>
                        <a:t>1483</a:t>
                      </a: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1351873387"/>
                  </a:ext>
                </a:extLst>
              </a:tr>
            </a:tbl>
          </a:graphicData>
        </a:graphic>
      </p:graphicFrame>
    </p:spTree>
    <p:extLst>
      <p:ext uri="{BB962C8B-B14F-4D97-AF65-F5344CB8AC3E}">
        <p14:creationId xmlns:p14="http://schemas.microsoft.com/office/powerpoint/2010/main" val="36200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8643"/>
            <a:ext cx="12191999" cy="5969358"/>
          </a:xfrm>
          <a:prstGeom prst="rect">
            <a:avLst/>
          </a:prstGeom>
        </p:spPr>
      </p:pic>
      <p:sp>
        <p:nvSpPr>
          <p:cNvPr id="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401317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5315055" y="4150985"/>
          <a:ext cx="6295056" cy="1742563"/>
        </p:xfrm>
        <a:graphic>
          <a:graphicData uri="http://schemas.openxmlformats.org/drawingml/2006/table">
            <a:tbl>
              <a:tblPr firstRow="1" bandRow="1">
                <a:tableStyleId>{5C22544A-7EE6-4342-B048-85BDC9FD1C3A}</a:tableStyleId>
              </a:tblPr>
              <a:tblGrid>
                <a:gridCol w="1573764">
                  <a:extLst>
                    <a:ext uri="{9D8B030D-6E8A-4147-A177-3AD203B41FA5}">
                      <a16:colId xmlns:a16="http://schemas.microsoft.com/office/drawing/2014/main" xmlns="" val="1658869120"/>
                    </a:ext>
                  </a:extLst>
                </a:gridCol>
                <a:gridCol w="1573764">
                  <a:extLst>
                    <a:ext uri="{9D8B030D-6E8A-4147-A177-3AD203B41FA5}">
                      <a16:colId xmlns:a16="http://schemas.microsoft.com/office/drawing/2014/main" xmlns="" val="3251921915"/>
                    </a:ext>
                  </a:extLst>
                </a:gridCol>
                <a:gridCol w="1573764">
                  <a:extLst>
                    <a:ext uri="{9D8B030D-6E8A-4147-A177-3AD203B41FA5}">
                      <a16:colId xmlns:a16="http://schemas.microsoft.com/office/drawing/2014/main" xmlns="" val="1353512638"/>
                    </a:ext>
                  </a:extLst>
                </a:gridCol>
                <a:gridCol w="1573764">
                  <a:extLst>
                    <a:ext uri="{9D8B030D-6E8A-4147-A177-3AD203B41FA5}">
                      <a16:colId xmlns:a16="http://schemas.microsoft.com/office/drawing/2014/main" xmlns="" val="2525046793"/>
                    </a:ext>
                  </a:extLst>
                </a:gridCol>
              </a:tblGrid>
              <a:tr h="517784">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extLst>
                  <a:ext uri="{0D108BD9-81ED-4DB2-BD59-A6C34878D82A}">
                    <a16:rowId xmlns:a16="http://schemas.microsoft.com/office/drawing/2014/main" xmlns="" val="125271675"/>
                  </a:ext>
                </a:extLst>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endParaRPr lang="en-IN" dirty="0"/>
                    </a:p>
                  </a:txBody>
                  <a:tcPr/>
                </a:tc>
                <a:tc>
                  <a:txBody>
                    <a:bodyPr/>
                    <a:lstStyle/>
                    <a:p>
                      <a:pPr algn="ctr"/>
                      <a:endParaRPr lang="en-IN" dirty="0"/>
                    </a:p>
                  </a:txBody>
                  <a:tcPr/>
                </a:tc>
                <a:extLst>
                  <a:ext uri="{0D108BD9-81ED-4DB2-BD59-A6C34878D82A}">
                    <a16:rowId xmlns:a16="http://schemas.microsoft.com/office/drawing/2014/main" xmlns="" val="3019692756"/>
                  </a:ext>
                </a:extLst>
              </a:tr>
              <a:tr h="39807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9807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3" y="867524"/>
            <a:ext cx="4686059" cy="5501025"/>
          </a:xfrm>
          <a:prstGeom prst="rect">
            <a:avLst/>
          </a:prstGeom>
        </p:spPr>
      </p:pic>
      <p:cxnSp>
        <p:nvCxnSpPr>
          <p:cNvPr id="30" name="Straight Arrow Connector 29"/>
          <p:cNvCxnSpPr/>
          <p:nvPr/>
        </p:nvCxnSpPr>
        <p:spPr>
          <a:xfrm flipV="1">
            <a:off x="1607127" y="5189142"/>
            <a:ext cx="235528" cy="13100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467190" y="3172422"/>
            <a:ext cx="5450979" cy="646331"/>
          </a:xfrm>
          <a:prstGeom prst="rect">
            <a:avLst/>
          </a:prstGeom>
          <a:noFill/>
        </p:spPr>
        <p:txBody>
          <a:bodyPr wrap="none" rtlCol="0">
            <a:spAutoFit/>
          </a:bodyPr>
          <a:lstStyle/>
          <a:p>
            <a:r>
              <a:rPr lang="en-US" dirty="0"/>
              <a:t>The distance 708 is closest between AHMU and BACHY </a:t>
            </a:r>
          </a:p>
          <a:p>
            <a:r>
              <a:rPr lang="en-US" dirty="0"/>
              <a:t>is the minimum</a:t>
            </a:r>
          </a:p>
        </p:txBody>
      </p:sp>
      <p:cxnSp>
        <p:nvCxnSpPr>
          <p:cNvPr id="10" name="Straight Arrow Connector 9"/>
          <p:cNvCxnSpPr/>
          <p:nvPr/>
        </p:nvCxnSpPr>
        <p:spPr>
          <a:xfrm>
            <a:off x="1094509" y="3618035"/>
            <a:ext cx="166255" cy="65670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842655" y="4558145"/>
            <a:ext cx="0" cy="63099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260764" y="4274742"/>
            <a:ext cx="453736" cy="18295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extLst/>
          </p:nvPr>
        </p:nvGraphicFramePr>
        <p:xfrm>
          <a:off x="5467190" y="964725"/>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extLst>
                  <a:ext uri="{0D108BD9-81ED-4DB2-BD59-A6C34878D82A}">
                    <a16:rowId xmlns:a16="http://schemas.microsoft.com/office/drawing/2014/main" xmlns="" val="1351873387"/>
                  </a:ext>
                </a:extLst>
              </a:tr>
            </a:tbl>
          </a:graphicData>
        </a:graphic>
      </p:graphicFrame>
      <p:graphicFrame>
        <p:nvGraphicFramePr>
          <p:cNvPr id="14" name="Table 13"/>
          <p:cNvGraphicFramePr>
            <a:graphicFrameLocks noGrp="1"/>
          </p:cNvGraphicFramePr>
          <p:nvPr>
            <p:extLst/>
          </p:nvPr>
        </p:nvGraphicFramePr>
        <p:xfrm>
          <a:off x="5467190" y="964725"/>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rgbClr val="FF0000"/>
                          </a:solidFill>
                        </a:rPr>
                        <a:t>945</a:t>
                      </a:r>
                      <a:endParaRPr lang="en-IN" b="0" dirty="0">
                        <a:solidFill>
                          <a:srgbClr val="FF0000"/>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rgbClr val="FF0000"/>
                          </a:solidFill>
                        </a:rPr>
                        <a:t>1559</a:t>
                      </a:r>
                      <a:endParaRPr lang="en-IN" b="0" dirty="0">
                        <a:solidFill>
                          <a:srgbClr val="FF0000"/>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extLst>
                  <a:ext uri="{0D108BD9-81ED-4DB2-BD59-A6C34878D82A}">
                    <a16:rowId xmlns:a16="http://schemas.microsoft.com/office/drawing/2014/main" xmlns="" val="1351873387"/>
                  </a:ext>
                </a:extLst>
              </a:tr>
            </a:tbl>
          </a:graphicData>
        </a:graphic>
      </p:graphicFrame>
      <p:graphicFrame>
        <p:nvGraphicFramePr>
          <p:cNvPr id="18" name="Table 17"/>
          <p:cNvGraphicFramePr>
            <a:graphicFrameLocks noGrp="1"/>
          </p:cNvGraphicFramePr>
          <p:nvPr>
            <p:extLst/>
          </p:nvPr>
        </p:nvGraphicFramePr>
        <p:xfrm>
          <a:off x="5315055" y="4150985"/>
          <a:ext cx="6295056" cy="1742563"/>
        </p:xfrm>
        <a:graphic>
          <a:graphicData uri="http://schemas.openxmlformats.org/drawingml/2006/table">
            <a:tbl>
              <a:tblPr firstRow="1" bandRow="1">
                <a:tableStyleId>{5C22544A-7EE6-4342-B048-85BDC9FD1C3A}</a:tableStyleId>
              </a:tblPr>
              <a:tblGrid>
                <a:gridCol w="1573764">
                  <a:extLst>
                    <a:ext uri="{9D8B030D-6E8A-4147-A177-3AD203B41FA5}">
                      <a16:colId xmlns:a16="http://schemas.microsoft.com/office/drawing/2014/main" xmlns="" val="1658869120"/>
                    </a:ext>
                  </a:extLst>
                </a:gridCol>
                <a:gridCol w="1573764">
                  <a:extLst>
                    <a:ext uri="{9D8B030D-6E8A-4147-A177-3AD203B41FA5}">
                      <a16:colId xmlns:a16="http://schemas.microsoft.com/office/drawing/2014/main" xmlns="" val="3251921915"/>
                    </a:ext>
                  </a:extLst>
                </a:gridCol>
                <a:gridCol w="1573764">
                  <a:extLst>
                    <a:ext uri="{9D8B030D-6E8A-4147-A177-3AD203B41FA5}">
                      <a16:colId xmlns:a16="http://schemas.microsoft.com/office/drawing/2014/main" xmlns="" val="1353512638"/>
                    </a:ext>
                  </a:extLst>
                </a:gridCol>
                <a:gridCol w="1573764">
                  <a:extLst>
                    <a:ext uri="{9D8B030D-6E8A-4147-A177-3AD203B41FA5}">
                      <a16:colId xmlns:a16="http://schemas.microsoft.com/office/drawing/2014/main" xmlns="" val="2525046793"/>
                    </a:ext>
                  </a:extLst>
                </a:gridCol>
              </a:tblGrid>
              <a:tr h="517784">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extLst>
                  <a:ext uri="{0D108BD9-81ED-4DB2-BD59-A6C34878D82A}">
                    <a16:rowId xmlns:a16="http://schemas.microsoft.com/office/drawing/2014/main" xmlns="" val="125271675"/>
                  </a:ext>
                </a:extLst>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endParaRPr lang="en-IN" b="1" dirty="0">
                        <a:solidFill>
                          <a:srgbClr val="C00000"/>
                        </a:solidFill>
                      </a:endParaRPr>
                    </a:p>
                  </a:txBody>
                  <a:tcPr/>
                </a:tc>
                <a:extLst>
                  <a:ext uri="{0D108BD9-81ED-4DB2-BD59-A6C34878D82A}">
                    <a16:rowId xmlns:a16="http://schemas.microsoft.com/office/drawing/2014/main" xmlns="" val="3019692756"/>
                  </a:ext>
                </a:extLst>
              </a:tr>
              <a:tr h="39807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9807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21" name="Table 20"/>
          <p:cNvGraphicFramePr>
            <a:graphicFrameLocks noGrp="1"/>
          </p:cNvGraphicFramePr>
          <p:nvPr>
            <p:extLst/>
          </p:nvPr>
        </p:nvGraphicFramePr>
        <p:xfrm>
          <a:off x="5467190" y="964725"/>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a16="http://schemas.microsoft.com/office/drawing/2014/main" xmlns="" val="3750296537"/>
                    </a:ext>
                  </a:extLst>
                </a:gridCol>
                <a:gridCol w="1010062">
                  <a:extLst>
                    <a:ext uri="{9D8B030D-6E8A-4147-A177-3AD203B41FA5}">
                      <a16:colId xmlns:a16="http://schemas.microsoft.com/office/drawing/2014/main" xmlns="" val="2797630476"/>
                    </a:ext>
                  </a:extLst>
                </a:gridCol>
                <a:gridCol w="1010062">
                  <a:extLst>
                    <a:ext uri="{9D8B030D-6E8A-4147-A177-3AD203B41FA5}">
                      <a16:colId xmlns:a16="http://schemas.microsoft.com/office/drawing/2014/main" xmlns="" val="616553990"/>
                    </a:ext>
                  </a:extLst>
                </a:gridCol>
                <a:gridCol w="1010062">
                  <a:extLst>
                    <a:ext uri="{9D8B030D-6E8A-4147-A177-3AD203B41FA5}">
                      <a16:colId xmlns:a16="http://schemas.microsoft.com/office/drawing/2014/main" xmlns="" val="152039387"/>
                    </a:ext>
                  </a:extLst>
                </a:gridCol>
                <a:gridCol w="1010062">
                  <a:extLst>
                    <a:ext uri="{9D8B030D-6E8A-4147-A177-3AD203B41FA5}">
                      <a16:colId xmlns:a16="http://schemas.microsoft.com/office/drawing/2014/main" xmlns=""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rgbClr val="FF0000"/>
                          </a:solidFill>
                        </a:rPr>
                        <a:t>1947</a:t>
                      </a:r>
                      <a:endParaRPr lang="en-IN" b="0" dirty="0">
                        <a:solidFill>
                          <a:srgbClr val="FF0000"/>
                        </a:solidFill>
                      </a:endParaRPr>
                    </a:p>
                  </a:txBody>
                  <a:tcPr/>
                </a:tc>
                <a:extLst>
                  <a:ext uri="{0D108BD9-81ED-4DB2-BD59-A6C34878D82A}">
                    <a16:rowId xmlns:a16="http://schemas.microsoft.com/office/drawing/2014/main" xmlns=""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rgbClr val="FF0000"/>
                          </a:solidFill>
                        </a:rPr>
                        <a:t>1483</a:t>
                      </a:r>
                      <a:endParaRPr lang="en-IN" b="0" dirty="0">
                        <a:solidFill>
                          <a:srgbClr val="FF0000"/>
                        </a:solidFill>
                      </a:endParaRPr>
                    </a:p>
                  </a:txBody>
                  <a:tcPr/>
                </a:tc>
                <a:extLst>
                  <a:ext uri="{0D108BD9-81ED-4DB2-BD59-A6C34878D82A}">
                    <a16:rowId xmlns:a16="http://schemas.microsoft.com/office/drawing/2014/main" xmlns=""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extLst>
                  <a:ext uri="{0D108BD9-81ED-4DB2-BD59-A6C34878D82A}">
                    <a16:rowId xmlns:a16="http://schemas.microsoft.com/office/drawing/2014/main" xmlns=""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extLst>
                  <a:ext uri="{0D108BD9-81ED-4DB2-BD59-A6C34878D82A}">
                    <a16:rowId xmlns:a16="http://schemas.microsoft.com/office/drawing/2014/main" xmlns="" val="1351873387"/>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17071447"/>
              </p:ext>
            </p:extLst>
          </p:nvPr>
        </p:nvGraphicFramePr>
        <p:xfrm>
          <a:off x="5315055" y="4150985"/>
          <a:ext cx="6295056" cy="1742563"/>
        </p:xfrm>
        <a:graphic>
          <a:graphicData uri="http://schemas.openxmlformats.org/drawingml/2006/table">
            <a:tbl>
              <a:tblPr firstRow="1" bandRow="1">
                <a:tableStyleId>{5C22544A-7EE6-4342-B048-85BDC9FD1C3A}</a:tableStyleId>
              </a:tblPr>
              <a:tblGrid>
                <a:gridCol w="1573764">
                  <a:extLst>
                    <a:ext uri="{9D8B030D-6E8A-4147-A177-3AD203B41FA5}">
                      <a16:colId xmlns:a16="http://schemas.microsoft.com/office/drawing/2014/main" xmlns="" val="1658869120"/>
                    </a:ext>
                  </a:extLst>
                </a:gridCol>
                <a:gridCol w="1573764">
                  <a:extLst>
                    <a:ext uri="{9D8B030D-6E8A-4147-A177-3AD203B41FA5}">
                      <a16:colId xmlns:a16="http://schemas.microsoft.com/office/drawing/2014/main" xmlns="" val="3251921915"/>
                    </a:ext>
                  </a:extLst>
                </a:gridCol>
                <a:gridCol w="1573764">
                  <a:extLst>
                    <a:ext uri="{9D8B030D-6E8A-4147-A177-3AD203B41FA5}">
                      <a16:colId xmlns:a16="http://schemas.microsoft.com/office/drawing/2014/main" xmlns="" val="1353512638"/>
                    </a:ext>
                  </a:extLst>
                </a:gridCol>
                <a:gridCol w="1573764">
                  <a:extLst>
                    <a:ext uri="{9D8B030D-6E8A-4147-A177-3AD203B41FA5}">
                      <a16:colId xmlns:a16="http://schemas.microsoft.com/office/drawing/2014/main" xmlns="" val="2525046793"/>
                    </a:ext>
                  </a:extLst>
                </a:gridCol>
              </a:tblGrid>
              <a:tr h="517784">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r>
                        <a:rPr lang="en-US" b="1" dirty="0" smtClean="0">
                          <a:solidFill>
                            <a:srgbClr val="C00000"/>
                          </a:solidFill>
                        </a:rPr>
                        <a:t>1483</a:t>
                      </a:r>
                      <a:endParaRPr lang="en-IN" b="1" dirty="0">
                        <a:solidFill>
                          <a:srgbClr val="C00000"/>
                        </a:solidFill>
                      </a:endParaRPr>
                    </a:p>
                  </a:txBody>
                  <a:tcPr/>
                </a:tc>
                <a:extLst>
                  <a:ext uri="{0D108BD9-81ED-4DB2-BD59-A6C34878D82A}">
                    <a16:rowId xmlns:a16="http://schemas.microsoft.com/office/drawing/2014/main" xmlns="" val="3019692756"/>
                  </a:ext>
                </a:extLst>
              </a:tr>
              <a:tr h="39807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9807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1483</a:t>
                      </a: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sp>
        <p:nvSpPr>
          <p:cNvPr id="15"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85781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40158"/>
            <a:ext cx="12192000" cy="5917842"/>
          </a:xfrm>
          <a:prstGeom prst="rect">
            <a:avLst/>
          </a:prstGeom>
        </p:spPr>
      </p:pic>
      <p:sp>
        <p:nvSpPr>
          <p:cNvPr id="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8322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5328645" y="867524"/>
          <a:ext cx="6419744" cy="1888016"/>
        </p:xfrm>
        <a:graphic>
          <a:graphicData uri="http://schemas.openxmlformats.org/drawingml/2006/table">
            <a:tbl>
              <a:tblPr firstRow="1" bandRow="1">
                <a:tableStyleId>{5C22544A-7EE6-4342-B048-85BDC9FD1C3A}</a:tableStyleId>
              </a:tblPr>
              <a:tblGrid>
                <a:gridCol w="1604936">
                  <a:extLst>
                    <a:ext uri="{9D8B030D-6E8A-4147-A177-3AD203B41FA5}">
                      <a16:colId xmlns:a16="http://schemas.microsoft.com/office/drawing/2014/main" xmlns="" val="1658869120"/>
                    </a:ext>
                  </a:extLst>
                </a:gridCol>
                <a:gridCol w="1604936">
                  <a:extLst>
                    <a:ext uri="{9D8B030D-6E8A-4147-A177-3AD203B41FA5}">
                      <a16:colId xmlns:a16="http://schemas.microsoft.com/office/drawing/2014/main" xmlns="" val="3251921915"/>
                    </a:ext>
                  </a:extLst>
                </a:gridCol>
                <a:gridCol w="1604936">
                  <a:extLst>
                    <a:ext uri="{9D8B030D-6E8A-4147-A177-3AD203B41FA5}">
                      <a16:colId xmlns:a16="http://schemas.microsoft.com/office/drawing/2014/main" xmlns="" val="1353512638"/>
                    </a:ext>
                  </a:extLst>
                </a:gridCol>
                <a:gridCol w="1604936">
                  <a:extLst>
                    <a:ext uri="{9D8B030D-6E8A-4147-A177-3AD203B41FA5}">
                      <a16:colId xmlns:a16="http://schemas.microsoft.com/office/drawing/2014/main" xmlns="" val="2525046793"/>
                    </a:ext>
                  </a:extLst>
                </a:gridCol>
              </a:tblGrid>
              <a:tr h="578248">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extLst>
                  <a:ext uri="{0D108BD9-81ED-4DB2-BD59-A6C34878D82A}">
                    <a16:rowId xmlns:a16="http://schemas.microsoft.com/office/drawing/2014/main" xmlns="" val="125271675"/>
                  </a:ext>
                </a:extLst>
              </a:tr>
              <a:tr h="5782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945</a:t>
                      </a:r>
                      <a:endParaRPr lang="en-IN" dirty="0"/>
                    </a:p>
                  </a:txBody>
                  <a:tcPr/>
                </a:tc>
                <a:tc>
                  <a:txBody>
                    <a:bodyPr/>
                    <a:lstStyle/>
                    <a:p>
                      <a:pPr algn="ctr"/>
                      <a:r>
                        <a:rPr lang="en-US" dirty="0" smtClean="0"/>
                        <a:t>1483</a:t>
                      </a:r>
                      <a:endParaRPr lang="en-IN" dirty="0"/>
                    </a:p>
                  </a:txBody>
                  <a:tcPr/>
                </a:tc>
                <a:extLst>
                  <a:ext uri="{0D108BD9-81ED-4DB2-BD59-A6C34878D82A}">
                    <a16:rowId xmlns:a16="http://schemas.microsoft.com/office/drawing/2014/main" xmlns="" val="3019692756"/>
                  </a:ext>
                </a:extLst>
              </a:tr>
              <a:tr h="35962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t>945</a:t>
                      </a:r>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a16="http://schemas.microsoft.com/office/drawing/2014/main" xmlns="" val="988584805"/>
                  </a:ext>
                </a:extLst>
              </a:tr>
              <a:tr h="35962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1483</a:t>
                      </a: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5" name="Table 4"/>
          <p:cNvGraphicFramePr>
            <a:graphicFrameLocks noGrp="1"/>
          </p:cNvGraphicFramePr>
          <p:nvPr>
            <p:extLst/>
          </p:nvPr>
        </p:nvGraphicFramePr>
        <p:xfrm>
          <a:off x="5467190" y="4042764"/>
          <a:ext cx="4877907" cy="1277381"/>
        </p:xfrm>
        <a:graphic>
          <a:graphicData uri="http://schemas.openxmlformats.org/drawingml/2006/table">
            <a:tbl>
              <a:tblPr firstRow="1" bandRow="1">
                <a:tableStyleId>{5C22544A-7EE6-4342-B048-85BDC9FD1C3A}</a:tableStyleId>
              </a:tblPr>
              <a:tblGrid>
                <a:gridCol w="1625969">
                  <a:extLst>
                    <a:ext uri="{9D8B030D-6E8A-4147-A177-3AD203B41FA5}">
                      <a16:colId xmlns:a16="http://schemas.microsoft.com/office/drawing/2014/main" xmlns="" val="3750296537"/>
                    </a:ext>
                  </a:extLst>
                </a:gridCol>
                <a:gridCol w="1625969">
                  <a:extLst>
                    <a:ext uri="{9D8B030D-6E8A-4147-A177-3AD203B41FA5}">
                      <a16:colId xmlns:a16="http://schemas.microsoft.com/office/drawing/2014/main" xmlns="" val="2797630476"/>
                    </a:ext>
                  </a:extLst>
                </a:gridCol>
                <a:gridCol w="1625969">
                  <a:extLst>
                    <a:ext uri="{9D8B030D-6E8A-4147-A177-3AD203B41FA5}">
                      <a16:colId xmlns:a16="http://schemas.microsoft.com/office/drawing/2014/main" xmlns="" val="3971761533"/>
                    </a:ext>
                  </a:extLst>
                </a:gridCol>
              </a:tblGrid>
              <a:tr h="468708">
                <a:tc>
                  <a:txBody>
                    <a:bodyPr/>
                    <a:lstStyle/>
                    <a:p>
                      <a:pPr algn="ctr"/>
                      <a:endParaRPr lang="en-IN" dirty="0">
                        <a:solidFill>
                          <a:schemeClr val="tx1"/>
                        </a:solidFill>
                      </a:endParaRPr>
                    </a:p>
                  </a:txBody>
                  <a:tcPr/>
                </a:tc>
                <a:tc>
                  <a:txBody>
                    <a:bodyPr/>
                    <a:lstStyle/>
                    <a:p>
                      <a:pPr algn="ctr"/>
                      <a:r>
                        <a:rPr lang="en-US" dirty="0" smtClean="0">
                          <a:solidFill>
                            <a:schemeClr val="tx1"/>
                          </a:solidFill>
                        </a:rPr>
                        <a:t>ABCDHM</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442913">
                <a:tc>
                  <a:txBody>
                    <a:bodyPr/>
                    <a:lstStyle/>
                    <a:p>
                      <a:pPr algn="ctr"/>
                      <a:r>
                        <a:rPr lang="en-US" dirty="0" smtClean="0">
                          <a:solidFill>
                            <a:schemeClr val="tx1"/>
                          </a:solidFill>
                        </a:rPr>
                        <a:t>ABCDHM</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endParaRPr lang="en-IN" dirty="0"/>
                    </a:p>
                  </a:txBody>
                  <a:tcPr/>
                </a:tc>
                <a:extLst>
                  <a:ext uri="{0D108BD9-81ED-4DB2-BD59-A6C34878D82A}">
                    <a16:rowId xmlns:a16="http://schemas.microsoft.com/office/drawing/2014/main" xmlns="" val="1670349252"/>
                  </a:ext>
                </a:extLst>
              </a:tr>
              <a:tr h="36450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1351873387"/>
                  </a:ext>
                </a:extLst>
              </a:tr>
            </a:tbl>
          </a:graphicData>
        </a:graphic>
      </p:graphicFrame>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3" y="867524"/>
            <a:ext cx="4686059" cy="5501025"/>
          </a:xfrm>
          <a:prstGeom prst="rect">
            <a:avLst/>
          </a:prstGeom>
        </p:spPr>
      </p:pic>
      <p:cxnSp>
        <p:nvCxnSpPr>
          <p:cNvPr id="30" name="Straight Arrow Connector 29"/>
          <p:cNvCxnSpPr/>
          <p:nvPr/>
        </p:nvCxnSpPr>
        <p:spPr>
          <a:xfrm flipV="1">
            <a:off x="1607127" y="5189142"/>
            <a:ext cx="235528" cy="13100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408562" y="3173474"/>
            <a:ext cx="5691238" cy="646331"/>
          </a:xfrm>
          <a:prstGeom prst="rect">
            <a:avLst/>
          </a:prstGeom>
          <a:noFill/>
        </p:spPr>
        <p:txBody>
          <a:bodyPr wrap="none" rtlCol="0">
            <a:spAutoFit/>
          </a:bodyPr>
          <a:lstStyle/>
          <a:p>
            <a:r>
              <a:rPr lang="en-US" dirty="0" smtClean="0"/>
              <a:t>The distance between </a:t>
            </a:r>
            <a:r>
              <a:rPr lang="en-US" dirty="0" smtClean="0">
                <a:solidFill>
                  <a:schemeClr val="tx1"/>
                </a:solidFill>
              </a:rPr>
              <a:t>AHMUBACHY</a:t>
            </a:r>
            <a:r>
              <a:rPr lang="en-US" dirty="0" smtClean="0"/>
              <a:t> &amp; DL is the minimum. </a:t>
            </a:r>
          </a:p>
          <a:p>
            <a:r>
              <a:rPr lang="en-US" dirty="0" smtClean="0"/>
              <a:t>Therefore we form cluster of ABCDHM</a:t>
            </a:r>
            <a:endParaRPr lang="en-US" dirty="0"/>
          </a:p>
        </p:txBody>
      </p:sp>
      <p:cxnSp>
        <p:nvCxnSpPr>
          <p:cNvPr id="10" name="Straight Arrow Connector 9"/>
          <p:cNvCxnSpPr/>
          <p:nvPr/>
        </p:nvCxnSpPr>
        <p:spPr>
          <a:xfrm>
            <a:off x="1094509" y="3618035"/>
            <a:ext cx="166255" cy="65670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842655" y="4558145"/>
            <a:ext cx="0" cy="63099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260764" y="4274742"/>
            <a:ext cx="453736" cy="18295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040173" y="2728913"/>
            <a:ext cx="274926" cy="889122"/>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Table 16"/>
          <p:cNvGraphicFramePr>
            <a:graphicFrameLocks noGrp="1"/>
          </p:cNvGraphicFramePr>
          <p:nvPr>
            <p:extLst>
              <p:ext uri="{D42A27DB-BD31-4B8C-83A1-F6EECF244321}">
                <p14:modId xmlns:p14="http://schemas.microsoft.com/office/powerpoint/2010/main" val="1912830045"/>
              </p:ext>
            </p:extLst>
          </p:nvPr>
        </p:nvGraphicFramePr>
        <p:xfrm>
          <a:off x="5328645" y="907011"/>
          <a:ext cx="6419744" cy="1801653"/>
        </p:xfrm>
        <a:graphic>
          <a:graphicData uri="http://schemas.openxmlformats.org/drawingml/2006/table">
            <a:tbl>
              <a:tblPr firstRow="1" bandRow="1">
                <a:tableStyleId>{5C22544A-7EE6-4342-B048-85BDC9FD1C3A}</a:tableStyleId>
              </a:tblPr>
              <a:tblGrid>
                <a:gridCol w="1604936">
                  <a:extLst>
                    <a:ext uri="{9D8B030D-6E8A-4147-A177-3AD203B41FA5}">
                      <a16:colId xmlns:a16="http://schemas.microsoft.com/office/drawing/2014/main" xmlns="" val="1658869120"/>
                    </a:ext>
                  </a:extLst>
                </a:gridCol>
                <a:gridCol w="1604936">
                  <a:extLst>
                    <a:ext uri="{9D8B030D-6E8A-4147-A177-3AD203B41FA5}">
                      <a16:colId xmlns:a16="http://schemas.microsoft.com/office/drawing/2014/main" xmlns="" val="3251921915"/>
                    </a:ext>
                  </a:extLst>
                </a:gridCol>
                <a:gridCol w="1604936">
                  <a:extLst>
                    <a:ext uri="{9D8B030D-6E8A-4147-A177-3AD203B41FA5}">
                      <a16:colId xmlns:a16="http://schemas.microsoft.com/office/drawing/2014/main" xmlns="" val="1353512638"/>
                    </a:ext>
                  </a:extLst>
                </a:gridCol>
                <a:gridCol w="1604936">
                  <a:extLst>
                    <a:ext uri="{9D8B030D-6E8A-4147-A177-3AD203B41FA5}">
                      <a16:colId xmlns:a16="http://schemas.microsoft.com/office/drawing/2014/main" xmlns="" val="2525046793"/>
                    </a:ext>
                  </a:extLst>
                </a:gridCol>
              </a:tblGrid>
              <a:tr h="51793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125271675"/>
                  </a:ext>
                </a:extLst>
              </a:tr>
              <a:tr h="4710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945</a:t>
                      </a:r>
                      <a:endParaRPr lang="en-IN" dirty="0"/>
                    </a:p>
                  </a:txBody>
                  <a:tcPr/>
                </a:tc>
                <a:tc>
                  <a:txBody>
                    <a:bodyPr/>
                    <a:lstStyle/>
                    <a:p>
                      <a:pPr algn="ctr"/>
                      <a:r>
                        <a:rPr lang="en-US" dirty="0" smtClean="0">
                          <a:solidFill>
                            <a:srgbClr val="FF0000"/>
                          </a:solidFill>
                        </a:rPr>
                        <a:t>1483</a:t>
                      </a:r>
                      <a:endParaRPr lang="en-IN" dirty="0">
                        <a:solidFill>
                          <a:srgbClr val="FF0000"/>
                        </a:solidFill>
                      </a:endParaRPr>
                    </a:p>
                  </a:txBody>
                  <a:tcPr/>
                </a:tc>
                <a:extLst>
                  <a:ext uri="{0D108BD9-81ED-4DB2-BD59-A6C34878D82A}">
                    <a16:rowId xmlns:a16="http://schemas.microsoft.com/office/drawing/2014/main" xmlns="" val="3019692756"/>
                  </a:ext>
                </a:extLst>
              </a:tr>
              <a:tr h="40633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dirty="0" smtClean="0"/>
                        <a:t>0</a:t>
                      </a:r>
                      <a:endParaRPr lang="en-IN" dirty="0"/>
                    </a:p>
                  </a:txBody>
                  <a:tcPr/>
                </a:tc>
                <a:tc>
                  <a:txBody>
                    <a:bodyPr/>
                    <a:lstStyle/>
                    <a:p>
                      <a:pPr algn="ctr"/>
                      <a:r>
                        <a:rPr lang="en-US" dirty="0" smtClean="0">
                          <a:solidFill>
                            <a:srgbClr val="FF0000"/>
                          </a:solidFill>
                        </a:rPr>
                        <a:t>1304</a:t>
                      </a:r>
                      <a:endParaRPr lang="en-IN" dirty="0">
                        <a:solidFill>
                          <a:srgbClr val="FF0000"/>
                        </a:solidFill>
                      </a:endParaRPr>
                    </a:p>
                  </a:txBody>
                  <a:tcPr/>
                </a:tc>
                <a:extLst>
                  <a:ext uri="{0D108BD9-81ED-4DB2-BD59-A6C34878D82A}">
                    <a16:rowId xmlns:a16="http://schemas.microsoft.com/office/drawing/2014/main" xmlns="" val="988584805"/>
                  </a:ext>
                </a:extLst>
              </a:tr>
              <a:tr h="40633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1483</a:t>
                      </a: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218521057"/>
                  </a:ext>
                </a:extLst>
              </a:tr>
            </a:tbl>
          </a:graphicData>
        </a:graphic>
      </p:graphicFrame>
      <p:graphicFrame>
        <p:nvGraphicFramePr>
          <p:cNvPr id="19" name="Table 18"/>
          <p:cNvGraphicFramePr>
            <a:graphicFrameLocks noGrp="1"/>
          </p:cNvGraphicFramePr>
          <p:nvPr>
            <p:extLst/>
          </p:nvPr>
        </p:nvGraphicFramePr>
        <p:xfrm>
          <a:off x="5467190" y="4042764"/>
          <a:ext cx="4877907" cy="1277381"/>
        </p:xfrm>
        <a:graphic>
          <a:graphicData uri="http://schemas.openxmlformats.org/drawingml/2006/table">
            <a:tbl>
              <a:tblPr firstRow="1" bandRow="1">
                <a:tableStyleId>{5C22544A-7EE6-4342-B048-85BDC9FD1C3A}</a:tableStyleId>
              </a:tblPr>
              <a:tblGrid>
                <a:gridCol w="1625969">
                  <a:extLst>
                    <a:ext uri="{9D8B030D-6E8A-4147-A177-3AD203B41FA5}">
                      <a16:colId xmlns:a16="http://schemas.microsoft.com/office/drawing/2014/main" xmlns="" val="3750296537"/>
                    </a:ext>
                  </a:extLst>
                </a:gridCol>
                <a:gridCol w="1625969">
                  <a:extLst>
                    <a:ext uri="{9D8B030D-6E8A-4147-A177-3AD203B41FA5}">
                      <a16:colId xmlns:a16="http://schemas.microsoft.com/office/drawing/2014/main" xmlns="" val="2797630476"/>
                    </a:ext>
                  </a:extLst>
                </a:gridCol>
                <a:gridCol w="1625969">
                  <a:extLst>
                    <a:ext uri="{9D8B030D-6E8A-4147-A177-3AD203B41FA5}">
                      <a16:colId xmlns:a16="http://schemas.microsoft.com/office/drawing/2014/main" xmlns="" val="3971761533"/>
                    </a:ext>
                  </a:extLst>
                </a:gridCol>
              </a:tblGrid>
              <a:tr h="468708">
                <a:tc>
                  <a:txBody>
                    <a:bodyPr/>
                    <a:lstStyle/>
                    <a:p>
                      <a:pPr algn="ctr"/>
                      <a:endParaRPr lang="en-IN" dirty="0">
                        <a:solidFill>
                          <a:schemeClr val="tx1"/>
                        </a:solidFill>
                      </a:endParaRPr>
                    </a:p>
                  </a:txBody>
                  <a:tcPr/>
                </a:tc>
                <a:tc>
                  <a:txBody>
                    <a:bodyPr/>
                    <a:lstStyle/>
                    <a:p>
                      <a:pPr algn="ctr"/>
                      <a:r>
                        <a:rPr lang="en-US" dirty="0" smtClean="0">
                          <a:solidFill>
                            <a:schemeClr val="tx1"/>
                          </a:solidFill>
                        </a:rPr>
                        <a:t>ABCDHM</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a16="http://schemas.microsoft.com/office/drawing/2014/main" xmlns="" val="3459750875"/>
                  </a:ext>
                </a:extLst>
              </a:tr>
              <a:tr h="442913">
                <a:tc>
                  <a:txBody>
                    <a:bodyPr/>
                    <a:lstStyle/>
                    <a:p>
                      <a:pPr algn="ctr"/>
                      <a:r>
                        <a:rPr lang="en-US" dirty="0" smtClean="0">
                          <a:solidFill>
                            <a:schemeClr val="tx1"/>
                          </a:solidFill>
                        </a:rPr>
                        <a:t>ABCDHM</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1304</a:t>
                      </a:r>
                      <a:endParaRPr lang="en-IN" b="1" dirty="0">
                        <a:solidFill>
                          <a:srgbClr val="C00000"/>
                        </a:solidFill>
                      </a:endParaRPr>
                    </a:p>
                  </a:txBody>
                  <a:tcPr/>
                </a:tc>
                <a:extLst>
                  <a:ext uri="{0D108BD9-81ED-4DB2-BD59-A6C34878D82A}">
                    <a16:rowId xmlns:a16="http://schemas.microsoft.com/office/drawing/2014/main" xmlns="" val="1670349252"/>
                  </a:ext>
                </a:extLst>
              </a:tr>
              <a:tr h="36450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1" dirty="0" smtClean="0">
                          <a:solidFill>
                            <a:srgbClr val="C00000"/>
                          </a:solidFill>
                        </a:rPr>
                        <a:t>1304</a:t>
                      </a:r>
                      <a:endParaRPr lang="en-IN" dirty="0"/>
                    </a:p>
                  </a:txBody>
                  <a:tcPr/>
                </a:tc>
                <a:tc>
                  <a:txBody>
                    <a:bodyPr/>
                    <a:lstStyle/>
                    <a:p>
                      <a:pPr algn="ctr"/>
                      <a:r>
                        <a:rPr lang="en-US" dirty="0" smtClean="0"/>
                        <a:t>0</a:t>
                      </a:r>
                      <a:endParaRPr lang="en-IN" dirty="0"/>
                    </a:p>
                  </a:txBody>
                  <a:tcPr/>
                </a:tc>
                <a:extLst>
                  <a:ext uri="{0D108BD9-81ED-4DB2-BD59-A6C34878D82A}">
                    <a16:rowId xmlns:a16="http://schemas.microsoft.com/office/drawing/2014/main" xmlns="" val="1351873387"/>
                  </a:ext>
                </a:extLst>
              </a:tr>
            </a:tbl>
          </a:graphicData>
        </a:graphic>
      </p:graphicFrame>
      <p:sp>
        <p:nvSpPr>
          <p:cNvPr id="1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9826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3241"/>
            <a:ext cx="12191999" cy="5634759"/>
          </a:xfrm>
          <a:prstGeom prst="rect">
            <a:avLst/>
          </a:prstGeom>
        </p:spPr>
      </p:pic>
      <p:sp>
        <p:nvSpPr>
          <p:cNvPr id="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88214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17957638"/>
              </p:ext>
            </p:extLst>
          </p:nvPr>
        </p:nvGraphicFramePr>
        <p:xfrm>
          <a:off x="875764" y="1325555"/>
          <a:ext cx="9353281" cy="4564798"/>
        </p:xfrm>
        <a:graphic>
          <a:graphicData uri="http://schemas.openxmlformats.org/drawingml/2006/table">
            <a:tbl>
              <a:tblPr firstRow="1" bandRow="1">
                <a:tableStyleId>{5C22544A-7EE6-4342-B048-85BDC9FD1C3A}</a:tableStyleId>
              </a:tblPr>
              <a:tblGrid>
                <a:gridCol w="1336183">
                  <a:extLst>
                    <a:ext uri="{9D8B030D-6E8A-4147-A177-3AD203B41FA5}">
                      <a16:colId xmlns:a16="http://schemas.microsoft.com/office/drawing/2014/main" xmlns="" val="1658869120"/>
                    </a:ext>
                  </a:extLst>
                </a:gridCol>
                <a:gridCol w="1336183">
                  <a:extLst>
                    <a:ext uri="{9D8B030D-6E8A-4147-A177-3AD203B41FA5}">
                      <a16:colId xmlns:a16="http://schemas.microsoft.com/office/drawing/2014/main" xmlns="" val="3251921915"/>
                    </a:ext>
                  </a:extLst>
                </a:gridCol>
                <a:gridCol w="1336183">
                  <a:extLst>
                    <a:ext uri="{9D8B030D-6E8A-4147-A177-3AD203B41FA5}">
                      <a16:colId xmlns:a16="http://schemas.microsoft.com/office/drawing/2014/main" xmlns="" val="1353512638"/>
                    </a:ext>
                  </a:extLst>
                </a:gridCol>
                <a:gridCol w="1336183">
                  <a:extLst>
                    <a:ext uri="{9D8B030D-6E8A-4147-A177-3AD203B41FA5}">
                      <a16:colId xmlns:a16="http://schemas.microsoft.com/office/drawing/2014/main" xmlns="" val="2014912031"/>
                    </a:ext>
                  </a:extLst>
                </a:gridCol>
                <a:gridCol w="1336183">
                  <a:extLst>
                    <a:ext uri="{9D8B030D-6E8A-4147-A177-3AD203B41FA5}">
                      <a16:colId xmlns:a16="http://schemas.microsoft.com/office/drawing/2014/main" xmlns="" val="1853360138"/>
                    </a:ext>
                  </a:extLst>
                </a:gridCol>
                <a:gridCol w="1336183">
                  <a:extLst>
                    <a:ext uri="{9D8B030D-6E8A-4147-A177-3AD203B41FA5}">
                      <a16:colId xmlns:a16="http://schemas.microsoft.com/office/drawing/2014/main" xmlns="" val="2525046793"/>
                    </a:ext>
                  </a:extLst>
                </a:gridCol>
                <a:gridCol w="1336183">
                  <a:extLst>
                    <a:ext uri="{9D8B030D-6E8A-4147-A177-3AD203B41FA5}">
                      <a16:colId xmlns:a16="http://schemas.microsoft.com/office/drawing/2014/main" xmlns="" val="3125532496"/>
                    </a:ext>
                  </a:extLst>
                </a:gridCol>
              </a:tblGrid>
              <a:tr h="652114">
                <a:tc>
                  <a:txBody>
                    <a:bodyPr/>
                    <a:lstStyle/>
                    <a:p>
                      <a:pPr algn="ctr"/>
                      <a:endParaRPr lang="en-IN" sz="2800" dirty="0">
                        <a:solidFill>
                          <a:schemeClr val="tx1"/>
                        </a:solidFill>
                      </a:endParaRPr>
                    </a:p>
                  </a:txBody>
                  <a:tcPr/>
                </a:tc>
                <a:tc>
                  <a:txBody>
                    <a:bodyPr/>
                    <a:lstStyle/>
                    <a:p>
                      <a:pPr algn="ctr"/>
                      <a:r>
                        <a:rPr lang="en-US" sz="2800" dirty="0" smtClean="0">
                          <a:solidFill>
                            <a:schemeClr val="tx1"/>
                          </a:solidFill>
                        </a:rPr>
                        <a:t>A</a:t>
                      </a:r>
                      <a:endParaRPr lang="en-IN" sz="2800" dirty="0">
                        <a:solidFill>
                          <a:schemeClr val="tx1"/>
                        </a:solidFill>
                      </a:endParaRPr>
                    </a:p>
                  </a:txBody>
                  <a:tcPr/>
                </a:tc>
                <a:tc>
                  <a:txBody>
                    <a:bodyPr/>
                    <a:lstStyle/>
                    <a:p>
                      <a:pPr algn="ctr"/>
                      <a:r>
                        <a:rPr lang="en-US" sz="2800" dirty="0" smtClean="0">
                          <a:solidFill>
                            <a:schemeClr val="tx1"/>
                          </a:solidFill>
                        </a:rPr>
                        <a:t>B</a:t>
                      </a:r>
                      <a:endParaRPr lang="en-IN" sz="2800" dirty="0">
                        <a:solidFill>
                          <a:schemeClr val="tx1"/>
                        </a:solidFill>
                      </a:endParaRPr>
                    </a:p>
                  </a:txBody>
                  <a:tcPr/>
                </a:tc>
                <a:tc>
                  <a:txBody>
                    <a:bodyPr/>
                    <a:lstStyle/>
                    <a:p>
                      <a:pPr algn="ctr"/>
                      <a:r>
                        <a:rPr lang="en-US" sz="2800" dirty="0" smtClean="0">
                          <a:solidFill>
                            <a:schemeClr val="tx1"/>
                          </a:solidFill>
                        </a:rPr>
                        <a:t>C</a:t>
                      </a:r>
                      <a:endParaRPr lang="en-IN" sz="2800" dirty="0">
                        <a:solidFill>
                          <a:schemeClr val="tx1"/>
                        </a:solidFill>
                      </a:endParaRPr>
                    </a:p>
                  </a:txBody>
                  <a:tcPr/>
                </a:tc>
                <a:tc>
                  <a:txBody>
                    <a:bodyPr/>
                    <a:lstStyle/>
                    <a:p>
                      <a:pPr algn="ctr"/>
                      <a:r>
                        <a:rPr lang="en-US" sz="2800" dirty="0" smtClean="0">
                          <a:solidFill>
                            <a:schemeClr val="tx1"/>
                          </a:solidFill>
                        </a:rPr>
                        <a:t>D</a:t>
                      </a:r>
                      <a:endParaRPr lang="en-IN" sz="2800" dirty="0">
                        <a:solidFill>
                          <a:schemeClr val="tx1"/>
                        </a:solidFill>
                      </a:endParaRPr>
                    </a:p>
                  </a:txBody>
                  <a:tcPr/>
                </a:tc>
                <a:tc>
                  <a:txBody>
                    <a:bodyPr/>
                    <a:lstStyle/>
                    <a:p>
                      <a:pPr algn="ctr"/>
                      <a:r>
                        <a:rPr lang="en-US" sz="2800" dirty="0" smtClean="0">
                          <a:solidFill>
                            <a:schemeClr val="tx1"/>
                          </a:solidFill>
                        </a:rPr>
                        <a:t>E</a:t>
                      </a:r>
                      <a:endParaRPr lang="en-IN" sz="2800" dirty="0">
                        <a:solidFill>
                          <a:schemeClr val="tx1"/>
                        </a:solidFill>
                      </a:endParaRPr>
                    </a:p>
                  </a:txBody>
                  <a:tcPr/>
                </a:tc>
                <a:tc>
                  <a:txBody>
                    <a:bodyPr/>
                    <a:lstStyle/>
                    <a:p>
                      <a:pPr algn="ctr"/>
                      <a:r>
                        <a:rPr lang="en-US" sz="2800" dirty="0" smtClean="0">
                          <a:solidFill>
                            <a:schemeClr val="tx1"/>
                          </a:solidFill>
                        </a:rPr>
                        <a:t>F</a:t>
                      </a:r>
                      <a:endParaRPr lang="en-IN" sz="2800" dirty="0">
                        <a:solidFill>
                          <a:schemeClr val="tx1"/>
                        </a:solidFill>
                      </a:endParaRPr>
                    </a:p>
                  </a:txBody>
                  <a:tcPr/>
                </a:tc>
                <a:extLst>
                  <a:ext uri="{0D108BD9-81ED-4DB2-BD59-A6C34878D82A}">
                    <a16:rowId xmlns:a16="http://schemas.microsoft.com/office/drawing/2014/main" xmlns="" val="125271675"/>
                  </a:ext>
                </a:extLst>
              </a:tr>
              <a:tr h="652114">
                <a:tc>
                  <a:txBody>
                    <a:bodyPr/>
                    <a:lstStyle/>
                    <a:p>
                      <a:pPr algn="ctr"/>
                      <a:r>
                        <a:rPr lang="en-US" sz="2800" dirty="0" smtClean="0">
                          <a:solidFill>
                            <a:schemeClr val="tx1"/>
                          </a:solidFill>
                        </a:rPr>
                        <a:t>A</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662</a:t>
                      </a:r>
                      <a:endParaRPr lang="en-IN" sz="2800" dirty="0">
                        <a:solidFill>
                          <a:schemeClr val="tx1"/>
                        </a:solidFill>
                      </a:endParaRPr>
                    </a:p>
                  </a:txBody>
                  <a:tcPr/>
                </a:tc>
                <a:tc>
                  <a:txBody>
                    <a:bodyPr/>
                    <a:lstStyle/>
                    <a:p>
                      <a:pPr algn="ctr"/>
                      <a:r>
                        <a:rPr lang="en-US" sz="2800" dirty="0" smtClean="0">
                          <a:solidFill>
                            <a:schemeClr val="tx1"/>
                          </a:solidFill>
                        </a:rPr>
                        <a:t>877</a:t>
                      </a:r>
                      <a:endParaRPr lang="en-IN" sz="2800" dirty="0">
                        <a:solidFill>
                          <a:schemeClr val="tx1"/>
                        </a:solidFill>
                      </a:endParaRPr>
                    </a:p>
                  </a:txBody>
                  <a:tcPr/>
                </a:tc>
                <a:tc>
                  <a:txBody>
                    <a:bodyPr/>
                    <a:lstStyle/>
                    <a:p>
                      <a:pPr algn="ctr"/>
                      <a:r>
                        <a:rPr lang="en-US" sz="2800" dirty="0" smtClean="0">
                          <a:solidFill>
                            <a:schemeClr val="tx1"/>
                          </a:solidFill>
                        </a:rPr>
                        <a:t>255</a:t>
                      </a:r>
                      <a:endParaRPr lang="en-IN" sz="2800" dirty="0">
                        <a:solidFill>
                          <a:schemeClr val="tx1"/>
                        </a:solidFill>
                      </a:endParaRPr>
                    </a:p>
                  </a:txBody>
                  <a:tcPr/>
                </a:tc>
                <a:tc>
                  <a:txBody>
                    <a:bodyPr/>
                    <a:lstStyle/>
                    <a:p>
                      <a:pPr algn="ctr"/>
                      <a:r>
                        <a:rPr lang="en-US" sz="2800" dirty="0" smtClean="0">
                          <a:solidFill>
                            <a:schemeClr val="tx1"/>
                          </a:solidFill>
                        </a:rPr>
                        <a:t>412</a:t>
                      </a:r>
                      <a:endParaRPr lang="en-IN" sz="2800" dirty="0">
                        <a:solidFill>
                          <a:schemeClr val="tx1"/>
                        </a:solidFill>
                      </a:endParaRPr>
                    </a:p>
                  </a:txBody>
                  <a:tcPr/>
                </a:tc>
                <a:tc>
                  <a:txBody>
                    <a:bodyPr/>
                    <a:lstStyle/>
                    <a:p>
                      <a:pPr algn="ctr"/>
                      <a:r>
                        <a:rPr lang="en-US" sz="2800" dirty="0" smtClean="0">
                          <a:solidFill>
                            <a:schemeClr val="tx1"/>
                          </a:solidFill>
                        </a:rPr>
                        <a:t>996</a:t>
                      </a:r>
                      <a:endParaRPr lang="en-IN" sz="2800" dirty="0">
                        <a:solidFill>
                          <a:schemeClr val="tx1"/>
                        </a:solidFill>
                      </a:endParaRPr>
                    </a:p>
                  </a:txBody>
                  <a:tcPr/>
                </a:tc>
                <a:extLst>
                  <a:ext uri="{0D108BD9-81ED-4DB2-BD59-A6C34878D82A}">
                    <a16:rowId xmlns:a16="http://schemas.microsoft.com/office/drawing/2014/main" xmlns="" val="3019692756"/>
                  </a:ext>
                </a:extLst>
              </a:tr>
              <a:tr h="652114">
                <a:tc>
                  <a:txBody>
                    <a:bodyPr/>
                    <a:lstStyle/>
                    <a:p>
                      <a:pPr algn="ctr"/>
                      <a:r>
                        <a:rPr lang="en-US" sz="2800" dirty="0" smtClean="0">
                          <a:solidFill>
                            <a:schemeClr val="tx1"/>
                          </a:solidFill>
                        </a:rPr>
                        <a:t>B</a:t>
                      </a:r>
                      <a:endParaRPr lang="en-IN" sz="2800" dirty="0">
                        <a:solidFill>
                          <a:schemeClr val="tx1"/>
                        </a:solidFill>
                      </a:endParaRPr>
                    </a:p>
                  </a:txBody>
                  <a:tcPr/>
                </a:tc>
                <a:tc>
                  <a:txBody>
                    <a:bodyPr/>
                    <a:lstStyle/>
                    <a:p>
                      <a:pPr algn="ctr"/>
                      <a:r>
                        <a:rPr lang="en-US" sz="2800" dirty="0" smtClean="0">
                          <a:solidFill>
                            <a:schemeClr val="tx1"/>
                          </a:solidFill>
                        </a:rPr>
                        <a:t>662</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295</a:t>
                      </a:r>
                      <a:endParaRPr lang="en-IN" sz="2800" dirty="0">
                        <a:solidFill>
                          <a:schemeClr val="tx1"/>
                        </a:solidFill>
                      </a:endParaRPr>
                    </a:p>
                  </a:txBody>
                  <a:tcPr/>
                </a:tc>
                <a:tc>
                  <a:txBody>
                    <a:bodyPr/>
                    <a:lstStyle/>
                    <a:p>
                      <a:pPr algn="ctr"/>
                      <a:r>
                        <a:rPr lang="en-US" sz="2800" dirty="0" smtClean="0">
                          <a:solidFill>
                            <a:schemeClr val="tx1"/>
                          </a:solidFill>
                        </a:rPr>
                        <a:t>468</a:t>
                      </a:r>
                      <a:endParaRPr lang="en-IN" sz="2800" dirty="0">
                        <a:solidFill>
                          <a:schemeClr val="tx1"/>
                        </a:solidFill>
                      </a:endParaRPr>
                    </a:p>
                  </a:txBody>
                  <a:tcPr/>
                </a:tc>
                <a:tc>
                  <a:txBody>
                    <a:bodyPr/>
                    <a:lstStyle/>
                    <a:p>
                      <a:pPr algn="ctr"/>
                      <a:r>
                        <a:rPr lang="en-US" sz="2800" dirty="0" smtClean="0">
                          <a:solidFill>
                            <a:schemeClr val="tx1"/>
                          </a:solidFill>
                        </a:rPr>
                        <a:t>268</a:t>
                      </a:r>
                      <a:endParaRPr lang="en-IN" sz="2800" dirty="0">
                        <a:solidFill>
                          <a:schemeClr val="tx1"/>
                        </a:solidFill>
                      </a:endParaRPr>
                    </a:p>
                  </a:txBody>
                  <a:tcPr/>
                </a:tc>
                <a:tc>
                  <a:txBody>
                    <a:bodyPr/>
                    <a:lstStyle/>
                    <a:p>
                      <a:pPr algn="ctr"/>
                      <a:r>
                        <a:rPr lang="en-US" sz="2800" dirty="0" smtClean="0">
                          <a:solidFill>
                            <a:schemeClr val="tx1"/>
                          </a:solidFill>
                        </a:rPr>
                        <a:t>400</a:t>
                      </a:r>
                      <a:endParaRPr lang="en-IN" sz="2800" dirty="0">
                        <a:solidFill>
                          <a:schemeClr val="tx1"/>
                        </a:solidFill>
                      </a:endParaRPr>
                    </a:p>
                  </a:txBody>
                  <a:tcPr/>
                </a:tc>
                <a:extLst>
                  <a:ext uri="{0D108BD9-81ED-4DB2-BD59-A6C34878D82A}">
                    <a16:rowId xmlns:a16="http://schemas.microsoft.com/office/drawing/2014/main" xmlns="" val="2226513974"/>
                  </a:ext>
                </a:extLst>
              </a:tr>
              <a:tr h="652114">
                <a:tc>
                  <a:txBody>
                    <a:bodyPr/>
                    <a:lstStyle/>
                    <a:p>
                      <a:pPr algn="ctr"/>
                      <a:r>
                        <a:rPr lang="en-US" sz="2800" dirty="0" smtClean="0">
                          <a:solidFill>
                            <a:schemeClr val="tx1"/>
                          </a:solidFill>
                        </a:rPr>
                        <a:t>C</a:t>
                      </a:r>
                      <a:endParaRPr lang="en-IN" sz="2800" dirty="0">
                        <a:solidFill>
                          <a:schemeClr val="tx1"/>
                        </a:solidFill>
                      </a:endParaRPr>
                    </a:p>
                  </a:txBody>
                  <a:tcPr/>
                </a:tc>
                <a:tc>
                  <a:txBody>
                    <a:bodyPr/>
                    <a:lstStyle/>
                    <a:p>
                      <a:pPr algn="ctr"/>
                      <a:r>
                        <a:rPr lang="en-US" sz="2800" dirty="0" smtClean="0">
                          <a:solidFill>
                            <a:schemeClr val="tx1"/>
                          </a:solidFill>
                        </a:rPr>
                        <a:t>877</a:t>
                      </a:r>
                      <a:endParaRPr lang="en-IN" sz="2800" dirty="0">
                        <a:solidFill>
                          <a:schemeClr val="tx1"/>
                        </a:solidFill>
                      </a:endParaRPr>
                    </a:p>
                  </a:txBody>
                  <a:tcPr/>
                </a:tc>
                <a:tc>
                  <a:txBody>
                    <a:bodyPr/>
                    <a:lstStyle/>
                    <a:p>
                      <a:pPr algn="ctr"/>
                      <a:r>
                        <a:rPr lang="en-US" sz="2800" dirty="0" smtClean="0">
                          <a:solidFill>
                            <a:schemeClr val="tx1"/>
                          </a:solidFill>
                        </a:rPr>
                        <a:t>295</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754</a:t>
                      </a:r>
                      <a:endParaRPr lang="en-IN" sz="2800" dirty="0">
                        <a:solidFill>
                          <a:schemeClr val="tx1"/>
                        </a:solidFill>
                      </a:endParaRPr>
                    </a:p>
                  </a:txBody>
                  <a:tcPr/>
                </a:tc>
                <a:tc>
                  <a:txBody>
                    <a:bodyPr/>
                    <a:lstStyle/>
                    <a:p>
                      <a:pPr algn="ctr"/>
                      <a:r>
                        <a:rPr lang="en-US" sz="2800" dirty="0" smtClean="0">
                          <a:solidFill>
                            <a:schemeClr val="tx1"/>
                          </a:solidFill>
                        </a:rPr>
                        <a:t>564</a:t>
                      </a:r>
                      <a:endParaRPr lang="en-IN" sz="2800" dirty="0">
                        <a:solidFill>
                          <a:schemeClr val="tx1"/>
                        </a:solidFill>
                      </a:endParaRPr>
                    </a:p>
                  </a:txBody>
                  <a:tcPr/>
                </a:tc>
                <a:tc>
                  <a:txBody>
                    <a:bodyPr/>
                    <a:lstStyle/>
                    <a:p>
                      <a:pPr algn="ctr"/>
                      <a:r>
                        <a:rPr lang="en-US" sz="2800" dirty="0" smtClean="0">
                          <a:solidFill>
                            <a:schemeClr val="tx1"/>
                          </a:solidFill>
                        </a:rPr>
                        <a:t>138</a:t>
                      </a:r>
                      <a:endParaRPr lang="en-IN" sz="2800" dirty="0">
                        <a:solidFill>
                          <a:schemeClr val="tx1"/>
                        </a:solidFill>
                      </a:endParaRPr>
                    </a:p>
                  </a:txBody>
                  <a:tcPr/>
                </a:tc>
                <a:extLst>
                  <a:ext uri="{0D108BD9-81ED-4DB2-BD59-A6C34878D82A}">
                    <a16:rowId xmlns:a16="http://schemas.microsoft.com/office/drawing/2014/main" xmlns="" val="756575990"/>
                  </a:ext>
                </a:extLst>
              </a:tr>
              <a:tr h="652114">
                <a:tc>
                  <a:txBody>
                    <a:bodyPr/>
                    <a:lstStyle/>
                    <a:p>
                      <a:pPr algn="ctr"/>
                      <a:r>
                        <a:rPr lang="en-US" sz="2800" dirty="0" smtClean="0">
                          <a:solidFill>
                            <a:schemeClr val="tx1"/>
                          </a:solidFill>
                        </a:rPr>
                        <a:t>D</a:t>
                      </a:r>
                      <a:endParaRPr lang="en-IN" sz="2800" dirty="0">
                        <a:solidFill>
                          <a:schemeClr val="tx1"/>
                        </a:solidFill>
                      </a:endParaRPr>
                    </a:p>
                  </a:txBody>
                  <a:tcPr/>
                </a:tc>
                <a:tc>
                  <a:txBody>
                    <a:bodyPr/>
                    <a:lstStyle/>
                    <a:p>
                      <a:pPr algn="ctr"/>
                      <a:r>
                        <a:rPr lang="en-US" sz="2800" dirty="0" smtClean="0">
                          <a:solidFill>
                            <a:schemeClr val="tx1"/>
                          </a:solidFill>
                        </a:rPr>
                        <a:t>255</a:t>
                      </a:r>
                      <a:endParaRPr lang="en-IN" sz="2800" dirty="0">
                        <a:solidFill>
                          <a:schemeClr val="tx1"/>
                        </a:solidFill>
                      </a:endParaRPr>
                    </a:p>
                  </a:txBody>
                  <a:tcPr/>
                </a:tc>
                <a:tc>
                  <a:txBody>
                    <a:bodyPr/>
                    <a:lstStyle/>
                    <a:p>
                      <a:pPr algn="ctr"/>
                      <a:r>
                        <a:rPr lang="en-US" sz="2800" dirty="0" smtClean="0">
                          <a:solidFill>
                            <a:schemeClr val="tx1"/>
                          </a:solidFill>
                        </a:rPr>
                        <a:t>468</a:t>
                      </a:r>
                      <a:endParaRPr lang="en-IN" sz="2800" dirty="0">
                        <a:solidFill>
                          <a:schemeClr val="tx1"/>
                        </a:solidFill>
                      </a:endParaRPr>
                    </a:p>
                  </a:txBody>
                  <a:tcPr/>
                </a:tc>
                <a:tc>
                  <a:txBody>
                    <a:bodyPr/>
                    <a:lstStyle/>
                    <a:p>
                      <a:pPr algn="ctr"/>
                      <a:r>
                        <a:rPr lang="en-US" sz="2800" dirty="0" smtClean="0">
                          <a:solidFill>
                            <a:schemeClr val="tx1"/>
                          </a:solidFill>
                        </a:rPr>
                        <a:t>754</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219</a:t>
                      </a:r>
                      <a:endParaRPr lang="en-IN" sz="2800" dirty="0">
                        <a:solidFill>
                          <a:schemeClr val="tx1"/>
                        </a:solidFill>
                      </a:endParaRPr>
                    </a:p>
                  </a:txBody>
                  <a:tcPr/>
                </a:tc>
                <a:tc>
                  <a:txBody>
                    <a:bodyPr/>
                    <a:lstStyle/>
                    <a:p>
                      <a:pPr algn="ctr"/>
                      <a:r>
                        <a:rPr lang="en-US" sz="2800" dirty="0" smtClean="0">
                          <a:solidFill>
                            <a:schemeClr val="tx1"/>
                          </a:solidFill>
                        </a:rPr>
                        <a:t>869</a:t>
                      </a:r>
                      <a:endParaRPr lang="en-IN" sz="2800" dirty="0">
                        <a:solidFill>
                          <a:schemeClr val="tx1"/>
                        </a:solidFill>
                      </a:endParaRPr>
                    </a:p>
                  </a:txBody>
                  <a:tcPr/>
                </a:tc>
                <a:extLst>
                  <a:ext uri="{0D108BD9-81ED-4DB2-BD59-A6C34878D82A}">
                    <a16:rowId xmlns:a16="http://schemas.microsoft.com/office/drawing/2014/main" xmlns="" val="988584805"/>
                  </a:ext>
                </a:extLst>
              </a:tr>
              <a:tr h="652114">
                <a:tc>
                  <a:txBody>
                    <a:bodyPr/>
                    <a:lstStyle/>
                    <a:p>
                      <a:pPr algn="ctr"/>
                      <a:r>
                        <a:rPr lang="en-US" sz="2800" dirty="0" smtClean="0">
                          <a:solidFill>
                            <a:schemeClr val="tx1"/>
                          </a:solidFill>
                        </a:rPr>
                        <a:t>E</a:t>
                      </a:r>
                      <a:endParaRPr lang="en-IN" sz="2800" dirty="0">
                        <a:solidFill>
                          <a:schemeClr val="tx1"/>
                        </a:solidFill>
                      </a:endParaRPr>
                    </a:p>
                  </a:txBody>
                  <a:tcPr/>
                </a:tc>
                <a:tc>
                  <a:txBody>
                    <a:bodyPr/>
                    <a:lstStyle/>
                    <a:p>
                      <a:pPr algn="ctr"/>
                      <a:r>
                        <a:rPr lang="en-US" sz="2800" dirty="0" smtClean="0">
                          <a:solidFill>
                            <a:schemeClr val="tx1"/>
                          </a:solidFill>
                        </a:rPr>
                        <a:t>412</a:t>
                      </a:r>
                      <a:endParaRPr lang="en-IN" sz="2800" dirty="0">
                        <a:solidFill>
                          <a:schemeClr val="tx1"/>
                        </a:solidFill>
                      </a:endParaRPr>
                    </a:p>
                  </a:txBody>
                  <a:tcPr/>
                </a:tc>
                <a:tc>
                  <a:txBody>
                    <a:bodyPr/>
                    <a:lstStyle/>
                    <a:p>
                      <a:pPr algn="ctr"/>
                      <a:r>
                        <a:rPr lang="en-US" sz="2800" dirty="0" smtClean="0"/>
                        <a:t>268</a:t>
                      </a:r>
                      <a:endParaRPr lang="en-IN" sz="2800" dirty="0"/>
                    </a:p>
                  </a:txBody>
                  <a:tcPr/>
                </a:tc>
                <a:tc>
                  <a:txBody>
                    <a:bodyPr/>
                    <a:lstStyle/>
                    <a:p>
                      <a:pPr algn="ctr"/>
                      <a:r>
                        <a:rPr lang="en-US" sz="2800" dirty="0" smtClean="0">
                          <a:solidFill>
                            <a:schemeClr val="tx1"/>
                          </a:solidFill>
                        </a:rPr>
                        <a:t>626</a:t>
                      </a:r>
                      <a:endParaRPr lang="en-IN" sz="2800" dirty="0">
                        <a:solidFill>
                          <a:schemeClr val="tx1"/>
                        </a:solidFill>
                      </a:endParaRPr>
                    </a:p>
                  </a:txBody>
                  <a:tcPr/>
                </a:tc>
                <a:tc>
                  <a:txBody>
                    <a:bodyPr/>
                    <a:lstStyle/>
                    <a:p>
                      <a:pPr algn="ctr"/>
                      <a:r>
                        <a:rPr lang="en-US" sz="2800" dirty="0" smtClean="0">
                          <a:solidFill>
                            <a:schemeClr val="tx1"/>
                          </a:solidFill>
                        </a:rPr>
                        <a:t>219</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669</a:t>
                      </a:r>
                      <a:endParaRPr lang="en-IN" sz="2800" dirty="0">
                        <a:solidFill>
                          <a:schemeClr val="tx1"/>
                        </a:solidFill>
                      </a:endParaRPr>
                    </a:p>
                  </a:txBody>
                  <a:tcPr/>
                </a:tc>
                <a:extLst>
                  <a:ext uri="{0D108BD9-81ED-4DB2-BD59-A6C34878D82A}">
                    <a16:rowId xmlns:a16="http://schemas.microsoft.com/office/drawing/2014/main" xmlns="" val="522028335"/>
                  </a:ext>
                </a:extLst>
              </a:tr>
              <a:tr h="652114">
                <a:tc>
                  <a:txBody>
                    <a:bodyPr/>
                    <a:lstStyle/>
                    <a:p>
                      <a:pPr algn="ctr"/>
                      <a:r>
                        <a:rPr lang="en-US" sz="2800" dirty="0" smtClean="0">
                          <a:solidFill>
                            <a:schemeClr val="tx1"/>
                          </a:solidFill>
                        </a:rPr>
                        <a:t>F</a:t>
                      </a:r>
                      <a:endParaRPr lang="en-IN" sz="2800" dirty="0">
                        <a:solidFill>
                          <a:schemeClr val="tx1"/>
                        </a:solidFill>
                      </a:endParaRPr>
                    </a:p>
                  </a:txBody>
                  <a:tcPr/>
                </a:tc>
                <a:tc>
                  <a:txBody>
                    <a:bodyPr/>
                    <a:lstStyle/>
                    <a:p>
                      <a:pPr algn="ctr"/>
                      <a:r>
                        <a:rPr lang="en-US" sz="2800" dirty="0" smtClean="0">
                          <a:solidFill>
                            <a:schemeClr val="tx1"/>
                          </a:solidFill>
                        </a:rPr>
                        <a:t>996</a:t>
                      </a:r>
                      <a:endParaRPr lang="en-IN" sz="2800" dirty="0">
                        <a:solidFill>
                          <a:schemeClr val="tx1"/>
                        </a:solidFill>
                      </a:endParaRPr>
                    </a:p>
                  </a:txBody>
                  <a:tcPr/>
                </a:tc>
                <a:tc>
                  <a:txBody>
                    <a:bodyPr/>
                    <a:lstStyle/>
                    <a:p>
                      <a:pPr algn="ctr"/>
                      <a:r>
                        <a:rPr lang="en-US" sz="2800" dirty="0" smtClean="0"/>
                        <a:t>400</a:t>
                      </a:r>
                      <a:endParaRPr lang="en-IN" sz="2800" dirty="0"/>
                    </a:p>
                  </a:txBody>
                  <a:tcPr/>
                </a:tc>
                <a:tc>
                  <a:txBody>
                    <a:bodyPr/>
                    <a:lstStyle/>
                    <a:p>
                      <a:pPr algn="ctr"/>
                      <a:r>
                        <a:rPr lang="en-US" sz="2800" dirty="0" smtClean="0">
                          <a:solidFill>
                            <a:schemeClr val="tx1"/>
                          </a:solidFill>
                        </a:rPr>
                        <a:t>1678</a:t>
                      </a:r>
                      <a:endParaRPr lang="en-IN" sz="2800" dirty="0">
                        <a:solidFill>
                          <a:schemeClr val="tx1"/>
                        </a:solidFill>
                      </a:endParaRPr>
                    </a:p>
                  </a:txBody>
                  <a:tcPr/>
                </a:tc>
                <a:tc>
                  <a:txBody>
                    <a:bodyPr/>
                    <a:lstStyle/>
                    <a:p>
                      <a:pPr algn="ctr"/>
                      <a:r>
                        <a:rPr lang="en-US" sz="2800" dirty="0" smtClean="0">
                          <a:solidFill>
                            <a:schemeClr val="tx1"/>
                          </a:solidFill>
                        </a:rPr>
                        <a:t>869</a:t>
                      </a:r>
                      <a:endParaRPr lang="en-IN" sz="2800" dirty="0">
                        <a:solidFill>
                          <a:schemeClr val="tx1"/>
                        </a:solidFill>
                      </a:endParaRPr>
                    </a:p>
                  </a:txBody>
                  <a:tcPr/>
                </a:tc>
                <a:tc>
                  <a:txBody>
                    <a:bodyPr/>
                    <a:lstStyle/>
                    <a:p>
                      <a:pPr algn="ctr"/>
                      <a:r>
                        <a:rPr lang="en-US" sz="2800" dirty="0" smtClean="0">
                          <a:solidFill>
                            <a:schemeClr val="tx1"/>
                          </a:solidFill>
                        </a:rPr>
                        <a:t>669</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extLst>
                  <a:ext uri="{0D108BD9-81ED-4DB2-BD59-A6C34878D82A}">
                    <a16:rowId xmlns:a16="http://schemas.microsoft.com/office/drawing/2014/main" xmlns="" val="218521057"/>
                  </a:ext>
                </a:extLst>
              </a:tr>
            </a:tbl>
          </a:graphicData>
        </a:graphic>
      </p:graphicFrame>
      <p:sp>
        <p:nvSpPr>
          <p:cNvPr id="5"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Exercise: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4107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55289"/>
            <a:ext cx="10515600" cy="1325563"/>
          </a:xfrm>
        </p:spPr>
        <p:txBody>
          <a:bodyPr/>
          <a:lstStyle/>
          <a:p>
            <a:pPr algn="ctr"/>
            <a:r>
              <a:rPr lang="en-IN" b="1" dirty="0" smtClean="0">
                <a:solidFill>
                  <a:schemeClr val="accent1">
                    <a:lumMod val="75000"/>
                  </a:schemeClr>
                </a:solidFill>
                <a:effectLst>
                  <a:outerShdw blurRad="38100" dist="38100" dir="2700000" algn="tl">
                    <a:srgbClr val="000000">
                      <a:alpha val="43137"/>
                    </a:srgbClr>
                  </a:outerShdw>
                </a:effectLst>
              </a:rPr>
              <a:t>Association: Market Basket Analysis</a:t>
            </a:r>
            <a:endParaRPr lang="en-IN" b="1" dirty="0">
              <a:solidFill>
                <a:schemeClr val="accent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892718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246" y="-50784"/>
            <a:ext cx="7359463" cy="500232"/>
          </a:xfrm>
          <a:prstGeom prst="rect">
            <a:avLst/>
          </a:prstGeom>
        </p:spPr>
        <p:txBody>
          <a:bodyPr vert="horz" wrap="square" lIns="0" tIns="11206" rIns="0" bIns="0" rtlCol="0" anchor="ctr">
            <a:spAutoFit/>
          </a:bodyPr>
          <a:lstStyle/>
          <a:p>
            <a:pPr marL="11206">
              <a:lnSpc>
                <a:spcPct val="100000"/>
              </a:lnSpc>
              <a:spcBef>
                <a:spcPts val="88"/>
              </a:spcBef>
              <a:tabLst>
                <a:tab pos="1281461" algn="l"/>
                <a:tab pos="1791356" algn="l"/>
                <a:tab pos="4465782" algn="l"/>
                <a:tab pos="5657591" algn="l"/>
              </a:tabLst>
            </a:pPr>
            <a:r>
              <a:rPr sz="3177" b="1" spc="62" dirty="0">
                <a:solidFill>
                  <a:srgbClr val="7598D9"/>
                </a:solidFill>
                <a:latin typeface="Cambria"/>
                <a:cs typeface="Cambria"/>
              </a:rPr>
              <a:t>W</a:t>
            </a:r>
            <a:r>
              <a:rPr sz="2515" b="1" spc="304" dirty="0">
                <a:solidFill>
                  <a:srgbClr val="7598D9"/>
                </a:solidFill>
                <a:latin typeface="Cambria"/>
                <a:cs typeface="Cambria"/>
              </a:rPr>
              <a:t>HAT	</a:t>
            </a:r>
            <a:r>
              <a:rPr sz="3177" b="1" spc="296" dirty="0">
                <a:solidFill>
                  <a:srgbClr val="7598D9"/>
                </a:solidFill>
                <a:latin typeface="Cambria"/>
                <a:cs typeface="Cambria"/>
              </a:rPr>
              <a:t>I</a:t>
            </a:r>
            <a:r>
              <a:rPr sz="2515" b="1" spc="401" dirty="0">
                <a:solidFill>
                  <a:srgbClr val="7598D9"/>
                </a:solidFill>
                <a:latin typeface="Cambria"/>
                <a:cs typeface="Cambria"/>
              </a:rPr>
              <a:t>S	</a:t>
            </a:r>
            <a:r>
              <a:rPr sz="3177" b="1" spc="340" dirty="0">
                <a:solidFill>
                  <a:srgbClr val="7598D9"/>
                </a:solidFill>
                <a:latin typeface="Cambria"/>
                <a:cs typeface="Cambria"/>
              </a:rPr>
              <a:t>A</a:t>
            </a:r>
            <a:r>
              <a:rPr sz="2515" b="1" spc="427" dirty="0">
                <a:solidFill>
                  <a:srgbClr val="7598D9"/>
                </a:solidFill>
                <a:latin typeface="Cambria"/>
                <a:cs typeface="Cambria"/>
              </a:rPr>
              <a:t>SSO</a:t>
            </a:r>
            <a:r>
              <a:rPr sz="2515" b="1" spc="419" dirty="0">
                <a:solidFill>
                  <a:srgbClr val="7598D9"/>
                </a:solidFill>
                <a:latin typeface="Cambria"/>
                <a:cs typeface="Cambria"/>
              </a:rPr>
              <a:t>C</a:t>
            </a:r>
            <a:r>
              <a:rPr sz="2515" b="1" spc="243" dirty="0">
                <a:solidFill>
                  <a:srgbClr val="7598D9"/>
                </a:solidFill>
                <a:latin typeface="Cambria"/>
                <a:cs typeface="Cambria"/>
              </a:rPr>
              <a:t>I</a:t>
            </a:r>
            <a:r>
              <a:rPr sz="2515" b="1" spc="287" dirty="0">
                <a:solidFill>
                  <a:srgbClr val="7598D9"/>
                </a:solidFill>
                <a:latin typeface="Cambria"/>
                <a:cs typeface="Cambria"/>
              </a:rPr>
              <a:t>A</a:t>
            </a:r>
            <a:r>
              <a:rPr sz="2515" b="1" spc="224" dirty="0">
                <a:solidFill>
                  <a:srgbClr val="7598D9"/>
                </a:solidFill>
                <a:latin typeface="Cambria"/>
                <a:cs typeface="Cambria"/>
              </a:rPr>
              <a:t>T</a:t>
            </a:r>
            <a:r>
              <a:rPr sz="2515" b="1" spc="243" dirty="0">
                <a:solidFill>
                  <a:srgbClr val="7598D9"/>
                </a:solidFill>
                <a:latin typeface="Cambria"/>
                <a:cs typeface="Cambria"/>
              </a:rPr>
              <a:t>I</a:t>
            </a:r>
            <a:r>
              <a:rPr sz="2515" b="1" spc="388" dirty="0">
                <a:solidFill>
                  <a:srgbClr val="7598D9"/>
                </a:solidFill>
                <a:latin typeface="Cambria"/>
                <a:cs typeface="Cambria"/>
              </a:rPr>
              <a:t>ON</a:t>
            </a:r>
            <a:r>
              <a:rPr sz="2515" b="1" dirty="0">
                <a:solidFill>
                  <a:srgbClr val="7598D9"/>
                </a:solidFill>
                <a:latin typeface="Cambria"/>
                <a:cs typeface="Cambria"/>
              </a:rPr>
              <a:t>	</a:t>
            </a:r>
            <a:r>
              <a:rPr sz="3177" b="1" spc="485" dirty="0">
                <a:solidFill>
                  <a:srgbClr val="7598D9"/>
                </a:solidFill>
                <a:latin typeface="Cambria"/>
                <a:cs typeface="Cambria"/>
              </a:rPr>
              <a:t>R</a:t>
            </a:r>
            <a:r>
              <a:rPr sz="2515" b="1" spc="432" dirty="0">
                <a:solidFill>
                  <a:srgbClr val="7598D9"/>
                </a:solidFill>
                <a:latin typeface="Cambria"/>
                <a:cs typeface="Cambria"/>
              </a:rPr>
              <a:t>UL</a:t>
            </a:r>
            <a:r>
              <a:rPr sz="2515" b="1" spc="472" dirty="0">
                <a:solidFill>
                  <a:srgbClr val="7598D9"/>
                </a:solidFill>
                <a:latin typeface="Cambria"/>
                <a:cs typeface="Cambria"/>
              </a:rPr>
              <a:t>E</a:t>
            </a:r>
            <a:r>
              <a:rPr sz="2515" b="1" dirty="0">
                <a:solidFill>
                  <a:srgbClr val="7598D9"/>
                </a:solidFill>
                <a:latin typeface="Cambria"/>
                <a:cs typeface="Cambria"/>
              </a:rPr>
              <a:t>	</a:t>
            </a:r>
            <a:r>
              <a:rPr sz="3177" b="1" spc="427" dirty="0">
                <a:solidFill>
                  <a:srgbClr val="7598D9"/>
                </a:solidFill>
                <a:latin typeface="Cambria"/>
                <a:cs typeface="Cambria"/>
              </a:rPr>
              <a:t>M</a:t>
            </a:r>
            <a:r>
              <a:rPr sz="2515" b="1" spc="243" dirty="0">
                <a:solidFill>
                  <a:srgbClr val="7598D9"/>
                </a:solidFill>
                <a:latin typeface="Cambria"/>
                <a:cs typeface="Cambria"/>
              </a:rPr>
              <a:t>I</a:t>
            </a:r>
            <a:r>
              <a:rPr sz="2515" b="1" spc="432" dirty="0">
                <a:solidFill>
                  <a:srgbClr val="7598D9"/>
                </a:solidFill>
                <a:latin typeface="Cambria"/>
                <a:cs typeface="Cambria"/>
              </a:rPr>
              <a:t>N</a:t>
            </a:r>
            <a:r>
              <a:rPr sz="2515" b="1" spc="216" dirty="0">
                <a:solidFill>
                  <a:srgbClr val="7598D9"/>
                </a:solidFill>
                <a:latin typeface="Cambria"/>
                <a:cs typeface="Cambria"/>
              </a:rPr>
              <a:t>I</a:t>
            </a:r>
            <a:r>
              <a:rPr sz="2515" b="1" spc="449" dirty="0">
                <a:solidFill>
                  <a:srgbClr val="7598D9"/>
                </a:solidFill>
                <a:latin typeface="Cambria"/>
                <a:cs typeface="Cambria"/>
              </a:rPr>
              <a:t>NG</a:t>
            </a:r>
            <a:r>
              <a:rPr sz="3177" b="1" spc="150" dirty="0">
                <a:solidFill>
                  <a:srgbClr val="7598D9"/>
                </a:solidFill>
                <a:latin typeface="Cambria"/>
                <a:cs typeface="Cambria"/>
              </a:rPr>
              <a:t>?</a:t>
            </a:r>
            <a:endParaRPr sz="3177" dirty="0">
              <a:latin typeface="Cambria"/>
              <a:cs typeface="Cambria"/>
            </a:endParaRPr>
          </a:p>
        </p:txBody>
      </p:sp>
      <p:sp>
        <p:nvSpPr>
          <p:cNvPr id="3" name="object 3"/>
          <p:cNvSpPr txBox="1"/>
          <p:nvPr/>
        </p:nvSpPr>
        <p:spPr>
          <a:xfrm>
            <a:off x="446468" y="880764"/>
            <a:ext cx="11745532" cy="1164864"/>
          </a:xfrm>
          <a:prstGeom prst="rect">
            <a:avLst/>
          </a:prstGeom>
        </p:spPr>
        <p:txBody>
          <a:bodyPr vert="horz" wrap="square" lIns="0" tIns="6724" rIns="0" bIns="0" rtlCol="0">
            <a:spAutoFit/>
          </a:bodyPr>
          <a:lstStyle/>
          <a:p>
            <a:pPr marL="257749" marR="52110" indent="-246543">
              <a:lnSpc>
                <a:spcPct val="101200"/>
              </a:lnSpc>
              <a:spcBef>
                <a:spcPts val="53"/>
              </a:spcBef>
              <a:buClr>
                <a:srgbClr val="FE8637"/>
              </a:buClr>
              <a:buSzPct val="78571"/>
              <a:buFont typeface="Wingdings"/>
              <a:buChar char=""/>
              <a:tabLst>
                <a:tab pos="253266" algn="l"/>
              </a:tabLst>
            </a:pPr>
            <a:r>
              <a:rPr sz="2471" b="1" spc="150" dirty="0">
                <a:latin typeface="Cambria"/>
                <a:cs typeface="Cambria"/>
              </a:rPr>
              <a:t>Association</a:t>
            </a:r>
            <a:r>
              <a:rPr sz="2471" b="1" spc="159" dirty="0">
                <a:latin typeface="Cambria"/>
                <a:cs typeface="Cambria"/>
              </a:rPr>
              <a:t> </a:t>
            </a:r>
            <a:r>
              <a:rPr sz="2471" b="1" spc="141" dirty="0">
                <a:latin typeface="Cambria"/>
                <a:cs typeface="Cambria"/>
              </a:rPr>
              <a:t>rule</a:t>
            </a:r>
            <a:r>
              <a:rPr sz="2471" b="1" spc="163" dirty="0">
                <a:latin typeface="Cambria"/>
                <a:cs typeface="Cambria"/>
              </a:rPr>
              <a:t> </a:t>
            </a:r>
            <a:r>
              <a:rPr sz="2471" b="1" spc="176" dirty="0">
                <a:latin typeface="Cambria"/>
                <a:cs typeface="Cambria"/>
              </a:rPr>
              <a:t>mining</a:t>
            </a:r>
            <a:r>
              <a:rPr sz="2471" b="1" spc="163" dirty="0">
                <a:latin typeface="Cambria"/>
                <a:cs typeface="Cambria"/>
              </a:rPr>
              <a:t> </a:t>
            </a:r>
            <a:r>
              <a:rPr sz="2471" b="1" spc="146" dirty="0">
                <a:latin typeface="Cambria"/>
                <a:cs typeface="Cambria"/>
              </a:rPr>
              <a:t>searches</a:t>
            </a:r>
            <a:r>
              <a:rPr sz="2471" b="1" spc="163" dirty="0">
                <a:latin typeface="Cambria"/>
                <a:cs typeface="Cambria"/>
              </a:rPr>
              <a:t> </a:t>
            </a:r>
            <a:r>
              <a:rPr sz="2471" b="1" spc="128" dirty="0">
                <a:latin typeface="Cambria"/>
                <a:cs typeface="Cambria"/>
              </a:rPr>
              <a:t>for </a:t>
            </a:r>
            <a:r>
              <a:rPr sz="2471" b="1" spc="132" dirty="0">
                <a:latin typeface="Cambria"/>
                <a:cs typeface="Cambria"/>
              </a:rPr>
              <a:t> </a:t>
            </a:r>
            <a:r>
              <a:rPr sz="2471" b="1" spc="141" dirty="0">
                <a:latin typeface="Cambria"/>
                <a:cs typeface="Cambria"/>
              </a:rPr>
              <a:t>relationships</a:t>
            </a:r>
            <a:r>
              <a:rPr sz="2471" b="1" spc="154" dirty="0">
                <a:latin typeface="Cambria"/>
                <a:cs typeface="Cambria"/>
              </a:rPr>
              <a:t> </a:t>
            </a:r>
            <a:r>
              <a:rPr sz="2471" b="1" spc="146" dirty="0">
                <a:latin typeface="Cambria"/>
                <a:cs typeface="Cambria"/>
              </a:rPr>
              <a:t>between</a:t>
            </a:r>
            <a:r>
              <a:rPr sz="2471" b="1" spc="154" dirty="0">
                <a:latin typeface="Cambria"/>
                <a:cs typeface="Cambria"/>
              </a:rPr>
              <a:t> </a:t>
            </a:r>
            <a:r>
              <a:rPr sz="2471" b="1" spc="132" dirty="0">
                <a:latin typeface="Cambria"/>
                <a:cs typeface="Cambria"/>
              </a:rPr>
              <a:t>items</a:t>
            </a:r>
            <a:r>
              <a:rPr sz="2471" b="1" spc="159" dirty="0">
                <a:latin typeface="Cambria"/>
                <a:cs typeface="Cambria"/>
              </a:rPr>
              <a:t> </a:t>
            </a:r>
            <a:r>
              <a:rPr sz="2471" b="1" spc="168" dirty="0">
                <a:latin typeface="Cambria"/>
                <a:cs typeface="Cambria"/>
              </a:rPr>
              <a:t>in</a:t>
            </a:r>
            <a:r>
              <a:rPr sz="2471" b="1" spc="154" dirty="0">
                <a:latin typeface="Cambria"/>
                <a:cs typeface="Cambria"/>
              </a:rPr>
              <a:t> </a:t>
            </a:r>
            <a:r>
              <a:rPr sz="2471" b="1" spc="185" dirty="0">
                <a:latin typeface="Cambria"/>
                <a:cs typeface="Cambria"/>
              </a:rPr>
              <a:t>a</a:t>
            </a:r>
            <a:r>
              <a:rPr sz="2471" b="1" spc="154" dirty="0">
                <a:latin typeface="Cambria"/>
                <a:cs typeface="Cambria"/>
              </a:rPr>
              <a:t> </a:t>
            </a:r>
            <a:r>
              <a:rPr sz="2471" b="1" spc="132" dirty="0">
                <a:latin typeface="Cambria"/>
                <a:cs typeface="Cambria"/>
              </a:rPr>
              <a:t>dataset</a:t>
            </a:r>
            <a:r>
              <a:rPr sz="2471" spc="132" dirty="0" smtClean="0">
                <a:latin typeface="Cambria"/>
                <a:cs typeface="Cambria"/>
              </a:rPr>
              <a:t>:</a:t>
            </a:r>
            <a:r>
              <a:rPr lang="en-IN" sz="2471" spc="132" dirty="0" smtClean="0">
                <a:latin typeface="Cambria"/>
                <a:cs typeface="Cambria"/>
              </a:rPr>
              <a:t> </a:t>
            </a:r>
            <a:endParaRPr sz="2471" dirty="0">
              <a:latin typeface="Cambria"/>
              <a:cs typeface="Cambria"/>
            </a:endParaRPr>
          </a:p>
          <a:p>
            <a:pPr marL="578254" lvl="1" indent="-242060">
              <a:spcBef>
                <a:spcPts val="454"/>
              </a:spcBef>
              <a:buClr>
                <a:srgbClr val="FE8637"/>
              </a:buClr>
              <a:buSzPct val="79166"/>
              <a:buFont typeface="Segoe UI Symbol"/>
              <a:buChar char="⚫"/>
              <a:tabLst>
                <a:tab pos="577694" algn="l"/>
                <a:tab pos="578254" algn="l"/>
              </a:tabLst>
            </a:pPr>
            <a:r>
              <a:rPr sz="2118" spc="101" dirty="0">
                <a:latin typeface="Cambria"/>
                <a:cs typeface="Cambria"/>
              </a:rPr>
              <a:t>aims</a:t>
            </a:r>
            <a:r>
              <a:rPr sz="2118" spc="115" dirty="0">
                <a:latin typeface="Cambria"/>
                <a:cs typeface="Cambria"/>
              </a:rPr>
              <a:t> </a:t>
            </a:r>
            <a:r>
              <a:rPr sz="2118" spc="124" dirty="0">
                <a:latin typeface="Cambria"/>
                <a:cs typeface="Cambria"/>
              </a:rPr>
              <a:t>at</a:t>
            </a:r>
            <a:r>
              <a:rPr sz="2118" spc="119" dirty="0">
                <a:latin typeface="Cambria"/>
                <a:cs typeface="Cambria"/>
              </a:rPr>
              <a:t> </a:t>
            </a:r>
            <a:r>
              <a:rPr sz="2118" spc="49" dirty="0">
                <a:latin typeface="Cambria"/>
                <a:cs typeface="Cambria"/>
              </a:rPr>
              <a:t>discovering</a:t>
            </a:r>
            <a:r>
              <a:rPr sz="2118" spc="119" dirty="0">
                <a:latin typeface="Cambria"/>
                <a:cs typeface="Cambria"/>
              </a:rPr>
              <a:t> </a:t>
            </a:r>
            <a:r>
              <a:rPr sz="2118" spc="57" dirty="0">
                <a:latin typeface="Cambria"/>
                <a:cs typeface="Cambria"/>
              </a:rPr>
              <a:t>associations</a:t>
            </a:r>
            <a:r>
              <a:rPr sz="2118" spc="119" dirty="0">
                <a:latin typeface="Cambria"/>
                <a:cs typeface="Cambria"/>
              </a:rPr>
              <a:t> </a:t>
            </a:r>
            <a:r>
              <a:rPr sz="2118" spc="44" dirty="0">
                <a:latin typeface="Cambria"/>
                <a:cs typeface="Cambria"/>
              </a:rPr>
              <a:t>between</a:t>
            </a:r>
            <a:r>
              <a:rPr sz="2118" spc="119" dirty="0">
                <a:latin typeface="Cambria"/>
                <a:cs typeface="Cambria"/>
              </a:rPr>
              <a:t> </a:t>
            </a:r>
            <a:r>
              <a:rPr sz="2118" spc="79" dirty="0">
                <a:latin typeface="Cambria"/>
                <a:cs typeface="Cambria"/>
              </a:rPr>
              <a:t>items</a:t>
            </a:r>
            <a:r>
              <a:rPr sz="2118" spc="119" dirty="0">
                <a:latin typeface="Cambria"/>
                <a:cs typeface="Cambria"/>
              </a:rPr>
              <a:t> </a:t>
            </a:r>
            <a:r>
              <a:rPr sz="2118" spc="93" dirty="0">
                <a:latin typeface="Cambria"/>
                <a:cs typeface="Cambria"/>
              </a:rPr>
              <a:t>in</a:t>
            </a:r>
            <a:r>
              <a:rPr sz="2118" spc="115" dirty="0">
                <a:latin typeface="Cambria"/>
                <a:cs typeface="Cambria"/>
              </a:rPr>
              <a:t> </a:t>
            </a:r>
            <a:r>
              <a:rPr sz="2118" spc="141" dirty="0">
                <a:latin typeface="Cambria"/>
                <a:cs typeface="Cambria"/>
              </a:rPr>
              <a:t>a</a:t>
            </a:r>
            <a:endParaRPr sz="2118" dirty="0">
              <a:latin typeface="Cambria"/>
              <a:cs typeface="Cambria"/>
            </a:endParaRPr>
          </a:p>
        </p:txBody>
      </p:sp>
      <p:grpSp>
        <p:nvGrpSpPr>
          <p:cNvPr id="4" name="object 4"/>
          <p:cNvGrpSpPr/>
          <p:nvPr/>
        </p:nvGrpSpPr>
        <p:grpSpPr>
          <a:xfrm>
            <a:off x="6696916" y="2550739"/>
            <a:ext cx="1622051" cy="2092699"/>
            <a:chOff x="5710237" y="2890837"/>
            <a:chExt cx="1838325" cy="2371725"/>
          </a:xfrm>
        </p:grpSpPr>
        <p:sp>
          <p:nvSpPr>
            <p:cNvPr id="5" name="object 5"/>
            <p:cNvSpPr/>
            <p:nvPr/>
          </p:nvSpPr>
          <p:spPr>
            <a:xfrm>
              <a:off x="5715000" y="3027437"/>
              <a:ext cx="1828800" cy="2230755"/>
            </a:xfrm>
            <a:custGeom>
              <a:avLst/>
              <a:gdLst/>
              <a:ahLst/>
              <a:cxnLst/>
              <a:rect l="l" t="t" r="r" b="b"/>
              <a:pathLst>
                <a:path w="1828800" h="2230754">
                  <a:moveTo>
                    <a:pt x="0" y="0"/>
                  </a:moveTo>
                  <a:lnTo>
                    <a:pt x="0" y="2098523"/>
                  </a:lnTo>
                  <a:lnTo>
                    <a:pt x="3031" y="2109336"/>
                  </a:lnTo>
                  <a:lnTo>
                    <a:pt x="46616" y="2140194"/>
                  </a:lnTo>
                  <a:lnTo>
                    <a:pt x="102063" y="2159110"/>
                  </a:lnTo>
                  <a:lnTo>
                    <a:pt x="176426" y="2176385"/>
                  </a:lnTo>
                  <a:lnTo>
                    <a:pt x="220112" y="2184322"/>
                  </a:lnTo>
                  <a:lnTo>
                    <a:pt x="267821" y="2191747"/>
                  </a:lnTo>
                  <a:lnTo>
                    <a:pt x="319318" y="2198626"/>
                  </a:lnTo>
                  <a:lnTo>
                    <a:pt x="374366" y="2204925"/>
                  </a:lnTo>
                  <a:lnTo>
                    <a:pt x="432732" y="2210609"/>
                  </a:lnTo>
                  <a:lnTo>
                    <a:pt x="494180" y="2215646"/>
                  </a:lnTo>
                  <a:lnTo>
                    <a:pt x="558473" y="2220001"/>
                  </a:lnTo>
                  <a:lnTo>
                    <a:pt x="625378" y="2223641"/>
                  </a:lnTo>
                  <a:lnTo>
                    <a:pt x="694658" y="2226530"/>
                  </a:lnTo>
                  <a:lnTo>
                    <a:pt x="766078" y="2228637"/>
                  </a:lnTo>
                  <a:lnTo>
                    <a:pt x="839403" y="2229925"/>
                  </a:lnTo>
                  <a:lnTo>
                    <a:pt x="914398" y="2230362"/>
                  </a:lnTo>
                  <a:lnTo>
                    <a:pt x="989393" y="2229925"/>
                  </a:lnTo>
                  <a:lnTo>
                    <a:pt x="1062719" y="2228637"/>
                  </a:lnTo>
                  <a:lnTo>
                    <a:pt x="1134140" y="2226530"/>
                  </a:lnTo>
                  <a:lnTo>
                    <a:pt x="1203420" y="2223641"/>
                  </a:lnTo>
                  <a:lnTo>
                    <a:pt x="1270325" y="2220001"/>
                  </a:lnTo>
                  <a:lnTo>
                    <a:pt x="1334618" y="2215646"/>
                  </a:lnTo>
                  <a:lnTo>
                    <a:pt x="1396066" y="2210609"/>
                  </a:lnTo>
                  <a:lnTo>
                    <a:pt x="1454432" y="2204925"/>
                  </a:lnTo>
                  <a:lnTo>
                    <a:pt x="1509480" y="2198626"/>
                  </a:lnTo>
                  <a:lnTo>
                    <a:pt x="1560977" y="2191747"/>
                  </a:lnTo>
                  <a:lnTo>
                    <a:pt x="1608686" y="2184322"/>
                  </a:lnTo>
                  <a:lnTo>
                    <a:pt x="1652372" y="2176385"/>
                  </a:lnTo>
                  <a:lnTo>
                    <a:pt x="1691800" y="2167970"/>
                  </a:lnTo>
                  <a:lnTo>
                    <a:pt x="1756940" y="2149841"/>
                  </a:lnTo>
                  <a:lnTo>
                    <a:pt x="1802223" y="2130205"/>
                  </a:lnTo>
                  <a:lnTo>
                    <a:pt x="1828798" y="2098523"/>
                  </a:lnTo>
                  <a:lnTo>
                    <a:pt x="1828798" y="131838"/>
                  </a:lnTo>
                  <a:lnTo>
                    <a:pt x="914398" y="131838"/>
                  </a:lnTo>
                  <a:lnTo>
                    <a:pt x="839403" y="131401"/>
                  </a:lnTo>
                  <a:lnTo>
                    <a:pt x="766078" y="130113"/>
                  </a:lnTo>
                  <a:lnTo>
                    <a:pt x="694657" y="128007"/>
                  </a:lnTo>
                  <a:lnTo>
                    <a:pt x="625377" y="125117"/>
                  </a:lnTo>
                  <a:lnTo>
                    <a:pt x="558473" y="121478"/>
                  </a:lnTo>
                  <a:lnTo>
                    <a:pt x="494179" y="117123"/>
                  </a:lnTo>
                  <a:lnTo>
                    <a:pt x="432732" y="112086"/>
                  </a:lnTo>
                  <a:lnTo>
                    <a:pt x="374366" y="106401"/>
                  </a:lnTo>
                  <a:lnTo>
                    <a:pt x="319317" y="100102"/>
                  </a:lnTo>
                  <a:lnTo>
                    <a:pt x="267820" y="93224"/>
                  </a:lnTo>
                  <a:lnTo>
                    <a:pt x="220111" y="85799"/>
                  </a:lnTo>
                  <a:lnTo>
                    <a:pt x="176425" y="77862"/>
                  </a:lnTo>
                  <a:lnTo>
                    <a:pt x="136997" y="69447"/>
                  </a:lnTo>
                  <a:lnTo>
                    <a:pt x="71857" y="51317"/>
                  </a:lnTo>
                  <a:lnTo>
                    <a:pt x="26574" y="31682"/>
                  </a:lnTo>
                  <a:lnTo>
                    <a:pt x="3031" y="10812"/>
                  </a:lnTo>
                  <a:lnTo>
                    <a:pt x="0" y="0"/>
                  </a:lnTo>
                  <a:close/>
                </a:path>
                <a:path w="1828800" h="2230754">
                  <a:moveTo>
                    <a:pt x="1828798" y="0"/>
                  </a:moveTo>
                  <a:lnTo>
                    <a:pt x="1802223" y="31682"/>
                  </a:lnTo>
                  <a:lnTo>
                    <a:pt x="1756940" y="51317"/>
                  </a:lnTo>
                  <a:lnTo>
                    <a:pt x="1691800" y="69447"/>
                  </a:lnTo>
                  <a:lnTo>
                    <a:pt x="1652372" y="77862"/>
                  </a:lnTo>
                  <a:lnTo>
                    <a:pt x="1608686" y="85799"/>
                  </a:lnTo>
                  <a:lnTo>
                    <a:pt x="1560977" y="93224"/>
                  </a:lnTo>
                  <a:lnTo>
                    <a:pt x="1509480" y="100102"/>
                  </a:lnTo>
                  <a:lnTo>
                    <a:pt x="1454432" y="106401"/>
                  </a:lnTo>
                  <a:lnTo>
                    <a:pt x="1396066" y="112086"/>
                  </a:lnTo>
                  <a:lnTo>
                    <a:pt x="1334618" y="117123"/>
                  </a:lnTo>
                  <a:lnTo>
                    <a:pt x="1270325" y="121478"/>
                  </a:lnTo>
                  <a:lnTo>
                    <a:pt x="1203420" y="125117"/>
                  </a:lnTo>
                  <a:lnTo>
                    <a:pt x="1134140" y="128007"/>
                  </a:lnTo>
                  <a:lnTo>
                    <a:pt x="1062719" y="130113"/>
                  </a:lnTo>
                  <a:lnTo>
                    <a:pt x="989393" y="131401"/>
                  </a:lnTo>
                  <a:lnTo>
                    <a:pt x="914398" y="131838"/>
                  </a:lnTo>
                  <a:lnTo>
                    <a:pt x="1828798" y="131838"/>
                  </a:lnTo>
                  <a:lnTo>
                    <a:pt x="1828798" y="0"/>
                  </a:lnTo>
                  <a:close/>
                </a:path>
              </a:pathLst>
            </a:custGeom>
            <a:solidFill>
              <a:srgbClr val="DC7624"/>
            </a:solidFill>
          </p:spPr>
          <p:txBody>
            <a:bodyPr wrap="square" lIns="0" tIns="0" rIns="0" bIns="0" rtlCol="0"/>
            <a:lstStyle/>
            <a:p>
              <a:endParaRPr sz="1588"/>
            </a:p>
          </p:txBody>
        </p:sp>
        <p:sp>
          <p:nvSpPr>
            <p:cNvPr id="6" name="object 6"/>
            <p:cNvSpPr/>
            <p:nvPr/>
          </p:nvSpPr>
          <p:spPr>
            <a:xfrm>
              <a:off x="5715000" y="2895599"/>
              <a:ext cx="1828800" cy="264160"/>
            </a:xfrm>
            <a:custGeom>
              <a:avLst/>
              <a:gdLst/>
              <a:ahLst/>
              <a:cxnLst/>
              <a:rect l="l" t="t" r="r" b="b"/>
              <a:pathLst>
                <a:path w="1828800" h="264160">
                  <a:moveTo>
                    <a:pt x="914398" y="0"/>
                  </a:moveTo>
                  <a:lnTo>
                    <a:pt x="839403" y="437"/>
                  </a:lnTo>
                  <a:lnTo>
                    <a:pt x="766078" y="1725"/>
                  </a:lnTo>
                  <a:lnTo>
                    <a:pt x="694658" y="3831"/>
                  </a:lnTo>
                  <a:lnTo>
                    <a:pt x="625378" y="6721"/>
                  </a:lnTo>
                  <a:lnTo>
                    <a:pt x="558473" y="10360"/>
                  </a:lnTo>
                  <a:lnTo>
                    <a:pt x="494180" y="14715"/>
                  </a:lnTo>
                  <a:lnTo>
                    <a:pt x="432732" y="19752"/>
                  </a:lnTo>
                  <a:lnTo>
                    <a:pt x="374366" y="25437"/>
                  </a:lnTo>
                  <a:lnTo>
                    <a:pt x="319318" y="31735"/>
                  </a:lnTo>
                  <a:lnTo>
                    <a:pt x="267821" y="38614"/>
                  </a:lnTo>
                  <a:lnTo>
                    <a:pt x="220112" y="46039"/>
                  </a:lnTo>
                  <a:lnTo>
                    <a:pt x="176426" y="53976"/>
                  </a:lnTo>
                  <a:lnTo>
                    <a:pt x="136998" y="62391"/>
                  </a:lnTo>
                  <a:lnTo>
                    <a:pt x="71858" y="80520"/>
                  </a:lnTo>
                  <a:lnTo>
                    <a:pt x="26574" y="100155"/>
                  </a:lnTo>
                  <a:lnTo>
                    <a:pt x="0" y="131837"/>
                  </a:lnTo>
                  <a:lnTo>
                    <a:pt x="3031" y="142650"/>
                  </a:lnTo>
                  <a:lnTo>
                    <a:pt x="46616" y="173508"/>
                  </a:lnTo>
                  <a:lnTo>
                    <a:pt x="102063" y="192425"/>
                  </a:lnTo>
                  <a:lnTo>
                    <a:pt x="176426" y="209699"/>
                  </a:lnTo>
                  <a:lnTo>
                    <a:pt x="220112" y="217636"/>
                  </a:lnTo>
                  <a:lnTo>
                    <a:pt x="267821" y="225061"/>
                  </a:lnTo>
                  <a:lnTo>
                    <a:pt x="319318" y="231940"/>
                  </a:lnTo>
                  <a:lnTo>
                    <a:pt x="374366" y="238239"/>
                  </a:lnTo>
                  <a:lnTo>
                    <a:pt x="432732" y="243923"/>
                  </a:lnTo>
                  <a:lnTo>
                    <a:pt x="494180" y="248960"/>
                  </a:lnTo>
                  <a:lnTo>
                    <a:pt x="558473" y="253315"/>
                  </a:lnTo>
                  <a:lnTo>
                    <a:pt x="625378" y="256954"/>
                  </a:lnTo>
                  <a:lnTo>
                    <a:pt x="694658" y="259844"/>
                  </a:lnTo>
                  <a:lnTo>
                    <a:pt x="766078" y="261950"/>
                  </a:lnTo>
                  <a:lnTo>
                    <a:pt x="839403" y="263239"/>
                  </a:lnTo>
                  <a:lnTo>
                    <a:pt x="914398" y="263676"/>
                  </a:lnTo>
                  <a:lnTo>
                    <a:pt x="989393" y="263239"/>
                  </a:lnTo>
                  <a:lnTo>
                    <a:pt x="1062719" y="261950"/>
                  </a:lnTo>
                  <a:lnTo>
                    <a:pt x="1134140" y="259844"/>
                  </a:lnTo>
                  <a:lnTo>
                    <a:pt x="1203420" y="256954"/>
                  </a:lnTo>
                  <a:lnTo>
                    <a:pt x="1270325" y="253315"/>
                  </a:lnTo>
                  <a:lnTo>
                    <a:pt x="1334618" y="248960"/>
                  </a:lnTo>
                  <a:lnTo>
                    <a:pt x="1396066" y="243923"/>
                  </a:lnTo>
                  <a:lnTo>
                    <a:pt x="1454432" y="238239"/>
                  </a:lnTo>
                  <a:lnTo>
                    <a:pt x="1509480" y="231940"/>
                  </a:lnTo>
                  <a:lnTo>
                    <a:pt x="1560977" y="225061"/>
                  </a:lnTo>
                  <a:lnTo>
                    <a:pt x="1608686" y="217636"/>
                  </a:lnTo>
                  <a:lnTo>
                    <a:pt x="1652372" y="209699"/>
                  </a:lnTo>
                  <a:lnTo>
                    <a:pt x="1691800" y="201284"/>
                  </a:lnTo>
                  <a:lnTo>
                    <a:pt x="1756940" y="183155"/>
                  </a:lnTo>
                  <a:lnTo>
                    <a:pt x="1802223" y="163519"/>
                  </a:lnTo>
                  <a:lnTo>
                    <a:pt x="1828798" y="131837"/>
                  </a:lnTo>
                  <a:lnTo>
                    <a:pt x="1825767" y="121024"/>
                  </a:lnTo>
                  <a:lnTo>
                    <a:pt x="1782182" y="90166"/>
                  </a:lnTo>
                  <a:lnTo>
                    <a:pt x="1726735" y="71250"/>
                  </a:lnTo>
                  <a:lnTo>
                    <a:pt x="1652372" y="53976"/>
                  </a:lnTo>
                  <a:lnTo>
                    <a:pt x="1608686" y="46039"/>
                  </a:lnTo>
                  <a:lnTo>
                    <a:pt x="1560977" y="38614"/>
                  </a:lnTo>
                  <a:lnTo>
                    <a:pt x="1509480" y="31735"/>
                  </a:lnTo>
                  <a:lnTo>
                    <a:pt x="1454432" y="25437"/>
                  </a:lnTo>
                  <a:lnTo>
                    <a:pt x="1396066" y="19752"/>
                  </a:lnTo>
                  <a:lnTo>
                    <a:pt x="1334618" y="14715"/>
                  </a:lnTo>
                  <a:lnTo>
                    <a:pt x="1270325" y="10360"/>
                  </a:lnTo>
                  <a:lnTo>
                    <a:pt x="1203420" y="6721"/>
                  </a:lnTo>
                  <a:lnTo>
                    <a:pt x="1134140" y="3831"/>
                  </a:lnTo>
                  <a:lnTo>
                    <a:pt x="1062719" y="1725"/>
                  </a:lnTo>
                  <a:lnTo>
                    <a:pt x="989393" y="437"/>
                  </a:lnTo>
                  <a:lnTo>
                    <a:pt x="914398" y="0"/>
                  </a:lnTo>
                  <a:close/>
                </a:path>
              </a:pathLst>
            </a:custGeom>
            <a:solidFill>
              <a:srgbClr val="EBB08A"/>
            </a:solidFill>
          </p:spPr>
          <p:txBody>
            <a:bodyPr wrap="square" lIns="0" tIns="0" rIns="0" bIns="0" rtlCol="0"/>
            <a:lstStyle/>
            <a:p>
              <a:endParaRPr sz="1588"/>
            </a:p>
          </p:txBody>
        </p:sp>
        <p:sp>
          <p:nvSpPr>
            <p:cNvPr id="7" name="object 7"/>
            <p:cNvSpPr/>
            <p:nvPr/>
          </p:nvSpPr>
          <p:spPr>
            <a:xfrm>
              <a:off x="5714999" y="2895599"/>
              <a:ext cx="1828800" cy="2362200"/>
            </a:xfrm>
            <a:custGeom>
              <a:avLst/>
              <a:gdLst/>
              <a:ahLst/>
              <a:cxnLst/>
              <a:rect l="l" t="t" r="r" b="b"/>
              <a:pathLst>
                <a:path w="1828800" h="2362200">
                  <a:moveTo>
                    <a:pt x="1828799" y="131837"/>
                  </a:moveTo>
                  <a:lnTo>
                    <a:pt x="1825768" y="142650"/>
                  </a:lnTo>
                  <a:lnTo>
                    <a:pt x="1816831" y="153222"/>
                  </a:lnTo>
                  <a:lnTo>
                    <a:pt x="1782183" y="173508"/>
                  </a:lnTo>
                  <a:lnTo>
                    <a:pt x="1726736" y="192425"/>
                  </a:lnTo>
                  <a:lnTo>
                    <a:pt x="1652373" y="209699"/>
                  </a:lnTo>
                  <a:lnTo>
                    <a:pt x="1608687" y="217636"/>
                  </a:lnTo>
                  <a:lnTo>
                    <a:pt x="1560978" y="225061"/>
                  </a:lnTo>
                  <a:lnTo>
                    <a:pt x="1509481" y="231940"/>
                  </a:lnTo>
                  <a:lnTo>
                    <a:pt x="1454432" y="238238"/>
                  </a:lnTo>
                  <a:lnTo>
                    <a:pt x="1396066" y="243923"/>
                  </a:lnTo>
                  <a:lnTo>
                    <a:pt x="1334619" y="248960"/>
                  </a:lnTo>
                  <a:lnTo>
                    <a:pt x="1270325" y="253315"/>
                  </a:lnTo>
                  <a:lnTo>
                    <a:pt x="1203420" y="256954"/>
                  </a:lnTo>
                  <a:lnTo>
                    <a:pt x="1134140" y="259844"/>
                  </a:lnTo>
                  <a:lnTo>
                    <a:pt x="1062720" y="261950"/>
                  </a:lnTo>
                  <a:lnTo>
                    <a:pt x="989394" y="263238"/>
                  </a:lnTo>
                  <a:lnTo>
                    <a:pt x="914399" y="263675"/>
                  </a:lnTo>
                  <a:lnTo>
                    <a:pt x="839404" y="263238"/>
                  </a:lnTo>
                  <a:lnTo>
                    <a:pt x="766079" y="261950"/>
                  </a:lnTo>
                  <a:lnTo>
                    <a:pt x="694659" y="259844"/>
                  </a:lnTo>
                  <a:lnTo>
                    <a:pt x="625378" y="256954"/>
                  </a:lnTo>
                  <a:lnTo>
                    <a:pt x="558474" y="253315"/>
                  </a:lnTo>
                  <a:lnTo>
                    <a:pt x="494180" y="248960"/>
                  </a:lnTo>
                  <a:lnTo>
                    <a:pt x="432733" y="243923"/>
                  </a:lnTo>
                  <a:lnTo>
                    <a:pt x="374367" y="238238"/>
                  </a:lnTo>
                  <a:lnTo>
                    <a:pt x="319318" y="231940"/>
                  </a:lnTo>
                  <a:lnTo>
                    <a:pt x="267821" y="225061"/>
                  </a:lnTo>
                  <a:lnTo>
                    <a:pt x="220112" y="217636"/>
                  </a:lnTo>
                  <a:lnTo>
                    <a:pt x="176426" y="209699"/>
                  </a:lnTo>
                  <a:lnTo>
                    <a:pt x="136998" y="201284"/>
                  </a:lnTo>
                  <a:lnTo>
                    <a:pt x="71858" y="183155"/>
                  </a:lnTo>
                  <a:lnTo>
                    <a:pt x="26574" y="163520"/>
                  </a:lnTo>
                  <a:lnTo>
                    <a:pt x="0" y="131837"/>
                  </a:lnTo>
                  <a:lnTo>
                    <a:pt x="3031" y="121025"/>
                  </a:lnTo>
                  <a:lnTo>
                    <a:pt x="11967" y="110453"/>
                  </a:lnTo>
                  <a:lnTo>
                    <a:pt x="46616" y="90167"/>
                  </a:lnTo>
                  <a:lnTo>
                    <a:pt x="102063" y="71250"/>
                  </a:lnTo>
                  <a:lnTo>
                    <a:pt x="176426" y="53976"/>
                  </a:lnTo>
                  <a:lnTo>
                    <a:pt x="220112" y="46039"/>
                  </a:lnTo>
                  <a:lnTo>
                    <a:pt x="267821" y="38614"/>
                  </a:lnTo>
                  <a:lnTo>
                    <a:pt x="319318" y="31735"/>
                  </a:lnTo>
                  <a:lnTo>
                    <a:pt x="374367" y="25437"/>
                  </a:lnTo>
                  <a:lnTo>
                    <a:pt x="432733" y="19752"/>
                  </a:lnTo>
                  <a:lnTo>
                    <a:pt x="494180" y="14715"/>
                  </a:lnTo>
                  <a:lnTo>
                    <a:pt x="558474" y="10360"/>
                  </a:lnTo>
                  <a:lnTo>
                    <a:pt x="625378" y="6721"/>
                  </a:lnTo>
                  <a:lnTo>
                    <a:pt x="694659" y="3831"/>
                  </a:lnTo>
                  <a:lnTo>
                    <a:pt x="766079" y="1725"/>
                  </a:lnTo>
                  <a:lnTo>
                    <a:pt x="839404" y="437"/>
                  </a:lnTo>
                  <a:lnTo>
                    <a:pt x="914399" y="0"/>
                  </a:lnTo>
                  <a:lnTo>
                    <a:pt x="989394" y="437"/>
                  </a:lnTo>
                  <a:lnTo>
                    <a:pt x="1062720" y="1725"/>
                  </a:lnTo>
                  <a:lnTo>
                    <a:pt x="1134140" y="3831"/>
                  </a:lnTo>
                  <a:lnTo>
                    <a:pt x="1203420" y="6721"/>
                  </a:lnTo>
                  <a:lnTo>
                    <a:pt x="1270325" y="10360"/>
                  </a:lnTo>
                  <a:lnTo>
                    <a:pt x="1334619" y="14715"/>
                  </a:lnTo>
                  <a:lnTo>
                    <a:pt x="1396066" y="19752"/>
                  </a:lnTo>
                  <a:lnTo>
                    <a:pt x="1454432" y="25437"/>
                  </a:lnTo>
                  <a:lnTo>
                    <a:pt x="1509481" y="31735"/>
                  </a:lnTo>
                  <a:lnTo>
                    <a:pt x="1560978" y="38614"/>
                  </a:lnTo>
                  <a:lnTo>
                    <a:pt x="1608687" y="46039"/>
                  </a:lnTo>
                  <a:lnTo>
                    <a:pt x="1652373" y="53976"/>
                  </a:lnTo>
                  <a:lnTo>
                    <a:pt x="1691801" y="62391"/>
                  </a:lnTo>
                  <a:lnTo>
                    <a:pt x="1756941" y="80520"/>
                  </a:lnTo>
                  <a:lnTo>
                    <a:pt x="1802224" y="100155"/>
                  </a:lnTo>
                  <a:lnTo>
                    <a:pt x="1828799" y="131837"/>
                  </a:lnTo>
                  <a:lnTo>
                    <a:pt x="1828799" y="2230361"/>
                  </a:lnTo>
                  <a:lnTo>
                    <a:pt x="1802224" y="2262043"/>
                  </a:lnTo>
                  <a:lnTo>
                    <a:pt x="1756941" y="2281679"/>
                  </a:lnTo>
                  <a:lnTo>
                    <a:pt x="1691801" y="2299808"/>
                  </a:lnTo>
                  <a:lnTo>
                    <a:pt x="1652373" y="2308223"/>
                  </a:lnTo>
                  <a:lnTo>
                    <a:pt x="1608687" y="2316160"/>
                  </a:lnTo>
                  <a:lnTo>
                    <a:pt x="1560978" y="2323585"/>
                  </a:lnTo>
                  <a:lnTo>
                    <a:pt x="1509481" y="2330464"/>
                  </a:lnTo>
                  <a:lnTo>
                    <a:pt x="1454432" y="2336762"/>
                  </a:lnTo>
                  <a:lnTo>
                    <a:pt x="1396066" y="2342447"/>
                  </a:lnTo>
                  <a:lnTo>
                    <a:pt x="1334619" y="2347484"/>
                  </a:lnTo>
                  <a:lnTo>
                    <a:pt x="1270325" y="2351839"/>
                  </a:lnTo>
                  <a:lnTo>
                    <a:pt x="1203420" y="2355478"/>
                  </a:lnTo>
                  <a:lnTo>
                    <a:pt x="1134140" y="2358368"/>
                  </a:lnTo>
                  <a:lnTo>
                    <a:pt x="1062720" y="2360474"/>
                  </a:lnTo>
                  <a:lnTo>
                    <a:pt x="989394" y="2361762"/>
                  </a:lnTo>
                  <a:lnTo>
                    <a:pt x="914399" y="2362199"/>
                  </a:lnTo>
                  <a:lnTo>
                    <a:pt x="839404" y="2361762"/>
                  </a:lnTo>
                  <a:lnTo>
                    <a:pt x="766079" y="2360474"/>
                  </a:lnTo>
                  <a:lnTo>
                    <a:pt x="694659" y="2358368"/>
                  </a:lnTo>
                  <a:lnTo>
                    <a:pt x="625378" y="2355478"/>
                  </a:lnTo>
                  <a:lnTo>
                    <a:pt x="558474" y="2351839"/>
                  </a:lnTo>
                  <a:lnTo>
                    <a:pt x="494180" y="2347484"/>
                  </a:lnTo>
                  <a:lnTo>
                    <a:pt x="432733" y="2342447"/>
                  </a:lnTo>
                  <a:lnTo>
                    <a:pt x="374367" y="2336762"/>
                  </a:lnTo>
                  <a:lnTo>
                    <a:pt x="319318" y="2330464"/>
                  </a:lnTo>
                  <a:lnTo>
                    <a:pt x="267821" y="2323585"/>
                  </a:lnTo>
                  <a:lnTo>
                    <a:pt x="220112" y="2316160"/>
                  </a:lnTo>
                  <a:lnTo>
                    <a:pt x="176426" y="2308223"/>
                  </a:lnTo>
                  <a:lnTo>
                    <a:pt x="136998" y="2299808"/>
                  </a:lnTo>
                  <a:lnTo>
                    <a:pt x="71858" y="2281679"/>
                  </a:lnTo>
                  <a:lnTo>
                    <a:pt x="26574" y="2262043"/>
                  </a:lnTo>
                  <a:lnTo>
                    <a:pt x="0" y="2230361"/>
                  </a:lnTo>
                  <a:lnTo>
                    <a:pt x="0" y="131837"/>
                  </a:lnTo>
                </a:path>
              </a:pathLst>
            </a:custGeom>
            <a:ln w="9524">
              <a:solidFill>
                <a:srgbClr val="000000"/>
              </a:solidFill>
            </a:ln>
          </p:spPr>
          <p:txBody>
            <a:bodyPr wrap="square" lIns="0" tIns="0" rIns="0" bIns="0" rtlCol="0"/>
            <a:lstStyle/>
            <a:p>
              <a:endParaRPr sz="1588"/>
            </a:p>
          </p:txBody>
        </p:sp>
      </p:grpSp>
      <p:sp>
        <p:nvSpPr>
          <p:cNvPr id="8" name="object 8"/>
          <p:cNvSpPr/>
          <p:nvPr/>
        </p:nvSpPr>
        <p:spPr>
          <a:xfrm>
            <a:off x="2364440" y="2878511"/>
            <a:ext cx="1652868" cy="349063"/>
          </a:xfrm>
          <a:custGeom>
            <a:avLst/>
            <a:gdLst/>
            <a:ahLst/>
            <a:cxnLst/>
            <a:rect l="l" t="t" r="r" b="b"/>
            <a:pathLst>
              <a:path w="1873250" h="395604">
                <a:moveTo>
                  <a:pt x="1873249" y="395287"/>
                </a:moveTo>
                <a:lnTo>
                  <a:pt x="952499" y="0"/>
                </a:lnTo>
              </a:path>
              <a:path w="1873250" h="395604">
                <a:moveTo>
                  <a:pt x="0" y="395287"/>
                </a:moveTo>
                <a:lnTo>
                  <a:pt x="977899" y="0"/>
                </a:lnTo>
              </a:path>
            </a:pathLst>
          </a:custGeom>
          <a:ln w="57149">
            <a:solidFill>
              <a:srgbClr val="000000"/>
            </a:solidFill>
          </a:ln>
        </p:spPr>
        <p:txBody>
          <a:bodyPr wrap="square" lIns="0" tIns="0" rIns="0" bIns="0" rtlCol="0"/>
          <a:lstStyle/>
          <a:p>
            <a:endParaRPr sz="1588"/>
          </a:p>
        </p:txBody>
      </p:sp>
      <p:sp>
        <p:nvSpPr>
          <p:cNvPr id="9" name="object 9"/>
          <p:cNvSpPr txBox="1"/>
          <p:nvPr/>
        </p:nvSpPr>
        <p:spPr>
          <a:xfrm>
            <a:off x="2931178" y="2449607"/>
            <a:ext cx="3106271" cy="735488"/>
          </a:xfrm>
          <a:prstGeom prst="rect">
            <a:avLst/>
          </a:prstGeom>
        </p:spPr>
        <p:txBody>
          <a:bodyPr vert="horz" wrap="square" lIns="0" tIns="11206" rIns="0" bIns="0" rtlCol="0">
            <a:spAutoFit/>
          </a:bodyPr>
          <a:lstStyle/>
          <a:p>
            <a:pPr marL="174821">
              <a:spcBef>
                <a:spcPts val="88"/>
              </a:spcBef>
            </a:pPr>
            <a:r>
              <a:rPr sz="2118" spc="84" dirty="0">
                <a:latin typeface="Cambria"/>
                <a:cs typeface="Cambria"/>
              </a:rPr>
              <a:t>transactional</a:t>
            </a:r>
            <a:r>
              <a:rPr sz="2118" spc="57" dirty="0">
                <a:latin typeface="Cambria"/>
                <a:cs typeface="Cambria"/>
              </a:rPr>
              <a:t> </a:t>
            </a:r>
            <a:r>
              <a:rPr sz="2118" spc="93" dirty="0">
                <a:latin typeface="Cambria"/>
                <a:cs typeface="Cambria"/>
              </a:rPr>
              <a:t>database.</a:t>
            </a:r>
            <a:endParaRPr sz="2118">
              <a:latin typeface="Cambria"/>
              <a:cs typeface="Cambria"/>
            </a:endParaRPr>
          </a:p>
          <a:p>
            <a:pPr marL="11206">
              <a:spcBef>
                <a:spcPts val="1165"/>
              </a:spcBef>
            </a:pPr>
            <a:r>
              <a:rPr sz="1588" spc="57" dirty="0">
                <a:latin typeface="Cambria"/>
                <a:cs typeface="Cambria"/>
              </a:rPr>
              <a:t>Store</a:t>
            </a:r>
            <a:endParaRPr sz="1588">
              <a:latin typeface="Cambria"/>
              <a:cs typeface="Cambria"/>
            </a:endParaRPr>
          </a:p>
        </p:txBody>
      </p:sp>
      <p:grpSp>
        <p:nvGrpSpPr>
          <p:cNvPr id="10" name="object 10"/>
          <p:cNvGrpSpPr/>
          <p:nvPr/>
        </p:nvGrpSpPr>
        <p:grpSpPr>
          <a:xfrm>
            <a:off x="2336426" y="3217488"/>
            <a:ext cx="1725706" cy="1405218"/>
            <a:chOff x="768350" y="3646487"/>
            <a:chExt cx="1955800" cy="1592580"/>
          </a:xfrm>
        </p:grpSpPr>
        <p:pic>
          <p:nvPicPr>
            <p:cNvPr id="11" name="object 11"/>
            <p:cNvPicPr/>
            <p:nvPr/>
          </p:nvPicPr>
          <p:blipFill>
            <a:blip r:embed="rId2" cstate="print"/>
            <a:stretch>
              <a:fillRect/>
            </a:stretch>
          </p:blipFill>
          <p:spPr>
            <a:xfrm>
              <a:off x="825500" y="3703638"/>
              <a:ext cx="1841500" cy="1477961"/>
            </a:xfrm>
            <a:prstGeom prst="rect">
              <a:avLst/>
            </a:prstGeom>
          </p:spPr>
        </p:pic>
        <p:sp>
          <p:nvSpPr>
            <p:cNvPr id="12" name="object 12"/>
            <p:cNvSpPr/>
            <p:nvPr/>
          </p:nvSpPr>
          <p:spPr>
            <a:xfrm>
              <a:off x="796924" y="3675062"/>
              <a:ext cx="1898650" cy="1535430"/>
            </a:xfrm>
            <a:custGeom>
              <a:avLst/>
              <a:gdLst/>
              <a:ahLst/>
              <a:cxnLst/>
              <a:rect l="l" t="t" r="r" b="b"/>
              <a:pathLst>
                <a:path w="1898650" h="1535429">
                  <a:moveTo>
                    <a:pt x="0" y="0"/>
                  </a:moveTo>
                  <a:lnTo>
                    <a:pt x="1898649" y="0"/>
                  </a:lnTo>
                  <a:lnTo>
                    <a:pt x="1898649" y="1535112"/>
                  </a:lnTo>
                  <a:lnTo>
                    <a:pt x="0" y="1535112"/>
                  </a:lnTo>
                  <a:lnTo>
                    <a:pt x="0" y="0"/>
                  </a:lnTo>
                  <a:close/>
                </a:path>
              </a:pathLst>
            </a:custGeom>
            <a:ln w="57149">
              <a:solidFill>
                <a:srgbClr val="000000"/>
              </a:solidFill>
            </a:ln>
          </p:spPr>
          <p:txBody>
            <a:bodyPr wrap="square" lIns="0" tIns="0" rIns="0" bIns="0" rtlCol="0"/>
            <a:lstStyle/>
            <a:p>
              <a:endParaRPr sz="1588"/>
            </a:p>
          </p:txBody>
        </p:sp>
      </p:grpSp>
      <p:grpSp>
        <p:nvGrpSpPr>
          <p:cNvPr id="13" name="object 13"/>
          <p:cNvGrpSpPr/>
          <p:nvPr/>
        </p:nvGrpSpPr>
        <p:grpSpPr>
          <a:xfrm>
            <a:off x="4209209" y="2870106"/>
            <a:ext cx="1713379" cy="1164291"/>
            <a:chOff x="2890837" y="3252787"/>
            <a:chExt cx="1941830" cy="1319530"/>
          </a:xfrm>
        </p:grpSpPr>
        <p:pic>
          <p:nvPicPr>
            <p:cNvPr id="14" name="object 14"/>
            <p:cNvPicPr/>
            <p:nvPr/>
          </p:nvPicPr>
          <p:blipFill>
            <a:blip r:embed="rId3" cstate="print"/>
            <a:stretch>
              <a:fillRect/>
            </a:stretch>
          </p:blipFill>
          <p:spPr>
            <a:xfrm>
              <a:off x="4267200" y="3733800"/>
              <a:ext cx="565150" cy="838199"/>
            </a:xfrm>
            <a:prstGeom prst="rect">
              <a:avLst/>
            </a:prstGeom>
          </p:spPr>
        </p:pic>
        <p:pic>
          <p:nvPicPr>
            <p:cNvPr id="15" name="object 15"/>
            <p:cNvPicPr/>
            <p:nvPr/>
          </p:nvPicPr>
          <p:blipFill>
            <a:blip r:embed="rId4" cstate="print"/>
            <a:stretch>
              <a:fillRect/>
            </a:stretch>
          </p:blipFill>
          <p:spPr>
            <a:xfrm>
              <a:off x="3690937" y="3252787"/>
              <a:ext cx="762000" cy="762000"/>
            </a:xfrm>
            <a:prstGeom prst="rect">
              <a:avLst/>
            </a:prstGeom>
          </p:spPr>
        </p:pic>
        <p:sp>
          <p:nvSpPr>
            <p:cNvPr id="16" name="object 16"/>
            <p:cNvSpPr/>
            <p:nvPr/>
          </p:nvSpPr>
          <p:spPr>
            <a:xfrm>
              <a:off x="2895599" y="3738343"/>
              <a:ext cx="813435" cy="147955"/>
            </a:xfrm>
            <a:custGeom>
              <a:avLst/>
              <a:gdLst/>
              <a:ahLst/>
              <a:cxnLst/>
              <a:rect l="l" t="t" r="r" b="b"/>
              <a:pathLst>
                <a:path w="813435" h="147954">
                  <a:moveTo>
                    <a:pt x="0" y="147855"/>
                  </a:moveTo>
                  <a:lnTo>
                    <a:pt x="813209" y="0"/>
                  </a:lnTo>
                </a:path>
              </a:pathLst>
            </a:custGeom>
            <a:ln w="9524">
              <a:solidFill>
                <a:srgbClr val="000000"/>
              </a:solidFill>
            </a:ln>
          </p:spPr>
          <p:txBody>
            <a:bodyPr wrap="square" lIns="0" tIns="0" rIns="0" bIns="0" rtlCol="0"/>
            <a:lstStyle/>
            <a:p>
              <a:endParaRPr sz="1588"/>
            </a:p>
          </p:txBody>
        </p:sp>
        <p:sp>
          <p:nvSpPr>
            <p:cNvPr id="17" name="object 17"/>
            <p:cNvSpPr/>
            <p:nvPr/>
          </p:nvSpPr>
          <p:spPr>
            <a:xfrm>
              <a:off x="3652013" y="3709945"/>
              <a:ext cx="81915" cy="75565"/>
            </a:xfrm>
            <a:custGeom>
              <a:avLst/>
              <a:gdLst/>
              <a:ahLst/>
              <a:cxnLst/>
              <a:rect l="l" t="t" r="r" b="b"/>
              <a:pathLst>
                <a:path w="81914" h="75564">
                  <a:moveTo>
                    <a:pt x="0" y="0"/>
                  </a:moveTo>
                  <a:lnTo>
                    <a:pt x="13630" y="74970"/>
                  </a:lnTo>
                  <a:lnTo>
                    <a:pt x="81786" y="23854"/>
                  </a:lnTo>
                  <a:lnTo>
                    <a:pt x="0" y="0"/>
                  </a:lnTo>
                  <a:close/>
                </a:path>
              </a:pathLst>
            </a:custGeom>
            <a:solidFill>
              <a:srgbClr val="000000"/>
            </a:solidFill>
          </p:spPr>
          <p:txBody>
            <a:bodyPr wrap="square" lIns="0" tIns="0" rIns="0" bIns="0" rtlCol="0"/>
            <a:lstStyle/>
            <a:p>
              <a:endParaRPr sz="1588"/>
            </a:p>
          </p:txBody>
        </p:sp>
        <p:sp>
          <p:nvSpPr>
            <p:cNvPr id="18" name="object 18"/>
            <p:cNvSpPr/>
            <p:nvPr/>
          </p:nvSpPr>
          <p:spPr>
            <a:xfrm>
              <a:off x="2895599" y="4268691"/>
              <a:ext cx="1270635" cy="74930"/>
            </a:xfrm>
            <a:custGeom>
              <a:avLst/>
              <a:gdLst/>
              <a:ahLst/>
              <a:cxnLst/>
              <a:rect l="l" t="t" r="r" b="b"/>
              <a:pathLst>
                <a:path w="1270635" h="74929">
                  <a:moveTo>
                    <a:pt x="0" y="74707"/>
                  </a:moveTo>
                  <a:lnTo>
                    <a:pt x="1270043" y="0"/>
                  </a:lnTo>
                </a:path>
              </a:pathLst>
            </a:custGeom>
            <a:ln w="9524">
              <a:solidFill>
                <a:srgbClr val="000000"/>
              </a:solidFill>
            </a:ln>
          </p:spPr>
          <p:txBody>
            <a:bodyPr wrap="square" lIns="0" tIns="0" rIns="0" bIns="0" rtlCol="0"/>
            <a:lstStyle/>
            <a:p>
              <a:endParaRPr sz="1588"/>
            </a:p>
          </p:txBody>
        </p:sp>
        <p:sp>
          <p:nvSpPr>
            <p:cNvPr id="19" name="object 19"/>
            <p:cNvSpPr/>
            <p:nvPr/>
          </p:nvSpPr>
          <p:spPr>
            <a:xfrm>
              <a:off x="4112694" y="4233640"/>
              <a:ext cx="78740" cy="76200"/>
            </a:xfrm>
            <a:custGeom>
              <a:avLst/>
              <a:gdLst/>
              <a:ahLst/>
              <a:cxnLst/>
              <a:rect l="l" t="t" r="r" b="b"/>
              <a:pathLst>
                <a:path w="78739" h="76200">
                  <a:moveTo>
                    <a:pt x="0" y="0"/>
                  </a:moveTo>
                  <a:lnTo>
                    <a:pt x="4474" y="76067"/>
                  </a:lnTo>
                  <a:lnTo>
                    <a:pt x="78305" y="33559"/>
                  </a:lnTo>
                  <a:lnTo>
                    <a:pt x="0" y="0"/>
                  </a:lnTo>
                  <a:close/>
                </a:path>
              </a:pathLst>
            </a:custGeom>
            <a:solidFill>
              <a:srgbClr val="000000"/>
            </a:solidFill>
          </p:spPr>
          <p:txBody>
            <a:bodyPr wrap="square" lIns="0" tIns="0" rIns="0" bIns="0" rtlCol="0"/>
            <a:lstStyle/>
            <a:p>
              <a:endParaRPr sz="1588"/>
            </a:p>
          </p:txBody>
        </p:sp>
      </p:grpSp>
      <p:grpSp>
        <p:nvGrpSpPr>
          <p:cNvPr id="20" name="object 20"/>
          <p:cNvGrpSpPr/>
          <p:nvPr/>
        </p:nvGrpSpPr>
        <p:grpSpPr>
          <a:xfrm>
            <a:off x="4209210" y="4101353"/>
            <a:ext cx="1269066" cy="537882"/>
            <a:chOff x="2890837" y="4648200"/>
            <a:chExt cx="1438275" cy="609600"/>
          </a:xfrm>
        </p:grpSpPr>
        <p:pic>
          <p:nvPicPr>
            <p:cNvPr id="21" name="object 21"/>
            <p:cNvPicPr/>
            <p:nvPr/>
          </p:nvPicPr>
          <p:blipFill>
            <a:blip r:embed="rId5" cstate="print"/>
            <a:stretch>
              <a:fillRect/>
            </a:stretch>
          </p:blipFill>
          <p:spPr>
            <a:xfrm>
              <a:off x="3810000" y="4648200"/>
              <a:ext cx="519112" cy="609600"/>
            </a:xfrm>
            <a:prstGeom prst="rect">
              <a:avLst/>
            </a:prstGeom>
          </p:spPr>
        </p:pic>
        <p:sp>
          <p:nvSpPr>
            <p:cNvPr id="22" name="object 22"/>
            <p:cNvSpPr/>
            <p:nvPr/>
          </p:nvSpPr>
          <p:spPr>
            <a:xfrm>
              <a:off x="2895599" y="4876799"/>
              <a:ext cx="965835" cy="74295"/>
            </a:xfrm>
            <a:custGeom>
              <a:avLst/>
              <a:gdLst/>
              <a:ahLst/>
              <a:cxnLst/>
              <a:rect l="l" t="t" r="r" b="b"/>
              <a:pathLst>
                <a:path w="965835" h="74295">
                  <a:moveTo>
                    <a:pt x="0" y="0"/>
                  </a:moveTo>
                  <a:lnTo>
                    <a:pt x="965274" y="74251"/>
                  </a:lnTo>
                </a:path>
              </a:pathLst>
            </a:custGeom>
            <a:ln w="9524">
              <a:solidFill>
                <a:srgbClr val="000000"/>
              </a:solidFill>
            </a:ln>
          </p:spPr>
          <p:txBody>
            <a:bodyPr wrap="square" lIns="0" tIns="0" rIns="0" bIns="0" rtlCol="0"/>
            <a:lstStyle/>
            <a:p>
              <a:endParaRPr sz="1588"/>
            </a:p>
          </p:txBody>
        </p:sp>
        <p:sp>
          <p:nvSpPr>
            <p:cNvPr id="23" name="object 23"/>
            <p:cNvSpPr/>
            <p:nvPr/>
          </p:nvSpPr>
          <p:spPr>
            <a:xfrm>
              <a:off x="3807302" y="4909168"/>
              <a:ext cx="79375" cy="76200"/>
            </a:xfrm>
            <a:custGeom>
              <a:avLst/>
              <a:gdLst/>
              <a:ahLst/>
              <a:cxnLst/>
              <a:rect l="l" t="t" r="r" b="b"/>
              <a:pathLst>
                <a:path w="79375" h="76200">
                  <a:moveTo>
                    <a:pt x="5844" y="0"/>
                  </a:moveTo>
                  <a:lnTo>
                    <a:pt x="0" y="75975"/>
                  </a:lnTo>
                  <a:lnTo>
                    <a:pt x="78897" y="43831"/>
                  </a:lnTo>
                  <a:lnTo>
                    <a:pt x="5844" y="0"/>
                  </a:lnTo>
                  <a:close/>
                </a:path>
              </a:pathLst>
            </a:custGeom>
            <a:solidFill>
              <a:srgbClr val="000000"/>
            </a:solidFill>
          </p:spPr>
          <p:txBody>
            <a:bodyPr wrap="square" lIns="0" tIns="0" rIns="0" bIns="0" rtlCol="0"/>
            <a:lstStyle/>
            <a:p>
              <a:endParaRPr sz="1588"/>
            </a:p>
          </p:txBody>
        </p:sp>
      </p:grpSp>
      <p:grpSp>
        <p:nvGrpSpPr>
          <p:cNvPr id="24" name="object 24"/>
          <p:cNvGrpSpPr/>
          <p:nvPr/>
        </p:nvGrpSpPr>
        <p:grpSpPr>
          <a:xfrm>
            <a:off x="6096000" y="3059206"/>
            <a:ext cx="528357" cy="67235"/>
            <a:chOff x="5029199" y="3467100"/>
            <a:chExt cx="598805" cy="76200"/>
          </a:xfrm>
        </p:grpSpPr>
        <p:sp>
          <p:nvSpPr>
            <p:cNvPr id="25" name="object 25"/>
            <p:cNvSpPr/>
            <p:nvPr/>
          </p:nvSpPr>
          <p:spPr>
            <a:xfrm>
              <a:off x="5029199" y="3505199"/>
              <a:ext cx="573405" cy="0"/>
            </a:xfrm>
            <a:custGeom>
              <a:avLst/>
              <a:gdLst/>
              <a:ahLst/>
              <a:cxnLst/>
              <a:rect l="l" t="t" r="r" b="b"/>
              <a:pathLst>
                <a:path w="573404">
                  <a:moveTo>
                    <a:pt x="0" y="0"/>
                  </a:moveTo>
                  <a:lnTo>
                    <a:pt x="573087" y="0"/>
                  </a:lnTo>
                </a:path>
              </a:pathLst>
            </a:custGeom>
            <a:ln w="9524">
              <a:solidFill>
                <a:srgbClr val="000000"/>
              </a:solidFill>
            </a:ln>
          </p:spPr>
          <p:txBody>
            <a:bodyPr wrap="square" lIns="0" tIns="0" rIns="0" bIns="0" rtlCol="0"/>
            <a:lstStyle/>
            <a:p>
              <a:endParaRPr sz="1588"/>
            </a:p>
          </p:txBody>
        </p:sp>
        <p:sp>
          <p:nvSpPr>
            <p:cNvPr id="26" name="object 26"/>
            <p:cNvSpPr/>
            <p:nvPr/>
          </p:nvSpPr>
          <p:spPr>
            <a:xfrm>
              <a:off x="5551487" y="3467100"/>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sz="1588"/>
            </a:p>
          </p:txBody>
        </p:sp>
      </p:grpSp>
      <p:grpSp>
        <p:nvGrpSpPr>
          <p:cNvPr id="27" name="object 27"/>
          <p:cNvGrpSpPr/>
          <p:nvPr/>
        </p:nvGrpSpPr>
        <p:grpSpPr>
          <a:xfrm>
            <a:off x="6096000" y="3731559"/>
            <a:ext cx="528357" cy="67235"/>
            <a:chOff x="5029199" y="4229100"/>
            <a:chExt cx="598805" cy="76200"/>
          </a:xfrm>
        </p:grpSpPr>
        <p:sp>
          <p:nvSpPr>
            <p:cNvPr id="28" name="object 28"/>
            <p:cNvSpPr/>
            <p:nvPr/>
          </p:nvSpPr>
          <p:spPr>
            <a:xfrm>
              <a:off x="5029199" y="4267199"/>
              <a:ext cx="573405" cy="0"/>
            </a:xfrm>
            <a:custGeom>
              <a:avLst/>
              <a:gdLst/>
              <a:ahLst/>
              <a:cxnLst/>
              <a:rect l="l" t="t" r="r" b="b"/>
              <a:pathLst>
                <a:path w="573404">
                  <a:moveTo>
                    <a:pt x="0" y="0"/>
                  </a:moveTo>
                  <a:lnTo>
                    <a:pt x="573087" y="0"/>
                  </a:lnTo>
                </a:path>
              </a:pathLst>
            </a:custGeom>
            <a:ln w="9524">
              <a:solidFill>
                <a:srgbClr val="000000"/>
              </a:solidFill>
            </a:ln>
          </p:spPr>
          <p:txBody>
            <a:bodyPr wrap="square" lIns="0" tIns="0" rIns="0" bIns="0" rtlCol="0"/>
            <a:lstStyle/>
            <a:p>
              <a:endParaRPr sz="1588"/>
            </a:p>
          </p:txBody>
        </p:sp>
        <p:sp>
          <p:nvSpPr>
            <p:cNvPr id="29" name="object 29"/>
            <p:cNvSpPr/>
            <p:nvPr/>
          </p:nvSpPr>
          <p:spPr>
            <a:xfrm>
              <a:off x="5551487" y="4229100"/>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sz="1588"/>
            </a:p>
          </p:txBody>
        </p:sp>
      </p:grpSp>
      <p:grpSp>
        <p:nvGrpSpPr>
          <p:cNvPr id="30" name="object 30"/>
          <p:cNvGrpSpPr/>
          <p:nvPr/>
        </p:nvGrpSpPr>
        <p:grpSpPr>
          <a:xfrm>
            <a:off x="6096000" y="4380099"/>
            <a:ext cx="528357" cy="67235"/>
            <a:chOff x="5029199" y="4964112"/>
            <a:chExt cx="598805" cy="76200"/>
          </a:xfrm>
        </p:grpSpPr>
        <p:sp>
          <p:nvSpPr>
            <p:cNvPr id="31" name="object 31"/>
            <p:cNvSpPr/>
            <p:nvPr/>
          </p:nvSpPr>
          <p:spPr>
            <a:xfrm>
              <a:off x="5029199" y="5002212"/>
              <a:ext cx="573405" cy="0"/>
            </a:xfrm>
            <a:custGeom>
              <a:avLst/>
              <a:gdLst/>
              <a:ahLst/>
              <a:cxnLst/>
              <a:rect l="l" t="t" r="r" b="b"/>
              <a:pathLst>
                <a:path w="573404">
                  <a:moveTo>
                    <a:pt x="0" y="0"/>
                  </a:moveTo>
                  <a:lnTo>
                    <a:pt x="573087" y="0"/>
                  </a:lnTo>
                </a:path>
              </a:pathLst>
            </a:custGeom>
            <a:ln w="9524">
              <a:solidFill>
                <a:srgbClr val="000000"/>
              </a:solidFill>
            </a:ln>
          </p:spPr>
          <p:txBody>
            <a:bodyPr wrap="square" lIns="0" tIns="0" rIns="0" bIns="0" rtlCol="0"/>
            <a:lstStyle/>
            <a:p>
              <a:endParaRPr sz="1588"/>
            </a:p>
          </p:txBody>
        </p:sp>
        <p:sp>
          <p:nvSpPr>
            <p:cNvPr id="32" name="object 32"/>
            <p:cNvSpPr/>
            <p:nvPr/>
          </p:nvSpPr>
          <p:spPr>
            <a:xfrm>
              <a:off x="5551487" y="496411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sz="1588"/>
            </a:p>
          </p:txBody>
        </p:sp>
      </p:grpSp>
      <p:sp>
        <p:nvSpPr>
          <p:cNvPr id="33" name="object 33"/>
          <p:cNvSpPr txBox="1"/>
          <p:nvPr/>
        </p:nvSpPr>
        <p:spPr>
          <a:xfrm>
            <a:off x="6771155" y="2947427"/>
            <a:ext cx="964826" cy="255678"/>
          </a:xfrm>
          <a:prstGeom prst="rect">
            <a:avLst/>
          </a:prstGeom>
        </p:spPr>
        <p:txBody>
          <a:bodyPr vert="horz" wrap="square" lIns="0" tIns="11206" rIns="0" bIns="0" rtlCol="0">
            <a:spAutoFit/>
          </a:bodyPr>
          <a:lstStyle/>
          <a:p>
            <a:pPr marL="11206">
              <a:spcBef>
                <a:spcPts val="88"/>
              </a:spcBef>
            </a:pPr>
            <a:r>
              <a:rPr sz="1588" spc="-4" dirty="0">
                <a:solidFill>
                  <a:srgbClr val="003300"/>
                </a:solidFill>
                <a:latin typeface="Arial MT"/>
                <a:cs typeface="Arial MT"/>
              </a:rPr>
              <a:t>{a,b,c,d…}</a:t>
            </a:r>
            <a:endParaRPr sz="1588" dirty="0">
              <a:latin typeface="Arial MT"/>
              <a:cs typeface="Arial MT"/>
            </a:endParaRPr>
          </a:p>
        </p:txBody>
      </p:sp>
      <p:sp>
        <p:nvSpPr>
          <p:cNvPr id="34" name="object 34"/>
          <p:cNvSpPr txBox="1"/>
          <p:nvPr/>
        </p:nvSpPr>
        <p:spPr>
          <a:xfrm>
            <a:off x="6771155" y="3471862"/>
            <a:ext cx="1087531" cy="832759"/>
          </a:xfrm>
          <a:prstGeom prst="rect">
            <a:avLst/>
          </a:prstGeom>
        </p:spPr>
        <p:txBody>
          <a:bodyPr vert="horz" wrap="square" lIns="0" tIns="11206" rIns="0" bIns="0" rtlCol="0">
            <a:spAutoFit/>
          </a:bodyPr>
          <a:lstStyle/>
          <a:p>
            <a:pPr marL="11206">
              <a:spcBef>
                <a:spcPts val="88"/>
              </a:spcBef>
            </a:pPr>
            <a:r>
              <a:rPr sz="1588" spc="-22" dirty="0">
                <a:solidFill>
                  <a:srgbClr val="003300"/>
                </a:solidFill>
                <a:latin typeface="Arial MT"/>
                <a:cs typeface="Arial MT"/>
              </a:rPr>
              <a:t>{x,y,z}</a:t>
            </a:r>
            <a:endParaRPr sz="1588">
              <a:latin typeface="Arial MT"/>
              <a:cs typeface="Arial MT"/>
            </a:endParaRPr>
          </a:p>
          <a:p>
            <a:pPr>
              <a:spcBef>
                <a:spcPts val="18"/>
              </a:spcBef>
            </a:pPr>
            <a:endParaRPr sz="2162">
              <a:latin typeface="Arial MT"/>
              <a:cs typeface="Arial MT"/>
            </a:endParaRPr>
          </a:p>
          <a:p>
            <a:pPr marL="11206">
              <a:tabLst>
                <a:tab pos="246543" algn="l"/>
                <a:tab pos="470672" algn="l"/>
                <a:tab pos="750834" algn="l"/>
              </a:tabLst>
            </a:pPr>
            <a:r>
              <a:rPr sz="1588" dirty="0">
                <a:solidFill>
                  <a:srgbClr val="003300"/>
                </a:solidFill>
                <a:latin typeface="Arial MT"/>
                <a:cs typeface="Arial MT"/>
              </a:rPr>
              <a:t>{	,	,	</a:t>
            </a:r>
            <a:r>
              <a:rPr sz="1588" spc="-4" dirty="0">
                <a:solidFill>
                  <a:srgbClr val="003300"/>
                </a:solidFill>
                <a:latin typeface="Arial MT"/>
                <a:cs typeface="Arial MT"/>
              </a:rPr>
              <a:t>,</a:t>
            </a:r>
            <a:r>
              <a:rPr sz="1588" dirty="0">
                <a:solidFill>
                  <a:srgbClr val="003300"/>
                </a:solidFill>
                <a:latin typeface="Arial MT"/>
                <a:cs typeface="Arial MT"/>
              </a:rPr>
              <a:t>…}</a:t>
            </a:r>
            <a:endParaRPr sz="1588">
              <a:latin typeface="Arial MT"/>
              <a:cs typeface="Arial MT"/>
            </a:endParaRPr>
          </a:p>
        </p:txBody>
      </p:sp>
      <p:pic>
        <p:nvPicPr>
          <p:cNvPr id="35" name="object 35"/>
          <p:cNvPicPr/>
          <p:nvPr/>
        </p:nvPicPr>
        <p:blipFill>
          <a:blip r:embed="rId6" cstate="print"/>
          <a:stretch>
            <a:fillRect/>
          </a:stretch>
        </p:blipFill>
        <p:spPr>
          <a:xfrm>
            <a:off x="6894419" y="4074784"/>
            <a:ext cx="1066804" cy="497215"/>
          </a:xfrm>
          <a:prstGeom prst="rect">
            <a:avLst/>
          </a:prstGeom>
        </p:spPr>
      </p:pic>
      <p:sp>
        <p:nvSpPr>
          <p:cNvPr id="36" name="object 36"/>
          <p:cNvSpPr txBox="1"/>
          <p:nvPr/>
        </p:nvSpPr>
        <p:spPr>
          <a:xfrm>
            <a:off x="2347248" y="4686019"/>
            <a:ext cx="7465359" cy="391548"/>
          </a:xfrm>
          <a:prstGeom prst="rect">
            <a:avLst/>
          </a:prstGeom>
        </p:spPr>
        <p:txBody>
          <a:bodyPr vert="horz" wrap="square" lIns="0" tIns="11206" rIns="0" bIns="0" rtlCol="0">
            <a:spAutoFit/>
          </a:bodyPr>
          <a:lstStyle/>
          <a:p>
            <a:pPr marL="207880" indent="-197234">
              <a:spcBef>
                <a:spcPts val="88"/>
              </a:spcBef>
              <a:buClr>
                <a:srgbClr val="006600"/>
              </a:buClr>
              <a:buChar char="•"/>
              <a:tabLst>
                <a:tab pos="208441" algn="l"/>
                <a:tab pos="1829458" algn="l"/>
              </a:tabLst>
            </a:pPr>
            <a:r>
              <a:rPr sz="2471" dirty="0">
                <a:latin typeface="Arial MT"/>
                <a:cs typeface="Arial MT"/>
              </a:rPr>
              <a:t>Rule</a:t>
            </a:r>
            <a:r>
              <a:rPr sz="2471" spc="4" dirty="0">
                <a:latin typeface="Arial MT"/>
                <a:cs typeface="Arial MT"/>
              </a:rPr>
              <a:t> </a:t>
            </a:r>
            <a:r>
              <a:rPr sz="2471" spc="-4" dirty="0">
                <a:latin typeface="Arial MT"/>
                <a:cs typeface="Arial MT"/>
              </a:rPr>
              <a:t>form:	“</a:t>
            </a:r>
            <a:r>
              <a:rPr sz="2471" b="1" spc="-4" dirty="0">
                <a:solidFill>
                  <a:srgbClr val="7598D9"/>
                </a:solidFill>
                <a:latin typeface="Arial"/>
                <a:cs typeface="Arial"/>
              </a:rPr>
              <a:t>Body </a:t>
            </a:r>
            <a:r>
              <a:rPr sz="2471" dirty="0">
                <a:solidFill>
                  <a:srgbClr val="7598D9"/>
                </a:solidFill>
                <a:latin typeface="Wingdings"/>
                <a:cs typeface="Wingdings"/>
              </a:rPr>
              <a:t></a:t>
            </a:r>
            <a:r>
              <a:rPr sz="2471" spc="57" dirty="0">
                <a:solidFill>
                  <a:srgbClr val="7598D9"/>
                </a:solidFill>
                <a:latin typeface="Times New Roman"/>
                <a:cs typeface="Times New Roman"/>
              </a:rPr>
              <a:t> </a:t>
            </a:r>
            <a:r>
              <a:rPr sz="2471" b="1" dirty="0">
                <a:solidFill>
                  <a:srgbClr val="7598D9"/>
                </a:solidFill>
                <a:latin typeface="Arial"/>
                <a:cs typeface="Arial"/>
              </a:rPr>
              <a:t>Head</a:t>
            </a:r>
            <a:r>
              <a:rPr sz="2471" b="1" spc="-9" dirty="0">
                <a:solidFill>
                  <a:srgbClr val="7598D9"/>
                </a:solidFill>
                <a:latin typeface="Arial"/>
                <a:cs typeface="Arial"/>
              </a:rPr>
              <a:t> </a:t>
            </a:r>
            <a:r>
              <a:rPr sz="2471" b="1" spc="-4" dirty="0">
                <a:solidFill>
                  <a:srgbClr val="7598D9"/>
                </a:solidFill>
                <a:latin typeface="Arial"/>
                <a:cs typeface="Arial"/>
              </a:rPr>
              <a:t>[support,</a:t>
            </a:r>
            <a:r>
              <a:rPr sz="2471" b="1" spc="-9" dirty="0">
                <a:solidFill>
                  <a:srgbClr val="7598D9"/>
                </a:solidFill>
                <a:latin typeface="Arial"/>
                <a:cs typeface="Arial"/>
              </a:rPr>
              <a:t> </a:t>
            </a:r>
            <a:r>
              <a:rPr sz="2471" b="1" spc="-4" dirty="0">
                <a:solidFill>
                  <a:srgbClr val="7598D9"/>
                </a:solidFill>
                <a:latin typeface="Arial"/>
                <a:cs typeface="Arial"/>
              </a:rPr>
              <a:t>confidence]</a:t>
            </a:r>
            <a:r>
              <a:rPr sz="2471" spc="-4" dirty="0">
                <a:latin typeface="Arial MT"/>
                <a:cs typeface="Arial MT"/>
              </a:rPr>
              <a:t>”.</a:t>
            </a:r>
            <a:endParaRPr sz="2471">
              <a:latin typeface="Arial MT"/>
              <a:cs typeface="Arial MT"/>
            </a:endParaRPr>
          </a:p>
        </p:txBody>
      </p:sp>
      <p:sp>
        <p:nvSpPr>
          <p:cNvPr id="39" name="object 39"/>
          <p:cNvSpPr txBox="1">
            <a:spLocks noGrp="1"/>
          </p:cNvSpPr>
          <p:nvPr>
            <p:ph type="sldNum" sz="quarter" idx="4294967295"/>
          </p:nvPr>
        </p:nvSpPr>
        <p:spPr>
          <a:xfrm>
            <a:off x="9483645" y="6075100"/>
            <a:ext cx="291912" cy="285485"/>
          </a:xfrm>
          <a:prstGeom prst="rect">
            <a:avLst/>
          </a:prstGeom>
        </p:spPr>
        <p:txBody>
          <a:bodyPr vert="horz" wrap="square" lIns="0" tIns="8404" rIns="0" bIns="0" rtlCol="0">
            <a:spAutoFit/>
          </a:bodyPr>
          <a:lstStyle/>
          <a:p>
            <a:pPr marL="33619">
              <a:spcBef>
                <a:spcPts val="66"/>
              </a:spcBef>
            </a:pPr>
            <a:r>
              <a:rPr dirty="0"/>
              <a:t>38</a:t>
            </a:r>
          </a:p>
        </p:txBody>
      </p:sp>
      <p:sp>
        <p:nvSpPr>
          <p:cNvPr id="37" name="object 37"/>
          <p:cNvSpPr txBox="1"/>
          <p:nvPr/>
        </p:nvSpPr>
        <p:spPr>
          <a:xfrm>
            <a:off x="2523565" y="5453991"/>
            <a:ext cx="5212416" cy="703108"/>
          </a:xfrm>
          <a:prstGeom prst="rect">
            <a:avLst/>
          </a:prstGeom>
        </p:spPr>
        <p:txBody>
          <a:bodyPr vert="horz" wrap="square" lIns="0" tIns="11206" rIns="0" bIns="0" rtlCol="0">
            <a:spAutoFit/>
          </a:bodyPr>
          <a:lstStyle/>
          <a:p>
            <a:pPr marL="11206">
              <a:spcBef>
                <a:spcPts val="88"/>
              </a:spcBef>
            </a:pPr>
            <a:r>
              <a:rPr sz="1588" dirty="0">
                <a:latin typeface="Arial MT"/>
                <a:cs typeface="Arial MT"/>
              </a:rPr>
              <a:t>buys(</a:t>
            </a:r>
            <a:r>
              <a:rPr sz="1588" spc="-4" dirty="0">
                <a:latin typeface="Arial MT"/>
                <a:cs typeface="Arial MT"/>
              </a:rPr>
              <a:t>x</a:t>
            </a:r>
            <a:r>
              <a:rPr sz="1588" dirty="0">
                <a:latin typeface="Arial MT"/>
                <a:cs typeface="Arial MT"/>
              </a:rPr>
              <a:t>,</a:t>
            </a:r>
            <a:r>
              <a:rPr sz="1588" spc="-4" dirty="0">
                <a:latin typeface="Arial MT"/>
                <a:cs typeface="Arial MT"/>
              </a:rPr>
              <a:t> </a:t>
            </a:r>
            <a:r>
              <a:rPr sz="1588" dirty="0">
                <a:latin typeface="Arial MT"/>
                <a:cs typeface="Arial MT"/>
              </a:rPr>
              <a:t>“bread”)</a:t>
            </a:r>
            <a:r>
              <a:rPr sz="1588" spc="-4" dirty="0">
                <a:latin typeface="Arial MT"/>
                <a:cs typeface="Arial MT"/>
              </a:rPr>
              <a:t> </a:t>
            </a:r>
            <a:r>
              <a:rPr sz="2824" dirty="0">
                <a:latin typeface="Wingdings"/>
                <a:cs typeface="Wingdings"/>
              </a:rPr>
              <a:t></a:t>
            </a:r>
            <a:r>
              <a:rPr sz="2824" spc="-265" dirty="0">
                <a:latin typeface="Times New Roman"/>
                <a:cs typeface="Times New Roman"/>
              </a:rPr>
              <a:t> </a:t>
            </a:r>
            <a:r>
              <a:rPr sz="1588" dirty="0">
                <a:latin typeface="Arial MT"/>
                <a:cs typeface="Arial MT"/>
              </a:rPr>
              <a:t>buys(</a:t>
            </a:r>
            <a:r>
              <a:rPr sz="1588" spc="-4" dirty="0">
                <a:latin typeface="Arial MT"/>
                <a:cs typeface="Arial MT"/>
              </a:rPr>
              <a:t>x</a:t>
            </a:r>
            <a:r>
              <a:rPr sz="1588" dirty="0">
                <a:latin typeface="Arial MT"/>
                <a:cs typeface="Arial MT"/>
              </a:rPr>
              <a:t>,</a:t>
            </a:r>
            <a:r>
              <a:rPr sz="1588" spc="-4" dirty="0">
                <a:latin typeface="Arial MT"/>
                <a:cs typeface="Arial MT"/>
              </a:rPr>
              <a:t> </a:t>
            </a:r>
            <a:r>
              <a:rPr sz="1588" dirty="0">
                <a:latin typeface="Arial MT"/>
                <a:cs typeface="Arial MT"/>
              </a:rPr>
              <a:t>“milk”)</a:t>
            </a:r>
            <a:r>
              <a:rPr sz="1588" spc="-4" dirty="0">
                <a:latin typeface="Arial MT"/>
                <a:cs typeface="Arial MT"/>
              </a:rPr>
              <a:t> [</a:t>
            </a:r>
            <a:r>
              <a:rPr sz="1588" dirty="0">
                <a:latin typeface="Arial MT"/>
                <a:cs typeface="Arial MT"/>
              </a:rPr>
              <a:t>0</a:t>
            </a:r>
            <a:r>
              <a:rPr sz="1588" spc="-4" dirty="0">
                <a:latin typeface="Arial MT"/>
                <a:cs typeface="Arial MT"/>
              </a:rPr>
              <a:t>.</a:t>
            </a:r>
            <a:r>
              <a:rPr sz="1588" dirty="0">
                <a:latin typeface="Arial MT"/>
                <a:cs typeface="Arial MT"/>
              </a:rPr>
              <a:t>6%,</a:t>
            </a:r>
            <a:r>
              <a:rPr sz="1588" spc="-4" dirty="0">
                <a:latin typeface="Arial MT"/>
                <a:cs typeface="Arial MT"/>
              </a:rPr>
              <a:t> </a:t>
            </a:r>
            <a:r>
              <a:rPr sz="1588" dirty="0">
                <a:latin typeface="Arial MT"/>
                <a:cs typeface="Arial MT"/>
              </a:rPr>
              <a:t>65%]</a:t>
            </a:r>
          </a:p>
          <a:p>
            <a:pPr marL="11206">
              <a:spcBef>
                <a:spcPts val="71"/>
              </a:spcBef>
            </a:pPr>
            <a:r>
              <a:rPr sz="1588" spc="-4" dirty="0">
                <a:latin typeface="Arial MT"/>
                <a:cs typeface="Arial MT"/>
              </a:rPr>
              <a:t>major(x, </a:t>
            </a:r>
            <a:r>
              <a:rPr sz="1588" dirty="0">
                <a:latin typeface="Arial MT"/>
                <a:cs typeface="Arial MT"/>
              </a:rPr>
              <a:t>“CS”) ^</a:t>
            </a:r>
            <a:r>
              <a:rPr sz="1588" spc="-4" dirty="0">
                <a:latin typeface="Arial MT"/>
                <a:cs typeface="Arial MT"/>
              </a:rPr>
              <a:t> takes(x,</a:t>
            </a:r>
            <a:r>
              <a:rPr sz="1588" dirty="0">
                <a:latin typeface="Arial MT"/>
                <a:cs typeface="Arial MT"/>
              </a:rPr>
              <a:t> “DB”)</a:t>
            </a:r>
            <a:r>
              <a:rPr sz="1588" spc="-4" dirty="0">
                <a:latin typeface="Arial MT"/>
                <a:cs typeface="Arial MT"/>
              </a:rPr>
              <a:t> </a:t>
            </a:r>
            <a:r>
              <a:rPr sz="1588" dirty="0">
                <a:latin typeface="Wingdings"/>
                <a:cs typeface="Wingdings"/>
              </a:rPr>
              <a:t></a:t>
            </a:r>
            <a:r>
              <a:rPr sz="1588" spc="490" dirty="0">
                <a:latin typeface="Times New Roman"/>
                <a:cs typeface="Times New Roman"/>
              </a:rPr>
              <a:t> </a:t>
            </a:r>
            <a:r>
              <a:rPr sz="1588" spc="-4" dirty="0">
                <a:latin typeface="Arial MT"/>
                <a:cs typeface="Arial MT"/>
              </a:rPr>
              <a:t>grade(x, </a:t>
            </a:r>
            <a:r>
              <a:rPr sz="1588" dirty="0">
                <a:latin typeface="Arial MT"/>
                <a:cs typeface="Arial MT"/>
              </a:rPr>
              <a:t>“A”)</a:t>
            </a:r>
            <a:r>
              <a:rPr sz="1588" spc="-4" dirty="0">
                <a:latin typeface="Arial MT"/>
                <a:cs typeface="Arial MT"/>
              </a:rPr>
              <a:t> [1%, </a:t>
            </a:r>
            <a:r>
              <a:rPr sz="1588" dirty="0">
                <a:latin typeface="Arial MT"/>
                <a:cs typeface="Arial MT"/>
              </a:rPr>
              <a:t>75%]</a:t>
            </a:r>
          </a:p>
        </p:txBody>
      </p:sp>
      <p:sp>
        <p:nvSpPr>
          <p:cNvPr id="38" name="object 38"/>
          <p:cNvSpPr txBox="1"/>
          <p:nvPr/>
        </p:nvSpPr>
        <p:spPr>
          <a:xfrm>
            <a:off x="8314764" y="2844893"/>
            <a:ext cx="1815353" cy="1263676"/>
          </a:xfrm>
          <a:prstGeom prst="rect">
            <a:avLst/>
          </a:prstGeom>
          <a:ln w="9524">
            <a:solidFill>
              <a:srgbClr val="000000"/>
            </a:solidFill>
          </a:ln>
        </p:spPr>
        <p:txBody>
          <a:bodyPr vert="horz" wrap="square" lIns="0" tIns="41462" rIns="0" bIns="0" rtlCol="0">
            <a:spAutoFit/>
          </a:bodyPr>
          <a:lstStyle/>
          <a:p>
            <a:pPr marL="80687" marR="160253">
              <a:lnSpc>
                <a:spcPct val="99500"/>
              </a:lnSpc>
              <a:spcBef>
                <a:spcPts val="326"/>
              </a:spcBef>
            </a:pPr>
            <a:r>
              <a:rPr sz="1588" b="1" spc="106" dirty="0">
                <a:latin typeface="Cambria"/>
                <a:cs typeface="Cambria"/>
              </a:rPr>
              <a:t>find </a:t>
            </a:r>
            <a:r>
              <a:rPr sz="1588" b="1" spc="110" dirty="0">
                <a:latin typeface="Cambria"/>
                <a:cs typeface="Cambria"/>
              </a:rPr>
              <a:t> </a:t>
            </a:r>
            <a:r>
              <a:rPr sz="1588" b="1" spc="97" dirty="0">
                <a:latin typeface="Cambria"/>
                <a:cs typeface="Cambria"/>
              </a:rPr>
              <a:t>combinations </a:t>
            </a:r>
            <a:r>
              <a:rPr sz="1588" b="1" spc="101" dirty="0">
                <a:latin typeface="Cambria"/>
                <a:cs typeface="Cambria"/>
              </a:rPr>
              <a:t> </a:t>
            </a:r>
            <a:r>
              <a:rPr sz="1588" b="1" spc="79" dirty="0">
                <a:latin typeface="Cambria"/>
                <a:cs typeface="Cambria"/>
              </a:rPr>
              <a:t>of</a:t>
            </a:r>
            <a:r>
              <a:rPr sz="1588" b="1" spc="93" dirty="0">
                <a:latin typeface="Cambria"/>
                <a:cs typeface="Cambria"/>
              </a:rPr>
              <a:t> </a:t>
            </a:r>
            <a:r>
              <a:rPr sz="1588" b="1" spc="84" dirty="0">
                <a:latin typeface="Cambria"/>
                <a:cs typeface="Cambria"/>
              </a:rPr>
              <a:t>items</a:t>
            </a:r>
            <a:r>
              <a:rPr sz="1588" b="1" spc="97" dirty="0">
                <a:latin typeface="Cambria"/>
                <a:cs typeface="Cambria"/>
              </a:rPr>
              <a:t> </a:t>
            </a:r>
            <a:r>
              <a:rPr sz="1588" b="1" spc="110" dirty="0">
                <a:latin typeface="Cambria"/>
                <a:cs typeface="Cambria"/>
              </a:rPr>
              <a:t>that </a:t>
            </a:r>
            <a:r>
              <a:rPr sz="1588" b="1" spc="115" dirty="0">
                <a:latin typeface="Cambria"/>
                <a:cs typeface="Cambria"/>
              </a:rPr>
              <a:t> </a:t>
            </a:r>
            <a:r>
              <a:rPr sz="1588" b="1" spc="110" dirty="0">
                <a:latin typeface="Cambria"/>
                <a:cs typeface="Cambria"/>
              </a:rPr>
              <a:t>occur</a:t>
            </a:r>
            <a:r>
              <a:rPr sz="1588" b="1" spc="62" dirty="0">
                <a:latin typeface="Cambria"/>
                <a:cs typeface="Cambria"/>
              </a:rPr>
              <a:t> </a:t>
            </a:r>
            <a:r>
              <a:rPr sz="1588" b="1" spc="101" dirty="0">
                <a:latin typeface="Cambria"/>
                <a:cs typeface="Cambria"/>
              </a:rPr>
              <a:t>typically </a:t>
            </a:r>
            <a:r>
              <a:rPr sz="1588" b="1" spc="-335" dirty="0">
                <a:latin typeface="Cambria"/>
                <a:cs typeface="Cambria"/>
              </a:rPr>
              <a:t> </a:t>
            </a:r>
            <a:r>
              <a:rPr sz="1588" b="1" spc="93" dirty="0">
                <a:latin typeface="Cambria"/>
                <a:cs typeface="Cambria"/>
              </a:rPr>
              <a:t>together</a:t>
            </a:r>
            <a:endParaRPr sz="1588">
              <a:latin typeface="Cambria"/>
              <a:cs typeface="Cambria"/>
            </a:endParaRPr>
          </a:p>
        </p:txBody>
      </p:sp>
    </p:spTree>
    <p:extLst>
      <p:ext uri="{BB962C8B-B14F-4D97-AF65-F5344CB8AC3E}">
        <p14:creationId xmlns:p14="http://schemas.microsoft.com/office/powerpoint/2010/main" val="143287800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36607" y="1447839"/>
            <a:ext cx="7354420" cy="242148"/>
          </a:xfrm>
          <a:prstGeom prst="rect">
            <a:avLst/>
          </a:prstGeom>
        </p:spPr>
        <p:txBody>
          <a:bodyPr vert="horz" wrap="square" lIns="0" tIns="11206" rIns="0" bIns="0" rtlCol="0" anchor="ctr">
            <a:spAutoFit/>
          </a:bodyPr>
          <a:lstStyle/>
          <a:p>
            <a:pPr marL="1588519">
              <a:lnSpc>
                <a:spcPts val="1777"/>
              </a:lnSpc>
              <a:tabLst>
                <a:tab pos="3897053" algn="l"/>
              </a:tabLst>
            </a:pPr>
            <a:r>
              <a:rPr sz="2400" b="1" spc="-13" dirty="0" smtClean="0">
                <a:solidFill>
                  <a:srgbClr val="000000"/>
                </a:solidFill>
                <a:latin typeface="Sylfaen" panose="010A0502050306030303" pitchFamily="18" charset="0"/>
                <a:cs typeface="Arial"/>
              </a:rPr>
              <a:t>Transaction</a:t>
            </a:r>
            <a:r>
              <a:rPr sz="2400" b="1" spc="-13" dirty="0">
                <a:solidFill>
                  <a:srgbClr val="000000"/>
                </a:solidFill>
                <a:latin typeface="Sylfaen" panose="010A0502050306030303" pitchFamily="18" charset="0"/>
                <a:cs typeface="Arial"/>
              </a:rPr>
              <a:t>	</a:t>
            </a:r>
            <a:r>
              <a:rPr lang="en-IN" sz="2400" b="1" spc="-13" dirty="0" smtClean="0">
                <a:solidFill>
                  <a:srgbClr val="000000"/>
                </a:solidFill>
                <a:latin typeface="Sylfaen" panose="010A0502050306030303" pitchFamily="18" charset="0"/>
                <a:cs typeface="Arial"/>
              </a:rPr>
              <a:t>	</a:t>
            </a:r>
            <a:r>
              <a:rPr sz="2400" b="1" spc="-4" dirty="0" smtClean="0">
                <a:solidFill>
                  <a:srgbClr val="000000"/>
                </a:solidFill>
                <a:latin typeface="Sylfaen" panose="010A0502050306030303" pitchFamily="18" charset="0"/>
                <a:cs typeface="Arial"/>
              </a:rPr>
              <a:t>Frequent</a:t>
            </a:r>
            <a:r>
              <a:rPr sz="2400" b="1" spc="-40" dirty="0" smtClean="0">
                <a:solidFill>
                  <a:srgbClr val="000000"/>
                </a:solidFill>
                <a:latin typeface="Sylfaen" panose="010A0502050306030303" pitchFamily="18" charset="0"/>
                <a:cs typeface="Arial"/>
              </a:rPr>
              <a:t> </a:t>
            </a:r>
            <a:r>
              <a:rPr sz="2400" b="1" spc="-4" dirty="0">
                <a:solidFill>
                  <a:srgbClr val="000000"/>
                </a:solidFill>
                <a:latin typeface="Sylfaen" panose="010A0502050306030303" pitchFamily="18" charset="0"/>
                <a:cs typeface="Arial"/>
              </a:rPr>
              <a:t>itemset</a:t>
            </a:r>
            <a:endParaRPr sz="2400" dirty="0">
              <a:latin typeface="Sylfaen" panose="010A0502050306030303" pitchFamily="18" charset="0"/>
              <a:cs typeface="Arial"/>
            </a:endParaRPr>
          </a:p>
        </p:txBody>
      </p:sp>
      <p:pic>
        <p:nvPicPr>
          <p:cNvPr id="3" name="object 3"/>
          <p:cNvPicPr/>
          <p:nvPr/>
        </p:nvPicPr>
        <p:blipFill>
          <a:blip r:embed="rId2" cstate="print"/>
          <a:stretch>
            <a:fillRect/>
          </a:stretch>
        </p:blipFill>
        <p:spPr>
          <a:xfrm>
            <a:off x="539072" y="1959193"/>
            <a:ext cx="997535" cy="1009046"/>
          </a:xfrm>
          <a:prstGeom prst="rect">
            <a:avLst/>
          </a:prstGeom>
        </p:spPr>
      </p:pic>
      <p:sp>
        <p:nvSpPr>
          <p:cNvPr id="4" name="object 4"/>
          <p:cNvSpPr txBox="1"/>
          <p:nvPr/>
        </p:nvSpPr>
        <p:spPr>
          <a:xfrm>
            <a:off x="293114" y="3250057"/>
            <a:ext cx="1489449" cy="761295"/>
          </a:xfrm>
          <a:prstGeom prst="rect">
            <a:avLst/>
          </a:prstGeom>
          <a:ln w="9524">
            <a:solidFill>
              <a:srgbClr val="004100"/>
            </a:solidFill>
          </a:ln>
        </p:spPr>
        <p:txBody>
          <a:bodyPr vert="horz" wrap="square" lIns="0" tIns="22412" rIns="0" bIns="0" rtlCol="0">
            <a:spAutoFit/>
          </a:bodyPr>
          <a:lstStyle/>
          <a:p>
            <a:pPr marL="80687">
              <a:spcBef>
                <a:spcPts val="176"/>
              </a:spcBef>
            </a:pPr>
            <a:r>
              <a:rPr sz="2400" b="1" spc="-4" dirty="0">
                <a:solidFill>
                  <a:srgbClr val="003300"/>
                </a:solidFill>
                <a:latin typeface="Sylfaen" panose="010A0502050306030303" pitchFamily="18" charset="0"/>
                <a:cs typeface="Arial"/>
              </a:rPr>
              <a:t>Automatic</a:t>
            </a:r>
            <a:r>
              <a:rPr sz="2400" b="1" spc="-9" dirty="0">
                <a:solidFill>
                  <a:srgbClr val="003300"/>
                </a:solidFill>
                <a:latin typeface="Sylfaen" panose="010A0502050306030303" pitchFamily="18" charset="0"/>
                <a:cs typeface="Arial"/>
              </a:rPr>
              <a:t> </a:t>
            </a:r>
            <a:r>
              <a:rPr sz="2400" b="1" spc="-4" dirty="0" smtClean="0">
                <a:solidFill>
                  <a:srgbClr val="003300"/>
                </a:solidFill>
                <a:latin typeface="Sylfaen" panose="010A0502050306030303" pitchFamily="18" charset="0"/>
                <a:cs typeface="Arial"/>
              </a:rPr>
              <a:t>diagnostic</a:t>
            </a:r>
            <a:endParaRPr sz="2400" dirty="0">
              <a:latin typeface="Sylfaen" panose="010A0502050306030303" pitchFamily="18" charset="0"/>
              <a:cs typeface="Arial"/>
            </a:endParaRPr>
          </a:p>
        </p:txBody>
      </p:sp>
      <p:pic>
        <p:nvPicPr>
          <p:cNvPr id="5" name="object 5"/>
          <p:cNvPicPr/>
          <p:nvPr/>
        </p:nvPicPr>
        <p:blipFill>
          <a:blip r:embed="rId3" cstate="print"/>
          <a:stretch>
            <a:fillRect/>
          </a:stretch>
        </p:blipFill>
        <p:spPr>
          <a:xfrm>
            <a:off x="676448" y="4527765"/>
            <a:ext cx="722779" cy="1245252"/>
          </a:xfrm>
          <a:prstGeom prst="rect">
            <a:avLst/>
          </a:prstGeom>
        </p:spPr>
      </p:pic>
      <p:sp>
        <p:nvSpPr>
          <p:cNvPr id="6" name="object 6"/>
          <p:cNvSpPr txBox="1"/>
          <p:nvPr/>
        </p:nvSpPr>
        <p:spPr>
          <a:xfrm>
            <a:off x="2534315" y="2436055"/>
            <a:ext cx="2771775" cy="380647"/>
          </a:xfrm>
          <a:prstGeom prst="rect">
            <a:avLst/>
          </a:prstGeom>
        </p:spPr>
        <p:txBody>
          <a:bodyPr vert="horz" wrap="square" lIns="0" tIns="11206" rIns="0" bIns="0" rtlCol="0">
            <a:spAutoFit/>
          </a:bodyPr>
          <a:lstStyle/>
          <a:p>
            <a:pPr marL="11206">
              <a:spcBef>
                <a:spcPts val="88"/>
              </a:spcBef>
            </a:pPr>
            <a:r>
              <a:rPr sz="2400" b="1" spc="-4" dirty="0">
                <a:solidFill>
                  <a:srgbClr val="003300"/>
                </a:solidFill>
                <a:latin typeface="Sylfaen" panose="010A0502050306030303" pitchFamily="18" charset="0"/>
                <a:cs typeface="Arial"/>
              </a:rPr>
              <a:t>{bread,</a:t>
            </a:r>
            <a:r>
              <a:rPr sz="2400" b="1" spc="-22"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milk,</a:t>
            </a:r>
            <a:r>
              <a:rPr sz="2400" b="1" spc="-22"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Pop,…}</a:t>
            </a:r>
            <a:endParaRPr sz="2400" dirty="0">
              <a:latin typeface="Sylfaen" panose="010A0502050306030303" pitchFamily="18" charset="0"/>
              <a:cs typeface="Arial"/>
            </a:endParaRPr>
          </a:p>
        </p:txBody>
      </p:sp>
      <mc:AlternateContent xmlns:mc="http://schemas.openxmlformats.org/markup-compatibility/2006" xmlns:a14="http://schemas.microsoft.com/office/drawing/2010/main">
        <mc:Choice Requires="a14">
          <p:sp>
            <p:nvSpPr>
              <p:cNvPr id="7" name="object 7"/>
              <p:cNvSpPr txBox="1"/>
              <p:nvPr/>
            </p:nvSpPr>
            <p:spPr>
              <a:xfrm>
                <a:off x="9548649" y="2265498"/>
                <a:ext cx="2070004" cy="380647"/>
              </a:xfrm>
              <a:prstGeom prst="rect">
                <a:avLst/>
              </a:prstGeom>
            </p:spPr>
            <p:txBody>
              <a:bodyPr vert="horz" wrap="square" lIns="0" tIns="11206" rIns="0" bIns="0" rtlCol="0">
                <a:spAutoFit/>
              </a:bodyPr>
              <a:lstStyle/>
              <a:p>
                <a:pPr marL="11206">
                  <a:spcBef>
                    <a:spcPts val="88"/>
                  </a:spcBef>
                </a:pPr>
                <a:r>
                  <a:rPr sz="2400" b="1" spc="-4" dirty="0">
                    <a:solidFill>
                      <a:srgbClr val="003300"/>
                    </a:solidFill>
                    <a:latin typeface="Sylfaen" panose="010A0502050306030303" pitchFamily="18" charset="0"/>
                    <a:cs typeface="Arial"/>
                  </a:rPr>
                  <a:t>Bread</a:t>
                </a:r>
                <a:r>
                  <a:rPr sz="2400" b="1" spc="-40" dirty="0">
                    <a:solidFill>
                      <a:srgbClr val="003300"/>
                    </a:solidFill>
                    <a:latin typeface="Sylfaen" panose="010A0502050306030303" pitchFamily="18" charset="0"/>
                    <a:cs typeface="Arial"/>
                  </a:rPr>
                  <a:t> </a:t>
                </a:r>
                <a14:m>
                  <m:oMath xmlns:m="http://schemas.openxmlformats.org/officeDocument/2006/math">
                    <m:r>
                      <a:rPr lang="en-IN" altLang="en-US" sz="2400" i="1">
                        <a:latin typeface="Cambria Math" panose="02040503050406030204" pitchFamily="18" charset="0"/>
                        <a:ea typeface="Cambria Math" panose="02040503050406030204" pitchFamily="18" charset="0"/>
                      </a:rPr>
                      <m:t>→</m:t>
                    </m:r>
                  </m:oMath>
                </a14:m>
                <a:r>
                  <a:rPr sz="2400" spc="13" dirty="0">
                    <a:solidFill>
                      <a:srgbClr val="003300"/>
                    </a:solidFill>
                    <a:latin typeface="Sylfaen" panose="010A0502050306030303" pitchFamily="18" charset="0"/>
                    <a:cs typeface="Times New Roman"/>
                  </a:rPr>
                  <a:t> </a:t>
                </a:r>
                <a:r>
                  <a:rPr sz="2400" b="1" spc="-4" dirty="0">
                    <a:solidFill>
                      <a:srgbClr val="003300"/>
                    </a:solidFill>
                    <a:latin typeface="Sylfaen" panose="010A0502050306030303" pitchFamily="18" charset="0"/>
                    <a:cs typeface="Arial"/>
                  </a:rPr>
                  <a:t>milk</a:t>
                </a:r>
                <a:endParaRPr sz="2400" dirty="0">
                  <a:latin typeface="Sylfaen" panose="010A0502050306030303" pitchFamily="18" charset="0"/>
                  <a:cs typeface="Arial"/>
                </a:endParaRPr>
              </a:p>
            </p:txBody>
          </p:sp>
        </mc:Choice>
        <mc:Fallback xmlns="">
          <p:sp>
            <p:nvSpPr>
              <p:cNvPr id="7" name="object 7"/>
              <p:cNvSpPr txBox="1">
                <a:spLocks noRot="1" noChangeAspect="1" noMove="1" noResize="1" noEditPoints="1" noAdjustHandles="1" noChangeArrowheads="1" noChangeShapeType="1" noTextEdit="1"/>
              </p:cNvSpPr>
              <p:nvPr/>
            </p:nvSpPr>
            <p:spPr>
              <a:xfrm>
                <a:off x="9548649" y="2265498"/>
                <a:ext cx="2070004" cy="380647"/>
              </a:xfrm>
              <a:prstGeom prst="rect">
                <a:avLst/>
              </a:prstGeom>
              <a:blipFill rotWithShape="0">
                <a:blip r:embed="rId4"/>
                <a:stretch>
                  <a:fillRect l="-8235" t="-20968" b="-50000"/>
                </a:stretch>
              </a:blipFill>
            </p:spPr>
            <p:txBody>
              <a:bodyPr/>
              <a:lstStyle/>
              <a:p>
                <a:r>
                  <a:rPr lang="en-IN">
                    <a:noFill/>
                  </a:rPr>
                  <a:t> </a:t>
                </a:r>
              </a:p>
            </p:txBody>
          </p:sp>
        </mc:Fallback>
      </mc:AlternateContent>
      <p:sp>
        <p:nvSpPr>
          <p:cNvPr id="8" name="object 8"/>
          <p:cNvSpPr txBox="1"/>
          <p:nvPr/>
        </p:nvSpPr>
        <p:spPr>
          <a:xfrm>
            <a:off x="6303798" y="2304209"/>
            <a:ext cx="1742305" cy="380647"/>
          </a:xfrm>
          <a:prstGeom prst="rect">
            <a:avLst/>
          </a:prstGeom>
        </p:spPr>
        <p:txBody>
          <a:bodyPr vert="horz" wrap="square" lIns="0" tIns="11206" rIns="0" bIns="0" rtlCol="0">
            <a:spAutoFit/>
          </a:bodyPr>
          <a:lstStyle/>
          <a:p>
            <a:pPr marL="11206">
              <a:spcBef>
                <a:spcPts val="88"/>
              </a:spcBef>
            </a:pPr>
            <a:r>
              <a:rPr sz="2400" b="1" spc="-4" dirty="0">
                <a:solidFill>
                  <a:srgbClr val="003300"/>
                </a:solidFill>
                <a:latin typeface="Sylfaen" panose="010A0502050306030303" pitchFamily="18" charset="0"/>
                <a:cs typeface="Arial"/>
              </a:rPr>
              <a:t>(Bread,</a:t>
            </a:r>
            <a:r>
              <a:rPr sz="2400" b="1" spc="-49"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milk)</a:t>
            </a:r>
            <a:endParaRPr sz="2400" dirty="0">
              <a:latin typeface="Sylfaen" panose="010A0502050306030303" pitchFamily="18" charset="0"/>
              <a:cs typeface="Arial"/>
            </a:endParaRPr>
          </a:p>
        </p:txBody>
      </p:sp>
      <p:grpSp>
        <p:nvGrpSpPr>
          <p:cNvPr id="9" name="object 9"/>
          <p:cNvGrpSpPr/>
          <p:nvPr/>
        </p:nvGrpSpPr>
        <p:grpSpPr>
          <a:xfrm>
            <a:off x="5809154" y="2413019"/>
            <a:ext cx="277346" cy="344581"/>
            <a:chOff x="5133975" y="2579687"/>
            <a:chExt cx="314325" cy="390525"/>
          </a:xfrm>
        </p:grpSpPr>
        <p:sp>
          <p:nvSpPr>
            <p:cNvPr id="10" name="object 10"/>
            <p:cNvSpPr/>
            <p:nvPr/>
          </p:nvSpPr>
          <p:spPr>
            <a:xfrm>
              <a:off x="5138737" y="2584449"/>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11" name="object 11"/>
            <p:cNvSpPr/>
            <p:nvPr/>
          </p:nvSpPr>
          <p:spPr>
            <a:xfrm>
              <a:off x="5138737" y="2584449"/>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grpSp>
        <p:nvGrpSpPr>
          <p:cNvPr id="12" name="object 12"/>
          <p:cNvGrpSpPr/>
          <p:nvPr/>
        </p:nvGrpSpPr>
        <p:grpSpPr>
          <a:xfrm>
            <a:off x="8613681" y="2340275"/>
            <a:ext cx="277346" cy="344581"/>
            <a:chOff x="7310436" y="2590800"/>
            <a:chExt cx="314325" cy="390525"/>
          </a:xfrm>
        </p:grpSpPr>
        <p:sp>
          <p:nvSpPr>
            <p:cNvPr id="13" name="object 13"/>
            <p:cNvSpPr/>
            <p:nvPr/>
          </p:nvSpPr>
          <p:spPr>
            <a:xfrm>
              <a:off x="7315198" y="2595562"/>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14" name="object 14"/>
            <p:cNvSpPr/>
            <p:nvPr/>
          </p:nvSpPr>
          <p:spPr>
            <a:xfrm>
              <a:off x="7315199" y="2595562"/>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sp>
        <p:nvSpPr>
          <p:cNvPr id="15" name="object 15"/>
          <p:cNvSpPr txBox="1"/>
          <p:nvPr/>
        </p:nvSpPr>
        <p:spPr>
          <a:xfrm>
            <a:off x="2534315" y="3618276"/>
            <a:ext cx="2965078" cy="380647"/>
          </a:xfrm>
          <a:prstGeom prst="rect">
            <a:avLst/>
          </a:prstGeom>
        </p:spPr>
        <p:txBody>
          <a:bodyPr vert="horz" wrap="square" lIns="0" tIns="11206" rIns="0" bIns="0" rtlCol="0">
            <a:spAutoFit/>
          </a:bodyPr>
          <a:lstStyle/>
          <a:p>
            <a:pPr marL="33619">
              <a:spcBef>
                <a:spcPts val="88"/>
              </a:spcBef>
            </a:pP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1</a:t>
            </a:r>
            <a:r>
              <a:rPr sz="2400" b="1" dirty="0">
                <a:solidFill>
                  <a:srgbClr val="003300"/>
                </a:solidFill>
                <a:latin typeface="Sylfaen" panose="010A0502050306030303" pitchFamily="18" charset="0"/>
                <a:cs typeface="Arial"/>
              </a:rPr>
              <a:t>,</a:t>
            </a:r>
            <a:r>
              <a:rPr sz="2400" b="1" spc="-40" dirty="0">
                <a:solidFill>
                  <a:srgbClr val="003300"/>
                </a:solidFill>
                <a:latin typeface="Sylfaen" panose="010A0502050306030303" pitchFamily="18" charset="0"/>
                <a:cs typeface="Arial"/>
              </a:rPr>
              <a:t> </a:t>
            </a: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2</a:t>
            </a: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n</a:t>
            </a:r>
            <a:r>
              <a:rPr sz="2400" b="1" dirty="0">
                <a:solidFill>
                  <a:srgbClr val="003300"/>
                </a:solidFill>
                <a:latin typeface="Sylfaen" panose="010A0502050306030303" pitchFamily="18" charset="0"/>
                <a:cs typeface="Arial"/>
              </a:rPr>
              <a:t>}</a:t>
            </a:r>
            <a:endParaRPr sz="2400" dirty="0">
              <a:latin typeface="Sylfaen" panose="010A0502050306030303" pitchFamily="18" charset="0"/>
              <a:cs typeface="Arial"/>
            </a:endParaRPr>
          </a:p>
        </p:txBody>
      </p:sp>
      <mc:AlternateContent xmlns:mc="http://schemas.openxmlformats.org/markup-compatibility/2006" xmlns:a14="http://schemas.microsoft.com/office/drawing/2010/main">
        <mc:Choice Requires="a14">
          <p:sp>
            <p:nvSpPr>
              <p:cNvPr id="16" name="object 16"/>
              <p:cNvSpPr txBox="1"/>
              <p:nvPr/>
            </p:nvSpPr>
            <p:spPr>
              <a:xfrm>
                <a:off x="9458497" y="3486430"/>
                <a:ext cx="2160156" cy="380647"/>
              </a:xfrm>
              <a:prstGeom prst="rect">
                <a:avLst/>
              </a:prstGeom>
            </p:spPr>
            <p:txBody>
              <a:bodyPr vert="horz" wrap="square" lIns="0" tIns="11206" rIns="0" bIns="0" rtlCol="0">
                <a:spAutoFit/>
              </a:bodyPr>
              <a:lstStyle/>
              <a:p>
                <a:pPr marL="11206">
                  <a:spcBef>
                    <a:spcPts val="88"/>
                  </a:spcBef>
                </a:pPr>
                <a:r>
                  <a:rPr sz="2400" b="1" dirty="0">
                    <a:solidFill>
                      <a:srgbClr val="003300"/>
                    </a:solidFill>
                    <a:latin typeface="Sylfaen" panose="010A0502050306030303" pitchFamily="18" charset="0"/>
                    <a:cs typeface="Arial"/>
                  </a:rPr>
                  <a:t>term2</a:t>
                </a:r>
                <a:r>
                  <a:rPr sz="2400" b="1" spc="-49" dirty="0">
                    <a:solidFill>
                      <a:srgbClr val="003300"/>
                    </a:solidFill>
                    <a:latin typeface="Sylfaen" panose="010A0502050306030303" pitchFamily="18" charset="0"/>
                    <a:cs typeface="Arial"/>
                  </a:rPr>
                  <a:t> </a:t>
                </a:r>
                <a14:m>
                  <m:oMath xmlns:m="http://schemas.openxmlformats.org/officeDocument/2006/math">
                    <m:r>
                      <a:rPr lang="en-IN" altLang="en-US" sz="2400" i="1">
                        <a:latin typeface="Cambria Math" panose="02040503050406030204" pitchFamily="18" charset="0"/>
                        <a:ea typeface="Cambria Math" panose="02040503050406030204" pitchFamily="18" charset="0"/>
                      </a:rPr>
                      <m:t>→</m:t>
                    </m:r>
                  </m:oMath>
                </a14:m>
                <a:r>
                  <a:rPr sz="2400" spc="9" dirty="0">
                    <a:solidFill>
                      <a:srgbClr val="003300"/>
                    </a:solidFill>
                    <a:latin typeface="Sylfaen" panose="010A0502050306030303" pitchFamily="18" charset="0"/>
                    <a:cs typeface="Times New Roman"/>
                  </a:rPr>
                  <a:t> </a:t>
                </a:r>
                <a:r>
                  <a:rPr sz="2400" b="1" dirty="0">
                    <a:solidFill>
                      <a:srgbClr val="003300"/>
                    </a:solidFill>
                    <a:latin typeface="Sylfaen" panose="010A0502050306030303" pitchFamily="18" charset="0"/>
                    <a:cs typeface="Arial"/>
                  </a:rPr>
                  <a:t>term25</a:t>
                </a:r>
                <a:endParaRPr sz="2400" dirty="0">
                  <a:latin typeface="Sylfaen" panose="010A0502050306030303" pitchFamily="18" charset="0"/>
                  <a:cs typeface="Arial"/>
                </a:endParaRPr>
              </a:p>
            </p:txBody>
          </p:sp>
        </mc:Choice>
        <mc:Fallback xmlns="">
          <p:sp>
            <p:nvSpPr>
              <p:cNvPr id="16" name="object 16"/>
              <p:cNvSpPr txBox="1">
                <a:spLocks noRot="1" noChangeAspect="1" noMove="1" noResize="1" noEditPoints="1" noAdjustHandles="1" noChangeArrowheads="1" noChangeShapeType="1" noTextEdit="1"/>
              </p:cNvSpPr>
              <p:nvPr/>
            </p:nvSpPr>
            <p:spPr>
              <a:xfrm>
                <a:off x="9458497" y="3486430"/>
                <a:ext cx="2160156" cy="380647"/>
              </a:xfrm>
              <a:prstGeom prst="rect">
                <a:avLst/>
              </a:prstGeom>
              <a:blipFill rotWithShape="0">
                <a:blip r:embed="rId5"/>
                <a:stretch>
                  <a:fillRect l="-8192" t="-20968" r="-4520" b="-50000"/>
                </a:stretch>
              </a:blipFill>
            </p:spPr>
            <p:txBody>
              <a:bodyPr/>
              <a:lstStyle/>
              <a:p>
                <a:r>
                  <a:rPr lang="en-IN">
                    <a:noFill/>
                  </a:rPr>
                  <a:t> </a:t>
                </a:r>
              </a:p>
            </p:txBody>
          </p:sp>
        </mc:Fallback>
      </mc:AlternateContent>
      <p:sp>
        <p:nvSpPr>
          <p:cNvPr id="17" name="object 17"/>
          <p:cNvSpPr txBox="1"/>
          <p:nvPr/>
        </p:nvSpPr>
        <p:spPr>
          <a:xfrm>
            <a:off x="6303798" y="3486430"/>
            <a:ext cx="1901989" cy="380647"/>
          </a:xfrm>
          <a:prstGeom prst="rect">
            <a:avLst/>
          </a:prstGeom>
        </p:spPr>
        <p:txBody>
          <a:bodyPr vert="horz" wrap="square" lIns="0" tIns="11206" rIns="0" bIns="0" rtlCol="0">
            <a:spAutoFit/>
          </a:bodyPr>
          <a:lstStyle/>
          <a:p>
            <a:pPr marL="33619">
              <a:spcBef>
                <a:spcPts val="88"/>
              </a:spcBef>
            </a:pP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2</a:t>
            </a:r>
            <a:r>
              <a:rPr sz="2400" b="1" dirty="0">
                <a:solidFill>
                  <a:srgbClr val="003300"/>
                </a:solidFill>
                <a:latin typeface="Sylfaen" panose="010A0502050306030303" pitchFamily="18" charset="0"/>
                <a:cs typeface="Arial"/>
              </a:rPr>
              <a:t>,</a:t>
            </a:r>
            <a:r>
              <a:rPr sz="2400" b="1" spc="-40" dirty="0">
                <a:solidFill>
                  <a:srgbClr val="003300"/>
                </a:solidFill>
                <a:latin typeface="Sylfaen" panose="010A0502050306030303" pitchFamily="18" charset="0"/>
                <a:cs typeface="Arial"/>
              </a:rPr>
              <a:t> </a:t>
            </a: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25</a:t>
            </a:r>
            <a:r>
              <a:rPr sz="2400" b="1" dirty="0">
                <a:solidFill>
                  <a:srgbClr val="003300"/>
                </a:solidFill>
                <a:latin typeface="Sylfaen" panose="010A0502050306030303" pitchFamily="18" charset="0"/>
                <a:cs typeface="Arial"/>
              </a:rPr>
              <a:t>)</a:t>
            </a:r>
            <a:endParaRPr sz="2400" dirty="0">
              <a:latin typeface="Sylfaen" panose="010A0502050306030303" pitchFamily="18" charset="0"/>
              <a:cs typeface="Arial"/>
            </a:endParaRPr>
          </a:p>
        </p:txBody>
      </p:sp>
      <p:grpSp>
        <p:nvGrpSpPr>
          <p:cNvPr id="18" name="object 18"/>
          <p:cNvGrpSpPr/>
          <p:nvPr/>
        </p:nvGrpSpPr>
        <p:grpSpPr>
          <a:xfrm>
            <a:off x="5813356" y="3581232"/>
            <a:ext cx="277346" cy="344581"/>
            <a:chOff x="5133975" y="3919537"/>
            <a:chExt cx="314325" cy="390525"/>
          </a:xfrm>
        </p:grpSpPr>
        <p:sp>
          <p:nvSpPr>
            <p:cNvPr id="19" name="object 19"/>
            <p:cNvSpPr/>
            <p:nvPr/>
          </p:nvSpPr>
          <p:spPr>
            <a:xfrm>
              <a:off x="5138737" y="3924299"/>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20" name="object 20"/>
            <p:cNvSpPr/>
            <p:nvPr/>
          </p:nvSpPr>
          <p:spPr>
            <a:xfrm>
              <a:off x="5138737" y="3924299"/>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grpSp>
        <p:nvGrpSpPr>
          <p:cNvPr id="21" name="object 21"/>
          <p:cNvGrpSpPr/>
          <p:nvPr/>
        </p:nvGrpSpPr>
        <p:grpSpPr>
          <a:xfrm>
            <a:off x="8613681" y="3522496"/>
            <a:ext cx="277346" cy="344581"/>
            <a:chOff x="7310436" y="3930650"/>
            <a:chExt cx="314325" cy="390525"/>
          </a:xfrm>
        </p:grpSpPr>
        <p:sp>
          <p:nvSpPr>
            <p:cNvPr id="22" name="object 22"/>
            <p:cNvSpPr/>
            <p:nvPr/>
          </p:nvSpPr>
          <p:spPr>
            <a:xfrm>
              <a:off x="7315198" y="3935412"/>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23" name="object 23"/>
            <p:cNvSpPr/>
            <p:nvPr/>
          </p:nvSpPr>
          <p:spPr>
            <a:xfrm>
              <a:off x="7315199" y="3935412"/>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sp>
        <p:nvSpPr>
          <p:cNvPr id="24" name="object 24"/>
          <p:cNvSpPr txBox="1"/>
          <p:nvPr/>
        </p:nvSpPr>
        <p:spPr>
          <a:xfrm>
            <a:off x="3091809" y="5154884"/>
            <a:ext cx="2242578" cy="380647"/>
          </a:xfrm>
          <a:prstGeom prst="rect">
            <a:avLst/>
          </a:prstGeom>
        </p:spPr>
        <p:txBody>
          <a:bodyPr vert="horz" wrap="square" lIns="0" tIns="11206" rIns="0" bIns="0" rtlCol="0">
            <a:spAutoFit/>
          </a:bodyPr>
          <a:lstStyle/>
          <a:p>
            <a:pPr marL="11206">
              <a:spcBef>
                <a:spcPts val="88"/>
              </a:spcBef>
            </a:pPr>
            <a:r>
              <a:rPr sz="2400" b="1" dirty="0">
                <a:solidFill>
                  <a:srgbClr val="003300"/>
                </a:solidFill>
                <a:latin typeface="Sylfaen" panose="010A0502050306030303" pitchFamily="18" charset="0"/>
                <a:cs typeface="Arial"/>
              </a:rPr>
              <a:t>{f1,</a:t>
            </a:r>
            <a:r>
              <a:rPr sz="2400" b="1" spc="-57"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f2</a:t>
            </a:r>
            <a:r>
              <a:rPr sz="2400" b="1" spc="-4" dirty="0" smtClean="0">
                <a:solidFill>
                  <a:srgbClr val="003300"/>
                </a:solidFill>
                <a:latin typeface="Sylfaen" panose="010A0502050306030303" pitchFamily="18" charset="0"/>
                <a:cs typeface="Arial"/>
              </a:rPr>
              <a:t>,…,</a:t>
            </a:r>
            <a:r>
              <a:rPr lang="en-IN" sz="2400" b="1" spc="-4" dirty="0" err="1" smtClean="0">
                <a:solidFill>
                  <a:srgbClr val="003300"/>
                </a:solidFill>
                <a:latin typeface="Sylfaen" panose="010A0502050306030303" pitchFamily="18" charset="0"/>
                <a:cs typeface="Arial"/>
              </a:rPr>
              <a:t>fn</a:t>
            </a:r>
            <a:r>
              <a:rPr sz="2400" b="1" spc="-4" dirty="0" smtClean="0">
                <a:solidFill>
                  <a:srgbClr val="003300"/>
                </a:solidFill>
                <a:latin typeface="Sylfaen" panose="010A0502050306030303" pitchFamily="18" charset="0"/>
                <a:cs typeface="Arial"/>
              </a:rPr>
              <a:t>}</a:t>
            </a:r>
            <a:endParaRPr sz="2400" dirty="0">
              <a:latin typeface="Sylfaen" panose="010A0502050306030303" pitchFamily="18" charset="0"/>
              <a:cs typeface="Arial"/>
            </a:endParaRPr>
          </a:p>
        </p:txBody>
      </p:sp>
      <mc:AlternateContent xmlns:mc="http://schemas.openxmlformats.org/markup-compatibility/2006" xmlns:a14="http://schemas.microsoft.com/office/drawing/2010/main">
        <mc:Choice Requires="a14">
          <p:sp>
            <p:nvSpPr>
              <p:cNvPr id="25" name="object 25"/>
              <p:cNvSpPr txBox="1"/>
              <p:nvPr/>
            </p:nvSpPr>
            <p:spPr>
              <a:xfrm>
                <a:off x="9523715" y="4953901"/>
                <a:ext cx="1966973" cy="380647"/>
              </a:xfrm>
              <a:prstGeom prst="rect">
                <a:avLst/>
              </a:prstGeom>
            </p:spPr>
            <p:txBody>
              <a:bodyPr vert="horz" wrap="square" lIns="0" tIns="11206" rIns="0" bIns="0" rtlCol="0">
                <a:spAutoFit/>
              </a:bodyPr>
              <a:lstStyle/>
              <a:p>
                <a:pPr marL="11206">
                  <a:spcBef>
                    <a:spcPts val="88"/>
                  </a:spcBef>
                </a:pPr>
                <a:r>
                  <a:rPr sz="2400" b="1" dirty="0">
                    <a:solidFill>
                      <a:srgbClr val="003300"/>
                    </a:solidFill>
                    <a:latin typeface="Sylfaen" panose="010A0502050306030303" pitchFamily="18" charset="0"/>
                    <a:cs typeface="Arial"/>
                  </a:rPr>
                  <a:t>f3^f5</a:t>
                </a:r>
                <a:r>
                  <a:rPr sz="2400" b="1" spc="-49" dirty="0">
                    <a:solidFill>
                      <a:srgbClr val="003300"/>
                    </a:solidFill>
                    <a:latin typeface="Sylfaen" panose="010A0502050306030303" pitchFamily="18" charset="0"/>
                    <a:cs typeface="Arial"/>
                  </a:rPr>
                  <a:t> </a:t>
                </a:r>
                <a14:m>
                  <m:oMath xmlns:m="http://schemas.openxmlformats.org/officeDocument/2006/math">
                    <m:r>
                      <a:rPr lang="en-IN" altLang="en-US" sz="2400" i="1">
                        <a:latin typeface="Cambria Math" panose="02040503050406030204" pitchFamily="18" charset="0"/>
                        <a:ea typeface="Cambria Math" panose="02040503050406030204" pitchFamily="18" charset="0"/>
                      </a:rPr>
                      <m:t>→</m:t>
                    </m:r>
                  </m:oMath>
                </a14:m>
                <a:r>
                  <a:rPr sz="2400" spc="9" dirty="0">
                    <a:solidFill>
                      <a:srgbClr val="003300"/>
                    </a:solidFill>
                    <a:latin typeface="Sylfaen" panose="010A0502050306030303" pitchFamily="18" charset="0"/>
                    <a:cs typeface="Times New Roman"/>
                  </a:rPr>
                  <a:t> </a:t>
                </a:r>
                <a:r>
                  <a:rPr sz="2400" b="1" dirty="0">
                    <a:solidFill>
                      <a:srgbClr val="003300"/>
                    </a:solidFill>
                    <a:latin typeface="Sylfaen" panose="010A0502050306030303" pitchFamily="18" charset="0"/>
                    <a:cs typeface="Arial"/>
                  </a:rPr>
                  <a:t>fα</a:t>
                </a:r>
                <a:endParaRPr sz="2400" dirty="0">
                  <a:latin typeface="Sylfaen" panose="010A0502050306030303" pitchFamily="18" charset="0"/>
                  <a:cs typeface="Arial"/>
                </a:endParaRPr>
              </a:p>
            </p:txBody>
          </p:sp>
        </mc:Choice>
        <mc:Fallback xmlns="">
          <p:sp>
            <p:nvSpPr>
              <p:cNvPr id="25" name="object 25"/>
              <p:cNvSpPr txBox="1">
                <a:spLocks noRot="1" noChangeAspect="1" noMove="1" noResize="1" noEditPoints="1" noAdjustHandles="1" noChangeArrowheads="1" noChangeShapeType="1" noTextEdit="1"/>
              </p:cNvSpPr>
              <p:nvPr/>
            </p:nvSpPr>
            <p:spPr>
              <a:xfrm>
                <a:off x="9523715" y="4953901"/>
                <a:ext cx="1966973" cy="380647"/>
              </a:xfrm>
              <a:prstGeom prst="rect">
                <a:avLst/>
              </a:prstGeom>
              <a:blipFill rotWithShape="0">
                <a:blip r:embed="rId6"/>
                <a:stretch>
                  <a:fillRect l="-8669" t="-20968" b="-50000"/>
                </a:stretch>
              </a:blipFill>
            </p:spPr>
            <p:txBody>
              <a:bodyPr/>
              <a:lstStyle/>
              <a:p>
                <a:r>
                  <a:rPr lang="en-IN">
                    <a:noFill/>
                  </a:rPr>
                  <a:t> </a:t>
                </a:r>
              </a:p>
            </p:txBody>
          </p:sp>
        </mc:Fallback>
      </mc:AlternateContent>
      <p:sp>
        <p:nvSpPr>
          <p:cNvPr id="26" name="object 26"/>
          <p:cNvSpPr txBox="1"/>
          <p:nvPr/>
        </p:nvSpPr>
        <p:spPr>
          <a:xfrm>
            <a:off x="6441306" y="5018834"/>
            <a:ext cx="1539688" cy="380647"/>
          </a:xfrm>
          <a:prstGeom prst="rect">
            <a:avLst/>
          </a:prstGeom>
        </p:spPr>
        <p:txBody>
          <a:bodyPr vert="horz" wrap="square" lIns="0" tIns="11206" rIns="0" bIns="0" rtlCol="0">
            <a:spAutoFit/>
          </a:bodyPr>
          <a:lstStyle/>
          <a:p>
            <a:pPr marL="11206">
              <a:spcBef>
                <a:spcPts val="88"/>
              </a:spcBef>
            </a:pPr>
            <a:r>
              <a:rPr sz="2400" b="1" dirty="0">
                <a:solidFill>
                  <a:srgbClr val="003300"/>
                </a:solidFill>
                <a:latin typeface="Sylfaen" panose="010A0502050306030303" pitchFamily="18" charset="0"/>
                <a:cs typeface="Arial"/>
              </a:rPr>
              <a:t>(f3,</a:t>
            </a:r>
            <a:r>
              <a:rPr sz="2400" b="1" spc="-44" dirty="0">
                <a:solidFill>
                  <a:srgbClr val="003300"/>
                </a:solidFill>
                <a:latin typeface="Sylfaen" panose="010A0502050306030303" pitchFamily="18" charset="0"/>
                <a:cs typeface="Arial"/>
              </a:rPr>
              <a:t> </a:t>
            </a:r>
            <a:r>
              <a:rPr sz="2400" b="1" dirty="0">
                <a:solidFill>
                  <a:srgbClr val="003300"/>
                </a:solidFill>
                <a:latin typeface="Sylfaen" panose="010A0502050306030303" pitchFamily="18" charset="0"/>
                <a:cs typeface="Arial"/>
              </a:rPr>
              <a:t>f5,</a:t>
            </a:r>
            <a:r>
              <a:rPr sz="2400" b="1" spc="-40"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fα)</a:t>
            </a:r>
            <a:endParaRPr sz="2400" dirty="0">
              <a:latin typeface="Sylfaen" panose="010A0502050306030303" pitchFamily="18" charset="0"/>
              <a:cs typeface="Arial"/>
            </a:endParaRPr>
          </a:p>
        </p:txBody>
      </p:sp>
      <p:grpSp>
        <p:nvGrpSpPr>
          <p:cNvPr id="27" name="object 27"/>
          <p:cNvGrpSpPr/>
          <p:nvPr/>
        </p:nvGrpSpPr>
        <p:grpSpPr>
          <a:xfrm>
            <a:off x="5813356" y="5117839"/>
            <a:ext cx="277346" cy="344581"/>
            <a:chOff x="5133975" y="5661025"/>
            <a:chExt cx="314325" cy="390525"/>
          </a:xfrm>
        </p:grpSpPr>
        <p:sp>
          <p:nvSpPr>
            <p:cNvPr id="28" name="object 28"/>
            <p:cNvSpPr/>
            <p:nvPr/>
          </p:nvSpPr>
          <p:spPr>
            <a:xfrm>
              <a:off x="5138737" y="5665787"/>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29" name="object 29"/>
            <p:cNvSpPr/>
            <p:nvPr/>
          </p:nvSpPr>
          <p:spPr>
            <a:xfrm>
              <a:off x="5138737" y="5665787"/>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grpSp>
        <p:nvGrpSpPr>
          <p:cNvPr id="30" name="object 30"/>
          <p:cNvGrpSpPr/>
          <p:nvPr/>
        </p:nvGrpSpPr>
        <p:grpSpPr>
          <a:xfrm>
            <a:off x="8613681" y="5059102"/>
            <a:ext cx="277346" cy="344581"/>
            <a:chOff x="7310436" y="5672137"/>
            <a:chExt cx="314325" cy="390525"/>
          </a:xfrm>
        </p:grpSpPr>
        <p:sp>
          <p:nvSpPr>
            <p:cNvPr id="31" name="object 31"/>
            <p:cNvSpPr/>
            <p:nvPr/>
          </p:nvSpPr>
          <p:spPr>
            <a:xfrm>
              <a:off x="7315198" y="5676900"/>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32" name="object 32"/>
            <p:cNvSpPr/>
            <p:nvPr/>
          </p:nvSpPr>
          <p:spPr>
            <a:xfrm>
              <a:off x="7315199" y="5676899"/>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sp>
        <p:nvSpPr>
          <p:cNvPr id="33" name="object 33"/>
          <p:cNvSpPr txBox="1"/>
          <p:nvPr/>
        </p:nvSpPr>
        <p:spPr>
          <a:xfrm>
            <a:off x="9629601" y="1327256"/>
            <a:ext cx="789407" cy="380647"/>
          </a:xfrm>
          <a:prstGeom prst="rect">
            <a:avLst/>
          </a:prstGeom>
        </p:spPr>
        <p:txBody>
          <a:bodyPr vert="horz" wrap="square" lIns="0" tIns="11206" rIns="0" bIns="0" rtlCol="0">
            <a:spAutoFit/>
          </a:bodyPr>
          <a:lstStyle/>
          <a:p>
            <a:pPr marL="11206">
              <a:spcBef>
                <a:spcPts val="88"/>
              </a:spcBef>
            </a:pPr>
            <a:r>
              <a:rPr sz="2400" b="1" dirty="0">
                <a:latin typeface="Sylfaen" panose="010A0502050306030303" pitchFamily="18" charset="0"/>
                <a:cs typeface="Arial"/>
              </a:rPr>
              <a:t>R</a:t>
            </a:r>
            <a:r>
              <a:rPr sz="2400" b="1" spc="-4" dirty="0">
                <a:latin typeface="Sylfaen" panose="010A0502050306030303" pitchFamily="18" charset="0"/>
                <a:cs typeface="Arial"/>
              </a:rPr>
              <a:t>ul</a:t>
            </a:r>
            <a:r>
              <a:rPr sz="2400" b="1" dirty="0">
                <a:latin typeface="Sylfaen" panose="010A0502050306030303" pitchFamily="18" charset="0"/>
                <a:cs typeface="Arial"/>
              </a:rPr>
              <a:t>e</a:t>
            </a:r>
            <a:endParaRPr sz="2400" dirty="0">
              <a:latin typeface="Sylfaen" panose="010A0502050306030303" pitchFamily="18" charset="0"/>
              <a:cs typeface="Arial"/>
            </a:endParaRPr>
          </a:p>
        </p:txBody>
      </p:sp>
      <p:sp>
        <p:nvSpPr>
          <p:cNvPr id="36" name="Rectangle 35"/>
          <p:cNvSpPr/>
          <p:nvPr/>
        </p:nvSpPr>
        <p:spPr>
          <a:xfrm>
            <a:off x="0" y="-32259"/>
            <a:ext cx="5809154" cy="584775"/>
          </a:xfrm>
          <a:prstGeom prst="rect">
            <a:avLst/>
          </a:prstGeom>
        </p:spPr>
        <p:txBody>
          <a:bodyPr wrap="none">
            <a:spAutoFit/>
          </a:bodyPr>
          <a:lstStyle/>
          <a:p>
            <a:r>
              <a:rPr lang="en-IN" sz="3200" spc="234" dirty="0">
                <a:solidFill>
                  <a:schemeClr val="accent1">
                    <a:lumMod val="75000"/>
                  </a:schemeClr>
                </a:solidFill>
                <a:latin typeface="Arial Rounded MT Bold" panose="020F0704030504030204" pitchFamily="34" charset="0"/>
              </a:rPr>
              <a:t>Transactional Databases</a:t>
            </a:r>
            <a:endParaRPr lang="en-IN" sz="3200"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2450375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0"/>
            <a:ext cx="6069116" cy="503758"/>
          </a:xfrm>
          <a:prstGeom prst="rect">
            <a:avLst/>
          </a:prstGeom>
        </p:spPr>
        <p:txBody>
          <a:bodyPr vert="horz" wrap="square" lIns="0" tIns="11206" rIns="0" bIns="0" rtlCol="0" anchor="ctr">
            <a:spAutoFit/>
          </a:bodyPr>
          <a:lstStyle/>
          <a:p>
            <a:pPr marL="11206">
              <a:lnSpc>
                <a:spcPct val="100000"/>
              </a:lnSpc>
              <a:spcBef>
                <a:spcPts val="88"/>
              </a:spcBef>
            </a:pPr>
            <a:r>
              <a:rPr lang="en-IN" sz="3200" spc="243" dirty="0" smtClean="0">
                <a:solidFill>
                  <a:schemeClr val="accent1">
                    <a:lumMod val="75000"/>
                  </a:schemeClr>
                </a:solidFill>
                <a:latin typeface="Arial Rounded MT Bold" panose="020F0704030504030204" pitchFamily="34" charset="0"/>
              </a:rPr>
              <a:t>Association Rule Mining</a:t>
            </a:r>
            <a:endParaRPr sz="3200" dirty="0">
              <a:solidFill>
                <a:schemeClr val="accent1">
                  <a:lumMod val="75000"/>
                </a:schemeClr>
              </a:solidFill>
              <a:latin typeface="Arial Rounded MT Bold" panose="020F0704030504030204" pitchFamily="34" charset="0"/>
            </a:endParaRPr>
          </a:p>
        </p:txBody>
      </p:sp>
      <p:graphicFrame>
        <p:nvGraphicFramePr>
          <p:cNvPr id="3" name="object 3"/>
          <p:cNvGraphicFramePr>
            <a:graphicFrameLocks noGrp="1"/>
          </p:cNvGraphicFramePr>
          <p:nvPr>
            <p:extLst>
              <p:ext uri="{D42A27DB-BD31-4B8C-83A1-F6EECF244321}">
                <p14:modId xmlns:p14="http://schemas.microsoft.com/office/powerpoint/2010/main" val="2008494902"/>
              </p:ext>
            </p:extLst>
          </p:nvPr>
        </p:nvGraphicFramePr>
        <p:xfrm>
          <a:off x="682580" y="4043757"/>
          <a:ext cx="3550024" cy="2050258"/>
        </p:xfrm>
        <a:graphic>
          <a:graphicData uri="http://schemas.openxmlformats.org/drawingml/2006/table">
            <a:tbl>
              <a:tblPr firstRow="1" bandRow="1">
                <a:tableStyleId>{2D5ABB26-0587-4C30-8999-92F81FD0307C}</a:tableStyleId>
              </a:tblPr>
              <a:tblGrid>
                <a:gridCol w="744631"/>
                <a:gridCol w="2805393"/>
              </a:tblGrid>
              <a:tr h="347386">
                <a:tc>
                  <a:txBody>
                    <a:bodyPr/>
                    <a:lstStyle/>
                    <a:p>
                      <a:pPr>
                        <a:lnSpc>
                          <a:spcPct val="100000"/>
                        </a:lnSpc>
                      </a:pPr>
                      <a:endParaRPr sz="1900" dirty="0">
                        <a:latin typeface="Times New Roman"/>
                        <a:cs typeface="Times New Roman"/>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340574">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338872">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900" dirty="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338871">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338872">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345683">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nSpc>
                          <a:spcPct val="100000"/>
                        </a:lnSpc>
                      </a:pPr>
                      <a:endParaRPr sz="1900" dirty="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grpSp>
        <p:nvGrpSpPr>
          <p:cNvPr id="32" name="Group 31"/>
          <p:cNvGrpSpPr/>
          <p:nvPr/>
        </p:nvGrpSpPr>
        <p:grpSpPr>
          <a:xfrm>
            <a:off x="770146" y="4066746"/>
            <a:ext cx="592231" cy="228599"/>
            <a:chOff x="770146" y="4066746"/>
            <a:chExt cx="592231" cy="228599"/>
          </a:xfrm>
        </p:grpSpPr>
        <p:sp>
          <p:nvSpPr>
            <p:cNvPr id="5" name="object 5"/>
            <p:cNvSpPr/>
            <p:nvPr/>
          </p:nvSpPr>
          <p:spPr>
            <a:xfrm>
              <a:off x="770146" y="4066746"/>
              <a:ext cx="592231" cy="228599"/>
            </a:xfrm>
            <a:custGeom>
              <a:avLst/>
              <a:gdLst/>
              <a:ahLst/>
              <a:cxnLst/>
              <a:rect l="l" t="t" r="r" b="b"/>
              <a:pathLst>
                <a:path w="671194" h="259079">
                  <a:moveTo>
                    <a:pt x="670587" y="0"/>
                  </a:moveTo>
                  <a:lnTo>
                    <a:pt x="0" y="0"/>
                  </a:lnTo>
                  <a:lnTo>
                    <a:pt x="0" y="258610"/>
                  </a:lnTo>
                  <a:lnTo>
                    <a:pt x="670587" y="258610"/>
                  </a:lnTo>
                  <a:lnTo>
                    <a:pt x="670587" y="0"/>
                  </a:lnTo>
                  <a:close/>
                </a:path>
              </a:pathLst>
            </a:custGeom>
            <a:solidFill>
              <a:srgbClr val="000080"/>
            </a:solidFill>
          </p:spPr>
          <p:txBody>
            <a:bodyPr wrap="square" lIns="0" tIns="0" rIns="0" bIns="0" rtlCol="0"/>
            <a:lstStyle/>
            <a:p>
              <a:endParaRPr sz="1588"/>
            </a:p>
          </p:txBody>
        </p:sp>
        <p:sp>
          <p:nvSpPr>
            <p:cNvPr id="6" name="object 6"/>
            <p:cNvSpPr/>
            <p:nvPr/>
          </p:nvSpPr>
          <p:spPr>
            <a:xfrm>
              <a:off x="784784" y="4121238"/>
              <a:ext cx="346822" cy="131669"/>
            </a:xfrm>
            <a:custGeom>
              <a:avLst/>
              <a:gdLst/>
              <a:ahLst/>
              <a:cxnLst/>
              <a:rect l="l" t="t" r="r" b="b"/>
              <a:pathLst>
                <a:path w="393065" h="149225">
                  <a:moveTo>
                    <a:pt x="91440" y="9649"/>
                  </a:moveTo>
                  <a:lnTo>
                    <a:pt x="59434" y="9649"/>
                  </a:lnTo>
                  <a:lnTo>
                    <a:pt x="24438" y="131204"/>
                  </a:lnTo>
                  <a:lnTo>
                    <a:pt x="21281" y="137608"/>
                  </a:lnTo>
                  <a:lnTo>
                    <a:pt x="14488" y="143242"/>
                  </a:lnTo>
                  <a:lnTo>
                    <a:pt x="8892" y="144745"/>
                  </a:lnTo>
                  <a:lnTo>
                    <a:pt x="1324" y="144745"/>
                  </a:lnTo>
                  <a:lnTo>
                    <a:pt x="0" y="148605"/>
                  </a:lnTo>
                  <a:lnTo>
                    <a:pt x="72833" y="148605"/>
                  </a:lnTo>
                  <a:lnTo>
                    <a:pt x="73827" y="144745"/>
                  </a:lnTo>
                  <a:lnTo>
                    <a:pt x="66842" y="144603"/>
                  </a:lnTo>
                  <a:lnTo>
                    <a:pt x="62215" y="143710"/>
                  </a:lnTo>
                  <a:lnTo>
                    <a:pt x="57678" y="140412"/>
                  </a:lnTo>
                  <a:lnTo>
                    <a:pt x="56627" y="138361"/>
                  </a:lnTo>
                  <a:lnTo>
                    <a:pt x="56544" y="132431"/>
                  </a:lnTo>
                  <a:lnTo>
                    <a:pt x="57457" y="127826"/>
                  </a:lnTo>
                  <a:lnTo>
                    <a:pt x="59669" y="120274"/>
                  </a:lnTo>
                  <a:lnTo>
                    <a:pt x="91440" y="9649"/>
                  </a:lnTo>
                  <a:close/>
                </a:path>
                <a:path w="393065" h="149225">
                  <a:moveTo>
                    <a:pt x="226991" y="0"/>
                  </a:moveTo>
                  <a:lnTo>
                    <a:pt x="155151" y="0"/>
                  </a:lnTo>
                  <a:lnTo>
                    <a:pt x="153947" y="3859"/>
                  </a:lnTo>
                  <a:lnTo>
                    <a:pt x="161715" y="4381"/>
                  </a:lnTo>
                  <a:lnTo>
                    <a:pt x="166628" y="5417"/>
                  </a:lnTo>
                  <a:lnTo>
                    <a:pt x="170742" y="8514"/>
                  </a:lnTo>
                  <a:lnTo>
                    <a:pt x="171617" y="10325"/>
                  </a:lnTo>
                  <a:lnTo>
                    <a:pt x="171673" y="16916"/>
                  </a:lnTo>
                  <a:lnTo>
                    <a:pt x="170928" y="20858"/>
                  </a:lnTo>
                  <a:lnTo>
                    <a:pt x="142084" y="121886"/>
                  </a:lnTo>
                  <a:lnTo>
                    <a:pt x="123838" y="144745"/>
                  </a:lnTo>
                  <a:lnTo>
                    <a:pt x="116431" y="144745"/>
                  </a:lnTo>
                  <a:lnTo>
                    <a:pt x="115226" y="148605"/>
                  </a:lnTo>
                  <a:lnTo>
                    <a:pt x="188030" y="148605"/>
                  </a:lnTo>
                  <a:lnTo>
                    <a:pt x="189144" y="144745"/>
                  </a:lnTo>
                  <a:lnTo>
                    <a:pt x="181797" y="144603"/>
                  </a:lnTo>
                  <a:lnTo>
                    <a:pt x="176809" y="143568"/>
                  </a:lnTo>
                  <a:lnTo>
                    <a:pt x="174180" y="141639"/>
                  </a:lnTo>
                  <a:lnTo>
                    <a:pt x="172112" y="140171"/>
                  </a:lnTo>
                  <a:lnTo>
                    <a:pt x="171205" y="138361"/>
                  </a:lnTo>
                  <a:lnTo>
                    <a:pt x="171079" y="133184"/>
                  </a:lnTo>
                  <a:lnTo>
                    <a:pt x="172072" y="128661"/>
                  </a:lnTo>
                  <a:lnTo>
                    <a:pt x="174520" y="120274"/>
                  </a:lnTo>
                  <a:lnTo>
                    <a:pt x="203867" y="17379"/>
                  </a:lnTo>
                  <a:lnTo>
                    <a:pt x="206933" y="11222"/>
                  </a:lnTo>
                  <a:lnTo>
                    <a:pt x="213899" y="5331"/>
                  </a:lnTo>
                  <a:lnTo>
                    <a:pt x="218942" y="3859"/>
                  </a:lnTo>
                  <a:lnTo>
                    <a:pt x="225546" y="3859"/>
                  </a:lnTo>
                  <a:lnTo>
                    <a:pt x="226991" y="0"/>
                  </a:lnTo>
                  <a:close/>
                </a:path>
                <a:path w="393065" h="149225">
                  <a:moveTo>
                    <a:pt x="316535" y="0"/>
                  </a:moveTo>
                  <a:lnTo>
                    <a:pt x="265470" y="0"/>
                  </a:lnTo>
                  <a:lnTo>
                    <a:pt x="264176" y="3859"/>
                  </a:lnTo>
                  <a:lnTo>
                    <a:pt x="272606" y="4362"/>
                  </a:lnTo>
                  <a:lnTo>
                    <a:pt x="277850" y="5417"/>
                  </a:lnTo>
                  <a:lnTo>
                    <a:pt x="281965" y="8634"/>
                  </a:lnTo>
                  <a:lnTo>
                    <a:pt x="282919" y="10946"/>
                  </a:lnTo>
                  <a:lnTo>
                    <a:pt x="282994" y="18445"/>
                  </a:lnTo>
                  <a:lnTo>
                    <a:pt x="282111" y="23481"/>
                  </a:lnTo>
                  <a:lnTo>
                    <a:pt x="253427" y="123365"/>
                  </a:lnTo>
                  <a:lnTo>
                    <a:pt x="235080" y="144745"/>
                  </a:lnTo>
                  <a:lnTo>
                    <a:pt x="227894" y="144745"/>
                  </a:lnTo>
                  <a:lnTo>
                    <a:pt x="226570" y="148605"/>
                  </a:lnTo>
                  <a:lnTo>
                    <a:pt x="289016" y="148605"/>
                  </a:lnTo>
                  <a:lnTo>
                    <a:pt x="305644" y="147838"/>
                  </a:lnTo>
                  <a:lnTo>
                    <a:pt x="320694" y="145536"/>
                  </a:lnTo>
                  <a:lnTo>
                    <a:pt x="334165" y="141701"/>
                  </a:lnTo>
                  <a:lnTo>
                    <a:pt x="340246" y="138955"/>
                  </a:lnTo>
                  <a:lnTo>
                    <a:pt x="291876" y="138955"/>
                  </a:lnTo>
                  <a:lnTo>
                    <a:pt x="288514" y="138131"/>
                  </a:lnTo>
                  <a:lnTo>
                    <a:pt x="284539" y="135256"/>
                  </a:lnTo>
                  <a:lnTo>
                    <a:pt x="283686" y="133638"/>
                  </a:lnTo>
                  <a:lnTo>
                    <a:pt x="283717" y="129249"/>
                  </a:lnTo>
                  <a:lnTo>
                    <a:pt x="284459" y="125727"/>
                  </a:lnTo>
                  <a:lnTo>
                    <a:pt x="286104" y="120274"/>
                  </a:lnTo>
                  <a:lnTo>
                    <a:pt x="317890" y="9649"/>
                  </a:lnTo>
                  <a:lnTo>
                    <a:pt x="365172" y="9649"/>
                  </a:lnTo>
                  <a:lnTo>
                    <a:pt x="364448" y="9151"/>
                  </a:lnTo>
                  <a:lnTo>
                    <a:pt x="351289" y="4067"/>
                  </a:lnTo>
                  <a:lnTo>
                    <a:pt x="335318" y="1016"/>
                  </a:lnTo>
                  <a:lnTo>
                    <a:pt x="316535" y="0"/>
                  </a:lnTo>
                  <a:close/>
                </a:path>
                <a:path w="393065" h="149225">
                  <a:moveTo>
                    <a:pt x="365172" y="9649"/>
                  </a:moveTo>
                  <a:lnTo>
                    <a:pt x="325618" y="9649"/>
                  </a:lnTo>
                  <a:lnTo>
                    <a:pt x="331981" y="10946"/>
                  </a:lnTo>
                  <a:lnTo>
                    <a:pt x="338035" y="14102"/>
                  </a:lnTo>
                  <a:lnTo>
                    <a:pt x="357674" y="48633"/>
                  </a:lnTo>
                  <a:lnTo>
                    <a:pt x="357995" y="55726"/>
                  </a:lnTo>
                  <a:lnTo>
                    <a:pt x="357466" y="65894"/>
                  </a:lnTo>
                  <a:lnTo>
                    <a:pt x="344826" y="106432"/>
                  </a:lnTo>
                  <a:lnTo>
                    <a:pt x="311499" y="136580"/>
                  </a:lnTo>
                  <a:lnTo>
                    <a:pt x="296332" y="138955"/>
                  </a:lnTo>
                  <a:lnTo>
                    <a:pt x="340246" y="138955"/>
                  </a:lnTo>
                  <a:lnTo>
                    <a:pt x="375969" y="109407"/>
                  </a:lnTo>
                  <a:lnTo>
                    <a:pt x="392166" y="71848"/>
                  </a:lnTo>
                  <a:lnTo>
                    <a:pt x="392681" y="61908"/>
                  </a:lnTo>
                  <a:lnTo>
                    <a:pt x="391563" y="48041"/>
                  </a:lnTo>
                  <a:lnTo>
                    <a:pt x="388210" y="35813"/>
                  </a:lnTo>
                  <a:lnTo>
                    <a:pt x="382620" y="25221"/>
                  </a:lnTo>
                  <a:lnTo>
                    <a:pt x="374796" y="16268"/>
                  </a:lnTo>
                  <a:lnTo>
                    <a:pt x="365172" y="9649"/>
                  </a:lnTo>
                  <a:close/>
                </a:path>
                <a:path w="393065" h="149225">
                  <a:moveTo>
                    <a:pt x="139494" y="0"/>
                  </a:moveTo>
                  <a:lnTo>
                    <a:pt x="18095" y="0"/>
                  </a:lnTo>
                  <a:lnTo>
                    <a:pt x="8460" y="40529"/>
                  </a:lnTo>
                  <a:lnTo>
                    <a:pt x="12314" y="40529"/>
                  </a:lnTo>
                  <a:lnTo>
                    <a:pt x="16961" y="32953"/>
                  </a:lnTo>
                  <a:lnTo>
                    <a:pt x="21840" y="26540"/>
                  </a:lnTo>
                  <a:lnTo>
                    <a:pt x="59434" y="9649"/>
                  </a:lnTo>
                  <a:lnTo>
                    <a:pt x="137200" y="9649"/>
                  </a:lnTo>
                  <a:lnTo>
                    <a:pt x="139494" y="0"/>
                  </a:lnTo>
                  <a:close/>
                </a:path>
                <a:path w="393065" h="149225">
                  <a:moveTo>
                    <a:pt x="137200" y="9649"/>
                  </a:moveTo>
                  <a:lnTo>
                    <a:pt x="91440" y="9649"/>
                  </a:lnTo>
                  <a:lnTo>
                    <a:pt x="100209" y="10432"/>
                  </a:lnTo>
                  <a:lnTo>
                    <a:pt x="107605" y="11904"/>
                  </a:lnTo>
                  <a:lnTo>
                    <a:pt x="126146" y="38378"/>
                  </a:lnTo>
                  <a:lnTo>
                    <a:pt x="126005" y="40529"/>
                  </a:lnTo>
                  <a:lnTo>
                    <a:pt x="129860" y="40529"/>
                  </a:lnTo>
                  <a:lnTo>
                    <a:pt x="137200" y="9649"/>
                  </a:lnTo>
                  <a:close/>
                </a:path>
              </a:pathLst>
            </a:custGeom>
            <a:solidFill>
              <a:srgbClr val="FFFFFF"/>
            </a:solidFill>
          </p:spPr>
          <p:txBody>
            <a:bodyPr wrap="square" lIns="0" tIns="0" rIns="0" bIns="0" rtlCol="0"/>
            <a:lstStyle/>
            <a:p>
              <a:endParaRPr sz="1588"/>
            </a:p>
          </p:txBody>
        </p:sp>
      </p:grpSp>
      <p:grpSp>
        <p:nvGrpSpPr>
          <p:cNvPr id="31" name="Group 30"/>
          <p:cNvGrpSpPr/>
          <p:nvPr/>
        </p:nvGrpSpPr>
        <p:grpSpPr>
          <a:xfrm>
            <a:off x="1508090" y="4066746"/>
            <a:ext cx="2659206" cy="228599"/>
            <a:chOff x="1508090" y="4066746"/>
            <a:chExt cx="2659206" cy="228599"/>
          </a:xfrm>
        </p:grpSpPr>
        <p:sp>
          <p:nvSpPr>
            <p:cNvPr id="8" name="object 8"/>
            <p:cNvSpPr/>
            <p:nvPr/>
          </p:nvSpPr>
          <p:spPr>
            <a:xfrm>
              <a:off x="1514864" y="4066746"/>
              <a:ext cx="2652432" cy="228599"/>
            </a:xfrm>
            <a:custGeom>
              <a:avLst/>
              <a:gdLst/>
              <a:ahLst/>
              <a:cxnLst/>
              <a:rect l="l" t="t" r="r" b="b"/>
              <a:pathLst>
                <a:path w="3006090" h="259079">
                  <a:moveTo>
                    <a:pt x="3006079" y="0"/>
                  </a:moveTo>
                  <a:lnTo>
                    <a:pt x="0" y="0"/>
                  </a:lnTo>
                  <a:lnTo>
                    <a:pt x="0" y="258610"/>
                  </a:lnTo>
                  <a:lnTo>
                    <a:pt x="3006079" y="258610"/>
                  </a:lnTo>
                  <a:lnTo>
                    <a:pt x="3006079" y="0"/>
                  </a:lnTo>
                  <a:close/>
                </a:path>
              </a:pathLst>
            </a:custGeom>
            <a:solidFill>
              <a:srgbClr val="000080"/>
            </a:solidFill>
          </p:spPr>
          <p:txBody>
            <a:bodyPr wrap="square" lIns="0" tIns="0" rIns="0" bIns="0" rtlCol="0"/>
            <a:lstStyle/>
            <a:p>
              <a:endParaRPr sz="1588"/>
            </a:p>
          </p:txBody>
        </p:sp>
        <p:sp>
          <p:nvSpPr>
            <p:cNvPr id="9" name="object 9"/>
            <p:cNvSpPr/>
            <p:nvPr/>
          </p:nvSpPr>
          <p:spPr>
            <a:xfrm>
              <a:off x="1508090" y="4121238"/>
              <a:ext cx="481293" cy="133350"/>
            </a:xfrm>
            <a:custGeom>
              <a:avLst/>
              <a:gdLst/>
              <a:ahLst/>
              <a:cxnLst/>
              <a:rect l="l" t="t" r="r" b="b"/>
              <a:pathLst>
                <a:path w="545464" h="151129">
                  <a:moveTo>
                    <a:pt x="111763" y="0"/>
                  </a:moveTo>
                  <a:lnTo>
                    <a:pt x="39923" y="0"/>
                  </a:lnTo>
                  <a:lnTo>
                    <a:pt x="38719" y="3859"/>
                  </a:lnTo>
                  <a:lnTo>
                    <a:pt x="46488" y="4381"/>
                  </a:lnTo>
                  <a:lnTo>
                    <a:pt x="51400" y="5417"/>
                  </a:lnTo>
                  <a:lnTo>
                    <a:pt x="55515" y="8514"/>
                  </a:lnTo>
                  <a:lnTo>
                    <a:pt x="56544" y="10645"/>
                  </a:lnTo>
                  <a:lnTo>
                    <a:pt x="56544" y="16394"/>
                  </a:lnTo>
                  <a:lnTo>
                    <a:pt x="26856" y="121886"/>
                  </a:lnTo>
                  <a:lnTo>
                    <a:pt x="8610" y="144745"/>
                  </a:lnTo>
                  <a:lnTo>
                    <a:pt x="1203" y="144745"/>
                  </a:lnTo>
                  <a:lnTo>
                    <a:pt x="0" y="148605"/>
                  </a:lnTo>
                  <a:lnTo>
                    <a:pt x="72802" y="148605"/>
                  </a:lnTo>
                  <a:lnTo>
                    <a:pt x="73917" y="144745"/>
                  </a:lnTo>
                  <a:lnTo>
                    <a:pt x="66570" y="144603"/>
                  </a:lnTo>
                  <a:lnTo>
                    <a:pt x="61582" y="143568"/>
                  </a:lnTo>
                  <a:lnTo>
                    <a:pt x="58953" y="141639"/>
                  </a:lnTo>
                  <a:lnTo>
                    <a:pt x="56885" y="140171"/>
                  </a:lnTo>
                  <a:lnTo>
                    <a:pt x="55852" y="138109"/>
                  </a:lnTo>
                  <a:lnTo>
                    <a:pt x="55852" y="133184"/>
                  </a:lnTo>
                  <a:lnTo>
                    <a:pt x="56845" y="128661"/>
                  </a:lnTo>
                  <a:lnTo>
                    <a:pt x="58832" y="121886"/>
                  </a:lnTo>
                  <a:lnTo>
                    <a:pt x="85990" y="26748"/>
                  </a:lnTo>
                  <a:lnTo>
                    <a:pt x="88640" y="17379"/>
                  </a:lnTo>
                  <a:lnTo>
                    <a:pt x="91706" y="11222"/>
                  </a:lnTo>
                  <a:lnTo>
                    <a:pt x="98671" y="5331"/>
                  </a:lnTo>
                  <a:lnTo>
                    <a:pt x="103714" y="3859"/>
                  </a:lnTo>
                  <a:lnTo>
                    <a:pt x="110318" y="3859"/>
                  </a:lnTo>
                  <a:lnTo>
                    <a:pt x="111763" y="0"/>
                  </a:lnTo>
                  <a:close/>
                </a:path>
                <a:path w="545464" h="151129">
                  <a:moveTo>
                    <a:pt x="174029" y="61758"/>
                  </a:moveTo>
                  <a:lnTo>
                    <a:pt x="146088" y="61758"/>
                  </a:lnTo>
                  <a:lnTo>
                    <a:pt x="127450" y="121706"/>
                  </a:lnTo>
                  <a:lnTo>
                    <a:pt x="125403" y="128440"/>
                  </a:lnTo>
                  <a:lnTo>
                    <a:pt x="124404" y="133818"/>
                  </a:lnTo>
                  <a:lnTo>
                    <a:pt x="124379" y="141789"/>
                  </a:lnTo>
                  <a:lnTo>
                    <a:pt x="125740" y="144729"/>
                  </a:lnTo>
                  <a:lnTo>
                    <a:pt x="131179" y="149373"/>
                  </a:lnTo>
                  <a:lnTo>
                    <a:pt x="134998" y="150535"/>
                  </a:lnTo>
                  <a:lnTo>
                    <a:pt x="145717" y="150535"/>
                  </a:lnTo>
                  <a:lnTo>
                    <a:pt x="155422" y="137115"/>
                  </a:lnTo>
                  <a:lnTo>
                    <a:pt x="154664" y="136993"/>
                  </a:lnTo>
                  <a:lnTo>
                    <a:pt x="153319" y="136512"/>
                  </a:lnTo>
                  <a:lnTo>
                    <a:pt x="152982" y="136231"/>
                  </a:lnTo>
                  <a:lnTo>
                    <a:pt x="152982" y="133818"/>
                  </a:lnTo>
                  <a:lnTo>
                    <a:pt x="153595" y="130752"/>
                  </a:lnTo>
                  <a:lnTo>
                    <a:pt x="154819" y="126711"/>
                  </a:lnTo>
                  <a:lnTo>
                    <a:pt x="174029" y="61758"/>
                  </a:lnTo>
                  <a:close/>
                </a:path>
                <a:path w="545464" h="151129">
                  <a:moveTo>
                    <a:pt x="172252" y="121585"/>
                  </a:moveTo>
                  <a:lnTo>
                    <a:pt x="167676" y="128200"/>
                  </a:lnTo>
                  <a:lnTo>
                    <a:pt x="163662" y="132843"/>
                  </a:lnTo>
                  <a:lnTo>
                    <a:pt x="158843" y="136583"/>
                  </a:lnTo>
                  <a:lnTo>
                    <a:pt x="157529" y="137115"/>
                  </a:lnTo>
                  <a:lnTo>
                    <a:pt x="165225" y="137115"/>
                  </a:lnTo>
                  <a:lnTo>
                    <a:pt x="166299" y="135958"/>
                  </a:lnTo>
                  <a:lnTo>
                    <a:pt x="170335" y="130493"/>
                  </a:lnTo>
                  <a:lnTo>
                    <a:pt x="174180" y="124118"/>
                  </a:lnTo>
                  <a:lnTo>
                    <a:pt x="172252" y="121585"/>
                  </a:lnTo>
                  <a:close/>
                </a:path>
                <a:path w="545464" h="151129">
                  <a:moveTo>
                    <a:pt x="186825" y="17369"/>
                  </a:moveTo>
                  <a:lnTo>
                    <a:pt x="180893" y="17369"/>
                  </a:lnTo>
                  <a:lnTo>
                    <a:pt x="174221" y="24852"/>
                  </a:lnTo>
                  <a:lnTo>
                    <a:pt x="168052" y="31229"/>
                  </a:lnTo>
                  <a:lnTo>
                    <a:pt x="134887" y="53284"/>
                  </a:lnTo>
                  <a:lnTo>
                    <a:pt x="132930" y="61758"/>
                  </a:lnTo>
                  <a:lnTo>
                    <a:pt x="185861" y="61758"/>
                  </a:lnTo>
                  <a:lnTo>
                    <a:pt x="189716" y="48248"/>
                  </a:lnTo>
                  <a:lnTo>
                    <a:pt x="177973" y="48248"/>
                  </a:lnTo>
                  <a:lnTo>
                    <a:pt x="186825" y="17369"/>
                  </a:lnTo>
                  <a:close/>
                </a:path>
                <a:path w="545464" h="151129">
                  <a:moveTo>
                    <a:pt x="270729" y="46319"/>
                  </a:moveTo>
                  <a:lnTo>
                    <a:pt x="264687" y="46319"/>
                  </a:lnTo>
                  <a:lnTo>
                    <a:pt x="255725" y="46995"/>
                  </a:lnTo>
                  <a:lnTo>
                    <a:pt x="220509" y="63004"/>
                  </a:lnTo>
                  <a:lnTo>
                    <a:pt x="196360" y="94784"/>
                  </a:lnTo>
                  <a:lnTo>
                    <a:pt x="190561" y="121585"/>
                  </a:lnTo>
                  <a:lnTo>
                    <a:pt x="190649" y="129515"/>
                  </a:lnTo>
                  <a:lnTo>
                    <a:pt x="222716" y="150535"/>
                  </a:lnTo>
                  <a:lnTo>
                    <a:pt x="229755" y="150159"/>
                  </a:lnTo>
                  <a:lnTo>
                    <a:pt x="230483" y="135093"/>
                  </a:lnTo>
                  <a:lnTo>
                    <a:pt x="225967" y="133496"/>
                  </a:lnTo>
                  <a:lnTo>
                    <a:pt x="219223" y="127102"/>
                  </a:lnTo>
                  <a:lnTo>
                    <a:pt x="217537" y="122852"/>
                  </a:lnTo>
                  <a:lnTo>
                    <a:pt x="217537" y="114548"/>
                  </a:lnTo>
                  <a:lnTo>
                    <a:pt x="217868" y="110749"/>
                  </a:lnTo>
                  <a:lnTo>
                    <a:pt x="218530" y="106146"/>
                  </a:lnTo>
                  <a:lnTo>
                    <a:pt x="227643" y="105422"/>
                  </a:lnTo>
                  <a:lnTo>
                    <a:pt x="234900" y="104336"/>
                  </a:lnTo>
                  <a:lnTo>
                    <a:pt x="248368" y="100718"/>
                  </a:lnTo>
                  <a:lnTo>
                    <a:pt x="249203" y="100356"/>
                  </a:lnTo>
                  <a:lnTo>
                    <a:pt x="219524" y="100356"/>
                  </a:lnTo>
                  <a:lnTo>
                    <a:pt x="223844" y="88103"/>
                  </a:lnTo>
                  <a:lnTo>
                    <a:pt x="248338" y="54038"/>
                  </a:lnTo>
                  <a:lnTo>
                    <a:pt x="281708" y="54038"/>
                  </a:lnTo>
                  <a:lnTo>
                    <a:pt x="281503" y="53555"/>
                  </a:lnTo>
                  <a:lnTo>
                    <a:pt x="275300" y="47765"/>
                  </a:lnTo>
                  <a:lnTo>
                    <a:pt x="270729" y="46319"/>
                  </a:lnTo>
                  <a:close/>
                </a:path>
                <a:path w="545464" h="151129">
                  <a:moveTo>
                    <a:pt x="454615" y="65617"/>
                  </a:moveTo>
                  <a:lnTo>
                    <a:pt x="423090" y="65617"/>
                  </a:lnTo>
                  <a:lnTo>
                    <a:pt x="423693" y="65859"/>
                  </a:lnTo>
                  <a:lnTo>
                    <a:pt x="424897" y="66823"/>
                  </a:lnTo>
                  <a:lnTo>
                    <a:pt x="425018" y="67025"/>
                  </a:lnTo>
                  <a:lnTo>
                    <a:pt x="425110" y="69711"/>
                  </a:lnTo>
                  <a:lnTo>
                    <a:pt x="424265" y="73136"/>
                  </a:lnTo>
                  <a:lnTo>
                    <a:pt x="406678" y="129515"/>
                  </a:lnTo>
                  <a:lnTo>
                    <a:pt x="405823" y="133607"/>
                  </a:lnTo>
                  <a:lnTo>
                    <a:pt x="405700" y="141003"/>
                  </a:lnTo>
                  <a:lnTo>
                    <a:pt x="407057" y="144025"/>
                  </a:lnTo>
                  <a:lnTo>
                    <a:pt x="412537" y="149232"/>
                  </a:lnTo>
                  <a:lnTo>
                    <a:pt x="416176" y="150535"/>
                  </a:lnTo>
                  <a:lnTo>
                    <a:pt x="425890" y="150535"/>
                  </a:lnTo>
                  <a:lnTo>
                    <a:pt x="446850" y="135366"/>
                  </a:lnTo>
                  <a:lnTo>
                    <a:pt x="436820" y="135366"/>
                  </a:lnTo>
                  <a:lnTo>
                    <a:pt x="436223" y="135120"/>
                  </a:lnTo>
                  <a:lnTo>
                    <a:pt x="435159" y="134134"/>
                  </a:lnTo>
                  <a:lnTo>
                    <a:pt x="434893" y="133607"/>
                  </a:lnTo>
                  <a:lnTo>
                    <a:pt x="435000" y="130923"/>
                  </a:lnTo>
                  <a:lnTo>
                    <a:pt x="435886" y="127515"/>
                  </a:lnTo>
                  <a:lnTo>
                    <a:pt x="437874" y="121585"/>
                  </a:lnTo>
                  <a:lnTo>
                    <a:pt x="453430" y="74292"/>
                  </a:lnTo>
                  <a:lnTo>
                    <a:pt x="454495" y="68966"/>
                  </a:lnTo>
                  <a:lnTo>
                    <a:pt x="454615" y="65617"/>
                  </a:lnTo>
                  <a:close/>
                </a:path>
                <a:path w="545464" h="151129">
                  <a:moveTo>
                    <a:pt x="340201" y="46319"/>
                  </a:moveTo>
                  <a:lnTo>
                    <a:pt x="333968" y="46319"/>
                  </a:lnTo>
                  <a:lnTo>
                    <a:pt x="298470" y="52109"/>
                  </a:lnTo>
                  <a:lnTo>
                    <a:pt x="296542" y="54038"/>
                  </a:lnTo>
                  <a:lnTo>
                    <a:pt x="300175" y="54038"/>
                  </a:lnTo>
                  <a:lnTo>
                    <a:pt x="302629" y="54284"/>
                  </a:lnTo>
                  <a:lnTo>
                    <a:pt x="307533" y="63004"/>
                  </a:lnTo>
                  <a:lnTo>
                    <a:pt x="306478" y="68140"/>
                  </a:lnTo>
                  <a:lnTo>
                    <a:pt x="283053" y="148605"/>
                  </a:lnTo>
                  <a:lnTo>
                    <a:pt x="311025" y="148605"/>
                  </a:lnTo>
                  <a:lnTo>
                    <a:pt x="320057" y="116911"/>
                  </a:lnTo>
                  <a:lnTo>
                    <a:pt x="326634" y="105422"/>
                  </a:lnTo>
                  <a:lnTo>
                    <a:pt x="333447" y="94973"/>
                  </a:lnTo>
                  <a:lnTo>
                    <a:pt x="334334" y="93783"/>
                  </a:lnTo>
                  <a:lnTo>
                    <a:pt x="326290" y="93783"/>
                  </a:lnTo>
                  <a:lnTo>
                    <a:pt x="340201" y="46319"/>
                  </a:lnTo>
                  <a:close/>
                </a:path>
                <a:path w="545464" h="151129">
                  <a:moveTo>
                    <a:pt x="395421" y="65617"/>
                  </a:moveTo>
                  <a:lnTo>
                    <a:pt x="363665" y="65617"/>
                  </a:lnTo>
                  <a:lnTo>
                    <a:pt x="364258" y="65859"/>
                  </a:lnTo>
                  <a:lnTo>
                    <a:pt x="365337" y="66724"/>
                  </a:lnTo>
                  <a:lnTo>
                    <a:pt x="365510" y="69711"/>
                  </a:lnTo>
                  <a:lnTo>
                    <a:pt x="365029" y="72001"/>
                  </a:lnTo>
                  <a:lnTo>
                    <a:pt x="342790" y="148605"/>
                  </a:lnTo>
                  <a:lnTo>
                    <a:pt x="370761" y="148605"/>
                  </a:lnTo>
                  <a:lnTo>
                    <a:pt x="386217" y="103351"/>
                  </a:lnTo>
                  <a:lnTo>
                    <a:pt x="393047" y="93783"/>
                  </a:lnTo>
                  <a:lnTo>
                    <a:pt x="387291" y="93783"/>
                  </a:lnTo>
                  <a:lnTo>
                    <a:pt x="392941" y="75237"/>
                  </a:lnTo>
                  <a:lnTo>
                    <a:pt x="394456" y="70341"/>
                  </a:lnTo>
                  <a:lnTo>
                    <a:pt x="395421" y="65617"/>
                  </a:lnTo>
                  <a:close/>
                </a:path>
                <a:path w="545464" h="151129">
                  <a:moveTo>
                    <a:pt x="452597" y="121585"/>
                  </a:moveTo>
                  <a:lnTo>
                    <a:pt x="449997" y="124692"/>
                  </a:lnTo>
                  <a:lnTo>
                    <a:pt x="449230" y="125566"/>
                  </a:lnTo>
                  <a:lnTo>
                    <a:pt x="445963" y="129515"/>
                  </a:lnTo>
                  <a:lnTo>
                    <a:pt x="442822" y="132541"/>
                  </a:lnTo>
                  <a:lnTo>
                    <a:pt x="439831" y="134612"/>
                  </a:lnTo>
                  <a:lnTo>
                    <a:pt x="439173" y="135120"/>
                  </a:lnTo>
                  <a:lnTo>
                    <a:pt x="438406" y="135366"/>
                  </a:lnTo>
                  <a:lnTo>
                    <a:pt x="446850" y="135366"/>
                  </a:lnTo>
                  <a:lnTo>
                    <a:pt x="450591" y="130367"/>
                  </a:lnTo>
                  <a:lnTo>
                    <a:pt x="454524" y="123938"/>
                  </a:lnTo>
                  <a:lnTo>
                    <a:pt x="452597" y="121585"/>
                  </a:lnTo>
                  <a:close/>
                </a:path>
                <a:path w="545464" h="151129">
                  <a:moveTo>
                    <a:pt x="271491" y="121585"/>
                  </a:moveTo>
                  <a:lnTo>
                    <a:pt x="264285" y="126592"/>
                  </a:lnTo>
                  <a:lnTo>
                    <a:pt x="257948" y="130094"/>
                  </a:lnTo>
                  <a:lnTo>
                    <a:pt x="247008" y="134094"/>
                  </a:lnTo>
                  <a:lnTo>
                    <a:pt x="241564" y="135093"/>
                  </a:lnTo>
                  <a:lnTo>
                    <a:pt x="262577" y="135093"/>
                  </a:lnTo>
                  <a:lnTo>
                    <a:pt x="267196" y="130923"/>
                  </a:lnTo>
                  <a:lnTo>
                    <a:pt x="273419" y="124359"/>
                  </a:lnTo>
                  <a:lnTo>
                    <a:pt x="271491" y="121585"/>
                  </a:lnTo>
                  <a:close/>
                </a:path>
                <a:path w="545464" h="151129">
                  <a:moveTo>
                    <a:pt x="281708" y="54038"/>
                  </a:moveTo>
                  <a:lnTo>
                    <a:pt x="253658" y="54038"/>
                  </a:lnTo>
                  <a:lnTo>
                    <a:pt x="255117" y="54606"/>
                  </a:lnTo>
                  <a:lnTo>
                    <a:pt x="257426" y="56878"/>
                  </a:lnTo>
                  <a:lnTo>
                    <a:pt x="257843" y="58008"/>
                  </a:lnTo>
                  <a:lnTo>
                    <a:pt x="257882" y="65617"/>
                  </a:lnTo>
                  <a:lnTo>
                    <a:pt x="256743" y="70171"/>
                  </a:lnTo>
                  <a:lnTo>
                    <a:pt x="226047" y="99430"/>
                  </a:lnTo>
                  <a:lnTo>
                    <a:pt x="219524" y="100356"/>
                  </a:lnTo>
                  <a:lnTo>
                    <a:pt x="249203" y="100356"/>
                  </a:lnTo>
                  <a:lnTo>
                    <a:pt x="281498" y="72001"/>
                  </a:lnTo>
                  <a:lnTo>
                    <a:pt x="283007" y="67025"/>
                  </a:lnTo>
                  <a:lnTo>
                    <a:pt x="282915" y="56878"/>
                  </a:lnTo>
                  <a:lnTo>
                    <a:pt x="281708" y="54038"/>
                  </a:lnTo>
                  <a:close/>
                </a:path>
                <a:path w="545464" h="151129">
                  <a:moveTo>
                    <a:pt x="385765" y="46319"/>
                  </a:moveTo>
                  <a:lnTo>
                    <a:pt x="375870" y="46319"/>
                  </a:lnTo>
                  <a:lnTo>
                    <a:pt x="371267" y="47459"/>
                  </a:lnTo>
                  <a:lnTo>
                    <a:pt x="339877" y="75485"/>
                  </a:lnTo>
                  <a:lnTo>
                    <a:pt x="326290" y="93783"/>
                  </a:lnTo>
                  <a:lnTo>
                    <a:pt x="334334" y="93783"/>
                  </a:lnTo>
                  <a:lnTo>
                    <a:pt x="340663" y="85299"/>
                  </a:lnTo>
                  <a:lnTo>
                    <a:pt x="348240" y="76473"/>
                  </a:lnTo>
                  <a:lnTo>
                    <a:pt x="355032" y="69216"/>
                  </a:lnTo>
                  <a:lnTo>
                    <a:pt x="359952" y="65617"/>
                  </a:lnTo>
                  <a:lnTo>
                    <a:pt x="395421" y="65617"/>
                  </a:lnTo>
                  <a:lnTo>
                    <a:pt x="395379" y="57702"/>
                  </a:lnTo>
                  <a:lnTo>
                    <a:pt x="394358" y="54606"/>
                  </a:lnTo>
                  <a:lnTo>
                    <a:pt x="394265" y="54383"/>
                  </a:lnTo>
                  <a:lnTo>
                    <a:pt x="389562" y="47932"/>
                  </a:lnTo>
                  <a:lnTo>
                    <a:pt x="385765" y="46319"/>
                  </a:lnTo>
                  <a:close/>
                </a:path>
                <a:path w="545464" h="151129">
                  <a:moveTo>
                    <a:pt x="443966" y="46319"/>
                  </a:moveTo>
                  <a:lnTo>
                    <a:pt x="435616" y="46319"/>
                  </a:lnTo>
                  <a:lnTo>
                    <a:pt x="431772" y="47274"/>
                  </a:lnTo>
                  <a:lnTo>
                    <a:pt x="428179" y="49183"/>
                  </a:lnTo>
                  <a:lnTo>
                    <a:pt x="422960" y="51836"/>
                  </a:lnTo>
                  <a:lnTo>
                    <a:pt x="394477" y="83780"/>
                  </a:lnTo>
                  <a:lnTo>
                    <a:pt x="387291" y="93783"/>
                  </a:lnTo>
                  <a:lnTo>
                    <a:pt x="393047" y="93783"/>
                  </a:lnTo>
                  <a:lnTo>
                    <a:pt x="403249" y="80850"/>
                  </a:lnTo>
                  <a:lnTo>
                    <a:pt x="408141" y="75237"/>
                  </a:lnTo>
                  <a:lnTo>
                    <a:pt x="421364" y="65617"/>
                  </a:lnTo>
                  <a:lnTo>
                    <a:pt x="454615" y="65617"/>
                  </a:lnTo>
                  <a:lnTo>
                    <a:pt x="454564" y="58440"/>
                  </a:lnTo>
                  <a:lnTo>
                    <a:pt x="453194" y="54383"/>
                  </a:lnTo>
                  <a:lnTo>
                    <a:pt x="447513" y="47932"/>
                  </a:lnTo>
                  <a:lnTo>
                    <a:pt x="443966" y="46319"/>
                  </a:lnTo>
                  <a:close/>
                </a:path>
                <a:path w="545464" h="151129">
                  <a:moveTo>
                    <a:pt x="468043" y="113865"/>
                  </a:moveTo>
                  <a:lnTo>
                    <a:pt x="466116" y="113865"/>
                  </a:lnTo>
                  <a:lnTo>
                    <a:pt x="460335" y="150535"/>
                  </a:lnTo>
                  <a:lnTo>
                    <a:pt x="462262" y="150535"/>
                  </a:lnTo>
                  <a:lnTo>
                    <a:pt x="463567" y="148605"/>
                  </a:lnTo>
                  <a:lnTo>
                    <a:pt x="464751" y="147339"/>
                  </a:lnTo>
                  <a:lnTo>
                    <a:pt x="466878" y="146132"/>
                  </a:lnTo>
                  <a:lnTo>
                    <a:pt x="468364" y="145830"/>
                  </a:lnTo>
                  <a:lnTo>
                    <a:pt x="515386" y="145830"/>
                  </a:lnTo>
                  <a:lnTo>
                    <a:pt x="517513" y="144745"/>
                  </a:lnTo>
                  <a:lnTo>
                    <a:pt x="491277" y="144745"/>
                  </a:lnTo>
                  <a:lnTo>
                    <a:pt x="487724" y="143643"/>
                  </a:lnTo>
                  <a:lnTo>
                    <a:pt x="480338" y="139241"/>
                  </a:lnTo>
                  <a:lnTo>
                    <a:pt x="477382" y="136281"/>
                  </a:lnTo>
                  <a:lnTo>
                    <a:pt x="472946" y="128844"/>
                  </a:lnTo>
                  <a:lnTo>
                    <a:pt x="470573" y="122612"/>
                  </a:lnTo>
                  <a:lnTo>
                    <a:pt x="468043" y="113865"/>
                  </a:lnTo>
                  <a:close/>
                </a:path>
                <a:path w="545464" h="151129">
                  <a:moveTo>
                    <a:pt x="515386" y="145830"/>
                  </a:moveTo>
                  <a:lnTo>
                    <a:pt x="472419" y="145830"/>
                  </a:lnTo>
                  <a:lnTo>
                    <a:pt x="475631" y="146472"/>
                  </a:lnTo>
                  <a:lnTo>
                    <a:pt x="479906" y="147759"/>
                  </a:lnTo>
                  <a:lnTo>
                    <a:pt x="486410" y="149609"/>
                  </a:lnTo>
                  <a:lnTo>
                    <a:pt x="491879" y="150535"/>
                  </a:lnTo>
                  <a:lnTo>
                    <a:pt x="502879" y="150535"/>
                  </a:lnTo>
                  <a:lnTo>
                    <a:pt x="509197" y="148986"/>
                  </a:lnTo>
                  <a:lnTo>
                    <a:pt x="515386" y="145830"/>
                  </a:lnTo>
                  <a:close/>
                </a:path>
                <a:path w="545464" h="151129">
                  <a:moveTo>
                    <a:pt x="514922" y="46319"/>
                  </a:moveTo>
                  <a:lnTo>
                    <a:pt x="510166" y="46319"/>
                  </a:lnTo>
                  <a:lnTo>
                    <a:pt x="502448" y="46809"/>
                  </a:lnTo>
                  <a:lnTo>
                    <a:pt x="475750" y="65919"/>
                  </a:lnTo>
                  <a:lnTo>
                    <a:pt x="475750" y="78403"/>
                  </a:lnTo>
                  <a:lnTo>
                    <a:pt x="500752" y="114127"/>
                  </a:lnTo>
                  <a:lnTo>
                    <a:pt x="504470" y="119072"/>
                  </a:lnTo>
                  <a:lnTo>
                    <a:pt x="507701" y="125426"/>
                  </a:lnTo>
                  <a:lnTo>
                    <a:pt x="508430" y="128380"/>
                  </a:lnTo>
                  <a:lnTo>
                    <a:pt x="508509" y="135536"/>
                  </a:lnTo>
                  <a:lnTo>
                    <a:pt x="507204" y="138512"/>
                  </a:lnTo>
                  <a:lnTo>
                    <a:pt x="501986" y="143498"/>
                  </a:lnTo>
                  <a:lnTo>
                    <a:pt x="498684" y="144745"/>
                  </a:lnTo>
                  <a:lnTo>
                    <a:pt x="517513" y="144745"/>
                  </a:lnTo>
                  <a:lnTo>
                    <a:pt x="521341" y="142793"/>
                  </a:lnTo>
                  <a:lnTo>
                    <a:pt x="525908" y="138673"/>
                  </a:lnTo>
                  <a:lnTo>
                    <a:pt x="532029" y="128380"/>
                  </a:lnTo>
                  <a:lnTo>
                    <a:pt x="533561" y="122932"/>
                  </a:lnTo>
                  <a:lnTo>
                    <a:pt x="533561" y="111856"/>
                  </a:lnTo>
                  <a:lnTo>
                    <a:pt x="508389" y="76775"/>
                  </a:lnTo>
                  <a:lnTo>
                    <a:pt x="505178" y="73317"/>
                  </a:lnTo>
                  <a:lnTo>
                    <a:pt x="503110" y="70578"/>
                  </a:lnTo>
                  <a:lnTo>
                    <a:pt x="501263" y="66536"/>
                  </a:lnTo>
                  <a:lnTo>
                    <a:pt x="500801" y="64371"/>
                  </a:lnTo>
                  <a:lnTo>
                    <a:pt x="500801" y="59325"/>
                  </a:lnTo>
                  <a:lnTo>
                    <a:pt x="501945" y="56982"/>
                  </a:lnTo>
                  <a:lnTo>
                    <a:pt x="506522" y="53083"/>
                  </a:lnTo>
                  <a:lnTo>
                    <a:pt x="509423" y="52109"/>
                  </a:lnTo>
                  <a:lnTo>
                    <a:pt x="544101" y="52109"/>
                  </a:lnTo>
                  <a:lnTo>
                    <a:pt x="544463" y="50057"/>
                  </a:lnTo>
                  <a:lnTo>
                    <a:pt x="533872" y="50057"/>
                  </a:lnTo>
                  <a:lnTo>
                    <a:pt x="531111" y="49646"/>
                  </a:lnTo>
                  <a:lnTo>
                    <a:pt x="520754" y="47152"/>
                  </a:lnTo>
                  <a:lnTo>
                    <a:pt x="514922" y="46319"/>
                  </a:lnTo>
                  <a:close/>
                </a:path>
                <a:path w="545464" h="151129">
                  <a:moveTo>
                    <a:pt x="544101" y="52109"/>
                  </a:moveTo>
                  <a:lnTo>
                    <a:pt x="518656" y="52109"/>
                  </a:lnTo>
                  <a:lnTo>
                    <a:pt x="524015" y="54516"/>
                  </a:lnTo>
                  <a:lnTo>
                    <a:pt x="534012" y="64145"/>
                  </a:lnTo>
                  <a:lnTo>
                    <a:pt x="536812" y="70745"/>
                  </a:lnTo>
                  <a:lnTo>
                    <a:pt x="537414" y="79127"/>
                  </a:lnTo>
                  <a:lnTo>
                    <a:pt x="539341" y="79127"/>
                  </a:lnTo>
                  <a:lnTo>
                    <a:pt x="544101" y="52109"/>
                  </a:lnTo>
                  <a:close/>
                </a:path>
                <a:path w="545464" h="151129">
                  <a:moveTo>
                    <a:pt x="545122" y="46319"/>
                  </a:moveTo>
                  <a:lnTo>
                    <a:pt x="543195" y="46319"/>
                  </a:lnTo>
                  <a:lnTo>
                    <a:pt x="541348" y="48811"/>
                  </a:lnTo>
                  <a:lnTo>
                    <a:pt x="538929" y="50057"/>
                  </a:lnTo>
                  <a:lnTo>
                    <a:pt x="544463" y="50057"/>
                  </a:lnTo>
                  <a:lnTo>
                    <a:pt x="545122" y="46319"/>
                  </a:lnTo>
                  <a:close/>
                </a:path>
              </a:pathLst>
            </a:custGeom>
            <a:solidFill>
              <a:srgbClr val="FFFFFF"/>
            </a:solidFill>
          </p:spPr>
          <p:txBody>
            <a:bodyPr wrap="square" lIns="0" tIns="0" rIns="0" bIns="0" rtlCol="0"/>
            <a:lstStyle/>
            <a:p>
              <a:endParaRPr sz="1588"/>
            </a:p>
          </p:txBody>
        </p:sp>
      </p:grpSp>
      <p:pic>
        <p:nvPicPr>
          <p:cNvPr id="10" name="object 10"/>
          <p:cNvPicPr/>
          <p:nvPr/>
        </p:nvPicPr>
        <p:blipFill>
          <a:blip r:embed="rId2" cstate="print"/>
          <a:stretch>
            <a:fillRect/>
          </a:stretch>
        </p:blipFill>
        <p:spPr>
          <a:xfrm>
            <a:off x="787147" y="4463516"/>
            <a:ext cx="78212" cy="154961"/>
          </a:xfrm>
          <a:prstGeom prst="rect">
            <a:avLst/>
          </a:prstGeom>
        </p:spPr>
      </p:pic>
      <p:pic>
        <p:nvPicPr>
          <p:cNvPr id="11" name="object 11"/>
          <p:cNvPicPr/>
          <p:nvPr/>
        </p:nvPicPr>
        <p:blipFill>
          <a:blip r:embed="rId3" cstate="print"/>
          <a:stretch>
            <a:fillRect/>
          </a:stretch>
        </p:blipFill>
        <p:spPr>
          <a:xfrm>
            <a:off x="1520231" y="4463516"/>
            <a:ext cx="1169016" cy="192424"/>
          </a:xfrm>
          <a:prstGeom prst="rect">
            <a:avLst/>
          </a:prstGeom>
        </p:spPr>
      </p:pic>
      <p:pic>
        <p:nvPicPr>
          <p:cNvPr id="12" name="object 12"/>
          <p:cNvPicPr/>
          <p:nvPr/>
        </p:nvPicPr>
        <p:blipFill>
          <a:blip r:embed="rId4" cstate="print"/>
          <a:stretch>
            <a:fillRect/>
          </a:stretch>
        </p:blipFill>
        <p:spPr>
          <a:xfrm>
            <a:off x="773546" y="4804091"/>
            <a:ext cx="98615" cy="154962"/>
          </a:xfrm>
          <a:prstGeom prst="rect">
            <a:avLst/>
          </a:prstGeom>
        </p:spPr>
      </p:pic>
      <p:sp>
        <p:nvSpPr>
          <p:cNvPr id="13" name="object 13"/>
          <p:cNvSpPr/>
          <p:nvPr/>
        </p:nvSpPr>
        <p:spPr>
          <a:xfrm>
            <a:off x="1520230" y="4807498"/>
            <a:ext cx="635934" cy="189379"/>
          </a:xfrm>
          <a:custGeom>
            <a:avLst/>
            <a:gdLst/>
            <a:ahLst/>
            <a:cxnLst/>
            <a:rect l="l" t="t" r="r" b="b"/>
            <a:pathLst>
              <a:path w="720725" h="214629">
                <a:moveTo>
                  <a:pt x="82016" y="0"/>
                </a:moveTo>
                <a:lnTo>
                  <a:pt x="0" y="0"/>
                </a:lnTo>
                <a:lnTo>
                  <a:pt x="0" y="3859"/>
                </a:lnTo>
                <a:lnTo>
                  <a:pt x="7627" y="3859"/>
                </a:lnTo>
                <a:lnTo>
                  <a:pt x="12837" y="4568"/>
                </a:lnTo>
                <a:lnTo>
                  <a:pt x="18416" y="7402"/>
                </a:lnTo>
                <a:lnTo>
                  <a:pt x="20363" y="9297"/>
                </a:lnTo>
                <a:lnTo>
                  <a:pt x="22571" y="14041"/>
                </a:lnTo>
                <a:lnTo>
                  <a:pt x="23124" y="19801"/>
                </a:lnTo>
                <a:lnTo>
                  <a:pt x="23112" y="152087"/>
                </a:lnTo>
                <a:lnTo>
                  <a:pt x="7707" y="167902"/>
                </a:lnTo>
                <a:lnTo>
                  <a:pt x="0" y="167902"/>
                </a:lnTo>
                <a:lnTo>
                  <a:pt x="0" y="171763"/>
                </a:lnTo>
                <a:lnTo>
                  <a:pt x="85811" y="171763"/>
                </a:lnTo>
                <a:lnTo>
                  <a:pt x="102674" y="170817"/>
                </a:lnTo>
                <a:lnTo>
                  <a:pt x="117402" y="167978"/>
                </a:lnTo>
                <a:lnTo>
                  <a:pt x="127880" y="164043"/>
                </a:lnTo>
                <a:lnTo>
                  <a:pt x="70846" y="164043"/>
                </a:lnTo>
                <a:lnTo>
                  <a:pt x="67434" y="162852"/>
                </a:lnTo>
                <a:lnTo>
                  <a:pt x="62818" y="158088"/>
                </a:lnTo>
                <a:lnTo>
                  <a:pt x="61663" y="154553"/>
                </a:lnTo>
                <a:lnTo>
                  <a:pt x="61663" y="86846"/>
                </a:lnTo>
                <a:lnTo>
                  <a:pt x="126536" y="86846"/>
                </a:lnTo>
                <a:lnTo>
                  <a:pt x="120784" y="84746"/>
                </a:lnTo>
                <a:lnTo>
                  <a:pt x="110138" y="81780"/>
                </a:lnTo>
                <a:lnTo>
                  <a:pt x="118800" y="79127"/>
                </a:lnTo>
                <a:lnTo>
                  <a:pt x="61663" y="79127"/>
                </a:lnTo>
                <a:lnTo>
                  <a:pt x="61663" y="7719"/>
                </a:lnTo>
                <a:lnTo>
                  <a:pt x="129153" y="7719"/>
                </a:lnTo>
                <a:lnTo>
                  <a:pt x="123642" y="5322"/>
                </a:lnTo>
                <a:lnTo>
                  <a:pt x="116451" y="2993"/>
                </a:lnTo>
                <a:lnTo>
                  <a:pt x="107116" y="1330"/>
                </a:lnTo>
                <a:lnTo>
                  <a:pt x="95638" y="332"/>
                </a:lnTo>
                <a:lnTo>
                  <a:pt x="82016" y="0"/>
                </a:lnTo>
                <a:close/>
              </a:path>
              <a:path w="720725" h="214629">
                <a:moveTo>
                  <a:pt x="126536" y="86846"/>
                </a:moveTo>
                <a:lnTo>
                  <a:pt x="61663" y="86846"/>
                </a:lnTo>
                <a:lnTo>
                  <a:pt x="71505" y="87058"/>
                </a:lnTo>
                <a:lnTo>
                  <a:pt x="80044" y="87845"/>
                </a:lnTo>
                <a:lnTo>
                  <a:pt x="110183" y="111699"/>
                </a:lnTo>
                <a:lnTo>
                  <a:pt x="111464" y="118971"/>
                </a:lnTo>
                <a:lnTo>
                  <a:pt x="111464" y="134150"/>
                </a:lnTo>
                <a:lnTo>
                  <a:pt x="82067" y="164043"/>
                </a:lnTo>
                <a:lnTo>
                  <a:pt x="127880" y="164043"/>
                </a:lnTo>
                <a:lnTo>
                  <a:pt x="154826" y="134122"/>
                </a:lnTo>
                <a:lnTo>
                  <a:pt x="155784" y="124962"/>
                </a:lnTo>
                <a:lnTo>
                  <a:pt x="154950" y="116307"/>
                </a:lnTo>
                <a:lnTo>
                  <a:pt x="129717" y="88007"/>
                </a:lnTo>
                <a:lnTo>
                  <a:pt x="126536" y="86846"/>
                </a:lnTo>
                <a:close/>
              </a:path>
              <a:path w="720725" h="214629">
                <a:moveTo>
                  <a:pt x="129153" y="7719"/>
                </a:moveTo>
                <a:lnTo>
                  <a:pt x="61663" y="7719"/>
                </a:lnTo>
                <a:lnTo>
                  <a:pt x="70989" y="7917"/>
                </a:lnTo>
                <a:lnTo>
                  <a:pt x="78945" y="8631"/>
                </a:lnTo>
                <a:lnTo>
                  <a:pt x="109536" y="35008"/>
                </a:lnTo>
                <a:lnTo>
                  <a:pt x="109536" y="51052"/>
                </a:lnTo>
                <a:lnTo>
                  <a:pt x="78588" y="78060"/>
                </a:lnTo>
                <a:lnTo>
                  <a:pt x="61663" y="79127"/>
                </a:lnTo>
                <a:lnTo>
                  <a:pt x="118800" y="79127"/>
                </a:lnTo>
                <a:lnTo>
                  <a:pt x="150003" y="52167"/>
                </a:lnTo>
                <a:lnTo>
                  <a:pt x="150003" y="35822"/>
                </a:lnTo>
                <a:lnTo>
                  <a:pt x="147648" y="28310"/>
                </a:lnTo>
                <a:lnTo>
                  <a:pt x="138235" y="14178"/>
                </a:lnTo>
                <a:lnTo>
                  <a:pt x="131801" y="8870"/>
                </a:lnTo>
                <a:lnTo>
                  <a:pt x="129153" y="7719"/>
                </a:lnTo>
                <a:close/>
              </a:path>
              <a:path w="720725" h="214629">
                <a:moveTo>
                  <a:pt x="225155" y="55967"/>
                </a:moveTo>
                <a:lnTo>
                  <a:pt x="176980" y="55967"/>
                </a:lnTo>
                <a:lnTo>
                  <a:pt x="176980" y="59827"/>
                </a:lnTo>
                <a:lnTo>
                  <a:pt x="181136" y="60269"/>
                </a:lnTo>
                <a:lnTo>
                  <a:pt x="184031" y="61064"/>
                </a:lnTo>
                <a:lnTo>
                  <a:pt x="187303" y="63355"/>
                </a:lnTo>
                <a:lnTo>
                  <a:pt x="188563" y="65154"/>
                </a:lnTo>
                <a:lnTo>
                  <a:pt x="190127" y="69537"/>
                </a:lnTo>
                <a:lnTo>
                  <a:pt x="190469" y="74020"/>
                </a:lnTo>
                <a:lnTo>
                  <a:pt x="190469" y="156062"/>
                </a:lnTo>
                <a:lnTo>
                  <a:pt x="189541" y="161852"/>
                </a:lnTo>
                <a:lnTo>
                  <a:pt x="185827" y="166234"/>
                </a:lnTo>
                <a:lnTo>
                  <a:pt x="182260" y="167520"/>
                </a:lnTo>
                <a:lnTo>
                  <a:pt x="176980" y="167902"/>
                </a:lnTo>
                <a:lnTo>
                  <a:pt x="176980" y="171763"/>
                </a:lnTo>
                <a:lnTo>
                  <a:pt x="238644" y="171763"/>
                </a:lnTo>
                <a:lnTo>
                  <a:pt x="238644" y="167902"/>
                </a:lnTo>
                <a:lnTo>
                  <a:pt x="234509" y="167622"/>
                </a:lnTo>
                <a:lnTo>
                  <a:pt x="231578" y="166918"/>
                </a:lnTo>
                <a:lnTo>
                  <a:pt x="225155" y="116759"/>
                </a:lnTo>
                <a:lnTo>
                  <a:pt x="225413" y="109632"/>
                </a:lnTo>
                <a:lnTo>
                  <a:pt x="232650" y="82534"/>
                </a:lnTo>
                <a:lnTo>
                  <a:pt x="225155" y="82534"/>
                </a:lnTo>
                <a:lnTo>
                  <a:pt x="225155" y="55967"/>
                </a:lnTo>
                <a:close/>
              </a:path>
              <a:path w="720725" h="214629">
                <a:moveTo>
                  <a:pt x="276925" y="75266"/>
                </a:moveTo>
                <a:lnTo>
                  <a:pt x="245247" y="75266"/>
                </a:lnTo>
                <a:lnTo>
                  <a:pt x="245979" y="75568"/>
                </a:lnTo>
                <a:lnTo>
                  <a:pt x="246632" y="76180"/>
                </a:lnTo>
                <a:lnTo>
                  <a:pt x="247064" y="76553"/>
                </a:lnTo>
                <a:lnTo>
                  <a:pt x="248530" y="78427"/>
                </a:lnTo>
                <a:lnTo>
                  <a:pt x="253507" y="85162"/>
                </a:lnTo>
                <a:lnTo>
                  <a:pt x="256448" y="86846"/>
                </a:lnTo>
                <a:lnTo>
                  <a:pt x="264637" y="86846"/>
                </a:lnTo>
                <a:lnTo>
                  <a:pt x="268728" y="85277"/>
                </a:lnTo>
                <a:lnTo>
                  <a:pt x="275492" y="79005"/>
                </a:lnTo>
                <a:lnTo>
                  <a:pt x="276925" y="75266"/>
                </a:lnTo>
                <a:close/>
              </a:path>
              <a:path w="720725" h="214629">
                <a:moveTo>
                  <a:pt x="265099" y="52108"/>
                </a:moveTo>
                <a:lnTo>
                  <a:pt x="254802" y="52108"/>
                </a:lnTo>
                <a:lnTo>
                  <a:pt x="249568" y="54147"/>
                </a:lnTo>
                <a:lnTo>
                  <a:pt x="225155" y="82534"/>
                </a:lnTo>
                <a:lnTo>
                  <a:pt x="232650" y="82534"/>
                </a:lnTo>
                <a:lnTo>
                  <a:pt x="233786" y="80825"/>
                </a:lnTo>
                <a:lnTo>
                  <a:pt x="237318" y="78011"/>
                </a:lnTo>
                <a:lnTo>
                  <a:pt x="239570" y="76172"/>
                </a:lnTo>
                <a:lnTo>
                  <a:pt x="241915" y="75266"/>
                </a:lnTo>
                <a:lnTo>
                  <a:pt x="276925" y="75266"/>
                </a:lnTo>
                <a:lnTo>
                  <a:pt x="277183" y="74593"/>
                </a:lnTo>
                <a:lnTo>
                  <a:pt x="277106" y="63355"/>
                </a:lnTo>
                <a:lnTo>
                  <a:pt x="275607" y="59420"/>
                </a:lnTo>
                <a:lnTo>
                  <a:pt x="269304" y="53571"/>
                </a:lnTo>
                <a:lnTo>
                  <a:pt x="265099" y="52108"/>
                </a:lnTo>
                <a:close/>
              </a:path>
              <a:path w="720725" h="214629">
                <a:moveTo>
                  <a:pt x="341917" y="52108"/>
                </a:moveTo>
                <a:lnTo>
                  <a:pt x="304642" y="69371"/>
                </a:lnTo>
                <a:lnTo>
                  <a:pt x="288744" y="115794"/>
                </a:lnTo>
                <a:lnTo>
                  <a:pt x="289420" y="127222"/>
                </a:lnTo>
                <a:lnTo>
                  <a:pt x="307076" y="164410"/>
                </a:lnTo>
                <a:lnTo>
                  <a:pt x="339148" y="175623"/>
                </a:lnTo>
                <a:lnTo>
                  <a:pt x="346522" y="175102"/>
                </a:lnTo>
                <a:lnTo>
                  <a:pt x="378064" y="154393"/>
                </a:lnTo>
                <a:lnTo>
                  <a:pt x="348240" y="154393"/>
                </a:lnTo>
                <a:lnTo>
                  <a:pt x="341386" y="150855"/>
                </a:lnTo>
                <a:lnTo>
                  <a:pt x="323430" y="106145"/>
                </a:lnTo>
                <a:lnTo>
                  <a:pt x="387021" y="106145"/>
                </a:lnTo>
                <a:lnTo>
                  <a:pt x="386249" y="98426"/>
                </a:lnTo>
                <a:lnTo>
                  <a:pt x="323430" y="98426"/>
                </a:lnTo>
                <a:lnTo>
                  <a:pt x="323467" y="93578"/>
                </a:lnTo>
                <a:lnTo>
                  <a:pt x="335815" y="59827"/>
                </a:lnTo>
                <a:lnTo>
                  <a:pt x="366081" y="59827"/>
                </a:lnTo>
                <a:lnTo>
                  <a:pt x="358571" y="55515"/>
                </a:lnTo>
                <a:lnTo>
                  <a:pt x="350536" y="52959"/>
                </a:lnTo>
                <a:lnTo>
                  <a:pt x="341917" y="52108"/>
                </a:lnTo>
                <a:close/>
              </a:path>
              <a:path w="720725" h="214629">
                <a:moveTo>
                  <a:pt x="382775" y="135094"/>
                </a:moveTo>
                <a:lnTo>
                  <a:pt x="378159" y="142372"/>
                </a:lnTo>
                <a:lnTo>
                  <a:pt x="373823" y="147407"/>
                </a:lnTo>
                <a:lnTo>
                  <a:pt x="365713" y="152996"/>
                </a:lnTo>
                <a:lnTo>
                  <a:pt x="361208" y="154393"/>
                </a:lnTo>
                <a:lnTo>
                  <a:pt x="378064" y="154393"/>
                </a:lnTo>
                <a:lnTo>
                  <a:pt x="382122" y="148234"/>
                </a:lnTo>
                <a:lnTo>
                  <a:pt x="387021" y="138954"/>
                </a:lnTo>
                <a:lnTo>
                  <a:pt x="382775" y="135094"/>
                </a:lnTo>
                <a:close/>
              </a:path>
              <a:path w="720725" h="214629">
                <a:moveTo>
                  <a:pt x="366081" y="59827"/>
                </a:moveTo>
                <a:lnTo>
                  <a:pt x="342399" y="59827"/>
                </a:lnTo>
                <a:lnTo>
                  <a:pt x="344516" y="60530"/>
                </a:lnTo>
                <a:lnTo>
                  <a:pt x="346102" y="61937"/>
                </a:lnTo>
                <a:lnTo>
                  <a:pt x="354262" y="98426"/>
                </a:lnTo>
                <a:lnTo>
                  <a:pt x="386249" y="98426"/>
                </a:lnTo>
                <a:lnTo>
                  <a:pt x="385764" y="93578"/>
                </a:lnTo>
                <a:lnTo>
                  <a:pt x="382989" y="82654"/>
                </a:lnTo>
                <a:lnTo>
                  <a:pt x="378696" y="73374"/>
                </a:lnTo>
                <a:lnTo>
                  <a:pt x="372884" y="65737"/>
                </a:lnTo>
                <a:lnTo>
                  <a:pt x="366081" y="59827"/>
                </a:lnTo>
                <a:close/>
              </a:path>
              <a:path w="720725" h="214629">
                <a:moveTo>
                  <a:pt x="487241" y="59827"/>
                </a:moveTo>
                <a:lnTo>
                  <a:pt x="453250" y="59827"/>
                </a:lnTo>
                <a:lnTo>
                  <a:pt x="456307" y="60721"/>
                </a:lnTo>
                <a:lnTo>
                  <a:pt x="461746" y="64300"/>
                </a:lnTo>
                <a:lnTo>
                  <a:pt x="463593" y="66395"/>
                </a:lnTo>
                <a:lnTo>
                  <a:pt x="465540" y="71201"/>
                </a:lnTo>
                <a:lnTo>
                  <a:pt x="465936" y="75959"/>
                </a:lnTo>
                <a:lnTo>
                  <a:pt x="466026" y="98637"/>
                </a:lnTo>
                <a:lnTo>
                  <a:pt x="447844" y="107234"/>
                </a:lnTo>
                <a:lnTo>
                  <a:pt x="433163" y="114931"/>
                </a:lnTo>
                <a:lnTo>
                  <a:pt x="403177" y="145517"/>
                </a:lnTo>
                <a:lnTo>
                  <a:pt x="402436" y="152162"/>
                </a:lnTo>
                <a:lnTo>
                  <a:pt x="402436" y="158877"/>
                </a:lnTo>
                <a:lnTo>
                  <a:pt x="404714" y="164466"/>
                </a:lnTo>
                <a:lnTo>
                  <a:pt x="413828" y="173391"/>
                </a:lnTo>
                <a:lnTo>
                  <a:pt x="419548" y="175623"/>
                </a:lnTo>
                <a:lnTo>
                  <a:pt x="426432" y="175623"/>
                </a:lnTo>
                <a:lnTo>
                  <a:pt x="435479" y="174417"/>
                </a:lnTo>
                <a:lnTo>
                  <a:pt x="445093" y="170798"/>
                </a:lnTo>
                <a:lnTo>
                  <a:pt x="455275" y="164767"/>
                </a:lnTo>
                <a:lnTo>
                  <a:pt x="466026" y="156323"/>
                </a:lnTo>
                <a:lnTo>
                  <a:pt x="446756" y="156323"/>
                </a:lnTo>
                <a:lnTo>
                  <a:pt x="443675" y="155127"/>
                </a:lnTo>
                <a:lnTo>
                  <a:pt x="441487" y="152735"/>
                </a:lnTo>
                <a:lnTo>
                  <a:pt x="438577" y="149659"/>
                </a:lnTo>
                <a:lnTo>
                  <a:pt x="437122" y="146090"/>
                </a:lnTo>
                <a:lnTo>
                  <a:pt x="437122" y="137165"/>
                </a:lnTo>
                <a:lnTo>
                  <a:pt x="438838" y="132350"/>
                </a:lnTo>
                <a:lnTo>
                  <a:pt x="466026" y="107442"/>
                </a:lnTo>
                <a:lnTo>
                  <a:pt x="500712" y="107442"/>
                </a:lnTo>
                <a:lnTo>
                  <a:pt x="500712" y="86062"/>
                </a:lnTo>
                <a:lnTo>
                  <a:pt x="500129" y="78011"/>
                </a:lnTo>
                <a:lnTo>
                  <a:pt x="498966" y="74513"/>
                </a:lnTo>
                <a:lnTo>
                  <a:pt x="497038" y="69004"/>
                </a:lnTo>
                <a:lnTo>
                  <a:pt x="492833" y="63893"/>
                </a:lnTo>
                <a:lnTo>
                  <a:pt x="487241" y="59827"/>
                </a:lnTo>
                <a:close/>
              </a:path>
              <a:path w="720725" h="214629">
                <a:moveTo>
                  <a:pt x="500712" y="107442"/>
                </a:moveTo>
                <a:lnTo>
                  <a:pt x="466026" y="107442"/>
                </a:lnTo>
                <a:lnTo>
                  <a:pt x="466026" y="148603"/>
                </a:lnTo>
                <a:lnTo>
                  <a:pt x="460226" y="153750"/>
                </a:lnTo>
                <a:lnTo>
                  <a:pt x="455127" y="156323"/>
                </a:lnTo>
                <a:lnTo>
                  <a:pt x="466026" y="156323"/>
                </a:lnTo>
                <a:lnTo>
                  <a:pt x="466830" y="162796"/>
                </a:lnTo>
                <a:lnTo>
                  <a:pt x="469012" y="167632"/>
                </a:lnTo>
                <a:lnTo>
                  <a:pt x="476138" y="174024"/>
                </a:lnTo>
                <a:lnTo>
                  <a:pt x="481091" y="175623"/>
                </a:lnTo>
                <a:lnTo>
                  <a:pt x="492833" y="175623"/>
                </a:lnTo>
                <a:lnTo>
                  <a:pt x="497652" y="174200"/>
                </a:lnTo>
                <a:lnTo>
                  <a:pt x="506121" y="168511"/>
                </a:lnTo>
                <a:lnTo>
                  <a:pt x="510226" y="163943"/>
                </a:lnTo>
                <a:lnTo>
                  <a:pt x="513820" y="158253"/>
                </a:lnTo>
                <a:lnTo>
                  <a:pt x="504125" y="158253"/>
                </a:lnTo>
                <a:lnTo>
                  <a:pt x="503547" y="157921"/>
                </a:lnTo>
                <a:lnTo>
                  <a:pt x="502122" y="156594"/>
                </a:lnTo>
                <a:lnTo>
                  <a:pt x="501590" y="155575"/>
                </a:lnTo>
                <a:lnTo>
                  <a:pt x="500888" y="152820"/>
                </a:lnTo>
                <a:lnTo>
                  <a:pt x="500723" y="149659"/>
                </a:lnTo>
                <a:lnTo>
                  <a:pt x="500712" y="107442"/>
                </a:lnTo>
                <a:close/>
              </a:path>
              <a:path w="720725" h="214629">
                <a:moveTo>
                  <a:pt x="510437" y="156474"/>
                </a:moveTo>
                <a:lnTo>
                  <a:pt x="508450" y="157660"/>
                </a:lnTo>
                <a:lnTo>
                  <a:pt x="506493" y="158253"/>
                </a:lnTo>
                <a:lnTo>
                  <a:pt x="513820" y="158253"/>
                </a:lnTo>
                <a:lnTo>
                  <a:pt x="514201" y="157650"/>
                </a:lnTo>
                <a:lnTo>
                  <a:pt x="510437" y="156474"/>
                </a:lnTo>
                <a:close/>
              </a:path>
              <a:path w="720725" h="214629">
                <a:moveTo>
                  <a:pt x="459944" y="52108"/>
                </a:moveTo>
                <a:lnTo>
                  <a:pt x="418208" y="63621"/>
                </a:lnTo>
                <a:lnTo>
                  <a:pt x="406290" y="80332"/>
                </a:lnTo>
                <a:lnTo>
                  <a:pt x="406290" y="90625"/>
                </a:lnTo>
                <a:lnTo>
                  <a:pt x="408062" y="94344"/>
                </a:lnTo>
                <a:lnTo>
                  <a:pt x="415147" y="100698"/>
                </a:lnTo>
                <a:lnTo>
                  <a:pt x="419548" y="102285"/>
                </a:lnTo>
                <a:lnTo>
                  <a:pt x="429745" y="102285"/>
                </a:lnTo>
                <a:lnTo>
                  <a:pt x="434251" y="73245"/>
                </a:lnTo>
                <a:lnTo>
                  <a:pt x="433203" y="71201"/>
                </a:lnTo>
                <a:lnTo>
                  <a:pt x="433087" y="67034"/>
                </a:lnTo>
                <a:lnTo>
                  <a:pt x="434171" y="65195"/>
                </a:lnTo>
                <a:lnTo>
                  <a:pt x="439832" y="61093"/>
                </a:lnTo>
                <a:lnTo>
                  <a:pt x="444338" y="59827"/>
                </a:lnTo>
                <a:lnTo>
                  <a:pt x="487241" y="59827"/>
                </a:lnTo>
                <a:lnTo>
                  <a:pt x="486350" y="59179"/>
                </a:lnTo>
                <a:lnTo>
                  <a:pt x="481053" y="56085"/>
                </a:lnTo>
                <a:lnTo>
                  <a:pt x="474886" y="53875"/>
                </a:lnTo>
                <a:lnTo>
                  <a:pt x="467849" y="52550"/>
                </a:lnTo>
                <a:lnTo>
                  <a:pt x="459944" y="52108"/>
                </a:lnTo>
                <a:close/>
              </a:path>
              <a:path w="720725" h="214629">
                <a:moveTo>
                  <a:pt x="585550" y="52108"/>
                </a:moveTo>
                <a:lnTo>
                  <a:pt x="571357" y="52108"/>
                </a:lnTo>
                <a:lnTo>
                  <a:pt x="563284" y="54641"/>
                </a:lnTo>
                <a:lnTo>
                  <a:pt x="535185" y="89895"/>
                </a:lnTo>
                <a:lnTo>
                  <a:pt x="531544" y="115915"/>
                </a:lnTo>
                <a:lnTo>
                  <a:pt x="532197" y="127233"/>
                </a:lnTo>
                <a:lnTo>
                  <a:pt x="549062" y="164410"/>
                </a:lnTo>
                <a:lnTo>
                  <a:pt x="577249" y="175623"/>
                </a:lnTo>
                <a:lnTo>
                  <a:pt x="583050" y="175623"/>
                </a:lnTo>
                <a:lnTo>
                  <a:pt x="588253" y="174331"/>
                </a:lnTo>
                <a:lnTo>
                  <a:pt x="597466" y="169165"/>
                </a:lnTo>
                <a:lnTo>
                  <a:pt x="602720" y="164274"/>
                </a:lnTo>
                <a:lnTo>
                  <a:pt x="604493" y="162112"/>
                </a:lnTo>
                <a:lnTo>
                  <a:pt x="583561" y="162112"/>
                </a:lnTo>
                <a:lnTo>
                  <a:pt x="580831" y="161278"/>
                </a:lnTo>
                <a:lnTo>
                  <a:pt x="566441" y="119556"/>
                </a:lnTo>
                <a:lnTo>
                  <a:pt x="566264" y="106752"/>
                </a:lnTo>
                <a:lnTo>
                  <a:pt x="566420" y="98614"/>
                </a:lnTo>
                <a:lnTo>
                  <a:pt x="579226" y="60712"/>
                </a:lnTo>
                <a:lnTo>
                  <a:pt x="581865" y="59827"/>
                </a:lnTo>
                <a:lnTo>
                  <a:pt x="601410" y="59827"/>
                </a:lnTo>
                <a:lnTo>
                  <a:pt x="599118" y="57837"/>
                </a:lnTo>
                <a:lnTo>
                  <a:pt x="590486" y="53254"/>
                </a:lnTo>
                <a:lnTo>
                  <a:pt x="585550" y="52108"/>
                </a:lnTo>
                <a:close/>
              </a:path>
              <a:path w="720725" h="214629">
                <a:moveTo>
                  <a:pt x="644643" y="157077"/>
                </a:moveTo>
                <a:lnTo>
                  <a:pt x="608623" y="157077"/>
                </a:lnTo>
                <a:lnTo>
                  <a:pt x="608623" y="175623"/>
                </a:lnTo>
                <a:lnTo>
                  <a:pt x="656798" y="165973"/>
                </a:lnTo>
                <a:lnTo>
                  <a:pt x="656798" y="162112"/>
                </a:lnTo>
                <a:lnTo>
                  <a:pt x="652420" y="161832"/>
                </a:lnTo>
                <a:lnTo>
                  <a:pt x="649356" y="161118"/>
                </a:lnTo>
                <a:lnTo>
                  <a:pt x="645843" y="158826"/>
                </a:lnTo>
                <a:lnTo>
                  <a:pt x="644643" y="157077"/>
                </a:lnTo>
                <a:close/>
              </a:path>
              <a:path w="720725" h="214629">
                <a:moveTo>
                  <a:pt x="601410" y="59827"/>
                </a:moveTo>
                <a:lnTo>
                  <a:pt x="585077" y="59827"/>
                </a:lnTo>
                <a:lnTo>
                  <a:pt x="591765" y="61395"/>
                </a:lnTo>
                <a:lnTo>
                  <a:pt x="597919" y="66099"/>
                </a:lnTo>
                <a:lnTo>
                  <a:pt x="603538" y="73939"/>
                </a:lnTo>
                <a:lnTo>
                  <a:pt x="608623" y="84916"/>
                </a:lnTo>
                <a:lnTo>
                  <a:pt x="608623" y="145196"/>
                </a:lnTo>
                <a:lnTo>
                  <a:pt x="603468" y="152597"/>
                </a:lnTo>
                <a:lnTo>
                  <a:pt x="598152" y="157883"/>
                </a:lnTo>
                <a:lnTo>
                  <a:pt x="592674" y="161055"/>
                </a:lnTo>
                <a:lnTo>
                  <a:pt x="587034" y="162112"/>
                </a:lnTo>
                <a:lnTo>
                  <a:pt x="604493" y="162112"/>
                </a:lnTo>
                <a:lnTo>
                  <a:pt x="608623" y="157077"/>
                </a:lnTo>
                <a:lnTo>
                  <a:pt x="644643" y="157077"/>
                </a:lnTo>
                <a:lnTo>
                  <a:pt x="644000" y="154725"/>
                </a:lnTo>
                <a:lnTo>
                  <a:pt x="643539" y="153297"/>
                </a:lnTo>
                <a:lnTo>
                  <a:pt x="643416" y="150820"/>
                </a:lnTo>
                <a:lnTo>
                  <a:pt x="643309" y="67547"/>
                </a:lnTo>
                <a:lnTo>
                  <a:pt x="608623" y="67547"/>
                </a:lnTo>
                <a:lnTo>
                  <a:pt x="603724" y="61837"/>
                </a:lnTo>
                <a:lnTo>
                  <a:pt x="601410" y="59827"/>
                </a:lnTo>
                <a:close/>
              </a:path>
              <a:path w="720725" h="214629">
                <a:moveTo>
                  <a:pt x="643309" y="0"/>
                </a:moveTo>
                <a:lnTo>
                  <a:pt x="591280" y="0"/>
                </a:lnTo>
                <a:lnTo>
                  <a:pt x="591280" y="3859"/>
                </a:lnTo>
                <a:lnTo>
                  <a:pt x="596940" y="3859"/>
                </a:lnTo>
                <a:lnTo>
                  <a:pt x="600795" y="4391"/>
                </a:lnTo>
                <a:lnTo>
                  <a:pt x="608623" y="16948"/>
                </a:lnTo>
                <a:lnTo>
                  <a:pt x="608623" y="67547"/>
                </a:lnTo>
                <a:lnTo>
                  <a:pt x="643309" y="67547"/>
                </a:lnTo>
                <a:lnTo>
                  <a:pt x="643309" y="0"/>
                </a:lnTo>
                <a:close/>
              </a:path>
              <a:path w="720725" h="214629">
                <a:moveTo>
                  <a:pt x="719909" y="168747"/>
                </a:moveTo>
                <a:lnTo>
                  <a:pt x="701357" y="168747"/>
                </a:lnTo>
                <a:lnTo>
                  <a:pt x="701840" y="169089"/>
                </a:lnTo>
                <a:lnTo>
                  <a:pt x="702353" y="169823"/>
                </a:lnTo>
                <a:lnTo>
                  <a:pt x="702804" y="170516"/>
                </a:lnTo>
                <a:lnTo>
                  <a:pt x="702924" y="171048"/>
                </a:lnTo>
                <a:lnTo>
                  <a:pt x="703045" y="179683"/>
                </a:lnTo>
                <a:lnTo>
                  <a:pt x="701212" y="186263"/>
                </a:lnTo>
                <a:lnTo>
                  <a:pt x="693887" y="199148"/>
                </a:lnTo>
                <a:lnTo>
                  <a:pt x="688011" y="204391"/>
                </a:lnTo>
                <a:lnTo>
                  <a:pt x="679921" y="208431"/>
                </a:lnTo>
                <a:lnTo>
                  <a:pt x="679921" y="214221"/>
                </a:lnTo>
                <a:lnTo>
                  <a:pt x="714645" y="186749"/>
                </a:lnTo>
                <a:lnTo>
                  <a:pt x="719720" y="171048"/>
                </a:lnTo>
                <a:lnTo>
                  <a:pt x="719909" y="168747"/>
                </a:lnTo>
                <a:close/>
              </a:path>
              <a:path w="720725" h="214629">
                <a:moveTo>
                  <a:pt x="702011" y="131235"/>
                </a:moveTo>
                <a:lnTo>
                  <a:pt x="689225" y="131235"/>
                </a:lnTo>
                <a:lnTo>
                  <a:pt x="684301" y="133344"/>
                </a:lnTo>
                <a:lnTo>
                  <a:pt x="676172" y="141789"/>
                </a:lnTo>
                <a:lnTo>
                  <a:pt x="674141" y="146683"/>
                </a:lnTo>
                <a:lnTo>
                  <a:pt x="674141" y="157500"/>
                </a:lnTo>
                <a:lnTo>
                  <a:pt x="675786" y="162063"/>
                </a:lnTo>
                <a:lnTo>
                  <a:pt x="682369" y="169823"/>
                </a:lnTo>
                <a:lnTo>
                  <a:pt x="686244" y="171763"/>
                </a:lnTo>
                <a:lnTo>
                  <a:pt x="693952" y="171763"/>
                </a:lnTo>
                <a:lnTo>
                  <a:pt x="696681" y="171048"/>
                </a:lnTo>
                <a:lnTo>
                  <a:pt x="699792" y="169039"/>
                </a:lnTo>
                <a:lnTo>
                  <a:pt x="700455" y="168747"/>
                </a:lnTo>
                <a:lnTo>
                  <a:pt x="719909" y="168747"/>
                </a:lnTo>
                <a:lnTo>
                  <a:pt x="720387" y="162264"/>
                </a:lnTo>
                <a:lnTo>
                  <a:pt x="720387" y="152634"/>
                </a:lnTo>
                <a:lnTo>
                  <a:pt x="717908" y="145055"/>
                </a:lnTo>
                <a:lnTo>
                  <a:pt x="707991" y="133998"/>
                </a:lnTo>
                <a:lnTo>
                  <a:pt x="702011" y="131235"/>
                </a:lnTo>
                <a:close/>
              </a:path>
            </a:pathLst>
          </a:custGeom>
          <a:solidFill>
            <a:srgbClr val="000080"/>
          </a:solidFill>
        </p:spPr>
        <p:txBody>
          <a:bodyPr wrap="square" lIns="0" tIns="0" rIns="0" bIns="0" rtlCol="0"/>
          <a:lstStyle/>
          <a:p>
            <a:endParaRPr sz="1588"/>
          </a:p>
        </p:txBody>
      </p:sp>
      <p:sp>
        <p:nvSpPr>
          <p:cNvPr id="14" name="object 14"/>
          <p:cNvSpPr/>
          <p:nvPr/>
        </p:nvSpPr>
        <p:spPr>
          <a:xfrm>
            <a:off x="2223875" y="4804099"/>
            <a:ext cx="712694" cy="202826"/>
          </a:xfrm>
          <a:custGeom>
            <a:avLst/>
            <a:gdLst/>
            <a:ahLst/>
            <a:cxnLst/>
            <a:rect l="l" t="t" r="r" b="b"/>
            <a:pathLst>
              <a:path w="807720" h="229870">
                <a:moveTo>
                  <a:pt x="169570" y="90246"/>
                </a:moveTo>
                <a:lnTo>
                  <a:pt x="157962" y="43243"/>
                </a:lnTo>
                <a:lnTo>
                  <a:pt x="125247" y="12954"/>
                </a:lnTo>
                <a:lnTo>
                  <a:pt x="125247" y="91097"/>
                </a:lnTo>
                <a:lnTo>
                  <a:pt x="124307" y="110731"/>
                </a:lnTo>
                <a:lnTo>
                  <a:pt x="110070" y="153123"/>
                </a:lnTo>
                <a:lnTo>
                  <a:pt x="77863" y="167906"/>
                </a:lnTo>
                <a:lnTo>
                  <a:pt x="73558" y="167906"/>
                </a:lnTo>
                <a:lnTo>
                  <a:pt x="70281" y="167246"/>
                </a:lnTo>
                <a:lnTo>
                  <a:pt x="68008" y="165938"/>
                </a:lnTo>
                <a:lnTo>
                  <a:pt x="66408" y="165074"/>
                </a:lnTo>
                <a:lnTo>
                  <a:pt x="65265" y="163830"/>
                </a:lnTo>
                <a:lnTo>
                  <a:pt x="63919" y="160553"/>
                </a:lnTo>
                <a:lnTo>
                  <a:pt x="63588" y="156095"/>
                </a:lnTo>
                <a:lnTo>
                  <a:pt x="63588" y="11582"/>
                </a:lnTo>
                <a:lnTo>
                  <a:pt x="105511" y="23698"/>
                </a:lnTo>
                <a:lnTo>
                  <a:pt x="122656" y="60642"/>
                </a:lnTo>
                <a:lnTo>
                  <a:pt x="125247" y="91097"/>
                </a:lnTo>
                <a:lnTo>
                  <a:pt x="125247" y="12954"/>
                </a:lnTo>
                <a:lnTo>
                  <a:pt x="123901" y="12204"/>
                </a:lnTo>
                <a:lnTo>
                  <a:pt x="122174" y="11582"/>
                </a:lnTo>
                <a:lnTo>
                  <a:pt x="113957" y="8547"/>
                </a:lnTo>
                <a:lnTo>
                  <a:pt x="102577" y="5943"/>
                </a:lnTo>
                <a:lnTo>
                  <a:pt x="89700" y="4381"/>
                </a:lnTo>
                <a:lnTo>
                  <a:pt x="75361" y="3860"/>
                </a:lnTo>
                <a:lnTo>
                  <a:pt x="0" y="3860"/>
                </a:lnTo>
                <a:lnTo>
                  <a:pt x="0" y="7721"/>
                </a:lnTo>
                <a:lnTo>
                  <a:pt x="10045" y="7721"/>
                </a:lnTo>
                <a:lnTo>
                  <a:pt x="13703" y="8559"/>
                </a:lnTo>
                <a:lnTo>
                  <a:pt x="19113" y="11887"/>
                </a:lnTo>
                <a:lnTo>
                  <a:pt x="20916" y="13843"/>
                </a:lnTo>
                <a:lnTo>
                  <a:pt x="22682" y="18300"/>
                </a:lnTo>
                <a:lnTo>
                  <a:pt x="23101" y="23698"/>
                </a:lnTo>
                <a:lnTo>
                  <a:pt x="23088" y="156095"/>
                </a:lnTo>
                <a:lnTo>
                  <a:pt x="10198" y="171754"/>
                </a:lnTo>
                <a:lnTo>
                  <a:pt x="0" y="171754"/>
                </a:lnTo>
                <a:lnTo>
                  <a:pt x="0" y="175615"/>
                </a:lnTo>
                <a:lnTo>
                  <a:pt x="86194" y="175615"/>
                </a:lnTo>
                <a:lnTo>
                  <a:pt x="94132" y="175120"/>
                </a:lnTo>
                <a:lnTo>
                  <a:pt x="133921" y="161531"/>
                </a:lnTo>
                <a:lnTo>
                  <a:pt x="160807" y="130924"/>
                </a:lnTo>
                <a:lnTo>
                  <a:pt x="169214" y="99123"/>
                </a:lnTo>
                <a:lnTo>
                  <a:pt x="169570" y="90246"/>
                </a:lnTo>
                <a:close/>
              </a:path>
              <a:path w="807720" h="229870">
                <a:moveTo>
                  <a:pt x="233159" y="12623"/>
                </a:moveTo>
                <a:lnTo>
                  <a:pt x="231470" y="8521"/>
                </a:lnTo>
                <a:lnTo>
                  <a:pt x="224726" y="1701"/>
                </a:lnTo>
                <a:lnTo>
                  <a:pt x="220611" y="0"/>
                </a:lnTo>
                <a:lnTo>
                  <a:pt x="210985" y="0"/>
                </a:lnTo>
                <a:lnTo>
                  <a:pt x="206908" y="1701"/>
                </a:lnTo>
                <a:lnTo>
                  <a:pt x="200164" y="8521"/>
                </a:lnTo>
                <a:lnTo>
                  <a:pt x="198475" y="12623"/>
                </a:lnTo>
                <a:lnTo>
                  <a:pt x="198475" y="22212"/>
                </a:lnTo>
                <a:lnTo>
                  <a:pt x="200164" y="26289"/>
                </a:lnTo>
                <a:lnTo>
                  <a:pt x="206908" y="33045"/>
                </a:lnTo>
                <a:lnTo>
                  <a:pt x="210985" y="34734"/>
                </a:lnTo>
                <a:lnTo>
                  <a:pt x="220560" y="34734"/>
                </a:lnTo>
                <a:lnTo>
                  <a:pt x="224650" y="33045"/>
                </a:lnTo>
                <a:lnTo>
                  <a:pt x="231457" y="26289"/>
                </a:lnTo>
                <a:lnTo>
                  <a:pt x="233159" y="22212"/>
                </a:lnTo>
                <a:lnTo>
                  <a:pt x="233159" y="12623"/>
                </a:lnTo>
                <a:close/>
              </a:path>
              <a:path w="807720" h="229870">
                <a:moveTo>
                  <a:pt x="246646" y="171754"/>
                </a:moveTo>
                <a:lnTo>
                  <a:pt x="241312" y="171399"/>
                </a:lnTo>
                <a:lnTo>
                  <a:pt x="237718" y="169976"/>
                </a:lnTo>
                <a:lnTo>
                  <a:pt x="234073" y="165061"/>
                </a:lnTo>
                <a:lnTo>
                  <a:pt x="233159" y="159397"/>
                </a:lnTo>
                <a:lnTo>
                  <a:pt x="233159" y="59829"/>
                </a:lnTo>
                <a:lnTo>
                  <a:pt x="184988" y="59829"/>
                </a:lnTo>
                <a:lnTo>
                  <a:pt x="184988" y="63690"/>
                </a:lnTo>
                <a:lnTo>
                  <a:pt x="190284" y="64046"/>
                </a:lnTo>
                <a:lnTo>
                  <a:pt x="193852" y="65455"/>
                </a:lnTo>
                <a:lnTo>
                  <a:pt x="197548" y="70383"/>
                </a:lnTo>
                <a:lnTo>
                  <a:pt x="198475" y="76047"/>
                </a:lnTo>
                <a:lnTo>
                  <a:pt x="198475" y="159397"/>
                </a:lnTo>
                <a:lnTo>
                  <a:pt x="184988" y="171754"/>
                </a:lnTo>
                <a:lnTo>
                  <a:pt x="184988" y="175615"/>
                </a:lnTo>
                <a:lnTo>
                  <a:pt x="246646" y="175615"/>
                </a:lnTo>
                <a:lnTo>
                  <a:pt x="246646" y="171754"/>
                </a:lnTo>
                <a:close/>
              </a:path>
              <a:path w="807720" h="229870">
                <a:moveTo>
                  <a:pt x="371906" y="161505"/>
                </a:moveTo>
                <a:lnTo>
                  <a:pt x="368134" y="160337"/>
                </a:lnTo>
                <a:lnTo>
                  <a:pt x="366153" y="161518"/>
                </a:lnTo>
                <a:lnTo>
                  <a:pt x="364197" y="162115"/>
                </a:lnTo>
                <a:lnTo>
                  <a:pt x="361823" y="162115"/>
                </a:lnTo>
                <a:lnTo>
                  <a:pt x="361251" y="161785"/>
                </a:lnTo>
                <a:lnTo>
                  <a:pt x="359829" y="160451"/>
                </a:lnTo>
                <a:lnTo>
                  <a:pt x="359295" y="159435"/>
                </a:lnTo>
                <a:lnTo>
                  <a:pt x="358584" y="156679"/>
                </a:lnTo>
                <a:lnTo>
                  <a:pt x="358419" y="153517"/>
                </a:lnTo>
                <a:lnTo>
                  <a:pt x="358419" y="111302"/>
                </a:lnTo>
                <a:lnTo>
                  <a:pt x="358419" y="89916"/>
                </a:lnTo>
                <a:lnTo>
                  <a:pt x="344944" y="63690"/>
                </a:lnTo>
                <a:lnTo>
                  <a:pt x="344055" y="63042"/>
                </a:lnTo>
                <a:lnTo>
                  <a:pt x="338759" y="59944"/>
                </a:lnTo>
                <a:lnTo>
                  <a:pt x="332587" y="57734"/>
                </a:lnTo>
                <a:lnTo>
                  <a:pt x="325551" y="56413"/>
                </a:lnTo>
                <a:lnTo>
                  <a:pt x="317652" y="55968"/>
                </a:lnTo>
                <a:lnTo>
                  <a:pt x="310819" y="56235"/>
                </a:lnTo>
                <a:lnTo>
                  <a:pt x="266369" y="78435"/>
                </a:lnTo>
                <a:lnTo>
                  <a:pt x="263994" y="84188"/>
                </a:lnTo>
                <a:lnTo>
                  <a:pt x="263994" y="94488"/>
                </a:lnTo>
                <a:lnTo>
                  <a:pt x="265760" y="98196"/>
                </a:lnTo>
                <a:lnTo>
                  <a:pt x="272846" y="104559"/>
                </a:lnTo>
                <a:lnTo>
                  <a:pt x="277253" y="106146"/>
                </a:lnTo>
                <a:lnTo>
                  <a:pt x="287451" y="106146"/>
                </a:lnTo>
                <a:lnTo>
                  <a:pt x="291947" y="77101"/>
                </a:lnTo>
                <a:lnTo>
                  <a:pt x="290906" y="75057"/>
                </a:lnTo>
                <a:lnTo>
                  <a:pt x="290791" y="70891"/>
                </a:lnTo>
                <a:lnTo>
                  <a:pt x="291871" y="69049"/>
                </a:lnTo>
                <a:lnTo>
                  <a:pt x="297535" y="64947"/>
                </a:lnTo>
                <a:lnTo>
                  <a:pt x="302044" y="63690"/>
                </a:lnTo>
                <a:lnTo>
                  <a:pt x="310946" y="63690"/>
                </a:lnTo>
                <a:lnTo>
                  <a:pt x="323723" y="102489"/>
                </a:lnTo>
                <a:lnTo>
                  <a:pt x="323723" y="111302"/>
                </a:lnTo>
                <a:lnTo>
                  <a:pt x="323723" y="152463"/>
                </a:lnTo>
                <a:lnTo>
                  <a:pt x="317931" y="157607"/>
                </a:lnTo>
                <a:lnTo>
                  <a:pt x="312826" y="160185"/>
                </a:lnTo>
                <a:lnTo>
                  <a:pt x="304457" y="160185"/>
                </a:lnTo>
                <a:lnTo>
                  <a:pt x="301371" y="158991"/>
                </a:lnTo>
                <a:lnTo>
                  <a:pt x="299186" y="156591"/>
                </a:lnTo>
                <a:lnTo>
                  <a:pt x="296278" y="153517"/>
                </a:lnTo>
                <a:lnTo>
                  <a:pt x="294817" y="149948"/>
                </a:lnTo>
                <a:lnTo>
                  <a:pt x="294817" y="141020"/>
                </a:lnTo>
                <a:lnTo>
                  <a:pt x="323723" y="111302"/>
                </a:lnTo>
                <a:lnTo>
                  <a:pt x="323723" y="102489"/>
                </a:lnTo>
                <a:lnTo>
                  <a:pt x="279679" y="125590"/>
                </a:lnTo>
                <a:lnTo>
                  <a:pt x="260134" y="156019"/>
                </a:lnTo>
                <a:lnTo>
                  <a:pt x="260134" y="162737"/>
                </a:lnTo>
                <a:lnTo>
                  <a:pt x="262420" y="168325"/>
                </a:lnTo>
                <a:lnTo>
                  <a:pt x="271526" y="177253"/>
                </a:lnTo>
                <a:lnTo>
                  <a:pt x="277253" y="179476"/>
                </a:lnTo>
                <a:lnTo>
                  <a:pt x="284137" y="179476"/>
                </a:lnTo>
                <a:lnTo>
                  <a:pt x="293179" y="178269"/>
                </a:lnTo>
                <a:lnTo>
                  <a:pt x="302793" y="174650"/>
                </a:lnTo>
                <a:lnTo>
                  <a:pt x="312978" y="168630"/>
                </a:lnTo>
                <a:lnTo>
                  <a:pt x="323723" y="160185"/>
                </a:lnTo>
                <a:lnTo>
                  <a:pt x="324535" y="166649"/>
                </a:lnTo>
                <a:lnTo>
                  <a:pt x="326707" y="171488"/>
                </a:lnTo>
                <a:lnTo>
                  <a:pt x="333844" y="177876"/>
                </a:lnTo>
                <a:lnTo>
                  <a:pt x="338797" y="179476"/>
                </a:lnTo>
                <a:lnTo>
                  <a:pt x="350532" y="179476"/>
                </a:lnTo>
                <a:lnTo>
                  <a:pt x="355358" y="178054"/>
                </a:lnTo>
                <a:lnTo>
                  <a:pt x="363829" y="172364"/>
                </a:lnTo>
                <a:lnTo>
                  <a:pt x="367931" y="167805"/>
                </a:lnTo>
                <a:lnTo>
                  <a:pt x="371525" y="162115"/>
                </a:lnTo>
                <a:lnTo>
                  <a:pt x="371906" y="161505"/>
                </a:lnTo>
                <a:close/>
              </a:path>
              <a:path w="807720" h="229870">
                <a:moveTo>
                  <a:pt x="512572" y="117144"/>
                </a:moveTo>
                <a:lnTo>
                  <a:pt x="504037" y="79679"/>
                </a:lnTo>
                <a:lnTo>
                  <a:pt x="477761" y="56489"/>
                </a:lnTo>
                <a:lnTo>
                  <a:pt x="477761" y="125806"/>
                </a:lnTo>
                <a:lnTo>
                  <a:pt x="477456" y="135953"/>
                </a:lnTo>
                <a:lnTo>
                  <a:pt x="464185" y="171754"/>
                </a:lnTo>
                <a:lnTo>
                  <a:pt x="459486" y="171754"/>
                </a:lnTo>
                <a:lnTo>
                  <a:pt x="453199" y="170738"/>
                </a:lnTo>
                <a:lnTo>
                  <a:pt x="447103" y="167690"/>
                </a:lnTo>
                <a:lnTo>
                  <a:pt x="442912" y="164071"/>
                </a:lnTo>
                <a:lnTo>
                  <a:pt x="441198" y="162598"/>
                </a:lnTo>
                <a:lnTo>
                  <a:pt x="435495" y="155473"/>
                </a:lnTo>
                <a:lnTo>
                  <a:pt x="435495" y="88950"/>
                </a:lnTo>
                <a:lnTo>
                  <a:pt x="457136" y="69469"/>
                </a:lnTo>
                <a:lnTo>
                  <a:pt x="462699" y="69469"/>
                </a:lnTo>
                <a:lnTo>
                  <a:pt x="477418" y="106629"/>
                </a:lnTo>
                <a:lnTo>
                  <a:pt x="477761" y="125806"/>
                </a:lnTo>
                <a:lnTo>
                  <a:pt x="477761" y="56489"/>
                </a:lnTo>
                <a:lnTo>
                  <a:pt x="476288" y="55968"/>
                </a:lnTo>
                <a:lnTo>
                  <a:pt x="460590" y="55968"/>
                </a:lnTo>
                <a:lnTo>
                  <a:pt x="453999" y="58051"/>
                </a:lnTo>
                <a:lnTo>
                  <a:pt x="447954" y="62204"/>
                </a:lnTo>
                <a:lnTo>
                  <a:pt x="443725" y="64884"/>
                </a:lnTo>
                <a:lnTo>
                  <a:pt x="439572" y="69227"/>
                </a:lnTo>
                <a:lnTo>
                  <a:pt x="435495" y="75234"/>
                </a:lnTo>
                <a:lnTo>
                  <a:pt x="435495" y="59829"/>
                </a:lnTo>
                <a:lnTo>
                  <a:pt x="387324" y="59829"/>
                </a:lnTo>
                <a:lnTo>
                  <a:pt x="387324" y="63690"/>
                </a:lnTo>
                <a:lnTo>
                  <a:pt x="392658" y="64058"/>
                </a:lnTo>
                <a:lnTo>
                  <a:pt x="396189" y="65455"/>
                </a:lnTo>
                <a:lnTo>
                  <a:pt x="399884" y="70383"/>
                </a:lnTo>
                <a:lnTo>
                  <a:pt x="400812" y="76047"/>
                </a:lnTo>
                <a:lnTo>
                  <a:pt x="400812" y="213398"/>
                </a:lnTo>
                <a:lnTo>
                  <a:pt x="387324" y="225793"/>
                </a:lnTo>
                <a:lnTo>
                  <a:pt x="387324" y="229654"/>
                </a:lnTo>
                <a:lnTo>
                  <a:pt x="452831" y="229654"/>
                </a:lnTo>
                <a:lnTo>
                  <a:pt x="452831" y="225793"/>
                </a:lnTo>
                <a:lnTo>
                  <a:pt x="447090" y="225793"/>
                </a:lnTo>
                <a:lnTo>
                  <a:pt x="443242" y="225221"/>
                </a:lnTo>
                <a:lnTo>
                  <a:pt x="439305" y="222935"/>
                </a:lnTo>
                <a:lnTo>
                  <a:pt x="437857" y="221119"/>
                </a:lnTo>
                <a:lnTo>
                  <a:pt x="435965" y="216128"/>
                </a:lnTo>
                <a:lnTo>
                  <a:pt x="435495" y="211442"/>
                </a:lnTo>
                <a:lnTo>
                  <a:pt x="435495" y="164071"/>
                </a:lnTo>
                <a:lnTo>
                  <a:pt x="440055" y="169341"/>
                </a:lnTo>
                <a:lnTo>
                  <a:pt x="444411" y="173062"/>
                </a:lnTo>
                <a:lnTo>
                  <a:pt x="448564" y="175234"/>
                </a:lnTo>
                <a:lnTo>
                  <a:pt x="454113" y="178066"/>
                </a:lnTo>
                <a:lnTo>
                  <a:pt x="460108" y="179476"/>
                </a:lnTo>
                <a:lnTo>
                  <a:pt x="475297" y="179476"/>
                </a:lnTo>
                <a:lnTo>
                  <a:pt x="506907" y="149504"/>
                </a:lnTo>
                <a:lnTo>
                  <a:pt x="512216" y="125806"/>
                </a:lnTo>
                <a:lnTo>
                  <a:pt x="512572" y="117144"/>
                </a:lnTo>
                <a:close/>
              </a:path>
              <a:path w="807720" h="229870">
                <a:moveTo>
                  <a:pt x="630123" y="110007"/>
                </a:moveTo>
                <a:lnTo>
                  <a:pt x="629348" y="102285"/>
                </a:lnTo>
                <a:lnTo>
                  <a:pt x="628865" y="97434"/>
                </a:lnTo>
                <a:lnTo>
                  <a:pt x="626084" y="86512"/>
                </a:lnTo>
                <a:lnTo>
                  <a:pt x="621792" y="77228"/>
                </a:lnTo>
                <a:lnTo>
                  <a:pt x="615975" y="69596"/>
                </a:lnTo>
                <a:lnTo>
                  <a:pt x="609180" y="63690"/>
                </a:lnTo>
                <a:lnTo>
                  <a:pt x="601662" y="59372"/>
                </a:lnTo>
                <a:lnTo>
                  <a:pt x="597357" y="58013"/>
                </a:lnTo>
                <a:lnTo>
                  <a:pt x="597357" y="102285"/>
                </a:lnTo>
                <a:lnTo>
                  <a:pt x="566521" y="102285"/>
                </a:lnTo>
                <a:lnTo>
                  <a:pt x="578916" y="63690"/>
                </a:lnTo>
                <a:lnTo>
                  <a:pt x="585495" y="63690"/>
                </a:lnTo>
                <a:lnTo>
                  <a:pt x="587616" y="64389"/>
                </a:lnTo>
                <a:lnTo>
                  <a:pt x="589203" y="65798"/>
                </a:lnTo>
                <a:lnTo>
                  <a:pt x="591985" y="68211"/>
                </a:lnTo>
                <a:lnTo>
                  <a:pt x="597357" y="102285"/>
                </a:lnTo>
                <a:lnTo>
                  <a:pt x="597357" y="58013"/>
                </a:lnTo>
                <a:lnTo>
                  <a:pt x="593636" y="56819"/>
                </a:lnTo>
                <a:lnTo>
                  <a:pt x="585012" y="55968"/>
                </a:lnTo>
                <a:lnTo>
                  <a:pt x="574662" y="57048"/>
                </a:lnTo>
                <a:lnTo>
                  <a:pt x="540778" y="82600"/>
                </a:lnTo>
                <a:lnTo>
                  <a:pt x="531837" y="119646"/>
                </a:lnTo>
                <a:lnTo>
                  <a:pt x="532523" y="131076"/>
                </a:lnTo>
                <a:lnTo>
                  <a:pt x="550176" y="168275"/>
                </a:lnTo>
                <a:lnTo>
                  <a:pt x="582244" y="179476"/>
                </a:lnTo>
                <a:lnTo>
                  <a:pt x="589622" y="178955"/>
                </a:lnTo>
                <a:lnTo>
                  <a:pt x="625221" y="152095"/>
                </a:lnTo>
                <a:lnTo>
                  <a:pt x="630123" y="142811"/>
                </a:lnTo>
                <a:lnTo>
                  <a:pt x="625868" y="138950"/>
                </a:lnTo>
                <a:lnTo>
                  <a:pt x="621258" y="146227"/>
                </a:lnTo>
                <a:lnTo>
                  <a:pt x="616915" y="151269"/>
                </a:lnTo>
                <a:lnTo>
                  <a:pt x="608812" y="156857"/>
                </a:lnTo>
                <a:lnTo>
                  <a:pt x="604304" y="158254"/>
                </a:lnTo>
                <a:lnTo>
                  <a:pt x="591337" y="158254"/>
                </a:lnTo>
                <a:lnTo>
                  <a:pt x="567715" y="121272"/>
                </a:lnTo>
                <a:lnTo>
                  <a:pt x="566521" y="110007"/>
                </a:lnTo>
                <a:lnTo>
                  <a:pt x="630123" y="110007"/>
                </a:lnTo>
                <a:close/>
              </a:path>
              <a:path w="807720" h="229870">
                <a:moveTo>
                  <a:pt x="747661" y="78447"/>
                </a:moveTo>
                <a:lnTo>
                  <a:pt x="747585" y="67208"/>
                </a:lnTo>
                <a:lnTo>
                  <a:pt x="746086" y="63284"/>
                </a:lnTo>
                <a:lnTo>
                  <a:pt x="739787" y="57429"/>
                </a:lnTo>
                <a:lnTo>
                  <a:pt x="735584" y="55968"/>
                </a:lnTo>
                <a:lnTo>
                  <a:pt x="725284" y="55968"/>
                </a:lnTo>
                <a:lnTo>
                  <a:pt x="695629" y="86398"/>
                </a:lnTo>
                <a:lnTo>
                  <a:pt x="695629" y="59829"/>
                </a:lnTo>
                <a:lnTo>
                  <a:pt x="647458" y="59829"/>
                </a:lnTo>
                <a:lnTo>
                  <a:pt x="647458" y="63690"/>
                </a:lnTo>
                <a:lnTo>
                  <a:pt x="651611" y="64122"/>
                </a:lnTo>
                <a:lnTo>
                  <a:pt x="654507" y="64922"/>
                </a:lnTo>
                <a:lnTo>
                  <a:pt x="657783" y="67208"/>
                </a:lnTo>
                <a:lnTo>
                  <a:pt x="659041" y="69011"/>
                </a:lnTo>
                <a:lnTo>
                  <a:pt x="660603" y="73393"/>
                </a:lnTo>
                <a:lnTo>
                  <a:pt x="660946" y="77876"/>
                </a:lnTo>
                <a:lnTo>
                  <a:pt x="660946" y="159918"/>
                </a:lnTo>
                <a:lnTo>
                  <a:pt x="660019" y="165709"/>
                </a:lnTo>
                <a:lnTo>
                  <a:pt x="656310" y="170091"/>
                </a:lnTo>
                <a:lnTo>
                  <a:pt x="652741" y="171373"/>
                </a:lnTo>
                <a:lnTo>
                  <a:pt x="647458" y="171754"/>
                </a:lnTo>
                <a:lnTo>
                  <a:pt x="647458" y="175615"/>
                </a:lnTo>
                <a:lnTo>
                  <a:pt x="709129" y="175615"/>
                </a:lnTo>
                <a:lnTo>
                  <a:pt x="709129" y="171754"/>
                </a:lnTo>
                <a:lnTo>
                  <a:pt x="704989" y="171475"/>
                </a:lnTo>
                <a:lnTo>
                  <a:pt x="702056" y="170776"/>
                </a:lnTo>
                <a:lnTo>
                  <a:pt x="695629" y="120611"/>
                </a:lnTo>
                <a:lnTo>
                  <a:pt x="695896" y="113487"/>
                </a:lnTo>
                <a:lnTo>
                  <a:pt x="703135" y="86398"/>
                </a:lnTo>
                <a:lnTo>
                  <a:pt x="704265" y="84683"/>
                </a:lnTo>
                <a:lnTo>
                  <a:pt x="707796" y="81864"/>
                </a:lnTo>
                <a:lnTo>
                  <a:pt x="710044" y="80035"/>
                </a:lnTo>
                <a:lnTo>
                  <a:pt x="712393" y="79121"/>
                </a:lnTo>
                <a:lnTo>
                  <a:pt x="715733" y="79121"/>
                </a:lnTo>
                <a:lnTo>
                  <a:pt x="716457" y="79425"/>
                </a:lnTo>
                <a:lnTo>
                  <a:pt x="717118" y="80035"/>
                </a:lnTo>
                <a:lnTo>
                  <a:pt x="717550" y="80416"/>
                </a:lnTo>
                <a:lnTo>
                  <a:pt x="719010" y="82283"/>
                </a:lnTo>
                <a:lnTo>
                  <a:pt x="723988" y="89014"/>
                </a:lnTo>
                <a:lnTo>
                  <a:pt x="726935" y="90703"/>
                </a:lnTo>
                <a:lnTo>
                  <a:pt x="735114" y="90703"/>
                </a:lnTo>
                <a:lnTo>
                  <a:pt x="739203" y="89141"/>
                </a:lnTo>
                <a:lnTo>
                  <a:pt x="745972" y="82867"/>
                </a:lnTo>
                <a:lnTo>
                  <a:pt x="747407" y="79121"/>
                </a:lnTo>
                <a:lnTo>
                  <a:pt x="747661" y="78447"/>
                </a:lnTo>
                <a:close/>
              </a:path>
              <a:path w="807720" h="229870">
                <a:moveTo>
                  <a:pt x="807402" y="156489"/>
                </a:moveTo>
                <a:lnTo>
                  <a:pt x="804926" y="148907"/>
                </a:lnTo>
                <a:lnTo>
                  <a:pt x="795007" y="137858"/>
                </a:lnTo>
                <a:lnTo>
                  <a:pt x="789025" y="135089"/>
                </a:lnTo>
                <a:lnTo>
                  <a:pt x="776236" y="135089"/>
                </a:lnTo>
                <a:lnTo>
                  <a:pt x="771309" y="137198"/>
                </a:lnTo>
                <a:lnTo>
                  <a:pt x="763181" y="145643"/>
                </a:lnTo>
                <a:lnTo>
                  <a:pt x="761149" y="150545"/>
                </a:lnTo>
                <a:lnTo>
                  <a:pt x="761149" y="161353"/>
                </a:lnTo>
                <a:lnTo>
                  <a:pt x="762800" y="165925"/>
                </a:lnTo>
                <a:lnTo>
                  <a:pt x="769378" y="173685"/>
                </a:lnTo>
                <a:lnTo>
                  <a:pt x="773252" y="175615"/>
                </a:lnTo>
                <a:lnTo>
                  <a:pt x="780961" y="175615"/>
                </a:lnTo>
                <a:lnTo>
                  <a:pt x="783691" y="174904"/>
                </a:lnTo>
                <a:lnTo>
                  <a:pt x="787463" y="172605"/>
                </a:lnTo>
                <a:lnTo>
                  <a:pt x="788365" y="172605"/>
                </a:lnTo>
                <a:lnTo>
                  <a:pt x="788847" y="172948"/>
                </a:lnTo>
                <a:lnTo>
                  <a:pt x="789813" y="174371"/>
                </a:lnTo>
                <a:lnTo>
                  <a:pt x="790054" y="175437"/>
                </a:lnTo>
                <a:lnTo>
                  <a:pt x="790054" y="183540"/>
                </a:lnTo>
                <a:lnTo>
                  <a:pt x="788225" y="190119"/>
                </a:lnTo>
                <a:lnTo>
                  <a:pt x="780897" y="203009"/>
                </a:lnTo>
                <a:lnTo>
                  <a:pt x="775017" y="208254"/>
                </a:lnTo>
                <a:lnTo>
                  <a:pt x="766927" y="212293"/>
                </a:lnTo>
                <a:lnTo>
                  <a:pt x="766927" y="218084"/>
                </a:lnTo>
                <a:lnTo>
                  <a:pt x="801662" y="190601"/>
                </a:lnTo>
                <a:lnTo>
                  <a:pt x="807402" y="166116"/>
                </a:lnTo>
                <a:lnTo>
                  <a:pt x="807402" y="156489"/>
                </a:lnTo>
                <a:close/>
              </a:path>
            </a:pathLst>
          </a:custGeom>
          <a:solidFill>
            <a:srgbClr val="000080"/>
          </a:solidFill>
        </p:spPr>
        <p:txBody>
          <a:bodyPr wrap="square" lIns="0" tIns="0" rIns="0" bIns="0" rtlCol="0"/>
          <a:lstStyle/>
          <a:p>
            <a:endParaRPr sz="1588"/>
          </a:p>
        </p:txBody>
      </p:sp>
      <p:sp>
        <p:nvSpPr>
          <p:cNvPr id="15" name="object 15"/>
          <p:cNvSpPr/>
          <p:nvPr/>
        </p:nvSpPr>
        <p:spPr>
          <a:xfrm>
            <a:off x="3004567" y="4807505"/>
            <a:ext cx="498101" cy="189379"/>
          </a:xfrm>
          <a:custGeom>
            <a:avLst/>
            <a:gdLst/>
            <a:ahLst/>
            <a:cxnLst/>
            <a:rect l="l" t="t" r="r" b="b"/>
            <a:pathLst>
              <a:path w="564514" h="214629">
                <a:moveTo>
                  <a:pt x="155778" y="124955"/>
                </a:moveTo>
                <a:lnTo>
                  <a:pt x="136931" y="91554"/>
                </a:lnTo>
                <a:lnTo>
                  <a:pt x="111455" y="82156"/>
                </a:lnTo>
                <a:lnTo>
                  <a:pt x="111455" y="118973"/>
                </a:lnTo>
                <a:lnTo>
                  <a:pt x="111455" y="134150"/>
                </a:lnTo>
                <a:lnTo>
                  <a:pt x="82067" y="164045"/>
                </a:lnTo>
                <a:lnTo>
                  <a:pt x="70840" y="164045"/>
                </a:lnTo>
                <a:lnTo>
                  <a:pt x="67424" y="162852"/>
                </a:lnTo>
                <a:lnTo>
                  <a:pt x="62814" y="158089"/>
                </a:lnTo>
                <a:lnTo>
                  <a:pt x="61658" y="154546"/>
                </a:lnTo>
                <a:lnTo>
                  <a:pt x="61658" y="86842"/>
                </a:lnTo>
                <a:lnTo>
                  <a:pt x="100253" y="94107"/>
                </a:lnTo>
                <a:lnTo>
                  <a:pt x="111455" y="118973"/>
                </a:lnTo>
                <a:lnTo>
                  <a:pt x="111455" y="82156"/>
                </a:lnTo>
                <a:lnTo>
                  <a:pt x="110134" y="81775"/>
                </a:lnTo>
                <a:lnTo>
                  <a:pt x="118795" y="79121"/>
                </a:lnTo>
                <a:lnTo>
                  <a:pt x="120408" y="78625"/>
                </a:lnTo>
                <a:lnTo>
                  <a:pt x="149999" y="52158"/>
                </a:lnTo>
                <a:lnTo>
                  <a:pt x="149999" y="35814"/>
                </a:lnTo>
                <a:lnTo>
                  <a:pt x="147650" y="28308"/>
                </a:lnTo>
                <a:lnTo>
                  <a:pt x="138226" y="14173"/>
                </a:lnTo>
                <a:lnTo>
                  <a:pt x="131800" y="8864"/>
                </a:lnTo>
                <a:lnTo>
                  <a:pt x="129146" y="7721"/>
                </a:lnTo>
                <a:lnTo>
                  <a:pt x="123634" y="5321"/>
                </a:lnTo>
                <a:lnTo>
                  <a:pt x="116446" y="2997"/>
                </a:lnTo>
                <a:lnTo>
                  <a:pt x="109537" y="1778"/>
                </a:lnTo>
                <a:lnTo>
                  <a:pt x="109537" y="35001"/>
                </a:lnTo>
                <a:lnTo>
                  <a:pt x="109537" y="51054"/>
                </a:lnTo>
                <a:lnTo>
                  <a:pt x="78587" y="78054"/>
                </a:lnTo>
                <a:lnTo>
                  <a:pt x="61658" y="79121"/>
                </a:lnTo>
                <a:lnTo>
                  <a:pt x="61658" y="7721"/>
                </a:lnTo>
                <a:lnTo>
                  <a:pt x="101434" y="18173"/>
                </a:lnTo>
                <a:lnTo>
                  <a:pt x="109537" y="35001"/>
                </a:lnTo>
                <a:lnTo>
                  <a:pt x="109537" y="1778"/>
                </a:lnTo>
                <a:lnTo>
                  <a:pt x="107111" y="1333"/>
                </a:lnTo>
                <a:lnTo>
                  <a:pt x="95631" y="330"/>
                </a:lnTo>
                <a:lnTo>
                  <a:pt x="82016" y="0"/>
                </a:lnTo>
                <a:lnTo>
                  <a:pt x="0" y="0"/>
                </a:lnTo>
                <a:lnTo>
                  <a:pt x="0" y="3860"/>
                </a:lnTo>
                <a:lnTo>
                  <a:pt x="7620" y="3860"/>
                </a:lnTo>
                <a:lnTo>
                  <a:pt x="12839" y="4559"/>
                </a:lnTo>
                <a:lnTo>
                  <a:pt x="18415" y="7404"/>
                </a:lnTo>
                <a:lnTo>
                  <a:pt x="20358" y="9296"/>
                </a:lnTo>
                <a:lnTo>
                  <a:pt x="22567" y="14033"/>
                </a:lnTo>
                <a:lnTo>
                  <a:pt x="23114" y="19799"/>
                </a:lnTo>
                <a:lnTo>
                  <a:pt x="23101" y="152082"/>
                </a:lnTo>
                <a:lnTo>
                  <a:pt x="7708" y="167894"/>
                </a:lnTo>
                <a:lnTo>
                  <a:pt x="0" y="167894"/>
                </a:lnTo>
                <a:lnTo>
                  <a:pt x="0" y="171754"/>
                </a:lnTo>
                <a:lnTo>
                  <a:pt x="85801" y="171754"/>
                </a:lnTo>
                <a:lnTo>
                  <a:pt x="102666" y="170815"/>
                </a:lnTo>
                <a:lnTo>
                  <a:pt x="140449" y="156616"/>
                </a:lnTo>
                <a:lnTo>
                  <a:pt x="154825" y="134124"/>
                </a:lnTo>
                <a:lnTo>
                  <a:pt x="155778" y="124955"/>
                </a:lnTo>
                <a:close/>
              </a:path>
              <a:path w="564514" h="214629">
                <a:moveTo>
                  <a:pt x="273329" y="106146"/>
                </a:moveTo>
                <a:lnTo>
                  <a:pt x="272554" y="98425"/>
                </a:lnTo>
                <a:lnTo>
                  <a:pt x="272072" y="93573"/>
                </a:lnTo>
                <a:lnTo>
                  <a:pt x="269290" y="82651"/>
                </a:lnTo>
                <a:lnTo>
                  <a:pt x="264998" y="73367"/>
                </a:lnTo>
                <a:lnTo>
                  <a:pt x="259194" y="65735"/>
                </a:lnTo>
                <a:lnTo>
                  <a:pt x="252387" y="59829"/>
                </a:lnTo>
                <a:lnTo>
                  <a:pt x="244881" y="55511"/>
                </a:lnTo>
                <a:lnTo>
                  <a:pt x="240563" y="54152"/>
                </a:lnTo>
                <a:lnTo>
                  <a:pt x="240563" y="98425"/>
                </a:lnTo>
                <a:lnTo>
                  <a:pt x="209740" y="98425"/>
                </a:lnTo>
                <a:lnTo>
                  <a:pt x="222123" y="59829"/>
                </a:lnTo>
                <a:lnTo>
                  <a:pt x="228701" y="59829"/>
                </a:lnTo>
                <a:lnTo>
                  <a:pt x="230822" y="60528"/>
                </a:lnTo>
                <a:lnTo>
                  <a:pt x="232410" y="61937"/>
                </a:lnTo>
                <a:lnTo>
                  <a:pt x="235191" y="64350"/>
                </a:lnTo>
                <a:lnTo>
                  <a:pt x="240563" y="98425"/>
                </a:lnTo>
                <a:lnTo>
                  <a:pt x="240563" y="54152"/>
                </a:lnTo>
                <a:lnTo>
                  <a:pt x="236842" y="52959"/>
                </a:lnTo>
                <a:lnTo>
                  <a:pt x="228219" y="52108"/>
                </a:lnTo>
                <a:lnTo>
                  <a:pt x="217868" y="53187"/>
                </a:lnTo>
                <a:lnTo>
                  <a:pt x="183984" y="78740"/>
                </a:lnTo>
                <a:lnTo>
                  <a:pt x="175044" y="115785"/>
                </a:lnTo>
                <a:lnTo>
                  <a:pt x="175729" y="127215"/>
                </a:lnTo>
                <a:lnTo>
                  <a:pt x="193382" y="164414"/>
                </a:lnTo>
                <a:lnTo>
                  <a:pt x="225450" y="175615"/>
                </a:lnTo>
                <a:lnTo>
                  <a:pt x="232829" y="175094"/>
                </a:lnTo>
                <a:lnTo>
                  <a:pt x="268427" y="148234"/>
                </a:lnTo>
                <a:lnTo>
                  <a:pt x="273329" y="138950"/>
                </a:lnTo>
                <a:lnTo>
                  <a:pt x="269074" y="135089"/>
                </a:lnTo>
                <a:lnTo>
                  <a:pt x="264464" y="142367"/>
                </a:lnTo>
                <a:lnTo>
                  <a:pt x="260121" y="147408"/>
                </a:lnTo>
                <a:lnTo>
                  <a:pt x="252018" y="152996"/>
                </a:lnTo>
                <a:lnTo>
                  <a:pt x="247510" y="154393"/>
                </a:lnTo>
                <a:lnTo>
                  <a:pt x="234543" y="154393"/>
                </a:lnTo>
                <a:lnTo>
                  <a:pt x="210921" y="117411"/>
                </a:lnTo>
                <a:lnTo>
                  <a:pt x="209740" y="106146"/>
                </a:lnTo>
                <a:lnTo>
                  <a:pt x="273329" y="106146"/>
                </a:lnTo>
                <a:close/>
              </a:path>
              <a:path w="564514" h="214629">
                <a:moveTo>
                  <a:pt x="388950" y="106146"/>
                </a:moveTo>
                <a:lnTo>
                  <a:pt x="388175" y="98425"/>
                </a:lnTo>
                <a:lnTo>
                  <a:pt x="387692" y="93573"/>
                </a:lnTo>
                <a:lnTo>
                  <a:pt x="384911" y="82651"/>
                </a:lnTo>
                <a:lnTo>
                  <a:pt x="380619" y="73367"/>
                </a:lnTo>
                <a:lnTo>
                  <a:pt x="374802" y="65735"/>
                </a:lnTo>
                <a:lnTo>
                  <a:pt x="368007" y="59829"/>
                </a:lnTo>
                <a:lnTo>
                  <a:pt x="360489" y="55511"/>
                </a:lnTo>
                <a:lnTo>
                  <a:pt x="356184" y="54152"/>
                </a:lnTo>
                <a:lnTo>
                  <a:pt x="356184" y="98425"/>
                </a:lnTo>
                <a:lnTo>
                  <a:pt x="325348" y="98425"/>
                </a:lnTo>
                <a:lnTo>
                  <a:pt x="337743" y="59829"/>
                </a:lnTo>
                <a:lnTo>
                  <a:pt x="344322" y="59829"/>
                </a:lnTo>
                <a:lnTo>
                  <a:pt x="346443" y="60528"/>
                </a:lnTo>
                <a:lnTo>
                  <a:pt x="348030" y="61937"/>
                </a:lnTo>
                <a:lnTo>
                  <a:pt x="350812" y="64350"/>
                </a:lnTo>
                <a:lnTo>
                  <a:pt x="356184" y="98425"/>
                </a:lnTo>
                <a:lnTo>
                  <a:pt x="356184" y="54152"/>
                </a:lnTo>
                <a:lnTo>
                  <a:pt x="352463" y="52959"/>
                </a:lnTo>
                <a:lnTo>
                  <a:pt x="343839" y="52108"/>
                </a:lnTo>
                <a:lnTo>
                  <a:pt x="333489" y="53187"/>
                </a:lnTo>
                <a:lnTo>
                  <a:pt x="299605" y="78740"/>
                </a:lnTo>
                <a:lnTo>
                  <a:pt x="290664" y="115785"/>
                </a:lnTo>
                <a:lnTo>
                  <a:pt x="291338" y="127215"/>
                </a:lnTo>
                <a:lnTo>
                  <a:pt x="309003" y="164414"/>
                </a:lnTo>
                <a:lnTo>
                  <a:pt x="341071" y="175615"/>
                </a:lnTo>
                <a:lnTo>
                  <a:pt x="348449" y="175094"/>
                </a:lnTo>
                <a:lnTo>
                  <a:pt x="384048" y="148234"/>
                </a:lnTo>
                <a:lnTo>
                  <a:pt x="388950" y="138950"/>
                </a:lnTo>
                <a:lnTo>
                  <a:pt x="384695" y="135089"/>
                </a:lnTo>
                <a:lnTo>
                  <a:pt x="380085" y="142367"/>
                </a:lnTo>
                <a:lnTo>
                  <a:pt x="375742" y="147408"/>
                </a:lnTo>
                <a:lnTo>
                  <a:pt x="367639" y="152996"/>
                </a:lnTo>
                <a:lnTo>
                  <a:pt x="363131" y="154393"/>
                </a:lnTo>
                <a:lnTo>
                  <a:pt x="350164" y="154393"/>
                </a:lnTo>
                <a:lnTo>
                  <a:pt x="326529" y="117411"/>
                </a:lnTo>
                <a:lnTo>
                  <a:pt x="325348" y="106146"/>
                </a:lnTo>
                <a:lnTo>
                  <a:pt x="388950" y="106146"/>
                </a:lnTo>
                <a:close/>
              </a:path>
              <a:path w="564514" h="214629">
                <a:moveTo>
                  <a:pt x="506488" y="74587"/>
                </a:moveTo>
                <a:lnTo>
                  <a:pt x="506412" y="63347"/>
                </a:lnTo>
                <a:lnTo>
                  <a:pt x="504913" y="59423"/>
                </a:lnTo>
                <a:lnTo>
                  <a:pt x="498614" y="53568"/>
                </a:lnTo>
                <a:lnTo>
                  <a:pt x="494411" y="52108"/>
                </a:lnTo>
                <a:lnTo>
                  <a:pt x="484111" y="52108"/>
                </a:lnTo>
                <a:lnTo>
                  <a:pt x="454456" y="82537"/>
                </a:lnTo>
                <a:lnTo>
                  <a:pt x="454456" y="55968"/>
                </a:lnTo>
                <a:lnTo>
                  <a:pt x="406285" y="55968"/>
                </a:lnTo>
                <a:lnTo>
                  <a:pt x="406285" y="59829"/>
                </a:lnTo>
                <a:lnTo>
                  <a:pt x="410438" y="60261"/>
                </a:lnTo>
                <a:lnTo>
                  <a:pt x="413334" y="61061"/>
                </a:lnTo>
                <a:lnTo>
                  <a:pt x="416610" y="63347"/>
                </a:lnTo>
                <a:lnTo>
                  <a:pt x="417868" y="65151"/>
                </a:lnTo>
                <a:lnTo>
                  <a:pt x="419430" y="69532"/>
                </a:lnTo>
                <a:lnTo>
                  <a:pt x="419773" y="74015"/>
                </a:lnTo>
                <a:lnTo>
                  <a:pt x="419773" y="156057"/>
                </a:lnTo>
                <a:lnTo>
                  <a:pt x="418846" y="161848"/>
                </a:lnTo>
                <a:lnTo>
                  <a:pt x="415137" y="166230"/>
                </a:lnTo>
                <a:lnTo>
                  <a:pt x="411568" y="167513"/>
                </a:lnTo>
                <a:lnTo>
                  <a:pt x="406285" y="167894"/>
                </a:lnTo>
                <a:lnTo>
                  <a:pt x="406285" y="171754"/>
                </a:lnTo>
                <a:lnTo>
                  <a:pt x="467944" y="171754"/>
                </a:lnTo>
                <a:lnTo>
                  <a:pt x="467944" y="167894"/>
                </a:lnTo>
                <a:lnTo>
                  <a:pt x="463816" y="167614"/>
                </a:lnTo>
                <a:lnTo>
                  <a:pt x="460883" y="166916"/>
                </a:lnTo>
                <a:lnTo>
                  <a:pt x="454456" y="116751"/>
                </a:lnTo>
                <a:lnTo>
                  <a:pt x="454723" y="109626"/>
                </a:lnTo>
                <a:lnTo>
                  <a:pt x="466623" y="78003"/>
                </a:lnTo>
                <a:lnTo>
                  <a:pt x="468871" y="76174"/>
                </a:lnTo>
                <a:lnTo>
                  <a:pt x="471220" y="75260"/>
                </a:lnTo>
                <a:lnTo>
                  <a:pt x="474548" y="75260"/>
                </a:lnTo>
                <a:lnTo>
                  <a:pt x="475284" y="75565"/>
                </a:lnTo>
                <a:lnTo>
                  <a:pt x="475932" y="76174"/>
                </a:lnTo>
                <a:lnTo>
                  <a:pt x="476364" y="76555"/>
                </a:lnTo>
                <a:lnTo>
                  <a:pt x="477837" y="78422"/>
                </a:lnTo>
                <a:lnTo>
                  <a:pt x="482815" y="85153"/>
                </a:lnTo>
                <a:lnTo>
                  <a:pt x="485749" y="86842"/>
                </a:lnTo>
                <a:lnTo>
                  <a:pt x="493941" y="86842"/>
                </a:lnTo>
                <a:lnTo>
                  <a:pt x="498030" y="85280"/>
                </a:lnTo>
                <a:lnTo>
                  <a:pt x="504799" y="79006"/>
                </a:lnTo>
                <a:lnTo>
                  <a:pt x="506234" y="75260"/>
                </a:lnTo>
                <a:lnTo>
                  <a:pt x="506488" y="74587"/>
                </a:lnTo>
                <a:close/>
              </a:path>
              <a:path w="564514" h="214629">
                <a:moveTo>
                  <a:pt x="564299" y="152628"/>
                </a:moveTo>
                <a:lnTo>
                  <a:pt x="561822" y="145046"/>
                </a:lnTo>
                <a:lnTo>
                  <a:pt x="551903" y="133997"/>
                </a:lnTo>
                <a:lnTo>
                  <a:pt x="545922" y="131229"/>
                </a:lnTo>
                <a:lnTo>
                  <a:pt x="533133" y="131229"/>
                </a:lnTo>
                <a:lnTo>
                  <a:pt x="528218" y="133337"/>
                </a:lnTo>
                <a:lnTo>
                  <a:pt x="520077" y="141782"/>
                </a:lnTo>
                <a:lnTo>
                  <a:pt x="518045" y="146685"/>
                </a:lnTo>
                <a:lnTo>
                  <a:pt x="518045" y="157492"/>
                </a:lnTo>
                <a:lnTo>
                  <a:pt x="519696" y="162064"/>
                </a:lnTo>
                <a:lnTo>
                  <a:pt x="526275" y="169824"/>
                </a:lnTo>
                <a:lnTo>
                  <a:pt x="530148" y="171754"/>
                </a:lnTo>
                <a:lnTo>
                  <a:pt x="537857" y="171754"/>
                </a:lnTo>
                <a:lnTo>
                  <a:pt x="540588" y="171043"/>
                </a:lnTo>
                <a:lnTo>
                  <a:pt x="544360" y="168744"/>
                </a:lnTo>
                <a:lnTo>
                  <a:pt x="545274" y="168744"/>
                </a:lnTo>
                <a:lnTo>
                  <a:pt x="545744" y="169087"/>
                </a:lnTo>
                <a:lnTo>
                  <a:pt x="546709" y="170510"/>
                </a:lnTo>
                <a:lnTo>
                  <a:pt x="546950" y="171577"/>
                </a:lnTo>
                <a:lnTo>
                  <a:pt x="546950" y="179679"/>
                </a:lnTo>
                <a:lnTo>
                  <a:pt x="545122" y="186258"/>
                </a:lnTo>
                <a:lnTo>
                  <a:pt x="537794" y="199148"/>
                </a:lnTo>
                <a:lnTo>
                  <a:pt x="531926" y="204393"/>
                </a:lnTo>
                <a:lnTo>
                  <a:pt x="523836" y="208432"/>
                </a:lnTo>
                <a:lnTo>
                  <a:pt x="523836" y="214223"/>
                </a:lnTo>
                <a:lnTo>
                  <a:pt x="558558" y="186740"/>
                </a:lnTo>
                <a:lnTo>
                  <a:pt x="564299" y="162255"/>
                </a:lnTo>
                <a:lnTo>
                  <a:pt x="564299" y="152628"/>
                </a:lnTo>
                <a:close/>
              </a:path>
            </a:pathLst>
          </a:custGeom>
          <a:solidFill>
            <a:srgbClr val="000080"/>
          </a:solidFill>
        </p:spPr>
        <p:txBody>
          <a:bodyPr wrap="square" lIns="0" tIns="0" rIns="0" bIns="0" rtlCol="0"/>
          <a:lstStyle/>
          <a:p>
            <a:endParaRPr sz="1588"/>
          </a:p>
        </p:txBody>
      </p:sp>
      <p:pic>
        <p:nvPicPr>
          <p:cNvPr id="16" name="object 16"/>
          <p:cNvPicPr/>
          <p:nvPr/>
        </p:nvPicPr>
        <p:blipFill>
          <a:blip r:embed="rId5" cstate="print"/>
          <a:stretch>
            <a:fillRect/>
          </a:stretch>
        </p:blipFill>
        <p:spPr>
          <a:xfrm>
            <a:off x="3570492" y="4807498"/>
            <a:ext cx="453972" cy="199235"/>
          </a:xfrm>
          <a:prstGeom prst="rect">
            <a:avLst/>
          </a:prstGeom>
        </p:spPr>
      </p:pic>
      <p:pic>
        <p:nvPicPr>
          <p:cNvPr id="17" name="object 17"/>
          <p:cNvPicPr/>
          <p:nvPr/>
        </p:nvPicPr>
        <p:blipFill>
          <a:blip r:embed="rId6" cstate="print"/>
          <a:stretch>
            <a:fillRect/>
          </a:stretch>
        </p:blipFill>
        <p:spPr>
          <a:xfrm>
            <a:off x="773546" y="5142963"/>
            <a:ext cx="98615" cy="156664"/>
          </a:xfrm>
          <a:prstGeom prst="rect">
            <a:avLst/>
          </a:prstGeom>
        </p:spPr>
      </p:pic>
      <p:sp>
        <p:nvSpPr>
          <p:cNvPr id="18" name="object 18"/>
          <p:cNvSpPr/>
          <p:nvPr/>
        </p:nvSpPr>
        <p:spPr>
          <a:xfrm>
            <a:off x="1520629" y="5142963"/>
            <a:ext cx="508187" cy="192741"/>
          </a:xfrm>
          <a:custGeom>
            <a:avLst/>
            <a:gdLst/>
            <a:ahLst/>
            <a:cxnLst/>
            <a:rect l="l" t="t" r="r" b="b"/>
            <a:pathLst>
              <a:path w="575944" h="218439">
                <a:moveTo>
                  <a:pt x="1715" y="171763"/>
                </a:moveTo>
                <a:lnTo>
                  <a:pt x="0" y="171763"/>
                </a:lnTo>
                <a:lnTo>
                  <a:pt x="0" y="175623"/>
                </a:lnTo>
                <a:lnTo>
                  <a:pt x="57809" y="175623"/>
                </a:lnTo>
                <a:lnTo>
                  <a:pt x="57809" y="171843"/>
                </a:lnTo>
                <a:lnTo>
                  <a:pt x="5349" y="171843"/>
                </a:lnTo>
                <a:lnTo>
                  <a:pt x="1715" y="171763"/>
                </a:lnTo>
                <a:close/>
              </a:path>
              <a:path w="575944" h="218439">
                <a:moveTo>
                  <a:pt x="76821" y="23129"/>
                </a:moveTo>
                <a:lnTo>
                  <a:pt x="34684" y="23129"/>
                </a:lnTo>
                <a:lnTo>
                  <a:pt x="98727" y="175623"/>
                </a:lnTo>
                <a:lnTo>
                  <a:pt x="101646" y="175623"/>
                </a:lnTo>
                <a:lnTo>
                  <a:pt x="127303" y="114710"/>
                </a:lnTo>
                <a:lnTo>
                  <a:pt x="114955" y="114710"/>
                </a:lnTo>
                <a:lnTo>
                  <a:pt x="76821" y="23129"/>
                </a:lnTo>
                <a:close/>
              </a:path>
              <a:path w="575944" h="218439">
                <a:moveTo>
                  <a:pt x="230483" y="171763"/>
                </a:moveTo>
                <a:lnTo>
                  <a:pt x="143770" y="171763"/>
                </a:lnTo>
                <a:lnTo>
                  <a:pt x="143770" y="175623"/>
                </a:lnTo>
                <a:lnTo>
                  <a:pt x="230483" y="175623"/>
                </a:lnTo>
                <a:lnTo>
                  <a:pt x="230483" y="171763"/>
                </a:lnTo>
                <a:close/>
              </a:path>
              <a:path w="575944" h="218439">
                <a:moveTo>
                  <a:pt x="68798" y="3860"/>
                </a:moveTo>
                <a:lnTo>
                  <a:pt x="0" y="3860"/>
                </a:lnTo>
                <a:lnTo>
                  <a:pt x="0" y="7720"/>
                </a:lnTo>
                <a:lnTo>
                  <a:pt x="9855" y="7720"/>
                </a:lnTo>
                <a:lnTo>
                  <a:pt x="13543" y="8563"/>
                </a:lnTo>
                <a:lnTo>
                  <a:pt x="19063" y="11941"/>
                </a:lnTo>
                <a:lnTo>
                  <a:pt x="20890" y="13891"/>
                </a:lnTo>
                <a:lnTo>
                  <a:pt x="22677" y="18314"/>
                </a:lnTo>
                <a:lnTo>
                  <a:pt x="23062" y="23129"/>
                </a:lnTo>
                <a:lnTo>
                  <a:pt x="23042" y="154675"/>
                </a:lnTo>
                <a:lnTo>
                  <a:pt x="5349" y="171843"/>
                </a:lnTo>
                <a:lnTo>
                  <a:pt x="57809" y="171843"/>
                </a:lnTo>
                <a:lnTo>
                  <a:pt x="50562" y="171763"/>
                </a:lnTo>
                <a:lnTo>
                  <a:pt x="45248" y="170477"/>
                </a:lnTo>
                <a:lnTo>
                  <a:pt x="34684" y="150996"/>
                </a:lnTo>
                <a:lnTo>
                  <a:pt x="34684" y="23129"/>
                </a:lnTo>
                <a:lnTo>
                  <a:pt x="76821" y="23129"/>
                </a:lnTo>
                <a:lnTo>
                  <a:pt x="68798" y="3860"/>
                </a:lnTo>
                <a:close/>
              </a:path>
              <a:path w="575944" h="218439">
                <a:moveTo>
                  <a:pt x="207632" y="20717"/>
                </a:moveTo>
                <a:lnTo>
                  <a:pt x="166893" y="20717"/>
                </a:lnTo>
                <a:lnTo>
                  <a:pt x="166844" y="156023"/>
                </a:lnTo>
                <a:lnTo>
                  <a:pt x="166452" y="160827"/>
                </a:lnTo>
                <a:lnTo>
                  <a:pt x="164344" y="165813"/>
                </a:lnTo>
                <a:lnTo>
                  <a:pt x="162728" y="167863"/>
                </a:lnTo>
                <a:lnTo>
                  <a:pt x="160721" y="169049"/>
                </a:lnTo>
                <a:lnTo>
                  <a:pt x="157810" y="170859"/>
                </a:lnTo>
                <a:lnTo>
                  <a:pt x="153936" y="171763"/>
                </a:lnTo>
                <a:lnTo>
                  <a:pt x="220558" y="171763"/>
                </a:lnTo>
                <a:lnTo>
                  <a:pt x="216884" y="170929"/>
                </a:lnTo>
                <a:lnTo>
                  <a:pt x="211385" y="167593"/>
                </a:lnTo>
                <a:lnTo>
                  <a:pt x="209567" y="165642"/>
                </a:lnTo>
                <a:lnTo>
                  <a:pt x="207801" y="161179"/>
                </a:lnTo>
                <a:lnTo>
                  <a:pt x="207393" y="156023"/>
                </a:lnTo>
                <a:lnTo>
                  <a:pt x="207436" y="23129"/>
                </a:lnTo>
                <a:lnTo>
                  <a:pt x="207632" y="20717"/>
                </a:lnTo>
                <a:close/>
              </a:path>
              <a:path w="575944" h="218439">
                <a:moveTo>
                  <a:pt x="230483" y="3860"/>
                </a:moveTo>
                <a:lnTo>
                  <a:pt x="161625" y="3860"/>
                </a:lnTo>
                <a:lnTo>
                  <a:pt x="114955" y="114710"/>
                </a:lnTo>
                <a:lnTo>
                  <a:pt x="127303" y="114710"/>
                </a:lnTo>
                <a:lnTo>
                  <a:pt x="166893" y="20717"/>
                </a:lnTo>
                <a:lnTo>
                  <a:pt x="207632" y="20717"/>
                </a:lnTo>
                <a:lnTo>
                  <a:pt x="207801" y="18646"/>
                </a:lnTo>
                <a:lnTo>
                  <a:pt x="209909" y="13700"/>
                </a:lnTo>
                <a:lnTo>
                  <a:pt x="211524" y="11670"/>
                </a:lnTo>
                <a:lnTo>
                  <a:pt x="213532" y="10464"/>
                </a:lnTo>
                <a:lnTo>
                  <a:pt x="216443" y="8634"/>
                </a:lnTo>
                <a:lnTo>
                  <a:pt x="220317" y="7720"/>
                </a:lnTo>
                <a:lnTo>
                  <a:pt x="230483" y="7720"/>
                </a:lnTo>
                <a:lnTo>
                  <a:pt x="230483" y="3860"/>
                </a:lnTo>
                <a:close/>
              </a:path>
              <a:path w="575944" h="218439">
                <a:moveTo>
                  <a:pt x="277675" y="0"/>
                </a:moveTo>
                <a:lnTo>
                  <a:pt x="268039" y="0"/>
                </a:lnTo>
                <a:lnTo>
                  <a:pt x="263964" y="1704"/>
                </a:lnTo>
                <a:lnTo>
                  <a:pt x="257220" y="8519"/>
                </a:lnTo>
                <a:lnTo>
                  <a:pt x="255534" y="12625"/>
                </a:lnTo>
                <a:lnTo>
                  <a:pt x="255534" y="22214"/>
                </a:lnTo>
                <a:lnTo>
                  <a:pt x="257220" y="26295"/>
                </a:lnTo>
                <a:lnTo>
                  <a:pt x="263964" y="33050"/>
                </a:lnTo>
                <a:lnTo>
                  <a:pt x="268039" y="34739"/>
                </a:lnTo>
                <a:lnTo>
                  <a:pt x="277614" y="34739"/>
                </a:lnTo>
                <a:lnTo>
                  <a:pt x="281713" y="33050"/>
                </a:lnTo>
                <a:lnTo>
                  <a:pt x="288518" y="26295"/>
                </a:lnTo>
                <a:lnTo>
                  <a:pt x="290220" y="22214"/>
                </a:lnTo>
                <a:lnTo>
                  <a:pt x="290220" y="12625"/>
                </a:lnTo>
                <a:lnTo>
                  <a:pt x="288533" y="8519"/>
                </a:lnTo>
                <a:lnTo>
                  <a:pt x="281790" y="1704"/>
                </a:lnTo>
                <a:lnTo>
                  <a:pt x="277675" y="0"/>
                </a:lnTo>
                <a:close/>
              </a:path>
              <a:path w="575944" h="218439">
                <a:moveTo>
                  <a:pt x="290220" y="59828"/>
                </a:moveTo>
                <a:lnTo>
                  <a:pt x="242045" y="59828"/>
                </a:lnTo>
                <a:lnTo>
                  <a:pt x="242045" y="63687"/>
                </a:lnTo>
                <a:lnTo>
                  <a:pt x="247345" y="64049"/>
                </a:lnTo>
                <a:lnTo>
                  <a:pt x="250917" y="65462"/>
                </a:lnTo>
                <a:lnTo>
                  <a:pt x="254610" y="70387"/>
                </a:lnTo>
                <a:lnTo>
                  <a:pt x="255534" y="76051"/>
                </a:lnTo>
                <a:lnTo>
                  <a:pt x="255534" y="159400"/>
                </a:lnTo>
                <a:lnTo>
                  <a:pt x="242045" y="171763"/>
                </a:lnTo>
                <a:lnTo>
                  <a:pt x="242045" y="175623"/>
                </a:lnTo>
                <a:lnTo>
                  <a:pt x="303709" y="175623"/>
                </a:lnTo>
                <a:lnTo>
                  <a:pt x="303709" y="171763"/>
                </a:lnTo>
                <a:lnTo>
                  <a:pt x="298369" y="171401"/>
                </a:lnTo>
                <a:lnTo>
                  <a:pt x="294774" y="169974"/>
                </a:lnTo>
                <a:lnTo>
                  <a:pt x="291133" y="165064"/>
                </a:lnTo>
                <a:lnTo>
                  <a:pt x="290220" y="159400"/>
                </a:lnTo>
                <a:lnTo>
                  <a:pt x="290220" y="59828"/>
                </a:lnTo>
                <a:close/>
              </a:path>
              <a:path w="575944" h="218439">
                <a:moveTo>
                  <a:pt x="361518" y="3860"/>
                </a:moveTo>
                <a:lnTo>
                  <a:pt x="313343" y="3860"/>
                </a:lnTo>
                <a:lnTo>
                  <a:pt x="313343" y="7720"/>
                </a:lnTo>
                <a:lnTo>
                  <a:pt x="318643" y="8082"/>
                </a:lnTo>
                <a:lnTo>
                  <a:pt x="322215" y="9504"/>
                </a:lnTo>
                <a:lnTo>
                  <a:pt x="325908" y="14469"/>
                </a:lnTo>
                <a:lnTo>
                  <a:pt x="326831" y="20123"/>
                </a:lnTo>
                <a:lnTo>
                  <a:pt x="326831" y="159400"/>
                </a:lnTo>
                <a:lnTo>
                  <a:pt x="313343" y="171763"/>
                </a:lnTo>
                <a:lnTo>
                  <a:pt x="313343" y="175623"/>
                </a:lnTo>
                <a:lnTo>
                  <a:pt x="375006" y="175623"/>
                </a:lnTo>
                <a:lnTo>
                  <a:pt x="375006" y="171763"/>
                </a:lnTo>
                <a:lnTo>
                  <a:pt x="369667" y="171401"/>
                </a:lnTo>
                <a:lnTo>
                  <a:pt x="366073" y="169974"/>
                </a:lnTo>
                <a:lnTo>
                  <a:pt x="362431" y="165064"/>
                </a:lnTo>
                <a:lnTo>
                  <a:pt x="361518" y="159400"/>
                </a:lnTo>
                <a:lnTo>
                  <a:pt x="361518" y="3860"/>
                </a:lnTo>
                <a:close/>
              </a:path>
              <a:path w="575944" h="218439">
                <a:moveTo>
                  <a:pt x="435044" y="3860"/>
                </a:moveTo>
                <a:lnTo>
                  <a:pt x="388796" y="3860"/>
                </a:lnTo>
                <a:lnTo>
                  <a:pt x="388796" y="7720"/>
                </a:lnTo>
                <a:lnTo>
                  <a:pt x="393533" y="8403"/>
                </a:lnTo>
                <a:lnTo>
                  <a:pt x="396645" y="9851"/>
                </a:lnTo>
                <a:lnTo>
                  <a:pt x="399615" y="14273"/>
                </a:lnTo>
                <a:lnTo>
                  <a:pt x="400358" y="19902"/>
                </a:lnTo>
                <a:lnTo>
                  <a:pt x="400358" y="159600"/>
                </a:lnTo>
                <a:lnTo>
                  <a:pt x="399705" y="165069"/>
                </a:lnTo>
                <a:lnTo>
                  <a:pt x="396495" y="169652"/>
                </a:lnTo>
                <a:lnTo>
                  <a:pt x="393293" y="171260"/>
                </a:lnTo>
                <a:lnTo>
                  <a:pt x="388796" y="171763"/>
                </a:lnTo>
                <a:lnTo>
                  <a:pt x="388796" y="175623"/>
                </a:lnTo>
                <a:lnTo>
                  <a:pt x="446605" y="175623"/>
                </a:lnTo>
                <a:lnTo>
                  <a:pt x="446605" y="171763"/>
                </a:lnTo>
                <a:lnTo>
                  <a:pt x="441929" y="171160"/>
                </a:lnTo>
                <a:lnTo>
                  <a:pt x="438833" y="169738"/>
                </a:lnTo>
                <a:lnTo>
                  <a:pt x="435801" y="165254"/>
                </a:lnTo>
                <a:lnTo>
                  <a:pt x="435044" y="159600"/>
                </a:lnTo>
                <a:lnTo>
                  <a:pt x="435044" y="128339"/>
                </a:lnTo>
                <a:lnTo>
                  <a:pt x="442361" y="121555"/>
                </a:lnTo>
                <a:lnTo>
                  <a:pt x="483657" y="121555"/>
                </a:lnTo>
                <a:lnTo>
                  <a:pt x="481647" y="118539"/>
                </a:lnTo>
                <a:lnTo>
                  <a:pt x="435044" y="118539"/>
                </a:lnTo>
                <a:lnTo>
                  <a:pt x="435044" y="3860"/>
                </a:lnTo>
                <a:close/>
              </a:path>
              <a:path w="575944" h="218439">
                <a:moveTo>
                  <a:pt x="483657" y="121555"/>
                </a:moveTo>
                <a:lnTo>
                  <a:pt x="442361" y="121555"/>
                </a:lnTo>
                <a:lnTo>
                  <a:pt x="465123" y="156083"/>
                </a:lnTo>
                <a:lnTo>
                  <a:pt x="468636" y="161349"/>
                </a:lnTo>
                <a:lnTo>
                  <a:pt x="470391" y="164959"/>
                </a:lnTo>
                <a:lnTo>
                  <a:pt x="470391" y="168114"/>
                </a:lnTo>
                <a:lnTo>
                  <a:pt x="469784" y="169226"/>
                </a:lnTo>
                <a:lnTo>
                  <a:pt x="467336" y="171260"/>
                </a:lnTo>
                <a:lnTo>
                  <a:pt x="465414" y="171763"/>
                </a:lnTo>
                <a:lnTo>
                  <a:pt x="462744" y="171763"/>
                </a:lnTo>
                <a:lnTo>
                  <a:pt x="462744" y="175623"/>
                </a:lnTo>
                <a:lnTo>
                  <a:pt x="524738" y="175623"/>
                </a:lnTo>
                <a:lnTo>
                  <a:pt x="524738" y="171763"/>
                </a:lnTo>
                <a:lnTo>
                  <a:pt x="520402" y="171401"/>
                </a:lnTo>
                <a:lnTo>
                  <a:pt x="516871" y="169738"/>
                </a:lnTo>
                <a:lnTo>
                  <a:pt x="494207" y="137387"/>
                </a:lnTo>
                <a:lnTo>
                  <a:pt x="483657" y="121555"/>
                </a:lnTo>
                <a:close/>
              </a:path>
              <a:path w="575944" h="218439">
                <a:moveTo>
                  <a:pt x="512846" y="59828"/>
                </a:moveTo>
                <a:lnTo>
                  <a:pt x="462233" y="59828"/>
                </a:lnTo>
                <a:lnTo>
                  <a:pt x="462233" y="63687"/>
                </a:lnTo>
                <a:lnTo>
                  <a:pt x="467572" y="64371"/>
                </a:lnTo>
                <a:lnTo>
                  <a:pt x="471159" y="65477"/>
                </a:lnTo>
                <a:lnTo>
                  <a:pt x="474833" y="68533"/>
                </a:lnTo>
                <a:lnTo>
                  <a:pt x="475665" y="70263"/>
                </a:lnTo>
                <a:lnTo>
                  <a:pt x="475752" y="75026"/>
                </a:lnTo>
                <a:lnTo>
                  <a:pt x="475063" y="77403"/>
                </a:lnTo>
                <a:lnTo>
                  <a:pt x="472314" y="82329"/>
                </a:lnTo>
                <a:lnTo>
                  <a:pt x="468826" y="86514"/>
                </a:lnTo>
                <a:lnTo>
                  <a:pt x="463226" y="92425"/>
                </a:lnTo>
                <a:lnTo>
                  <a:pt x="435044" y="118539"/>
                </a:lnTo>
                <a:lnTo>
                  <a:pt x="481647" y="118539"/>
                </a:lnTo>
                <a:lnTo>
                  <a:pt x="467862" y="97853"/>
                </a:lnTo>
                <a:lnTo>
                  <a:pt x="477678" y="88776"/>
                </a:lnTo>
                <a:lnTo>
                  <a:pt x="485209" y="80839"/>
                </a:lnTo>
                <a:lnTo>
                  <a:pt x="512846" y="63687"/>
                </a:lnTo>
                <a:lnTo>
                  <a:pt x="512846" y="59828"/>
                </a:lnTo>
                <a:close/>
              </a:path>
              <a:path w="575944" h="218439">
                <a:moveTo>
                  <a:pt x="574934" y="172608"/>
                </a:moveTo>
                <a:lnTo>
                  <a:pt x="556383" y="172608"/>
                </a:lnTo>
                <a:lnTo>
                  <a:pt x="556865" y="172949"/>
                </a:lnTo>
                <a:lnTo>
                  <a:pt x="557380" y="173683"/>
                </a:lnTo>
                <a:lnTo>
                  <a:pt x="557829" y="174377"/>
                </a:lnTo>
                <a:lnTo>
                  <a:pt x="557948" y="174909"/>
                </a:lnTo>
                <a:lnTo>
                  <a:pt x="558068" y="183544"/>
                </a:lnTo>
                <a:lnTo>
                  <a:pt x="556238" y="190122"/>
                </a:lnTo>
                <a:lnTo>
                  <a:pt x="548911" y="203009"/>
                </a:lnTo>
                <a:lnTo>
                  <a:pt x="543035" y="208252"/>
                </a:lnTo>
                <a:lnTo>
                  <a:pt x="534945" y="212291"/>
                </a:lnTo>
                <a:lnTo>
                  <a:pt x="534945" y="218081"/>
                </a:lnTo>
                <a:lnTo>
                  <a:pt x="569670" y="190609"/>
                </a:lnTo>
                <a:lnTo>
                  <a:pt x="574744" y="174909"/>
                </a:lnTo>
                <a:lnTo>
                  <a:pt x="574934" y="172608"/>
                </a:lnTo>
                <a:close/>
              </a:path>
              <a:path w="575944" h="218439">
                <a:moveTo>
                  <a:pt x="557035" y="135094"/>
                </a:moveTo>
                <a:lnTo>
                  <a:pt x="544249" y="135094"/>
                </a:lnTo>
                <a:lnTo>
                  <a:pt x="539327" y="137205"/>
                </a:lnTo>
                <a:lnTo>
                  <a:pt x="531196" y="145649"/>
                </a:lnTo>
                <a:lnTo>
                  <a:pt x="529164" y="150544"/>
                </a:lnTo>
                <a:lnTo>
                  <a:pt x="529164" y="161359"/>
                </a:lnTo>
                <a:lnTo>
                  <a:pt x="530810" y="165922"/>
                </a:lnTo>
                <a:lnTo>
                  <a:pt x="537395" y="173683"/>
                </a:lnTo>
                <a:lnTo>
                  <a:pt x="541268" y="175623"/>
                </a:lnTo>
                <a:lnTo>
                  <a:pt x="548976" y="175623"/>
                </a:lnTo>
                <a:lnTo>
                  <a:pt x="551707" y="174909"/>
                </a:lnTo>
                <a:lnTo>
                  <a:pt x="554817" y="172899"/>
                </a:lnTo>
                <a:lnTo>
                  <a:pt x="555480" y="172608"/>
                </a:lnTo>
                <a:lnTo>
                  <a:pt x="574934" y="172608"/>
                </a:lnTo>
                <a:lnTo>
                  <a:pt x="575411" y="166124"/>
                </a:lnTo>
                <a:lnTo>
                  <a:pt x="575411" y="156495"/>
                </a:lnTo>
                <a:lnTo>
                  <a:pt x="572932" y="148916"/>
                </a:lnTo>
                <a:lnTo>
                  <a:pt x="563017" y="137859"/>
                </a:lnTo>
                <a:lnTo>
                  <a:pt x="557035" y="135094"/>
                </a:lnTo>
                <a:close/>
              </a:path>
            </a:pathLst>
          </a:custGeom>
          <a:solidFill>
            <a:srgbClr val="000080"/>
          </a:solidFill>
        </p:spPr>
        <p:txBody>
          <a:bodyPr wrap="square" lIns="0" tIns="0" rIns="0" bIns="0" rtlCol="0"/>
          <a:lstStyle/>
          <a:p>
            <a:endParaRPr sz="1588"/>
          </a:p>
        </p:txBody>
      </p:sp>
      <p:sp>
        <p:nvSpPr>
          <p:cNvPr id="19" name="object 19"/>
          <p:cNvSpPr/>
          <p:nvPr/>
        </p:nvSpPr>
        <p:spPr>
          <a:xfrm>
            <a:off x="2098055" y="5142965"/>
            <a:ext cx="712694" cy="202826"/>
          </a:xfrm>
          <a:custGeom>
            <a:avLst/>
            <a:gdLst/>
            <a:ahLst/>
            <a:cxnLst/>
            <a:rect l="l" t="t" r="r" b="b"/>
            <a:pathLst>
              <a:path w="807719" h="229870">
                <a:moveTo>
                  <a:pt x="169570" y="90258"/>
                </a:moveTo>
                <a:lnTo>
                  <a:pt x="157962" y="43243"/>
                </a:lnTo>
                <a:lnTo>
                  <a:pt x="125247" y="12966"/>
                </a:lnTo>
                <a:lnTo>
                  <a:pt x="125247" y="91097"/>
                </a:lnTo>
                <a:lnTo>
                  <a:pt x="124294" y="110744"/>
                </a:lnTo>
                <a:lnTo>
                  <a:pt x="110070" y="153136"/>
                </a:lnTo>
                <a:lnTo>
                  <a:pt x="77863" y="167906"/>
                </a:lnTo>
                <a:lnTo>
                  <a:pt x="73558" y="167906"/>
                </a:lnTo>
                <a:lnTo>
                  <a:pt x="70281" y="167259"/>
                </a:lnTo>
                <a:lnTo>
                  <a:pt x="68008" y="165950"/>
                </a:lnTo>
                <a:lnTo>
                  <a:pt x="66408" y="165087"/>
                </a:lnTo>
                <a:lnTo>
                  <a:pt x="65265" y="163830"/>
                </a:lnTo>
                <a:lnTo>
                  <a:pt x="63919" y="160553"/>
                </a:lnTo>
                <a:lnTo>
                  <a:pt x="63588" y="156108"/>
                </a:lnTo>
                <a:lnTo>
                  <a:pt x="63588" y="11582"/>
                </a:lnTo>
                <a:lnTo>
                  <a:pt x="105511" y="23710"/>
                </a:lnTo>
                <a:lnTo>
                  <a:pt x="122656" y="60642"/>
                </a:lnTo>
                <a:lnTo>
                  <a:pt x="125247" y="91097"/>
                </a:lnTo>
                <a:lnTo>
                  <a:pt x="125247" y="12966"/>
                </a:lnTo>
                <a:lnTo>
                  <a:pt x="123901" y="12217"/>
                </a:lnTo>
                <a:lnTo>
                  <a:pt x="122174" y="11582"/>
                </a:lnTo>
                <a:lnTo>
                  <a:pt x="113957" y="8559"/>
                </a:lnTo>
                <a:lnTo>
                  <a:pt x="102577" y="5956"/>
                </a:lnTo>
                <a:lnTo>
                  <a:pt x="89700" y="4394"/>
                </a:lnTo>
                <a:lnTo>
                  <a:pt x="75361" y="3860"/>
                </a:lnTo>
                <a:lnTo>
                  <a:pt x="0" y="3860"/>
                </a:lnTo>
                <a:lnTo>
                  <a:pt x="0" y="7721"/>
                </a:lnTo>
                <a:lnTo>
                  <a:pt x="10045" y="7721"/>
                </a:lnTo>
                <a:lnTo>
                  <a:pt x="13703" y="8559"/>
                </a:lnTo>
                <a:lnTo>
                  <a:pt x="19113" y="11899"/>
                </a:lnTo>
                <a:lnTo>
                  <a:pt x="20916" y="13843"/>
                </a:lnTo>
                <a:lnTo>
                  <a:pt x="22682" y="18313"/>
                </a:lnTo>
                <a:lnTo>
                  <a:pt x="23101" y="23710"/>
                </a:lnTo>
                <a:lnTo>
                  <a:pt x="23088" y="156108"/>
                </a:lnTo>
                <a:lnTo>
                  <a:pt x="10198" y="171767"/>
                </a:lnTo>
                <a:lnTo>
                  <a:pt x="0" y="171767"/>
                </a:lnTo>
                <a:lnTo>
                  <a:pt x="0" y="175628"/>
                </a:lnTo>
                <a:lnTo>
                  <a:pt x="86194" y="175628"/>
                </a:lnTo>
                <a:lnTo>
                  <a:pt x="94132" y="175120"/>
                </a:lnTo>
                <a:lnTo>
                  <a:pt x="99174" y="174117"/>
                </a:lnTo>
                <a:lnTo>
                  <a:pt x="107416" y="172288"/>
                </a:lnTo>
                <a:lnTo>
                  <a:pt x="114985" y="170129"/>
                </a:lnTo>
                <a:lnTo>
                  <a:pt x="121132" y="167906"/>
                </a:lnTo>
                <a:lnTo>
                  <a:pt x="121907" y="167627"/>
                </a:lnTo>
                <a:lnTo>
                  <a:pt x="153416" y="143535"/>
                </a:lnTo>
                <a:lnTo>
                  <a:pt x="168148" y="107645"/>
                </a:lnTo>
                <a:lnTo>
                  <a:pt x="169214" y="99136"/>
                </a:lnTo>
                <a:lnTo>
                  <a:pt x="169570" y="90258"/>
                </a:lnTo>
                <a:close/>
              </a:path>
              <a:path w="807719" h="229870">
                <a:moveTo>
                  <a:pt x="233159" y="12623"/>
                </a:moveTo>
                <a:lnTo>
                  <a:pt x="231470" y="8521"/>
                </a:lnTo>
                <a:lnTo>
                  <a:pt x="224726" y="1714"/>
                </a:lnTo>
                <a:lnTo>
                  <a:pt x="220611" y="0"/>
                </a:lnTo>
                <a:lnTo>
                  <a:pt x="210985" y="0"/>
                </a:lnTo>
                <a:lnTo>
                  <a:pt x="206908" y="1714"/>
                </a:lnTo>
                <a:lnTo>
                  <a:pt x="200164" y="8521"/>
                </a:lnTo>
                <a:lnTo>
                  <a:pt x="198475" y="12623"/>
                </a:lnTo>
                <a:lnTo>
                  <a:pt x="198475" y="22225"/>
                </a:lnTo>
                <a:lnTo>
                  <a:pt x="200164" y="26301"/>
                </a:lnTo>
                <a:lnTo>
                  <a:pt x="206908" y="33058"/>
                </a:lnTo>
                <a:lnTo>
                  <a:pt x="210985" y="34747"/>
                </a:lnTo>
                <a:lnTo>
                  <a:pt x="220560" y="34747"/>
                </a:lnTo>
                <a:lnTo>
                  <a:pt x="224650" y="33058"/>
                </a:lnTo>
                <a:lnTo>
                  <a:pt x="231457" y="26301"/>
                </a:lnTo>
                <a:lnTo>
                  <a:pt x="233159" y="22225"/>
                </a:lnTo>
                <a:lnTo>
                  <a:pt x="233159" y="12623"/>
                </a:lnTo>
                <a:close/>
              </a:path>
              <a:path w="807719" h="229870">
                <a:moveTo>
                  <a:pt x="246646" y="171767"/>
                </a:moveTo>
                <a:lnTo>
                  <a:pt x="241312" y="171411"/>
                </a:lnTo>
                <a:lnTo>
                  <a:pt x="237718" y="169976"/>
                </a:lnTo>
                <a:lnTo>
                  <a:pt x="234073" y="165074"/>
                </a:lnTo>
                <a:lnTo>
                  <a:pt x="233159" y="159410"/>
                </a:lnTo>
                <a:lnTo>
                  <a:pt x="233159" y="59829"/>
                </a:lnTo>
                <a:lnTo>
                  <a:pt x="184988" y="59829"/>
                </a:lnTo>
                <a:lnTo>
                  <a:pt x="184988" y="63690"/>
                </a:lnTo>
                <a:lnTo>
                  <a:pt x="190284" y="64058"/>
                </a:lnTo>
                <a:lnTo>
                  <a:pt x="193852" y="65468"/>
                </a:lnTo>
                <a:lnTo>
                  <a:pt x="197548" y="70396"/>
                </a:lnTo>
                <a:lnTo>
                  <a:pt x="198475" y="76060"/>
                </a:lnTo>
                <a:lnTo>
                  <a:pt x="198475" y="159410"/>
                </a:lnTo>
                <a:lnTo>
                  <a:pt x="184988" y="171767"/>
                </a:lnTo>
                <a:lnTo>
                  <a:pt x="184988" y="175628"/>
                </a:lnTo>
                <a:lnTo>
                  <a:pt x="246646" y="175628"/>
                </a:lnTo>
                <a:lnTo>
                  <a:pt x="246646" y="171767"/>
                </a:lnTo>
                <a:close/>
              </a:path>
              <a:path w="807719" h="229870">
                <a:moveTo>
                  <a:pt x="371906" y="161518"/>
                </a:moveTo>
                <a:lnTo>
                  <a:pt x="368134" y="160337"/>
                </a:lnTo>
                <a:lnTo>
                  <a:pt x="366153" y="161531"/>
                </a:lnTo>
                <a:lnTo>
                  <a:pt x="364197" y="162115"/>
                </a:lnTo>
                <a:lnTo>
                  <a:pt x="361823" y="162115"/>
                </a:lnTo>
                <a:lnTo>
                  <a:pt x="361251" y="161785"/>
                </a:lnTo>
                <a:lnTo>
                  <a:pt x="359829" y="160464"/>
                </a:lnTo>
                <a:lnTo>
                  <a:pt x="359295" y="159435"/>
                </a:lnTo>
                <a:lnTo>
                  <a:pt x="358584" y="156679"/>
                </a:lnTo>
                <a:lnTo>
                  <a:pt x="358419" y="153530"/>
                </a:lnTo>
                <a:lnTo>
                  <a:pt x="358419" y="111302"/>
                </a:lnTo>
                <a:lnTo>
                  <a:pt x="358419" y="89928"/>
                </a:lnTo>
                <a:lnTo>
                  <a:pt x="344944" y="63690"/>
                </a:lnTo>
                <a:lnTo>
                  <a:pt x="344055" y="63042"/>
                </a:lnTo>
                <a:lnTo>
                  <a:pt x="338759" y="59944"/>
                </a:lnTo>
                <a:lnTo>
                  <a:pt x="332587" y="57734"/>
                </a:lnTo>
                <a:lnTo>
                  <a:pt x="325551" y="56413"/>
                </a:lnTo>
                <a:lnTo>
                  <a:pt x="317639" y="55968"/>
                </a:lnTo>
                <a:lnTo>
                  <a:pt x="310807" y="56248"/>
                </a:lnTo>
                <a:lnTo>
                  <a:pt x="266369" y="78447"/>
                </a:lnTo>
                <a:lnTo>
                  <a:pt x="263994" y="84201"/>
                </a:lnTo>
                <a:lnTo>
                  <a:pt x="263994" y="94488"/>
                </a:lnTo>
                <a:lnTo>
                  <a:pt x="265760" y="98209"/>
                </a:lnTo>
                <a:lnTo>
                  <a:pt x="272846" y="104559"/>
                </a:lnTo>
                <a:lnTo>
                  <a:pt x="277253" y="106146"/>
                </a:lnTo>
                <a:lnTo>
                  <a:pt x="287451" y="106146"/>
                </a:lnTo>
                <a:lnTo>
                  <a:pt x="291947" y="77114"/>
                </a:lnTo>
                <a:lnTo>
                  <a:pt x="290906" y="75069"/>
                </a:lnTo>
                <a:lnTo>
                  <a:pt x="290791" y="70904"/>
                </a:lnTo>
                <a:lnTo>
                  <a:pt x="291871" y="69062"/>
                </a:lnTo>
                <a:lnTo>
                  <a:pt x="297535" y="64960"/>
                </a:lnTo>
                <a:lnTo>
                  <a:pt x="302044" y="63690"/>
                </a:lnTo>
                <a:lnTo>
                  <a:pt x="310946" y="63690"/>
                </a:lnTo>
                <a:lnTo>
                  <a:pt x="323723" y="102501"/>
                </a:lnTo>
                <a:lnTo>
                  <a:pt x="323723" y="111302"/>
                </a:lnTo>
                <a:lnTo>
                  <a:pt x="323723" y="152463"/>
                </a:lnTo>
                <a:lnTo>
                  <a:pt x="317931" y="157619"/>
                </a:lnTo>
                <a:lnTo>
                  <a:pt x="312826" y="160185"/>
                </a:lnTo>
                <a:lnTo>
                  <a:pt x="304457" y="160185"/>
                </a:lnTo>
                <a:lnTo>
                  <a:pt x="301383" y="158991"/>
                </a:lnTo>
                <a:lnTo>
                  <a:pt x="299186" y="156603"/>
                </a:lnTo>
                <a:lnTo>
                  <a:pt x="296278" y="153530"/>
                </a:lnTo>
                <a:lnTo>
                  <a:pt x="294817" y="149961"/>
                </a:lnTo>
                <a:lnTo>
                  <a:pt x="294817" y="141033"/>
                </a:lnTo>
                <a:lnTo>
                  <a:pt x="323723" y="111302"/>
                </a:lnTo>
                <a:lnTo>
                  <a:pt x="323723" y="102501"/>
                </a:lnTo>
                <a:lnTo>
                  <a:pt x="279679" y="125590"/>
                </a:lnTo>
                <a:lnTo>
                  <a:pt x="260134" y="156032"/>
                </a:lnTo>
                <a:lnTo>
                  <a:pt x="260134" y="162737"/>
                </a:lnTo>
                <a:lnTo>
                  <a:pt x="262420" y="168325"/>
                </a:lnTo>
                <a:lnTo>
                  <a:pt x="271526" y="177253"/>
                </a:lnTo>
                <a:lnTo>
                  <a:pt x="277253" y="179489"/>
                </a:lnTo>
                <a:lnTo>
                  <a:pt x="284137" y="179489"/>
                </a:lnTo>
                <a:lnTo>
                  <a:pt x="293179" y="178282"/>
                </a:lnTo>
                <a:lnTo>
                  <a:pt x="302793" y="174663"/>
                </a:lnTo>
                <a:lnTo>
                  <a:pt x="312978" y="168630"/>
                </a:lnTo>
                <a:lnTo>
                  <a:pt x="323723" y="160185"/>
                </a:lnTo>
                <a:lnTo>
                  <a:pt x="324535" y="166662"/>
                </a:lnTo>
                <a:lnTo>
                  <a:pt x="326720" y="171500"/>
                </a:lnTo>
                <a:lnTo>
                  <a:pt x="333844" y="177888"/>
                </a:lnTo>
                <a:lnTo>
                  <a:pt x="338797" y="179489"/>
                </a:lnTo>
                <a:lnTo>
                  <a:pt x="350532" y="179489"/>
                </a:lnTo>
                <a:lnTo>
                  <a:pt x="355358" y="178066"/>
                </a:lnTo>
                <a:lnTo>
                  <a:pt x="363816" y="172377"/>
                </a:lnTo>
                <a:lnTo>
                  <a:pt x="367931" y="167805"/>
                </a:lnTo>
                <a:lnTo>
                  <a:pt x="371525" y="162115"/>
                </a:lnTo>
                <a:lnTo>
                  <a:pt x="371906" y="161518"/>
                </a:lnTo>
                <a:close/>
              </a:path>
              <a:path w="807719" h="229870">
                <a:moveTo>
                  <a:pt x="512572" y="117157"/>
                </a:moveTo>
                <a:lnTo>
                  <a:pt x="504037" y="79692"/>
                </a:lnTo>
                <a:lnTo>
                  <a:pt x="477761" y="56489"/>
                </a:lnTo>
                <a:lnTo>
                  <a:pt x="477761" y="125818"/>
                </a:lnTo>
                <a:lnTo>
                  <a:pt x="477456" y="135966"/>
                </a:lnTo>
                <a:lnTo>
                  <a:pt x="464185" y="171767"/>
                </a:lnTo>
                <a:lnTo>
                  <a:pt x="459486" y="171767"/>
                </a:lnTo>
                <a:lnTo>
                  <a:pt x="453199" y="170751"/>
                </a:lnTo>
                <a:lnTo>
                  <a:pt x="447103" y="167703"/>
                </a:lnTo>
                <a:lnTo>
                  <a:pt x="442912" y="164084"/>
                </a:lnTo>
                <a:lnTo>
                  <a:pt x="441198" y="162610"/>
                </a:lnTo>
                <a:lnTo>
                  <a:pt x="435495" y="155486"/>
                </a:lnTo>
                <a:lnTo>
                  <a:pt x="435495" y="88963"/>
                </a:lnTo>
                <a:lnTo>
                  <a:pt x="457136" y="69481"/>
                </a:lnTo>
                <a:lnTo>
                  <a:pt x="462699" y="69481"/>
                </a:lnTo>
                <a:lnTo>
                  <a:pt x="477418" y="106641"/>
                </a:lnTo>
                <a:lnTo>
                  <a:pt x="477761" y="125818"/>
                </a:lnTo>
                <a:lnTo>
                  <a:pt x="477761" y="56489"/>
                </a:lnTo>
                <a:lnTo>
                  <a:pt x="476288" y="55968"/>
                </a:lnTo>
                <a:lnTo>
                  <a:pt x="460590" y="55968"/>
                </a:lnTo>
                <a:lnTo>
                  <a:pt x="453999" y="58051"/>
                </a:lnTo>
                <a:lnTo>
                  <a:pt x="447954" y="62217"/>
                </a:lnTo>
                <a:lnTo>
                  <a:pt x="443725" y="64884"/>
                </a:lnTo>
                <a:lnTo>
                  <a:pt x="439572" y="69227"/>
                </a:lnTo>
                <a:lnTo>
                  <a:pt x="435495" y="75247"/>
                </a:lnTo>
                <a:lnTo>
                  <a:pt x="435495" y="59829"/>
                </a:lnTo>
                <a:lnTo>
                  <a:pt x="387324" y="59829"/>
                </a:lnTo>
                <a:lnTo>
                  <a:pt x="387324" y="63690"/>
                </a:lnTo>
                <a:lnTo>
                  <a:pt x="392658" y="64071"/>
                </a:lnTo>
                <a:lnTo>
                  <a:pt x="396189" y="65468"/>
                </a:lnTo>
                <a:lnTo>
                  <a:pt x="399884" y="70396"/>
                </a:lnTo>
                <a:lnTo>
                  <a:pt x="400812" y="76060"/>
                </a:lnTo>
                <a:lnTo>
                  <a:pt x="400812" y="213398"/>
                </a:lnTo>
                <a:lnTo>
                  <a:pt x="387324" y="225806"/>
                </a:lnTo>
                <a:lnTo>
                  <a:pt x="387324" y="229666"/>
                </a:lnTo>
                <a:lnTo>
                  <a:pt x="452831" y="229666"/>
                </a:lnTo>
                <a:lnTo>
                  <a:pt x="452831" y="225806"/>
                </a:lnTo>
                <a:lnTo>
                  <a:pt x="447090" y="225806"/>
                </a:lnTo>
                <a:lnTo>
                  <a:pt x="443242" y="225234"/>
                </a:lnTo>
                <a:lnTo>
                  <a:pt x="439305" y="222935"/>
                </a:lnTo>
                <a:lnTo>
                  <a:pt x="437857" y="221119"/>
                </a:lnTo>
                <a:lnTo>
                  <a:pt x="435965" y="216141"/>
                </a:lnTo>
                <a:lnTo>
                  <a:pt x="435495" y="211455"/>
                </a:lnTo>
                <a:lnTo>
                  <a:pt x="435495" y="164084"/>
                </a:lnTo>
                <a:lnTo>
                  <a:pt x="440055" y="169341"/>
                </a:lnTo>
                <a:lnTo>
                  <a:pt x="444411" y="173062"/>
                </a:lnTo>
                <a:lnTo>
                  <a:pt x="448564" y="175234"/>
                </a:lnTo>
                <a:lnTo>
                  <a:pt x="454126" y="178066"/>
                </a:lnTo>
                <a:lnTo>
                  <a:pt x="460095" y="179489"/>
                </a:lnTo>
                <a:lnTo>
                  <a:pt x="475297" y="179489"/>
                </a:lnTo>
                <a:lnTo>
                  <a:pt x="506907" y="149517"/>
                </a:lnTo>
                <a:lnTo>
                  <a:pt x="512216" y="125818"/>
                </a:lnTo>
                <a:lnTo>
                  <a:pt x="512572" y="117157"/>
                </a:lnTo>
                <a:close/>
              </a:path>
              <a:path w="807719" h="229870">
                <a:moveTo>
                  <a:pt x="630123" y="110007"/>
                </a:moveTo>
                <a:lnTo>
                  <a:pt x="629348" y="102285"/>
                </a:lnTo>
                <a:lnTo>
                  <a:pt x="628865" y="97447"/>
                </a:lnTo>
                <a:lnTo>
                  <a:pt x="626084" y="86525"/>
                </a:lnTo>
                <a:lnTo>
                  <a:pt x="597357" y="58013"/>
                </a:lnTo>
                <a:lnTo>
                  <a:pt x="597357" y="102285"/>
                </a:lnTo>
                <a:lnTo>
                  <a:pt x="566521" y="102285"/>
                </a:lnTo>
                <a:lnTo>
                  <a:pt x="578916" y="63690"/>
                </a:lnTo>
                <a:lnTo>
                  <a:pt x="585495" y="63690"/>
                </a:lnTo>
                <a:lnTo>
                  <a:pt x="587616" y="64401"/>
                </a:lnTo>
                <a:lnTo>
                  <a:pt x="589203" y="65798"/>
                </a:lnTo>
                <a:lnTo>
                  <a:pt x="591985" y="68211"/>
                </a:lnTo>
                <a:lnTo>
                  <a:pt x="597357" y="102285"/>
                </a:lnTo>
                <a:lnTo>
                  <a:pt x="597357" y="58013"/>
                </a:lnTo>
                <a:lnTo>
                  <a:pt x="593636" y="56819"/>
                </a:lnTo>
                <a:lnTo>
                  <a:pt x="585012" y="55968"/>
                </a:lnTo>
                <a:lnTo>
                  <a:pt x="574662" y="57048"/>
                </a:lnTo>
                <a:lnTo>
                  <a:pt x="540778" y="82613"/>
                </a:lnTo>
                <a:lnTo>
                  <a:pt x="531837" y="119659"/>
                </a:lnTo>
                <a:lnTo>
                  <a:pt x="532511" y="131089"/>
                </a:lnTo>
                <a:lnTo>
                  <a:pt x="550176" y="168275"/>
                </a:lnTo>
                <a:lnTo>
                  <a:pt x="582244" y="179489"/>
                </a:lnTo>
                <a:lnTo>
                  <a:pt x="589622" y="178968"/>
                </a:lnTo>
                <a:lnTo>
                  <a:pt x="621157" y="158254"/>
                </a:lnTo>
                <a:lnTo>
                  <a:pt x="625221" y="152095"/>
                </a:lnTo>
                <a:lnTo>
                  <a:pt x="630123" y="142824"/>
                </a:lnTo>
                <a:lnTo>
                  <a:pt x="625868" y="138963"/>
                </a:lnTo>
                <a:lnTo>
                  <a:pt x="621258" y="146240"/>
                </a:lnTo>
                <a:lnTo>
                  <a:pt x="616915" y="151269"/>
                </a:lnTo>
                <a:lnTo>
                  <a:pt x="608812" y="156857"/>
                </a:lnTo>
                <a:lnTo>
                  <a:pt x="604304" y="158254"/>
                </a:lnTo>
                <a:lnTo>
                  <a:pt x="591337" y="158254"/>
                </a:lnTo>
                <a:lnTo>
                  <a:pt x="567715" y="121285"/>
                </a:lnTo>
                <a:lnTo>
                  <a:pt x="566521" y="110007"/>
                </a:lnTo>
                <a:lnTo>
                  <a:pt x="630123" y="110007"/>
                </a:lnTo>
                <a:close/>
              </a:path>
              <a:path w="807719" h="229870">
                <a:moveTo>
                  <a:pt x="747661" y="78460"/>
                </a:moveTo>
                <a:lnTo>
                  <a:pt x="747585" y="67221"/>
                </a:lnTo>
                <a:lnTo>
                  <a:pt x="746086" y="63284"/>
                </a:lnTo>
                <a:lnTo>
                  <a:pt x="739787" y="57429"/>
                </a:lnTo>
                <a:lnTo>
                  <a:pt x="735584" y="55968"/>
                </a:lnTo>
                <a:lnTo>
                  <a:pt x="725284" y="55968"/>
                </a:lnTo>
                <a:lnTo>
                  <a:pt x="695629" y="86398"/>
                </a:lnTo>
                <a:lnTo>
                  <a:pt x="695629" y="59829"/>
                </a:lnTo>
                <a:lnTo>
                  <a:pt x="647458" y="59829"/>
                </a:lnTo>
                <a:lnTo>
                  <a:pt x="647458" y="63690"/>
                </a:lnTo>
                <a:lnTo>
                  <a:pt x="651611" y="64135"/>
                </a:lnTo>
                <a:lnTo>
                  <a:pt x="654507" y="64922"/>
                </a:lnTo>
                <a:lnTo>
                  <a:pt x="657783" y="67221"/>
                </a:lnTo>
                <a:lnTo>
                  <a:pt x="659041" y="69024"/>
                </a:lnTo>
                <a:lnTo>
                  <a:pt x="660603" y="73406"/>
                </a:lnTo>
                <a:lnTo>
                  <a:pt x="660946" y="77889"/>
                </a:lnTo>
                <a:lnTo>
                  <a:pt x="660946" y="159931"/>
                </a:lnTo>
                <a:lnTo>
                  <a:pt x="660019" y="165722"/>
                </a:lnTo>
                <a:lnTo>
                  <a:pt x="656310" y="170103"/>
                </a:lnTo>
                <a:lnTo>
                  <a:pt x="652741" y="171386"/>
                </a:lnTo>
                <a:lnTo>
                  <a:pt x="647458" y="171767"/>
                </a:lnTo>
                <a:lnTo>
                  <a:pt x="647458" y="175628"/>
                </a:lnTo>
                <a:lnTo>
                  <a:pt x="709117" y="175628"/>
                </a:lnTo>
                <a:lnTo>
                  <a:pt x="709117" y="171767"/>
                </a:lnTo>
                <a:lnTo>
                  <a:pt x="704989" y="171488"/>
                </a:lnTo>
                <a:lnTo>
                  <a:pt x="702056" y="170776"/>
                </a:lnTo>
                <a:lnTo>
                  <a:pt x="695629" y="120624"/>
                </a:lnTo>
                <a:lnTo>
                  <a:pt x="695896" y="113499"/>
                </a:lnTo>
                <a:lnTo>
                  <a:pt x="703135" y="86398"/>
                </a:lnTo>
                <a:lnTo>
                  <a:pt x="704265" y="84696"/>
                </a:lnTo>
                <a:lnTo>
                  <a:pt x="707796" y="81876"/>
                </a:lnTo>
                <a:lnTo>
                  <a:pt x="710057" y="80035"/>
                </a:lnTo>
                <a:lnTo>
                  <a:pt x="712393" y="79133"/>
                </a:lnTo>
                <a:lnTo>
                  <a:pt x="715721" y="79133"/>
                </a:lnTo>
                <a:lnTo>
                  <a:pt x="716457" y="79438"/>
                </a:lnTo>
                <a:lnTo>
                  <a:pt x="717118" y="80048"/>
                </a:lnTo>
                <a:lnTo>
                  <a:pt x="717537" y="80416"/>
                </a:lnTo>
                <a:lnTo>
                  <a:pt x="719010" y="82296"/>
                </a:lnTo>
                <a:lnTo>
                  <a:pt x="723988" y="89027"/>
                </a:lnTo>
                <a:lnTo>
                  <a:pt x="726922" y="90716"/>
                </a:lnTo>
                <a:lnTo>
                  <a:pt x="735114" y="90716"/>
                </a:lnTo>
                <a:lnTo>
                  <a:pt x="739203" y="89141"/>
                </a:lnTo>
                <a:lnTo>
                  <a:pt x="745972" y="82867"/>
                </a:lnTo>
                <a:lnTo>
                  <a:pt x="747407" y="79133"/>
                </a:lnTo>
                <a:lnTo>
                  <a:pt x="747661" y="78460"/>
                </a:lnTo>
                <a:close/>
              </a:path>
              <a:path w="807719" h="229870">
                <a:moveTo>
                  <a:pt x="807402" y="156502"/>
                </a:moveTo>
                <a:lnTo>
                  <a:pt x="804913" y="148920"/>
                </a:lnTo>
                <a:lnTo>
                  <a:pt x="795007" y="137858"/>
                </a:lnTo>
                <a:lnTo>
                  <a:pt x="789025" y="135102"/>
                </a:lnTo>
                <a:lnTo>
                  <a:pt x="776236" y="135102"/>
                </a:lnTo>
                <a:lnTo>
                  <a:pt x="771309" y="137210"/>
                </a:lnTo>
                <a:lnTo>
                  <a:pt x="763181" y="145656"/>
                </a:lnTo>
                <a:lnTo>
                  <a:pt x="761149" y="150545"/>
                </a:lnTo>
                <a:lnTo>
                  <a:pt x="761149" y="161366"/>
                </a:lnTo>
                <a:lnTo>
                  <a:pt x="762800" y="165925"/>
                </a:lnTo>
                <a:lnTo>
                  <a:pt x="769378" y="173685"/>
                </a:lnTo>
                <a:lnTo>
                  <a:pt x="773252" y="175628"/>
                </a:lnTo>
                <a:lnTo>
                  <a:pt x="780961" y="175628"/>
                </a:lnTo>
                <a:lnTo>
                  <a:pt x="783691" y="174917"/>
                </a:lnTo>
                <a:lnTo>
                  <a:pt x="787463" y="172618"/>
                </a:lnTo>
                <a:lnTo>
                  <a:pt x="788365" y="172618"/>
                </a:lnTo>
                <a:lnTo>
                  <a:pt x="788847" y="172948"/>
                </a:lnTo>
                <a:lnTo>
                  <a:pt x="789813" y="174383"/>
                </a:lnTo>
                <a:lnTo>
                  <a:pt x="790054" y="175450"/>
                </a:lnTo>
                <a:lnTo>
                  <a:pt x="790054" y="183553"/>
                </a:lnTo>
                <a:lnTo>
                  <a:pt x="788225" y="190131"/>
                </a:lnTo>
                <a:lnTo>
                  <a:pt x="780897" y="203009"/>
                </a:lnTo>
                <a:lnTo>
                  <a:pt x="775017" y="208254"/>
                </a:lnTo>
                <a:lnTo>
                  <a:pt x="766927" y="212293"/>
                </a:lnTo>
                <a:lnTo>
                  <a:pt x="766927" y="218084"/>
                </a:lnTo>
                <a:lnTo>
                  <a:pt x="801662" y="190614"/>
                </a:lnTo>
                <a:lnTo>
                  <a:pt x="807402" y="166128"/>
                </a:lnTo>
                <a:lnTo>
                  <a:pt x="807402" y="156502"/>
                </a:lnTo>
                <a:close/>
              </a:path>
            </a:pathLst>
          </a:custGeom>
          <a:solidFill>
            <a:srgbClr val="000080"/>
          </a:solidFill>
        </p:spPr>
        <p:txBody>
          <a:bodyPr wrap="square" lIns="0" tIns="0" rIns="0" bIns="0" rtlCol="0"/>
          <a:lstStyle/>
          <a:p>
            <a:endParaRPr sz="1588"/>
          </a:p>
        </p:txBody>
      </p:sp>
      <p:pic>
        <p:nvPicPr>
          <p:cNvPr id="20" name="object 20"/>
          <p:cNvPicPr/>
          <p:nvPr/>
        </p:nvPicPr>
        <p:blipFill>
          <a:blip r:embed="rId7" cstate="print"/>
          <a:stretch>
            <a:fillRect/>
          </a:stretch>
        </p:blipFill>
        <p:spPr>
          <a:xfrm>
            <a:off x="2878749" y="5142963"/>
            <a:ext cx="1059003" cy="192424"/>
          </a:xfrm>
          <a:prstGeom prst="rect">
            <a:avLst/>
          </a:prstGeom>
        </p:spPr>
      </p:pic>
      <p:pic>
        <p:nvPicPr>
          <p:cNvPr id="21" name="object 21"/>
          <p:cNvPicPr/>
          <p:nvPr/>
        </p:nvPicPr>
        <p:blipFill>
          <a:blip r:embed="rId8" cstate="print"/>
          <a:stretch>
            <a:fillRect/>
          </a:stretch>
        </p:blipFill>
        <p:spPr>
          <a:xfrm>
            <a:off x="776947" y="5481836"/>
            <a:ext cx="98615" cy="154961"/>
          </a:xfrm>
          <a:prstGeom prst="rect">
            <a:avLst/>
          </a:prstGeom>
        </p:spPr>
      </p:pic>
      <p:pic>
        <p:nvPicPr>
          <p:cNvPr id="22" name="object 22"/>
          <p:cNvPicPr/>
          <p:nvPr/>
        </p:nvPicPr>
        <p:blipFill>
          <a:blip r:embed="rId9" cstate="print"/>
          <a:stretch>
            <a:fillRect/>
          </a:stretch>
        </p:blipFill>
        <p:spPr>
          <a:xfrm>
            <a:off x="1520230" y="5481836"/>
            <a:ext cx="1213728" cy="192424"/>
          </a:xfrm>
          <a:prstGeom prst="rect">
            <a:avLst/>
          </a:prstGeom>
        </p:spPr>
      </p:pic>
      <p:sp>
        <p:nvSpPr>
          <p:cNvPr id="23" name="object 23"/>
          <p:cNvSpPr/>
          <p:nvPr/>
        </p:nvSpPr>
        <p:spPr>
          <a:xfrm>
            <a:off x="2803667" y="5481841"/>
            <a:ext cx="712694" cy="202826"/>
          </a:xfrm>
          <a:custGeom>
            <a:avLst/>
            <a:gdLst/>
            <a:ahLst/>
            <a:cxnLst/>
            <a:rect l="l" t="t" r="r" b="b"/>
            <a:pathLst>
              <a:path w="807720" h="229870">
                <a:moveTo>
                  <a:pt x="169570" y="90258"/>
                </a:moveTo>
                <a:lnTo>
                  <a:pt x="157962" y="43243"/>
                </a:lnTo>
                <a:lnTo>
                  <a:pt x="125247" y="12966"/>
                </a:lnTo>
                <a:lnTo>
                  <a:pt x="125247" y="91097"/>
                </a:lnTo>
                <a:lnTo>
                  <a:pt x="124307" y="110744"/>
                </a:lnTo>
                <a:lnTo>
                  <a:pt x="110070" y="153123"/>
                </a:lnTo>
                <a:lnTo>
                  <a:pt x="77863" y="167906"/>
                </a:lnTo>
                <a:lnTo>
                  <a:pt x="73558" y="167906"/>
                </a:lnTo>
                <a:lnTo>
                  <a:pt x="70281" y="167246"/>
                </a:lnTo>
                <a:lnTo>
                  <a:pt x="68008" y="165938"/>
                </a:lnTo>
                <a:lnTo>
                  <a:pt x="66408" y="165074"/>
                </a:lnTo>
                <a:lnTo>
                  <a:pt x="65265" y="163830"/>
                </a:lnTo>
                <a:lnTo>
                  <a:pt x="63919" y="160553"/>
                </a:lnTo>
                <a:lnTo>
                  <a:pt x="63715" y="157784"/>
                </a:lnTo>
                <a:lnTo>
                  <a:pt x="63588" y="11582"/>
                </a:lnTo>
                <a:lnTo>
                  <a:pt x="73393" y="11772"/>
                </a:lnTo>
                <a:lnTo>
                  <a:pt x="110490" y="29718"/>
                </a:lnTo>
                <a:lnTo>
                  <a:pt x="124599" y="75018"/>
                </a:lnTo>
                <a:lnTo>
                  <a:pt x="125247" y="91097"/>
                </a:lnTo>
                <a:lnTo>
                  <a:pt x="125247" y="12966"/>
                </a:lnTo>
                <a:lnTo>
                  <a:pt x="123901" y="12217"/>
                </a:lnTo>
                <a:lnTo>
                  <a:pt x="122174" y="11582"/>
                </a:lnTo>
                <a:lnTo>
                  <a:pt x="113957" y="8547"/>
                </a:lnTo>
                <a:lnTo>
                  <a:pt x="102577" y="5943"/>
                </a:lnTo>
                <a:lnTo>
                  <a:pt x="89700" y="4381"/>
                </a:lnTo>
                <a:lnTo>
                  <a:pt x="75361" y="3860"/>
                </a:lnTo>
                <a:lnTo>
                  <a:pt x="0" y="3860"/>
                </a:lnTo>
                <a:lnTo>
                  <a:pt x="0" y="7721"/>
                </a:lnTo>
                <a:lnTo>
                  <a:pt x="10045" y="7721"/>
                </a:lnTo>
                <a:lnTo>
                  <a:pt x="13703" y="8559"/>
                </a:lnTo>
                <a:lnTo>
                  <a:pt x="19113" y="11887"/>
                </a:lnTo>
                <a:lnTo>
                  <a:pt x="20916" y="13843"/>
                </a:lnTo>
                <a:lnTo>
                  <a:pt x="22682" y="18300"/>
                </a:lnTo>
                <a:lnTo>
                  <a:pt x="23101" y="23698"/>
                </a:lnTo>
                <a:lnTo>
                  <a:pt x="23088" y="156095"/>
                </a:lnTo>
                <a:lnTo>
                  <a:pt x="10198" y="171767"/>
                </a:lnTo>
                <a:lnTo>
                  <a:pt x="0" y="171767"/>
                </a:lnTo>
                <a:lnTo>
                  <a:pt x="0" y="175628"/>
                </a:lnTo>
                <a:lnTo>
                  <a:pt x="86194" y="175628"/>
                </a:lnTo>
                <a:lnTo>
                  <a:pt x="94132" y="175120"/>
                </a:lnTo>
                <a:lnTo>
                  <a:pt x="99174" y="174117"/>
                </a:lnTo>
                <a:lnTo>
                  <a:pt x="107416" y="172288"/>
                </a:lnTo>
                <a:lnTo>
                  <a:pt x="114985" y="170129"/>
                </a:lnTo>
                <a:lnTo>
                  <a:pt x="121132" y="167906"/>
                </a:lnTo>
                <a:lnTo>
                  <a:pt x="121907" y="167627"/>
                </a:lnTo>
                <a:lnTo>
                  <a:pt x="153416" y="143522"/>
                </a:lnTo>
                <a:lnTo>
                  <a:pt x="168148" y="107645"/>
                </a:lnTo>
                <a:lnTo>
                  <a:pt x="169214" y="99123"/>
                </a:lnTo>
                <a:lnTo>
                  <a:pt x="169570" y="90258"/>
                </a:lnTo>
                <a:close/>
              </a:path>
              <a:path w="807720" h="229870">
                <a:moveTo>
                  <a:pt x="233159" y="12623"/>
                </a:moveTo>
                <a:lnTo>
                  <a:pt x="231470" y="8521"/>
                </a:lnTo>
                <a:lnTo>
                  <a:pt x="224726" y="1701"/>
                </a:lnTo>
                <a:lnTo>
                  <a:pt x="220611" y="0"/>
                </a:lnTo>
                <a:lnTo>
                  <a:pt x="210985" y="0"/>
                </a:lnTo>
                <a:lnTo>
                  <a:pt x="206908" y="1701"/>
                </a:lnTo>
                <a:lnTo>
                  <a:pt x="200164" y="8521"/>
                </a:lnTo>
                <a:lnTo>
                  <a:pt x="198475" y="12623"/>
                </a:lnTo>
                <a:lnTo>
                  <a:pt x="198475" y="22212"/>
                </a:lnTo>
                <a:lnTo>
                  <a:pt x="200164" y="26289"/>
                </a:lnTo>
                <a:lnTo>
                  <a:pt x="206908" y="33045"/>
                </a:lnTo>
                <a:lnTo>
                  <a:pt x="210985" y="34734"/>
                </a:lnTo>
                <a:lnTo>
                  <a:pt x="220560" y="34734"/>
                </a:lnTo>
                <a:lnTo>
                  <a:pt x="224650" y="33045"/>
                </a:lnTo>
                <a:lnTo>
                  <a:pt x="231457" y="26289"/>
                </a:lnTo>
                <a:lnTo>
                  <a:pt x="233159" y="22212"/>
                </a:lnTo>
                <a:lnTo>
                  <a:pt x="233159" y="12623"/>
                </a:lnTo>
                <a:close/>
              </a:path>
              <a:path w="807720" h="229870">
                <a:moveTo>
                  <a:pt x="246646" y="171767"/>
                </a:moveTo>
                <a:lnTo>
                  <a:pt x="241312" y="171399"/>
                </a:lnTo>
                <a:lnTo>
                  <a:pt x="237718" y="169976"/>
                </a:lnTo>
                <a:lnTo>
                  <a:pt x="234073" y="165061"/>
                </a:lnTo>
                <a:lnTo>
                  <a:pt x="233159" y="159397"/>
                </a:lnTo>
                <a:lnTo>
                  <a:pt x="233159" y="59829"/>
                </a:lnTo>
                <a:lnTo>
                  <a:pt x="184988" y="59829"/>
                </a:lnTo>
                <a:lnTo>
                  <a:pt x="184988" y="63690"/>
                </a:lnTo>
                <a:lnTo>
                  <a:pt x="190284" y="64046"/>
                </a:lnTo>
                <a:lnTo>
                  <a:pt x="193865" y="65455"/>
                </a:lnTo>
                <a:lnTo>
                  <a:pt x="197548" y="70383"/>
                </a:lnTo>
                <a:lnTo>
                  <a:pt x="198475" y="76047"/>
                </a:lnTo>
                <a:lnTo>
                  <a:pt x="198475" y="159397"/>
                </a:lnTo>
                <a:lnTo>
                  <a:pt x="184988" y="171767"/>
                </a:lnTo>
                <a:lnTo>
                  <a:pt x="184988" y="175628"/>
                </a:lnTo>
                <a:lnTo>
                  <a:pt x="246646" y="175628"/>
                </a:lnTo>
                <a:lnTo>
                  <a:pt x="246646" y="171767"/>
                </a:lnTo>
                <a:close/>
              </a:path>
              <a:path w="807720" h="229870">
                <a:moveTo>
                  <a:pt x="371906" y="161505"/>
                </a:moveTo>
                <a:lnTo>
                  <a:pt x="368134" y="160337"/>
                </a:lnTo>
                <a:lnTo>
                  <a:pt x="366153" y="161518"/>
                </a:lnTo>
                <a:lnTo>
                  <a:pt x="364197" y="162115"/>
                </a:lnTo>
                <a:lnTo>
                  <a:pt x="361823" y="162115"/>
                </a:lnTo>
                <a:lnTo>
                  <a:pt x="361251" y="161785"/>
                </a:lnTo>
                <a:lnTo>
                  <a:pt x="359829" y="160451"/>
                </a:lnTo>
                <a:lnTo>
                  <a:pt x="359295" y="159435"/>
                </a:lnTo>
                <a:lnTo>
                  <a:pt x="358584" y="156679"/>
                </a:lnTo>
                <a:lnTo>
                  <a:pt x="358419" y="153517"/>
                </a:lnTo>
                <a:lnTo>
                  <a:pt x="358419" y="111302"/>
                </a:lnTo>
                <a:lnTo>
                  <a:pt x="358419" y="89916"/>
                </a:lnTo>
                <a:lnTo>
                  <a:pt x="344944" y="63690"/>
                </a:lnTo>
                <a:lnTo>
                  <a:pt x="344055" y="63042"/>
                </a:lnTo>
                <a:lnTo>
                  <a:pt x="338759" y="59944"/>
                </a:lnTo>
                <a:lnTo>
                  <a:pt x="332587" y="57734"/>
                </a:lnTo>
                <a:lnTo>
                  <a:pt x="325551" y="56413"/>
                </a:lnTo>
                <a:lnTo>
                  <a:pt x="317652" y="55968"/>
                </a:lnTo>
                <a:lnTo>
                  <a:pt x="310819" y="56235"/>
                </a:lnTo>
                <a:lnTo>
                  <a:pt x="266382" y="78435"/>
                </a:lnTo>
                <a:lnTo>
                  <a:pt x="263994" y="84188"/>
                </a:lnTo>
                <a:lnTo>
                  <a:pt x="263994" y="94488"/>
                </a:lnTo>
                <a:lnTo>
                  <a:pt x="265760" y="98209"/>
                </a:lnTo>
                <a:lnTo>
                  <a:pt x="272846" y="104559"/>
                </a:lnTo>
                <a:lnTo>
                  <a:pt x="277253" y="106146"/>
                </a:lnTo>
                <a:lnTo>
                  <a:pt x="287451" y="106146"/>
                </a:lnTo>
                <a:lnTo>
                  <a:pt x="291960" y="77101"/>
                </a:lnTo>
                <a:lnTo>
                  <a:pt x="290906" y="75057"/>
                </a:lnTo>
                <a:lnTo>
                  <a:pt x="290791" y="70891"/>
                </a:lnTo>
                <a:lnTo>
                  <a:pt x="291871" y="69049"/>
                </a:lnTo>
                <a:lnTo>
                  <a:pt x="297535" y="64947"/>
                </a:lnTo>
                <a:lnTo>
                  <a:pt x="302044" y="63690"/>
                </a:lnTo>
                <a:lnTo>
                  <a:pt x="310946" y="63690"/>
                </a:lnTo>
                <a:lnTo>
                  <a:pt x="323723" y="102501"/>
                </a:lnTo>
                <a:lnTo>
                  <a:pt x="323723" y="111302"/>
                </a:lnTo>
                <a:lnTo>
                  <a:pt x="323723" y="152463"/>
                </a:lnTo>
                <a:lnTo>
                  <a:pt x="317931" y="157607"/>
                </a:lnTo>
                <a:lnTo>
                  <a:pt x="312826" y="160185"/>
                </a:lnTo>
                <a:lnTo>
                  <a:pt x="304457" y="160185"/>
                </a:lnTo>
                <a:lnTo>
                  <a:pt x="301383" y="158991"/>
                </a:lnTo>
                <a:lnTo>
                  <a:pt x="299186" y="156591"/>
                </a:lnTo>
                <a:lnTo>
                  <a:pt x="296278" y="153517"/>
                </a:lnTo>
                <a:lnTo>
                  <a:pt x="294830" y="149948"/>
                </a:lnTo>
                <a:lnTo>
                  <a:pt x="294830" y="141020"/>
                </a:lnTo>
                <a:lnTo>
                  <a:pt x="323723" y="111302"/>
                </a:lnTo>
                <a:lnTo>
                  <a:pt x="323723" y="102501"/>
                </a:lnTo>
                <a:lnTo>
                  <a:pt x="279679" y="125590"/>
                </a:lnTo>
                <a:lnTo>
                  <a:pt x="260134" y="156019"/>
                </a:lnTo>
                <a:lnTo>
                  <a:pt x="260134" y="162737"/>
                </a:lnTo>
                <a:lnTo>
                  <a:pt x="262420" y="168325"/>
                </a:lnTo>
                <a:lnTo>
                  <a:pt x="271526" y="177253"/>
                </a:lnTo>
                <a:lnTo>
                  <a:pt x="277253" y="179476"/>
                </a:lnTo>
                <a:lnTo>
                  <a:pt x="284137" y="179476"/>
                </a:lnTo>
                <a:lnTo>
                  <a:pt x="293179" y="178282"/>
                </a:lnTo>
                <a:lnTo>
                  <a:pt x="302793" y="174663"/>
                </a:lnTo>
                <a:lnTo>
                  <a:pt x="312978" y="168630"/>
                </a:lnTo>
                <a:lnTo>
                  <a:pt x="323723" y="160185"/>
                </a:lnTo>
                <a:lnTo>
                  <a:pt x="324535" y="166662"/>
                </a:lnTo>
                <a:lnTo>
                  <a:pt x="326720" y="171488"/>
                </a:lnTo>
                <a:lnTo>
                  <a:pt x="333844" y="177888"/>
                </a:lnTo>
                <a:lnTo>
                  <a:pt x="338797" y="179476"/>
                </a:lnTo>
                <a:lnTo>
                  <a:pt x="350532" y="179476"/>
                </a:lnTo>
                <a:lnTo>
                  <a:pt x="355358" y="178054"/>
                </a:lnTo>
                <a:lnTo>
                  <a:pt x="363829" y="172377"/>
                </a:lnTo>
                <a:lnTo>
                  <a:pt x="367931" y="167805"/>
                </a:lnTo>
                <a:lnTo>
                  <a:pt x="371525" y="162115"/>
                </a:lnTo>
                <a:lnTo>
                  <a:pt x="371906" y="161505"/>
                </a:lnTo>
                <a:close/>
              </a:path>
              <a:path w="807720" h="229870">
                <a:moveTo>
                  <a:pt x="514502" y="117157"/>
                </a:moveTo>
                <a:lnTo>
                  <a:pt x="505968" y="79692"/>
                </a:lnTo>
                <a:lnTo>
                  <a:pt x="498767" y="69481"/>
                </a:lnTo>
                <a:lnTo>
                  <a:pt x="497967" y="68503"/>
                </a:lnTo>
                <a:lnTo>
                  <a:pt x="493001" y="64046"/>
                </a:lnTo>
                <a:lnTo>
                  <a:pt x="486003" y="58661"/>
                </a:lnTo>
                <a:lnTo>
                  <a:pt x="479691" y="56489"/>
                </a:lnTo>
                <a:lnTo>
                  <a:pt x="479691" y="125818"/>
                </a:lnTo>
                <a:lnTo>
                  <a:pt x="479386" y="135953"/>
                </a:lnTo>
                <a:lnTo>
                  <a:pt x="466115" y="171767"/>
                </a:lnTo>
                <a:lnTo>
                  <a:pt x="461416" y="171767"/>
                </a:lnTo>
                <a:lnTo>
                  <a:pt x="437426" y="155473"/>
                </a:lnTo>
                <a:lnTo>
                  <a:pt x="437426" y="88950"/>
                </a:lnTo>
                <a:lnTo>
                  <a:pt x="459066" y="69481"/>
                </a:lnTo>
                <a:lnTo>
                  <a:pt x="464629" y="69481"/>
                </a:lnTo>
                <a:lnTo>
                  <a:pt x="479348" y="106641"/>
                </a:lnTo>
                <a:lnTo>
                  <a:pt x="479691" y="125818"/>
                </a:lnTo>
                <a:lnTo>
                  <a:pt x="479691" y="56489"/>
                </a:lnTo>
                <a:lnTo>
                  <a:pt x="478218" y="55968"/>
                </a:lnTo>
                <a:lnTo>
                  <a:pt x="462521" y="55968"/>
                </a:lnTo>
                <a:lnTo>
                  <a:pt x="455930" y="58051"/>
                </a:lnTo>
                <a:lnTo>
                  <a:pt x="449884" y="62204"/>
                </a:lnTo>
                <a:lnTo>
                  <a:pt x="445655" y="64884"/>
                </a:lnTo>
                <a:lnTo>
                  <a:pt x="441490" y="69227"/>
                </a:lnTo>
                <a:lnTo>
                  <a:pt x="437426" y="75234"/>
                </a:lnTo>
                <a:lnTo>
                  <a:pt x="437426" y="59829"/>
                </a:lnTo>
                <a:lnTo>
                  <a:pt x="389242" y="59829"/>
                </a:lnTo>
                <a:lnTo>
                  <a:pt x="389242" y="63690"/>
                </a:lnTo>
                <a:lnTo>
                  <a:pt x="394576" y="64058"/>
                </a:lnTo>
                <a:lnTo>
                  <a:pt x="398119" y="65455"/>
                </a:lnTo>
                <a:lnTo>
                  <a:pt x="401815" y="70383"/>
                </a:lnTo>
                <a:lnTo>
                  <a:pt x="402729" y="76047"/>
                </a:lnTo>
                <a:lnTo>
                  <a:pt x="402729" y="213398"/>
                </a:lnTo>
                <a:lnTo>
                  <a:pt x="389242" y="225806"/>
                </a:lnTo>
                <a:lnTo>
                  <a:pt x="389242" y="229654"/>
                </a:lnTo>
                <a:lnTo>
                  <a:pt x="454761" y="229654"/>
                </a:lnTo>
                <a:lnTo>
                  <a:pt x="454761" y="225806"/>
                </a:lnTo>
                <a:lnTo>
                  <a:pt x="449021" y="225806"/>
                </a:lnTo>
                <a:lnTo>
                  <a:pt x="445173" y="225221"/>
                </a:lnTo>
                <a:lnTo>
                  <a:pt x="441236" y="222935"/>
                </a:lnTo>
                <a:lnTo>
                  <a:pt x="439775" y="221119"/>
                </a:lnTo>
                <a:lnTo>
                  <a:pt x="437896" y="216128"/>
                </a:lnTo>
                <a:lnTo>
                  <a:pt x="437426" y="211442"/>
                </a:lnTo>
                <a:lnTo>
                  <a:pt x="437426" y="164071"/>
                </a:lnTo>
                <a:lnTo>
                  <a:pt x="441972" y="169341"/>
                </a:lnTo>
                <a:lnTo>
                  <a:pt x="446328" y="173062"/>
                </a:lnTo>
                <a:lnTo>
                  <a:pt x="450494" y="175234"/>
                </a:lnTo>
                <a:lnTo>
                  <a:pt x="456044" y="178066"/>
                </a:lnTo>
                <a:lnTo>
                  <a:pt x="462026" y="179476"/>
                </a:lnTo>
                <a:lnTo>
                  <a:pt x="477227" y="179476"/>
                </a:lnTo>
                <a:lnTo>
                  <a:pt x="508838" y="149504"/>
                </a:lnTo>
                <a:lnTo>
                  <a:pt x="514146" y="125818"/>
                </a:lnTo>
                <a:lnTo>
                  <a:pt x="514502" y="117157"/>
                </a:lnTo>
                <a:close/>
              </a:path>
              <a:path w="807720" h="229870">
                <a:moveTo>
                  <a:pt x="632040" y="110007"/>
                </a:moveTo>
                <a:lnTo>
                  <a:pt x="617905" y="69596"/>
                </a:lnTo>
                <a:lnTo>
                  <a:pt x="599287" y="58013"/>
                </a:lnTo>
                <a:lnTo>
                  <a:pt x="599287" y="102285"/>
                </a:lnTo>
                <a:lnTo>
                  <a:pt x="568452" y="102285"/>
                </a:lnTo>
                <a:lnTo>
                  <a:pt x="580834" y="63690"/>
                </a:lnTo>
                <a:lnTo>
                  <a:pt x="587425" y="63690"/>
                </a:lnTo>
                <a:lnTo>
                  <a:pt x="589546" y="64389"/>
                </a:lnTo>
                <a:lnTo>
                  <a:pt x="591121" y="65798"/>
                </a:lnTo>
                <a:lnTo>
                  <a:pt x="593915" y="68211"/>
                </a:lnTo>
                <a:lnTo>
                  <a:pt x="599287" y="102285"/>
                </a:lnTo>
                <a:lnTo>
                  <a:pt x="599287" y="58013"/>
                </a:lnTo>
                <a:lnTo>
                  <a:pt x="595566" y="56819"/>
                </a:lnTo>
                <a:lnTo>
                  <a:pt x="586943" y="55968"/>
                </a:lnTo>
                <a:lnTo>
                  <a:pt x="576592" y="57048"/>
                </a:lnTo>
                <a:lnTo>
                  <a:pt x="542709" y="82613"/>
                </a:lnTo>
                <a:lnTo>
                  <a:pt x="533768" y="119659"/>
                </a:lnTo>
                <a:lnTo>
                  <a:pt x="534441" y="131076"/>
                </a:lnTo>
                <a:lnTo>
                  <a:pt x="552094" y="168275"/>
                </a:lnTo>
                <a:lnTo>
                  <a:pt x="584174" y="179476"/>
                </a:lnTo>
                <a:lnTo>
                  <a:pt x="591540" y="178968"/>
                </a:lnTo>
                <a:lnTo>
                  <a:pt x="623087" y="158254"/>
                </a:lnTo>
                <a:lnTo>
                  <a:pt x="627151" y="152095"/>
                </a:lnTo>
                <a:lnTo>
                  <a:pt x="632040" y="142811"/>
                </a:lnTo>
                <a:lnTo>
                  <a:pt x="627799" y="138950"/>
                </a:lnTo>
                <a:lnTo>
                  <a:pt x="623189" y="146227"/>
                </a:lnTo>
                <a:lnTo>
                  <a:pt x="618845" y="151269"/>
                </a:lnTo>
                <a:lnTo>
                  <a:pt x="610743" y="156857"/>
                </a:lnTo>
                <a:lnTo>
                  <a:pt x="606234" y="158254"/>
                </a:lnTo>
                <a:lnTo>
                  <a:pt x="593267" y="158254"/>
                </a:lnTo>
                <a:lnTo>
                  <a:pt x="569633" y="121285"/>
                </a:lnTo>
                <a:lnTo>
                  <a:pt x="568452" y="110007"/>
                </a:lnTo>
                <a:lnTo>
                  <a:pt x="632040" y="110007"/>
                </a:lnTo>
                <a:close/>
              </a:path>
              <a:path w="807720" h="229870">
                <a:moveTo>
                  <a:pt x="749592" y="78447"/>
                </a:moveTo>
                <a:lnTo>
                  <a:pt x="749515" y="67221"/>
                </a:lnTo>
                <a:lnTo>
                  <a:pt x="748017" y="63284"/>
                </a:lnTo>
                <a:lnTo>
                  <a:pt x="741705" y="57429"/>
                </a:lnTo>
                <a:lnTo>
                  <a:pt x="737501" y="55968"/>
                </a:lnTo>
                <a:lnTo>
                  <a:pt x="727214" y="55968"/>
                </a:lnTo>
                <a:lnTo>
                  <a:pt x="697560" y="86398"/>
                </a:lnTo>
                <a:lnTo>
                  <a:pt x="697560" y="59829"/>
                </a:lnTo>
                <a:lnTo>
                  <a:pt x="649389" y="59829"/>
                </a:lnTo>
                <a:lnTo>
                  <a:pt x="649389" y="63690"/>
                </a:lnTo>
                <a:lnTo>
                  <a:pt x="653542" y="64135"/>
                </a:lnTo>
                <a:lnTo>
                  <a:pt x="656437" y="64922"/>
                </a:lnTo>
                <a:lnTo>
                  <a:pt x="659714" y="67221"/>
                </a:lnTo>
                <a:lnTo>
                  <a:pt x="660971" y="69011"/>
                </a:lnTo>
                <a:lnTo>
                  <a:pt x="662533" y="73393"/>
                </a:lnTo>
                <a:lnTo>
                  <a:pt x="662876" y="77876"/>
                </a:lnTo>
                <a:lnTo>
                  <a:pt x="662876" y="159918"/>
                </a:lnTo>
                <a:lnTo>
                  <a:pt x="661949" y="165709"/>
                </a:lnTo>
                <a:lnTo>
                  <a:pt x="658241" y="170091"/>
                </a:lnTo>
                <a:lnTo>
                  <a:pt x="654672" y="171386"/>
                </a:lnTo>
                <a:lnTo>
                  <a:pt x="649389" y="171767"/>
                </a:lnTo>
                <a:lnTo>
                  <a:pt x="649389" y="175628"/>
                </a:lnTo>
                <a:lnTo>
                  <a:pt x="711047" y="175628"/>
                </a:lnTo>
                <a:lnTo>
                  <a:pt x="711047" y="171767"/>
                </a:lnTo>
                <a:lnTo>
                  <a:pt x="706920" y="171475"/>
                </a:lnTo>
                <a:lnTo>
                  <a:pt x="703986" y="170776"/>
                </a:lnTo>
                <a:lnTo>
                  <a:pt x="697560" y="120624"/>
                </a:lnTo>
                <a:lnTo>
                  <a:pt x="697814" y="113487"/>
                </a:lnTo>
                <a:lnTo>
                  <a:pt x="709726" y="81864"/>
                </a:lnTo>
                <a:lnTo>
                  <a:pt x="711974" y="80035"/>
                </a:lnTo>
                <a:lnTo>
                  <a:pt x="714324" y="79121"/>
                </a:lnTo>
                <a:lnTo>
                  <a:pt x="717651" y="79121"/>
                </a:lnTo>
                <a:lnTo>
                  <a:pt x="718388" y="79425"/>
                </a:lnTo>
                <a:lnTo>
                  <a:pt x="719035" y="80035"/>
                </a:lnTo>
                <a:lnTo>
                  <a:pt x="719467" y="80416"/>
                </a:lnTo>
                <a:lnTo>
                  <a:pt x="720940" y="82283"/>
                </a:lnTo>
                <a:lnTo>
                  <a:pt x="725919" y="89027"/>
                </a:lnTo>
                <a:lnTo>
                  <a:pt x="728853" y="90703"/>
                </a:lnTo>
                <a:lnTo>
                  <a:pt x="737044" y="90703"/>
                </a:lnTo>
                <a:lnTo>
                  <a:pt x="741133" y="89141"/>
                </a:lnTo>
                <a:lnTo>
                  <a:pt x="747903" y="82867"/>
                </a:lnTo>
                <a:lnTo>
                  <a:pt x="749338" y="79121"/>
                </a:lnTo>
                <a:lnTo>
                  <a:pt x="749592" y="78447"/>
                </a:lnTo>
                <a:close/>
              </a:path>
              <a:path w="807720" h="229870">
                <a:moveTo>
                  <a:pt x="807402" y="156489"/>
                </a:moveTo>
                <a:lnTo>
                  <a:pt x="804926" y="148920"/>
                </a:lnTo>
                <a:lnTo>
                  <a:pt x="795007" y="137858"/>
                </a:lnTo>
                <a:lnTo>
                  <a:pt x="789025" y="135089"/>
                </a:lnTo>
                <a:lnTo>
                  <a:pt x="776236" y="135089"/>
                </a:lnTo>
                <a:lnTo>
                  <a:pt x="771309" y="137210"/>
                </a:lnTo>
                <a:lnTo>
                  <a:pt x="763181" y="145643"/>
                </a:lnTo>
                <a:lnTo>
                  <a:pt x="761149" y="150545"/>
                </a:lnTo>
                <a:lnTo>
                  <a:pt x="761149" y="161353"/>
                </a:lnTo>
                <a:lnTo>
                  <a:pt x="762800" y="165925"/>
                </a:lnTo>
                <a:lnTo>
                  <a:pt x="769378" y="173685"/>
                </a:lnTo>
                <a:lnTo>
                  <a:pt x="773252" y="175628"/>
                </a:lnTo>
                <a:lnTo>
                  <a:pt x="780961" y="175628"/>
                </a:lnTo>
                <a:lnTo>
                  <a:pt x="783691" y="174904"/>
                </a:lnTo>
                <a:lnTo>
                  <a:pt x="787463" y="172605"/>
                </a:lnTo>
                <a:lnTo>
                  <a:pt x="788365" y="172605"/>
                </a:lnTo>
                <a:lnTo>
                  <a:pt x="788847" y="172948"/>
                </a:lnTo>
                <a:lnTo>
                  <a:pt x="789813" y="174371"/>
                </a:lnTo>
                <a:lnTo>
                  <a:pt x="790054" y="175437"/>
                </a:lnTo>
                <a:lnTo>
                  <a:pt x="790054" y="183540"/>
                </a:lnTo>
                <a:lnTo>
                  <a:pt x="788225" y="190119"/>
                </a:lnTo>
                <a:lnTo>
                  <a:pt x="780897" y="203009"/>
                </a:lnTo>
                <a:lnTo>
                  <a:pt x="775017" y="208254"/>
                </a:lnTo>
                <a:lnTo>
                  <a:pt x="766927" y="212293"/>
                </a:lnTo>
                <a:lnTo>
                  <a:pt x="766927" y="218084"/>
                </a:lnTo>
                <a:lnTo>
                  <a:pt x="801662" y="190614"/>
                </a:lnTo>
                <a:lnTo>
                  <a:pt x="807402" y="166128"/>
                </a:lnTo>
                <a:lnTo>
                  <a:pt x="807402" y="156489"/>
                </a:lnTo>
                <a:close/>
              </a:path>
            </a:pathLst>
          </a:custGeom>
          <a:solidFill>
            <a:srgbClr val="000080"/>
          </a:solidFill>
        </p:spPr>
        <p:txBody>
          <a:bodyPr wrap="square" lIns="0" tIns="0" rIns="0" bIns="0" rtlCol="0"/>
          <a:lstStyle/>
          <a:p>
            <a:endParaRPr sz="1588"/>
          </a:p>
        </p:txBody>
      </p:sp>
      <p:sp>
        <p:nvSpPr>
          <p:cNvPr id="24" name="object 24"/>
          <p:cNvSpPr/>
          <p:nvPr/>
        </p:nvSpPr>
        <p:spPr>
          <a:xfrm>
            <a:off x="3584361" y="5485242"/>
            <a:ext cx="447115" cy="155201"/>
          </a:xfrm>
          <a:custGeom>
            <a:avLst/>
            <a:gdLst/>
            <a:ahLst/>
            <a:cxnLst/>
            <a:rect l="l" t="t" r="r" b="b"/>
            <a:pathLst>
              <a:path w="506729" h="175895">
                <a:moveTo>
                  <a:pt x="82015" y="0"/>
                </a:moveTo>
                <a:lnTo>
                  <a:pt x="0" y="0"/>
                </a:lnTo>
                <a:lnTo>
                  <a:pt x="0" y="3859"/>
                </a:lnTo>
                <a:lnTo>
                  <a:pt x="7626" y="3859"/>
                </a:lnTo>
                <a:lnTo>
                  <a:pt x="12835" y="4569"/>
                </a:lnTo>
                <a:lnTo>
                  <a:pt x="18414" y="7402"/>
                </a:lnTo>
                <a:lnTo>
                  <a:pt x="20364" y="9297"/>
                </a:lnTo>
                <a:lnTo>
                  <a:pt x="22570" y="14042"/>
                </a:lnTo>
                <a:lnTo>
                  <a:pt x="23122" y="19801"/>
                </a:lnTo>
                <a:lnTo>
                  <a:pt x="23110" y="152087"/>
                </a:lnTo>
                <a:lnTo>
                  <a:pt x="7706" y="167904"/>
                </a:lnTo>
                <a:lnTo>
                  <a:pt x="0" y="167904"/>
                </a:lnTo>
                <a:lnTo>
                  <a:pt x="0" y="171763"/>
                </a:lnTo>
                <a:lnTo>
                  <a:pt x="85808" y="171763"/>
                </a:lnTo>
                <a:lnTo>
                  <a:pt x="102672" y="170817"/>
                </a:lnTo>
                <a:lnTo>
                  <a:pt x="117401" y="167979"/>
                </a:lnTo>
                <a:lnTo>
                  <a:pt x="127880" y="164043"/>
                </a:lnTo>
                <a:lnTo>
                  <a:pt x="70845" y="164043"/>
                </a:lnTo>
                <a:lnTo>
                  <a:pt x="67433" y="162853"/>
                </a:lnTo>
                <a:lnTo>
                  <a:pt x="62816" y="158088"/>
                </a:lnTo>
                <a:lnTo>
                  <a:pt x="61662" y="154555"/>
                </a:lnTo>
                <a:lnTo>
                  <a:pt x="61662" y="86846"/>
                </a:lnTo>
                <a:lnTo>
                  <a:pt x="126535" y="86846"/>
                </a:lnTo>
                <a:lnTo>
                  <a:pt x="120783" y="84746"/>
                </a:lnTo>
                <a:lnTo>
                  <a:pt x="110138" y="81780"/>
                </a:lnTo>
                <a:lnTo>
                  <a:pt x="118800" y="79127"/>
                </a:lnTo>
                <a:lnTo>
                  <a:pt x="61662" y="79127"/>
                </a:lnTo>
                <a:lnTo>
                  <a:pt x="61662" y="7720"/>
                </a:lnTo>
                <a:lnTo>
                  <a:pt x="129155" y="7720"/>
                </a:lnTo>
                <a:lnTo>
                  <a:pt x="123642" y="5322"/>
                </a:lnTo>
                <a:lnTo>
                  <a:pt x="116450" y="2993"/>
                </a:lnTo>
                <a:lnTo>
                  <a:pt x="107115" y="1330"/>
                </a:lnTo>
                <a:lnTo>
                  <a:pt x="95637" y="332"/>
                </a:lnTo>
                <a:lnTo>
                  <a:pt x="82015" y="0"/>
                </a:lnTo>
                <a:close/>
              </a:path>
              <a:path w="506729" h="175895">
                <a:moveTo>
                  <a:pt x="126535" y="86846"/>
                </a:moveTo>
                <a:lnTo>
                  <a:pt x="61662" y="86846"/>
                </a:lnTo>
                <a:lnTo>
                  <a:pt x="71504" y="87058"/>
                </a:lnTo>
                <a:lnTo>
                  <a:pt x="80044" y="87845"/>
                </a:lnTo>
                <a:lnTo>
                  <a:pt x="110183" y="111700"/>
                </a:lnTo>
                <a:lnTo>
                  <a:pt x="111462" y="118972"/>
                </a:lnTo>
                <a:lnTo>
                  <a:pt x="111462" y="134150"/>
                </a:lnTo>
                <a:lnTo>
                  <a:pt x="82066" y="164043"/>
                </a:lnTo>
                <a:lnTo>
                  <a:pt x="127880" y="164043"/>
                </a:lnTo>
                <a:lnTo>
                  <a:pt x="154825" y="134122"/>
                </a:lnTo>
                <a:lnTo>
                  <a:pt x="155783" y="124962"/>
                </a:lnTo>
                <a:lnTo>
                  <a:pt x="154949" y="116308"/>
                </a:lnTo>
                <a:lnTo>
                  <a:pt x="129716" y="88007"/>
                </a:lnTo>
                <a:lnTo>
                  <a:pt x="126535" y="86846"/>
                </a:lnTo>
                <a:close/>
              </a:path>
              <a:path w="506729" h="175895">
                <a:moveTo>
                  <a:pt x="129155" y="7720"/>
                </a:moveTo>
                <a:lnTo>
                  <a:pt x="61662" y="7720"/>
                </a:lnTo>
                <a:lnTo>
                  <a:pt x="70988" y="7917"/>
                </a:lnTo>
                <a:lnTo>
                  <a:pt x="78944" y="8631"/>
                </a:lnTo>
                <a:lnTo>
                  <a:pt x="109534" y="35010"/>
                </a:lnTo>
                <a:lnTo>
                  <a:pt x="109534" y="51052"/>
                </a:lnTo>
                <a:lnTo>
                  <a:pt x="78587" y="78060"/>
                </a:lnTo>
                <a:lnTo>
                  <a:pt x="61662" y="79127"/>
                </a:lnTo>
                <a:lnTo>
                  <a:pt x="118800" y="79127"/>
                </a:lnTo>
                <a:lnTo>
                  <a:pt x="150003" y="52169"/>
                </a:lnTo>
                <a:lnTo>
                  <a:pt x="150003" y="35824"/>
                </a:lnTo>
                <a:lnTo>
                  <a:pt x="147648" y="28310"/>
                </a:lnTo>
                <a:lnTo>
                  <a:pt x="138234" y="14178"/>
                </a:lnTo>
                <a:lnTo>
                  <a:pt x="131800" y="8870"/>
                </a:lnTo>
                <a:lnTo>
                  <a:pt x="129155" y="7720"/>
                </a:lnTo>
                <a:close/>
              </a:path>
              <a:path w="506729" h="175895">
                <a:moveTo>
                  <a:pt x="228224" y="52108"/>
                </a:moveTo>
                <a:lnTo>
                  <a:pt x="190949" y="69372"/>
                </a:lnTo>
                <a:lnTo>
                  <a:pt x="175052" y="115796"/>
                </a:lnTo>
                <a:lnTo>
                  <a:pt x="175728" y="127222"/>
                </a:lnTo>
                <a:lnTo>
                  <a:pt x="193383" y="164411"/>
                </a:lnTo>
                <a:lnTo>
                  <a:pt x="225455" y="175623"/>
                </a:lnTo>
                <a:lnTo>
                  <a:pt x="232830" y="175103"/>
                </a:lnTo>
                <a:lnTo>
                  <a:pt x="264372" y="154393"/>
                </a:lnTo>
                <a:lnTo>
                  <a:pt x="234548" y="154393"/>
                </a:lnTo>
                <a:lnTo>
                  <a:pt x="227693" y="150855"/>
                </a:lnTo>
                <a:lnTo>
                  <a:pt x="209737" y="106146"/>
                </a:lnTo>
                <a:lnTo>
                  <a:pt x="273328" y="106146"/>
                </a:lnTo>
                <a:lnTo>
                  <a:pt x="272556" y="98426"/>
                </a:lnTo>
                <a:lnTo>
                  <a:pt x="209737" y="98426"/>
                </a:lnTo>
                <a:lnTo>
                  <a:pt x="209774" y="93579"/>
                </a:lnTo>
                <a:lnTo>
                  <a:pt x="222123" y="59828"/>
                </a:lnTo>
                <a:lnTo>
                  <a:pt x="252389" y="59828"/>
                </a:lnTo>
                <a:lnTo>
                  <a:pt x="244878" y="55515"/>
                </a:lnTo>
                <a:lnTo>
                  <a:pt x="236843" y="52960"/>
                </a:lnTo>
                <a:lnTo>
                  <a:pt x="228224" y="52108"/>
                </a:lnTo>
                <a:close/>
              </a:path>
              <a:path w="506729" h="175895">
                <a:moveTo>
                  <a:pt x="269082" y="135094"/>
                </a:moveTo>
                <a:lnTo>
                  <a:pt x="264466" y="142372"/>
                </a:lnTo>
                <a:lnTo>
                  <a:pt x="260130" y="147408"/>
                </a:lnTo>
                <a:lnTo>
                  <a:pt x="252021" y="152996"/>
                </a:lnTo>
                <a:lnTo>
                  <a:pt x="247515" y="154393"/>
                </a:lnTo>
                <a:lnTo>
                  <a:pt x="264372" y="154393"/>
                </a:lnTo>
                <a:lnTo>
                  <a:pt x="268429" y="148234"/>
                </a:lnTo>
                <a:lnTo>
                  <a:pt x="273328" y="138954"/>
                </a:lnTo>
                <a:lnTo>
                  <a:pt x="269082" y="135094"/>
                </a:lnTo>
                <a:close/>
              </a:path>
              <a:path w="506729" h="175895">
                <a:moveTo>
                  <a:pt x="252389" y="59828"/>
                </a:moveTo>
                <a:lnTo>
                  <a:pt x="228706" y="59828"/>
                </a:lnTo>
                <a:lnTo>
                  <a:pt x="230826" y="60532"/>
                </a:lnTo>
                <a:lnTo>
                  <a:pt x="232410" y="61939"/>
                </a:lnTo>
                <a:lnTo>
                  <a:pt x="240569" y="98426"/>
                </a:lnTo>
                <a:lnTo>
                  <a:pt x="272556" y="98426"/>
                </a:lnTo>
                <a:lnTo>
                  <a:pt x="272071" y="93579"/>
                </a:lnTo>
                <a:lnTo>
                  <a:pt x="269297" y="82655"/>
                </a:lnTo>
                <a:lnTo>
                  <a:pt x="265004" y="73374"/>
                </a:lnTo>
                <a:lnTo>
                  <a:pt x="259193" y="65737"/>
                </a:lnTo>
                <a:lnTo>
                  <a:pt x="252389" y="59828"/>
                </a:lnTo>
                <a:close/>
              </a:path>
              <a:path w="506729" h="175895">
                <a:moveTo>
                  <a:pt x="343843" y="52108"/>
                </a:moveTo>
                <a:lnTo>
                  <a:pt x="306569" y="69372"/>
                </a:lnTo>
                <a:lnTo>
                  <a:pt x="290671" y="115796"/>
                </a:lnTo>
                <a:lnTo>
                  <a:pt x="291346" y="127222"/>
                </a:lnTo>
                <a:lnTo>
                  <a:pt x="309001" y="164411"/>
                </a:lnTo>
                <a:lnTo>
                  <a:pt x="341073" y="175623"/>
                </a:lnTo>
                <a:lnTo>
                  <a:pt x="348448" y="175103"/>
                </a:lnTo>
                <a:lnTo>
                  <a:pt x="379990" y="154393"/>
                </a:lnTo>
                <a:lnTo>
                  <a:pt x="350165" y="154393"/>
                </a:lnTo>
                <a:lnTo>
                  <a:pt x="343311" y="150855"/>
                </a:lnTo>
                <a:lnTo>
                  <a:pt x="325357" y="106146"/>
                </a:lnTo>
                <a:lnTo>
                  <a:pt x="388946" y="106146"/>
                </a:lnTo>
                <a:lnTo>
                  <a:pt x="388175" y="98426"/>
                </a:lnTo>
                <a:lnTo>
                  <a:pt x="325357" y="98426"/>
                </a:lnTo>
                <a:lnTo>
                  <a:pt x="325393" y="93579"/>
                </a:lnTo>
                <a:lnTo>
                  <a:pt x="337742" y="59828"/>
                </a:lnTo>
                <a:lnTo>
                  <a:pt x="368008" y="59828"/>
                </a:lnTo>
                <a:lnTo>
                  <a:pt x="360497" y="55515"/>
                </a:lnTo>
                <a:lnTo>
                  <a:pt x="352463" y="52960"/>
                </a:lnTo>
                <a:lnTo>
                  <a:pt x="343843" y="52108"/>
                </a:lnTo>
                <a:close/>
              </a:path>
              <a:path w="506729" h="175895">
                <a:moveTo>
                  <a:pt x="384700" y="135094"/>
                </a:moveTo>
                <a:lnTo>
                  <a:pt x="380084" y="142372"/>
                </a:lnTo>
                <a:lnTo>
                  <a:pt x="375748" y="147408"/>
                </a:lnTo>
                <a:lnTo>
                  <a:pt x="367639" y="152996"/>
                </a:lnTo>
                <a:lnTo>
                  <a:pt x="363133" y="154393"/>
                </a:lnTo>
                <a:lnTo>
                  <a:pt x="379990" y="154393"/>
                </a:lnTo>
                <a:lnTo>
                  <a:pt x="384048" y="148234"/>
                </a:lnTo>
                <a:lnTo>
                  <a:pt x="388946" y="138954"/>
                </a:lnTo>
                <a:lnTo>
                  <a:pt x="384700" y="135094"/>
                </a:lnTo>
                <a:close/>
              </a:path>
              <a:path w="506729" h="175895">
                <a:moveTo>
                  <a:pt x="368008" y="59828"/>
                </a:moveTo>
                <a:lnTo>
                  <a:pt x="344324" y="59828"/>
                </a:lnTo>
                <a:lnTo>
                  <a:pt x="346443" y="60532"/>
                </a:lnTo>
                <a:lnTo>
                  <a:pt x="348028" y="61939"/>
                </a:lnTo>
                <a:lnTo>
                  <a:pt x="356189" y="98426"/>
                </a:lnTo>
                <a:lnTo>
                  <a:pt x="388175" y="98426"/>
                </a:lnTo>
                <a:lnTo>
                  <a:pt x="387690" y="93579"/>
                </a:lnTo>
                <a:lnTo>
                  <a:pt x="384916" y="82655"/>
                </a:lnTo>
                <a:lnTo>
                  <a:pt x="380623" y="73374"/>
                </a:lnTo>
                <a:lnTo>
                  <a:pt x="374811" y="65737"/>
                </a:lnTo>
                <a:lnTo>
                  <a:pt x="368008" y="59828"/>
                </a:lnTo>
                <a:close/>
              </a:path>
              <a:path w="506729" h="175895">
                <a:moveTo>
                  <a:pt x="454464" y="55967"/>
                </a:moveTo>
                <a:lnTo>
                  <a:pt x="406289" y="55967"/>
                </a:lnTo>
                <a:lnTo>
                  <a:pt x="406289" y="59828"/>
                </a:lnTo>
                <a:lnTo>
                  <a:pt x="410444" y="60270"/>
                </a:lnTo>
                <a:lnTo>
                  <a:pt x="413339" y="61064"/>
                </a:lnTo>
                <a:lnTo>
                  <a:pt x="416612" y="63356"/>
                </a:lnTo>
                <a:lnTo>
                  <a:pt x="417871" y="65156"/>
                </a:lnTo>
                <a:lnTo>
                  <a:pt x="419437" y="69537"/>
                </a:lnTo>
                <a:lnTo>
                  <a:pt x="419778" y="74020"/>
                </a:lnTo>
                <a:lnTo>
                  <a:pt x="419778" y="156062"/>
                </a:lnTo>
                <a:lnTo>
                  <a:pt x="418849" y="161852"/>
                </a:lnTo>
                <a:lnTo>
                  <a:pt x="415137" y="166235"/>
                </a:lnTo>
                <a:lnTo>
                  <a:pt x="411568" y="167521"/>
                </a:lnTo>
                <a:lnTo>
                  <a:pt x="406289" y="167904"/>
                </a:lnTo>
                <a:lnTo>
                  <a:pt x="406289" y="171763"/>
                </a:lnTo>
                <a:lnTo>
                  <a:pt x="467953" y="171763"/>
                </a:lnTo>
                <a:lnTo>
                  <a:pt x="467953" y="167904"/>
                </a:lnTo>
                <a:lnTo>
                  <a:pt x="463817" y="167622"/>
                </a:lnTo>
                <a:lnTo>
                  <a:pt x="460886" y="166918"/>
                </a:lnTo>
                <a:lnTo>
                  <a:pt x="454464" y="116761"/>
                </a:lnTo>
                <a:lnTo>
                  <a:pt x="454722" y="109633"/>
                </a:lnTo>
                <a:lnTo>
                  <a:pt x="461958" y="82534"/>
                </a:lnTo>
                <a:lnTo>
                  <a:pt x="454464" y="82534"/>
                </a:lnTo>
                <a:lnTo>
                  <a:pt x="454464" y="55967"/>
                </a:lnTo>
                <a:close/>
              </a:path>
              <a:path w="506729" h="175895">
                <a:moveTo>
                  <a:pt x="506234" y="75267"/>
                </a:moveTo>
                <a:lnTo>
                  <a:pt x="474555" y="75267"/>
                </a:lnTo>
                <a:lnTo>
                  <a:pt x="475289" y="75568"/>
                </a:lnTo>
                <a:lnTo>
                  <a:pt x="475943" y="76182"/>
                </a:lnTo>
                <a:lnTo>
                  <a:pt x="476374" y="76554"/>
                </a:lnTo>
                <a:lnTo>
                  <a:pt x="477837" y="78428"/>
                </a:lnTo>
                <a:lnTo>
                  <a:pt x="482817" y="85163"/>
                </a:lnTo>
                <a:lnTo>
                  <a:pt x="485757" y="86846"/>
                </a:lnTo>
                <a:lnTo>
                  <a:pt x="493947" y="86846"/>
                </a:lnTo>
                <a:lnTo>
                  <a:pt x="498036" y="85279"/>
                </a:lnTo>
                <a:lnTo>
                  <a:pt x="504800" y="79006"/>
                </a:lnTo>
                <a:lnTo>
                  <a:pt x="506234" y="75267"/>
                </a:lnTo>
                <a:close/>
              </a:path>
              <a:path w="506729" h="175895">
                <a:moveTo>
                  <a:pt x="494408" y="52108"/>
                </a:moveTo>
                <a:lnTo>
                  <a:pt x="484111" y="52108"/>
                </a:lnTo>
                <a:lnTo>
                  <a:pt x="478876" y="54148"/>
                </a:lnTo>
                <a:lnTo>
                  <a:pt x="454464" y="82534"/>
                </a:lnTo>
                <a:lnTo>
                  <a:pt x="461958" y="82534"/>
                </a:lnTo>
                <a:lnTo>
                  <a:pt x="463094" y="80826"/>
                </a:lnTo>
                <a:lnTo>
                  <a:pt x="466628" y="78011"/>
                </a:lnTo>
                <a:lnTo>
                  <a:pt x="468883" y="76172"/>
                </a:lnTo>
                <a:lnTo>
                  <a:pt x="471224" y="75267"/>
                </a:lnTo>
                <a:lnTo>
                  <a:pt x="506234" y="75267"/>
                </a:lnTo>
                <a:lnTo>
                  <a:pt x="506492" y="74593"/>
                </a:lnTo>
                <a:lnTo>
                  <a:pt x="506416" y="63356"/>
                </a:lnTo>
                <a:lnTo>
                  <a:pt x="504916" y="59420"/>
                </a:lnTo>
                <a:lnTo>
                  <a:pt x="498613" y="53571"/>
                </a:lnTo>
                <a:lnTo>
                  <a:pt x="494408" y="52108"/>
                </a:lnTo>
                <a:close/>
              </a:path>
            </a:pathLst>
          </a:custGeom>
          <a:solidFill>
            <a:srgbClr val="000080"/>
          </a:solidFill>
        </p:spPr>
        <p:txBody>
          <a:bodyPr wrap="square" lIns="0" tIns="0" rIns="0" bIns="0" rtlCol="0"/>
          <a:lstStyle/>
          <a:p>
            <a:endParaRPr sz="1588"/>
          </a:p>
        </p:txBody>
      </p:sp>
      <p:pic>
        <p:nvPicPr>
          <p:cNvPr id="25" name="object 25"/>
          <p:cNvPicPr/>
          <p:nvPr/>
        </p:nvPicPr>
        <p:blipFill>
          <a:blip r:embed="rId10" cstate="print"/>
          <a:stretch>
            <a:fillRect/>
          </a:stretch>
        </p:blipFill>
        <p:spPr>
          <a:xfrm>
            <a:off x="776947" y="5824114"/>
            <a:ext cx="100316" cy="153258"/>
          </a:xfrm>
          <a:prstGeom prst="rect">
            <a:avLst/>
          </a:prstGeom>
        </p:spPr>
      </p:pic>
      <p:pic>
        <p:nvPicPr>
          <p:cNvPr id="26" name="object 26"/>
          <p:cNvPicPr/>
          <p:nvPr/>
        </p:nvPicPr>
        <p:blipFill>
          <a:blip r:embed="rId11" cstate="print"/>
          <a:stretch>
            <a:fillRect/>
          </a:stretch>
        </p:blipFill>
        <p:spPr>
          <a:xfrm>
            <a:off x="1520230" y="5820708"/>
            <a:ext cx="1213728" cy="192424"/>
          </a:xfrm>
          <a:prstGeom prst="rect">
            <a:avLst/>
          </a:prstGeom>
        </p:spPr>
      </p:pic>
      <p:pic>
        <p:nvPicPr>
          <p:cNvPr id="27" name="object 27"/>
          <p:cNvPicPr/>
          <p:nvPr/>
        </p:nvPicPr>
        <p:blipFill>
          <a:blip r:embed="rId12" cstate="print"/>
          <a:stretch>
            <a:fillRect/>
          </a:stretch>
        </p:blipFill>
        <p:spPr>
          <a:xfrm>
            <a:off x="2803669" y="5820709"/>
            <a:ext cx="1275203" cy="202641"/>
          </a:xfrm>
          <a:prstGeom prst="rect">
            <a:avLst/>
          </a:prstGeom>
        </p:spPr>
      </p:pic>
      <p:sp>
        <p:nvSpPr>
          <p:cNvPr id="28" name="object 28"/>
          <p:cNvSpPr txBox="1"/>
          <p:nvPr/>
        </p:nvSpPr>
        <p:spPr>
          <a:xfrm>
            <a:off x="682580" y="1572545"/>
            <a:ext cx="11191741" cy="3842731"/>
          </a:xfrm>
          <a:prstGeom prst="rect">
            <a:avLst/>
          </a:prstGeom>
        </p:spPr>
        <p:txBody>
          <a:bodyPr vert="horz" wrap="square" lIns="0" tIns="47065" rIns="0" bIns="0" rtlCol="0">
            <a:spAutoFit/>
          </a:bodyPr>
          <a:lstStyle/>
          <a:p>
            <a:pPr marL="324428" marR="116547" indent="-246543">
              <a:lnSpc>
                <a:spcPts val="2294"/>
              </a:lnSpc>
              <a:spcBef>
                <a:spcPts val="371"/>
              </a:spcBef>
              <a:buClr>
                <a:srgbClr val="FE8637"/>
              </a:buClr>
              <a:buSzPct val="68750"/>
              <a:buFont typeface="Wingdings"/>
              <a:buChar char=""/>
              <a:tabLst>
                <a:tab pos="320505" algn="l"/>
              </a:tabLst>
            </a:pPr>
            <a:r>
              <a:rPr sz="2400" spc="124" dirty="0">
                <a:latin typeface="Sylfaen" panose="010A0502050306030303" pitchFamily="18" charset="0"/>
                <a:cs typeface="Cambria"/>
              </a:rPr>
              <a:t>Given</a:t>
            </a:r>
            <a:r>
              <a:rPr sz="2400" spc="119" dirty="0">
                <a:latin typeface="Sylfaen" panose="010A0502050306030303" pitchFamily="18" charset="0"/>
                <a:cs typeface="Cambria"/>
              </a:rPr>
              <a:t> </a:t>
            </a:r>
            <a:r>
              <a:rPr sz="2400" spc="141" dirty="0">
                <a:latin typeface="Sylfaen" panose="010A0502050306030303" pitchFamily="18" charset="0"/>
                <a:cs typeface="Cambria"/>
              </a:rPr>
              <a:t>a</a:t>
            </a:r>
            <a:r>
              <a:rPr sz="2400" spc="124" dirty="0">
                <a:latin typeface="Sylfaen" panose="010A0502050306030303" pitchFamily="18" charset="0"/>
                <a:cs typeface="Cambria"/>
              </a:rPr>
              <a:t> </a:t>
            </a:r>
            <a:r>
              <a:rPr sz="2400" spc="66" dirty="0">
                <a:latin typeface="Sylfaen" panose="010A0502050306030303" pitchFamily="18" charset="0"/>
                <a:cs typeface="Cambria"/>
              </a:rPr>
              <a:t>set</a:t>
            </a:r>
            <a:r>
              <a:rPr sz="2400" spc="124" dirty="0">
                <a:latin typeface="Sylfaen" panose="010A0502050306030303" pitchFamily="18" charset="0"/>
                <a:cs typeface="Cambria"/>
              </a:rPr>
              <a:t> </a:t>
            </a:r>
            <a:r>
              <a:rPr sz="2400" spc="-4" dirty="0">
                <a:latin typeface="Sylfaen" panose="010A0502050306030303" pitchFamily="18" charset="0"/>
                <a:cs typeface="Cambria"/>
              </a:rPr>
              <a:t>of</a:t>
            </a:r>
            <a:r>
              <a:rPr sz="2400" spc="119" dirty="0">
                <a:latin typeface="Sylfaen" panose="010A0502050306030303" pitchFamily="18" charset="0"/>
                <a:cs typeface="Cambria"/>
              </a:rPr>
              <a:t> </a:t>
            </a:r>
            <a:r>
              <a:rPr sz="2400" spc="79" dirty="0">
                <a:latin typeface="Sylfaen" panose="010A0502050306030303" pitchFamily="18" charset="0"/>
                <a:cs typeface="Cambria"/>
              </a:rPr>
              <a:t>transactions,</a:t>
            </a:r>
            <a:r>
              <a:rPr sz="2400" spc="124" dirty="0">
                <a:latin typeface="Sylfaen" panose="010A0502050306030303" pitchFamily="18" charset="0"/>
                <a:cs typeface="Cambria"/>
              </a:rPr>
              <a:t> </a:t>
            </a:r>
            <a:r>
              <a:rPr sz="2400" spc="71" dirty="0">
                <a:latin typeface="Sylfaen" panose="010A0502050306030303" pitchFamily="18" charset="0"/>
                <a:cs typeface="Cambria"/>
              </a:rPr>
              <a:t>find</a:t>
            </a:r>
            <a:r>
              <a:rPr sz="2400" spc="124" dirty="0">
                <a:latin typeface="Sylfaen" panose="010A0502050306030303" pitchFamily="18" charset="0"/>
                <a:cs typeface="Cambria"/>
              </a:rPr>
              <a:t> </a:t>
            </a:r>
            <a:r>
              <a:rPr sz="2400" spc="71" dirty="0">
                <a:latin typeface="Sylfaen" panose="010A0502050306030303" pitchFamily="18" charset="0"/>
                <a:cs typeface="Cambria"/>
              </a:rPr>
              <a:t>rules</a:t>
            </a:r>
            <a:r>
              <a:rPr sz="2400" spc="119" dirty="0">
                <a:latin typeface="Sylfaen" panose="010A0502050306030303" pitchFamily="18" charset="0"/>
                <a:cs typeface="Cambria"/>
              </a:rPr>
              <a:t> that</a:t>
            </a:r>
            <a:r>
              <a:rPr sz="2400" spc="124" dirty="0">
                <a:latin typeface="Sylfaen" panose="010A0502050306030303" pitchFamily="18" charset="0"/>
                <a:cs typeface="Cambria"/>
              </a:rPr>
              <a:t> </a:t>
            </a:r>
            <a:r>
              <a:rPr sz="2400" spc="62" dirty="0">
                <a:latin typeface="Sylfaen" panose="010A0502050306030303" pitchFamily="18" charset="0"/>
                <a:cs typeface="Cambria"/>
              </a:rPr>
              <a:t>will</a:t>
            </a:r>
            <a:r>
              <a:rPr sz="2400" spc="119" dirty="0">
                <a:latin typeface="Sylfaen" panose="010A0502050306030303" pitchFamily="18" charset="0"/>
                <a:cs typeface="Cambria"/>
              </a:rPr>
              <a:t> </a:t>
            </a:r>
            <a:r>
              <a:rPr sz="2400" spc="49" dirty="0">
                <a:latin typeface="Sylfaen" panose="010A0502050306030303" pitchFamily="18" charset="0"/>
                <a:cs typeface="Cambria"/>
              </a:rPr>
              <a:t>predict </a:t>
            </a:r>
            <a:r>
              <a:rPr sz="2400" spc="-449" dirty="0">
                <a:latin typeface="Sylfaen" panose="010A0502050306030303" pitchFamily="18" charset="0"/>
                <a:cs typeface="Cambria"/>
              </a:rPr>
              <a:t> </a:t>
            </a:r>
            <a:r>
              <a:rPr sz="2400" spc="84" dirty="0">
                <a:latin typeface="Sylfaen" panose="010A0502050306030303" pitchFamily="18" charset="0"/>
                <a:cs typeface="Cambria"/>
              </a:rPr>
              <a:t>the</a:t>
            </a:r>
            <a:r>
              <a:rPr sz="2400" spc="119" dirty="0">
                <a:latin typeface="Sylfaen" panose="010A0502050306030303" pitchFamily="18" charset="0"/>
                <a:cs typeface="Cambria"/>
              </a:rPr>
              <a:t> </a:t>
            </a:r>
            <a:r>
              <a:rPr sz="2400" spc="31" dirty="0">
                <a:latin typeface="Sylfaen" panose="010A0502050306030303" pitchFamily="18" charset="0"/>
                <a:cs typeface="Cambria"/>
              </a:rPr>
              <a:t>occurrence</a:t>
            </a:r>
            <a:r>
              <a:rPr sz="2400" spc="119" dirty="0">
                <a:latin typeface="Sylfaen" panose="010A0502050306030303" pitchFamily="18" charset="0"/>
                <a:cs typeface="Cambria"/>
              </a:rPr>
              <a:t> </a:t>
            </a:r>
            <a:r>
              <a:rPr sz="2400" spc="-4" dirty="0">
                <a:latin typeface="Sylfaen" panose="010A0502050306030303" pitchFamily="18" charset="0"/>
                <a:cs typeface="Cambria"/>
              </a:rPr>
              <a:t>of</a:t>
            </a:r>
            <a:r>
              <a:rPr sz="2400" spc="124" dirty="0">
                <a:latin typeface="Sylfaen" panose="010A0502050306030303" pitchFamily="18" charset="0"/>
                <a:cs typeface="Cambria"/>
              </a:rPr>
              <a:t> an</a:t>
            </a:r>
            <a:r>
              <a:rPr sz="2400" spc="119" dirty="0">
                <a:latin typeface="Sylfaen" panose="010A0502050306030303" pitchFamily="18" charset="0"/>
                <a:cs typeface="Cambria"/>
              </a:rPr>
              <a:t> </a:t>
            </a:r>
            <a:r>
              <a:rPr sz="2400" spc="79" dirty="0">
                <a:latin typeface="Sylfaen" panose="010A0502050306030303" pitchFamily="18" charset="0"/>
                <a:cs typeface="Cambria"/>
              </a:rPr>
              <a:t>item</a:t>
            </a:r>
            <a:r>
              <a:rPr sz="2400" spc="119" dirty="0">
                <a:latin typeface="Sylfaen" panose="010A0502050306030303" pitchFamily="18" charset="0"/>
                <a:cs typeface="Cambria"/>
              </a:rPr>
              <a:t> </a:t>
            </a:r>
            <a:r>
              <a:rPr sz="2400" spc="57" dirty="0">
                <a:latin typeface="Sylfaen" panose="010A0502050306030303" pitchFamily="18" charset="0"/>
                <a:cs typeface="Cambria"/>
              </a:rPr>
              <a:t>based</a:t>
            </a:r>
            <a:r>
              <a:rPr sz="2400" spc="124" dirty="0">
                <a:latin typeface="Sylfaen" panose="010A0502050306030303" pitchFamily="18" charset="0"/>
                <a:cs typeface="Cambria"/>
              </a:rPr>
              <a:t> </a:t>
            </a:r>
            <a:r>
              <a:rPr sz="2400" spc="22" dirty="0">
                <a:latin typeface="Sylfaen" panose="010A0502050306030303" pitchFamily="18" charset="0"/>
                <a:cs typeface="Cambria"/>
              </a:rPr>
              <a:t>on</a:t>
            </a:r>
            <a:r>
              <a:rPr sz="2400" spc="119" dirty="0">
                <a:latin typeface="Sylfaen" panose="010A0502050306030303" pitchFamily="18" charset="0"/>
                <a:cs typeface="Cambria"/>
              </a:rPr>
              <a:t> </a:t>
            </a:r>
            <a:r>
              <a:rPr sz="2400" spc="84" dirty="0">
                <a:latin typeface="Sylfaen" panose="010A0502050306030303" pitchFamily="18" charset="0"/>
                <a:cs typeface="Cambria"/>
              </a:rPr>
              <a:t>the</a:t>
            </a:r>
            <a:r>
              <a:rPr sz="2400" spc="119" dirty="0">
                <a:latin typeface="Sylfaen" panose="010A0502050306030303" pitchFamily="18" charset="0"/>
                <a:cs typeface="Cambria"/>
              </a:rPr>
              <a:t> </a:t>
            </a:r>
            <a:r>
              <a:rPr sz="2400" spc="35" dirty="0">
                <a:latin typeface="Sylfaen" panose="010A0502050306030303" pitchFamily="18" charset="0"/>
                <a:cs typeface="Cambria"/>
              </a:rPr>
              <a:t>occurrences</a:t>
            </a:r>
            <a:r>
              <a:rPr sz="2400" spc="124" dirty="0">
                <a:latin typeface="Sylfaen" panose="010A0502050306030303" pitchFamily="18" charset="0"/>
                <a:cs typeface="Cambria"/>
              </a:rPr>
              <a:t> </a:t>
            </a:r>
            <a:r>
              <a:rPr sz="2400" spc="-4" dirty="0">
                <a:latin typeface="Sylfaen" panose="010A0502050306030303" pitchFamily="18" charset="0"/>
                <a:cs typeface="Cambria"/>
              </a:rPr>
              <a:t>of </a:t>
            </a:r>
            <a:r>
              <a:rPr sz="2400" dirty="0">
                <a:latin typeface="Sylfaen" panose="010A0502050306030303" pitchFamily="18" charset="0"/>
                <a:cs typeface="Cambria"/>
              </a:rPr>
              <a:t> </a:t>
            </a:r>
            <a:r>
              <a:rPr sz="2400" spc="49" dirty="0">
                <a:latin typeface="Sylfaen" panose="010A0502050306030303" pitchFamily="18" charset="0"/>
                <a:cs typeface="Cambria"/>
              </a:rPr>
              <a:t>other</a:t>
            </a:r>
            <a:r>
              <a:rPr sz="2400" spc="115" dirty="0">
                <a:latin typeface="Sylfaen" panose="010A0502050306030303" pitchFamily="18" charset="0"/>
                <a:cs typeface="Cambria"/>
              </a:rPr>
              <a:t> </a:t>
            </a:r>
            <a:r>
              <a:rPr sz="2400" spc="79" dirty="0">
                <a:latin typeface="Sylfaen" panose="010A0502050306030303" pitchFamily="18" charset="0"/>
                <a:cs typeface="Cambria"/>
              </a:rPr>
              <a:t>items</a:t>
            </a:r>
            <a:r>
              <a:rPr sz="2400" spc="119" dirty="0">
                <a:latin typeface="Sylfaen" panose="010A0502050306030303" pitchFamily="18" charset="0"/>
                <a:cs typeface="Cambria"/>
              </a:rPr>
              <a:t> </a:t>
            </a:r>
            <a:r>
              <a:rPr sz="2400" spc="93" dirty="0">
                <a:latin typeface="Sylfaen" panose="010A0502050306030303" pitchFamily="18" charset="0"/>
                <a:cs typeface="Cambria"/>
              </a:rPr>
              <a:t>in</a:t>
            </a:r>
            <a:r>
              <a:rPr sz="2400" spc="119" dirty="0">
                <a:latin typeface="Sylfaen" panose="010A0502050306030303" pitchFamily="18" charset="0"/>
                <a:cs typeface="Cambria"/>
              </a:rPr>
              <a:t> </a:t>
            </a:r>
            <a:r>
              <a:rPr sz="2400" spc="84" dirty="0">
                <a:latin typeface="Sylfaen" panose="010A0502050306030303" pitchFamily="18" charset="0"/>
                <a:cs typeface="Cambria"/>
              </a:rPr>
              <a:t>the</a:t>
            </a:r>
            <a:r>
              <a:rPr sz="2400" spc="119" dirty="0">
                <a:latin typeface="Sylfaen" panose="010A0502050306030303" pitchFamily="18" charset="0"/>
                <a:cs typeface="Cambria"/>
              </a:rPr>
              <a:t> </a:t>
            </a:r>
            <a:r>
              <a:rPr sz="2400" spc="75" dirty="0">
                <a:latin typeface="Sylfaen" panose="010A0502050306030303" pitchFamily="18" charset="0"/>
                <a:cs typeface="Cambria"/>
              </a:rPr>
              <a:t>transaction</a:t>
            </a:r>
            <a:endParaRPr sz="2400" dirty="0">
              <a:latin typeface="Sylfaen" panose="010A0502050306030303" pitchFamily="18" charset="0"/>
              <a:cs typeface="Cambria"/>
            </a:endParaRPr>
          </a:p>
          <a:p>
            <a:pPr>
              <a:spcBef>
                <a:spcPts val="31"/>
              </a:spcBef>
            </a:pPr>
            <a:endParaRPr sz="2912" dirty="0">
              <a:latin typeface="Cambria"/>
              <a:cs typeface="Cambria"/>
            </a:endParaRPr>
          </a:p>
          <a:p>
            <a:pPr marL="11206">
              <a:lnSpc>
                <a:spcPts val="1853"/>
              </a:lnSpc>
            </a:pPr>
            <a:r>
              <a:rPr sz="2000" spc="93" dirty="0">
                <a:solidFill>
                  <a:srgbClr val="0C6D9C"/>
                </a:solidFill>
                <a:latin typeface="Cambria"/>
                <a:cs typeface="Cambria"/>
              </a:rPr>
              <a:t>Market-Basket</a:t>
            </a:r>
            <a:r>
              <a:rPr sz="2000" spc="84" dirty="0">
                <a:solidFill>
                  <a:srgbClr val="0C6D9C"/>
                </a:solidFill>
                <a:latin typeface="Cambria"/>
                <a:cs typeface="Cambria"/>
              </a:rPr>
              <a:t> </a:t>
            </a:r>
            <a:r>
              <a:rPr sz="2000" spc="62" dirty="0">
                <a:solidFill>
                  <a:srgbClr val="0C6D9C"/>
                </a:solidFill>
                <a:latin typeface="Cambria"/>
                <a:cs typeface="Cambria"/>
              </a:rPr>
              <a:t>transactions</a:t>
            </a:r>
            <a:endParaRPr sz="2000" dirty="0">
              <a:latin typeface="Cambria"/>
              <a:cs typeface="Cambria"/>
            </a:endParaRPr>
          </a:p>
          <a:p>
            <a:pPr marL="4045539">
              <a:lnSpc>
                <a:spcPts val="1853"/>
              </a:lnSpc>
            </a:pPr>
            <a:r>
              <a:rPr lang="en-IN" sz="2000" spc="97" dirty="0" smtClean="0">
                <a:latin typeface="Cambria"/>
                <a:cs typeface="Cambria"/>
              </a:rPr>
              <a:t>			</a:t>
            </a:r>
            <a:r>
              <a:rPr sz="2000" spc="97" dirty="0" smtClean="0">
                <a:latin typeface="Cambria"/>
                <a:cs typeface="Cambria"/>
              </a:rPr>
              <a:t>Example</a:t>
            </a:r>
            <a:r>
              <a:rPr sz="2000" spc="93" dirty="0" smtClean="0">
                <a:latin typeface="Cambria"/>
                <a:cs typeface="Cambria"/>
              </a:rPr>
              <a:t> </a:t>
            </a:r>
            <a:r>
              <a:rPr sz="2000" spc="-4" dirty="0">
                <a:latin typeface="Cambria"/>
                <a:cs typeface="Cambria"/>
              </a:rPr>
              <a:t>of</a:t>
            </a:r>
            <a:r>
              <a:rPr sz="2000" spc="97" dirty="0">
                <a:latin typeface="Cambria"/>
                <a:cs typeface="Cambria"/>
              </a:rPr>
              <a:t> </a:t>
            </a:r>
            <a:r>
              <a:rPr sz="2000" spc="53" dirty="0">
                <a:latin typeface="Cambria"/>
                <a:cs typeface="Cambria"/>
              </a:rPr>
              <a:t>Association</a:t>
            </a:r>
            <a:r>
              <a:rPr sz="2000" spc="93" dirty="0">
                <a:latin typeface="Cambria"/>
                <a:cs typeface="Cambria"/>
              </a:rPr>
              <a:t> </a:t>
            </a:r>
            <a:r>
              <a:rPr sz="2000" spc="84" dirty="0">
                <a:latin typeface="Cambria"/>
                <a:cs typeface="Cambria"/>
              </a:rPr>
              <a:t>Rules</a:t>
            </a:r>
            <a:endParaRPr sz="2000" dirty="0">
              <a:latin typeface="Cambria"/>
              <a:cs typeface="Cambria"/>
            </a:endParaRPr>
          </a:p>
          <a:p>
            <a:pPr>
              <a:spcBef>
                <a:spcPts val="49"/>
              </a:spcBef>
            </a:pPr>
            <a:endParaRPr sz="2000" dirty="0">
              <a:latin typeface="Cambria"/>
              <a:cs typeface="Cambria"/>
            </a:endParaRPr>
          </a:p>
          <a:p>
            <a:pPr marL="4448973"/>
            <a:r>
              <a:rPr lang="en-IN" sz="2000" spc="31" dirty="0" smtClean="0">
                <a:latin typeface="Cambria"/>
                <a:cs typeface="Cambria"/>
              </a:rPr>
              <a:t>				</a:t>
            </a:r>
            <a:r>
              <a:rPr sz="2000" spc="31" dirty="0" smtClean="0">
                <a:latin typeface="Cambria"/>
                <a:cs typeface="Cambria"/>
              </a:rPr>
              <a:t>{</a:t>
            </a:r>
            <a:r>
              <a:rPr sz="2000" spc="31" dirty="0">
                <a:latin typeface="Cambria"/>
                <a:cs typeface="Cambria"/>
              </a:rPr>
              <a:t>Diaper}</a:t>
            </a:r>
            <a:r>
              <a:rPr sz="2000" spc="71" dirty="0">
                <a:latin typeface="Cambria"/>
                <a:cs typeface="Cambria"/>
              </a:rPr>
              <a:t> </a:t>
            </a:r>
            <a:r>
              <a:rPr sz="2000" dirty="0">
                <a:latin typeface="Symbol"/>
                <a:cs typeface="Symbol"/>
              </a:rPr>
              <a:t></a:t>
            </a:r>
            <a:r>
              <a:rPr sz="2000" spc="22" dirty="0">
                <a:latin typeface="Times New Roman"/>
                <a:cs typeface="Times New Roman"/>
              </a:rPr>
              <a:t> </a:t>
            </a:r>
            <a:r>
              <a:rPr sz="2000" spc="26" dirty="0">
                <a:latin typeface="Cambria"/>
                <a:cs typeface="Cambria"/>
              </a:rPr>
              <a:t>{Beer</a:t>
            </a:r>
            <a:r>
              <a:rPr sz="2000" spc="26" dirty="0" smtClean="0">
                <a:latin typeface="Cambria"/>
                <a:cs typeface="Cambria"/>
              </a:rPr>
              <a:t>},</a:t>
            </a:r>
            <a:endParaRPr lang="en-IN" sz="2000" spc="26" dirty="0" smtClean="0">
              <a:latin typeface="Cambria"/>
              <a:cs typeface="Cambria"/>
            </a:endParaRPr>
          </a:p>
          <a:p>
            <a:pPr marL="4448973"/>
            <a:endParaRPr sz="2000" dirty="0">
              <a:latin typeface="Cambria"/>
              <a:cs typeface="Cambria"/>
            </a:endParaRPr>
          </a:p>
          <a:p>
            <a:pPr marL="4448973">
              <a:lnSpc>
                <a:spcPts val="1880"/>
              </a:lnSpc>
              <a:spcBef>
                <a:spcPts val="35"/>
              </a:spcBef>
            </a:pPr>
            <a:r>
              <a:rPr lang="en-IN" sz="2000" spc="75" dirty="0" smtClean="0">
                <a:latin typeface="Cambria"/>
                <a:cs typeface="Cambria"/>
              </a:rPr>
              <a:t>				</a:t>
            </a:r>
            <a:r>
              <a:rPr sz="2000" spc="75" dirty="0" smtClean="0">
                <a:latin typeface="Cambria"/>
                <a:cs typeface="Cambria"/>
              </a:rPr>
              <a:t>{</a:t>
            </a:r>
            <a:r>
              <a:rPr sz="2000" spc="75" dirty="0">
                <a:latin typeface="Cambria"/>
                <a:cs typeface="Cambria"/>
              </a:rPr>
              <a:t>Milk,</a:t>
            </a:r>
            <a:r>
              <a:rPr sz="2000" spc="66" dirty="0">
                <a:latin typeface="Cambria"/>
                <a:cs typeface="Cambria"/>
              </a:rPr>
              <a:t> </a:t>
            </a:r>
            <a:r>
              <a:rPr sz="2000" spc="49" dirty="0">
                <a:latin typeface="Cambria"/>
                <a:cs typeface="Cambria"/>
              </a:rPr>
              <a:t>Bread}</a:t>
            </a:r>
            <a:r>
              <a:rPr sz="2000" spc="66" dirty="0">
                <a:latin typeface="Cambria"/>
                <a:cs typeface="Cambria"/>
              </a:rPr>
              <a:t> </a:t>
            </a:r>
            <a:r>
              <a:rPr sz="2000" dirty="0">
                <a:latin typeface="Symbol"/>
                <a:cs typeface="Symbol"/>
              </a:rPr>
              <a:t></a:t>
            </a:r>
            <a:r>
              <a:rPr sz="2000" spc="22" dirty="0">
                <a:latin typeface="Times New Roman"/>
                <a:cs typeface="Times New Roman"/>
              </a:rPr>
              <a:t> </a:t>
            </a:r>
            <a:r>
              <a:rPr sz="2000" spc="66" dirty="0">
                <a:latin typeface="Cambria"/>
                <a:cs typeface="Cambria"/>
              </a:rPr>
              <a:t>{</a:t>
            </a:r>
            <a:r>
              <a:rPr sz="2000" spc="66" dirty="0" err="1">
                <a:latin typeface="Cambria"/>
                <a:cs typeface="Cambria"/>
              </a:rPr>
              <a:t>Eggs,Coke</a:t>
            </a:r>
            <a:r>
              <a:rPr sz="2000" spc="66" dirty="0" smtClean="0">
                <a:latin typeface="Cambria"/>
                <a:cs typeface="Cambria"/>
              </a:rPr>
              <a:t>},</a:t>
            </a:r>
            <a:endParaRPr lang="en-IN" sz="2000" spc="66" dirty="0" smtClean="0">
              <a:latin typeface="Cambria"/>
              <a:cs typeface="Cambria"/>
            </a:endParaRPr>
          </a:p>
          <a:p>
            <a:pPr marL="4448973">
              <a:lnSpc>
                <a:spcPts val="1880"/>
              </a:lnSpc>
              <a:spcBef>
                <a:spcPts val="35"/>
              </a:spcBef>
            </a:pPr>
            <a:endParaRPr sz="2000" dirty="0">
              <a:latin typeface="Cambria"/>
              <a:cs typeface="Cambria"/>
            </a:endParaRPr>
          </a:p>
          <a:p>
            <a:pPr marL="4448973">
              <a:lnSpc>
                <a:spcPts val="1880"/>
              </a:lnSpc>
            </a:pPr>
            <a:r>
              <a:rPr lang="en-IN" sz="2000" spc="44" dirty="0" smtClean="0">
                <a:latin typeface="Cambria"/>
                <a:cs typeface="Cambria"/>
              </a:rPr>
              <a:t>				</a:t>
            </a:r>
            <a:r>
              <a:rPr sz="2000" spc="44" dirty="0" smtClean="0">
                <a:latin typeface="Cambria"/>
                <a:cs typeface="Cambria"/>
              </a:rPr>
              <a:t>{</a:t>
            </a:r>
            <a:r>
              <a:rPr sz="2000" spc="44" dirty="0">
                <a:latin typeface="Cambria"/>
                <a:cs typeface="Cambria"/>
              </a:rPr>
              <a:t>Beer,</a:t>
            </a:r>
            <a:r>
              <a:rPr sz="2000" spc="71" dirty="0">
                <a:latin typeface="Cambria"/>
                <a:cs typeface="Cambria"/>
              </a:rPr>
              <a:t> </a:t>
            </a:r>
            <a:r>
              <a:rPr sz="2000" spc="49" dirty="0">
                <a:latin typeface="Cambria"/>
                <a:cs typeface="Cambria"/>
              </a:rPr>
              <a:t>Bread}</a:t>
            </a:r>
            <a:r>
              <a:rPr sz="2000" spc="75" dirty="0">
                <a:latin typeface="Cambria"/>
                <a:cs typeface="Cambria"/>
              </a:rPr>
              <a:t> </a:t>
            </a:r>
            <a:r>
              <a:rPr sz="2000" dirty="0">
                <a:latin typeface="Symbol"/>
                <a:cs typeface="Symbol"/>
              </a:rPr>
              <a:t></a:t>
            </a:r>
            <a:r>
              <a:rPr sz="2000" spc="26" dirty="0">
                <a:latin typeface="Times New Roman"/>
                <a:cs typeface="Times New Roman"/>
              </a:rPr>
              <a:t> </a:t>
            </a:r>
            <a:r>
              <a:rPr sz="2000" spc="53" dirty="0">
                <a:latin typeface="Cambria"/>
                <a:cs typeface="Cambria"/>
              </a:rPr>
              <a:t>{Milk},</a:t>
            </a:r>
            <a:endParaRPr sz="2000" dirty="0">
              <a:latin typeface="Cambria"/>
              <a:cs typeface="Cambria"/>
            </a:endParaRPr>
          </a:p>
          <a:p>
            <a:pPr>
              <a:spcBef>
                <a:spcPts val="44"/>
              </a:spcBef>
            </a:pPr>
            <a:endParaRPr sz="2000" dirty="0">
              <a:latin typeface="Cambria"/>
              <a:cs typeface="Cambria"/>
            </a:endParaRPr>
          </a:p>
          <a:p>
            <a:pPr marL="4045539" marR="500930"/>
            <a:r>
              <a:rPr lang="en-IN" sz="2000" spc="62" dirty="0" smtClean="0">
                <a:latin typeface="Cambria"/>
                <a:cs typeface="Cambria"/>
              </a:rPr>
              <a:t>	</a:t>
            </a:r>
            <a:r>
              <a:rPr sz="2000" spc="62" dirty="0" smtClean="0">
                <a:latin typeface="Cambria"/>
                <a:cs typeface="Cambria"/>
              </a:rPr>
              <a:t>Implication</a:t>
            </a:r>
            <a:r>
              <a:rPr sz="2000" spc="93" dirty="0" smtClean="0">
                <a:latin typeface="Cambria"/>
                <a:cs typeface="Cambria"/>
              </a:rPr>
              <a:t> </a:t>
            </a:r>
            <a:r>
              <a:rPr sz="2000" spc="75" dirty="0">
                <a:latin typeface="Cambria"/>
                <a:cs typeface="Cambria"/>
              </a:rPr>
              <a:t>means</a:t>
            </a:r>
            <a:r>
              <a:rPr sz="2000" spc="97" dirty="0">
                <a:latin typeface="Cambria"/>
                <a:cs typeface="Cambria"/>
              </a:rPr>
              <a:t> </a:t>
            </a:r>
            <a:r>
              <a:rPr sz="2000" spc="-18" dirty="0">
                <a:latin typeface="Cambria"/>
                <a:cs typeface="Cambria"/>
              </a:rPr>
              <a:t>co- </a:t>
            </a:r>
            <a:r>
              <a:rPr sz="2000" spc="-13" dirty="0">
                <a:latin typeface="Cambria"/>
                <a:cs typeface="Cambria"/>
              </a:rPr>
              <a:t> </a:t>
            </a:r>
            <a:r>
              <a:rPr sz="2000" spc="35" dirty="0">
                <a:latin typeface="Cambria"/>
                <a:cs typeface="Cambria"/>
              </a:rPr>
              <a:t>occurrence,</a:t>
            </a:r>
            <a:r>
              <a:rPr sz="2000" spc="79" dirty="0">
                <a:latin typeface="Cambria"/>
                <a:cs typeface="Cambria"/>
              </a:rPr>
              <a:t> </a:t>
            </a:r>
            <a:r>
              <a:rPr sz="2000" spc="40" dirty="0">
                <a:latin typeface="Cambria"/>
                <a:cs typeface="Cambria"/>
              </a:rPr>
              <a:t>not</a:t>
            </a:r>
            <a:r>
              <a:rPr sz="2000" spc="88" dirty="0">
                <a:latin typeface="Cambria"/>
                <a:cs typeface="Cambria"/>
              </a:rPr>
              <a:t> </a:t>
            </a:r>
            <a:r>
              <a:rPr sz="2000" spc="66" dirty="0">
                <a:latin typeface="Cambria"/>
                <a:cs typeface="Cambria"/>
              </a:rPr>
              <a:t>causality!</a:t>
            </a:r>
            <a:endParaRPr sz="2000" dirty="0">
              <a:latin typeface="Cambria"/>
              <a:cs typeface="Cambria"/>
            </a:endParaRPr>
          </a:p>
        </p:txBody>
      </p:sp>
    </p:spTree>
    <p:extLst>
      <p:ext uri="{BB962C8B-B14F-4D97-AF65-F5344CB8AC3E}">
        <p14:creationId xmlns:p14="http://schemas.microsoft.com/office/powerpoint/2010/main" val="31434843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0098"/>
            <a:ext cx="7848058" cy="503758"/>
          </a:xfrm>
          <a:prstGeom prst="rect">
            <a:avLst/>
          </a:prstGeom>
        </p:spPr>
        <p:txBody>
          <a:bodyPr vert="horz" wrap="square" lIns="0" tIns="11206" rIns="0" bIns="0" rtlCol="0" anchor="ctr">
            <a:spAutoFit/>
          </a:bodyPr>
          <a:lstStyle/>
          <a:p>
            <a:pPr marL="11206">
              <a:lnSpc>
                <a:spcPct val="100000"/>
              </a:lnSpc>
              <a:spcBef>
                <a:spcPts val="88"/>
              </a:spcBef>
            </a:pPr>
            <a:r>
              <a:rPr sz="3200" spc="199" dirty="0">
                <a:solidFill>
                  <a:schemeClr val="accent1">
                    <a:lumMod val="75000"/>
                  </a:schemeClr>
                </a:solidFill>
                <a:latin typeface="Arial Rounded MT Bold" panose="020F0704030504030204" pitchFamily="34" charset="0"/>
              </a:rPr>
              <a:t>DEFINITION:</a:t>
            </a:r>
            <a:r>
              <a:rPr sz="3200" spc="128" dirty="0">
                <a:solidFill>
                  <a:schemeClr val="accent1">
                    <a:lumMod val="75000"/>
                  </a:schemeClr>
                </a:solidFill>
                <a:latin typeface="Arial Rounded MT Bold" panose="020F0704030504030204" pitchFamily="34" charset="0"/>
              </a:rPr>
              <a:t> </a:t>
            </a:r>
            <a:r>
              <a:rPr sz="3200" spc="256" dirty="0">
                <a:solidFill>
                  <a:schemeClr val="accent1">
                    <a:lumMod val="75000"/>
                  </a:schemeClr>
                </a:solidFill>
                <a:latin typeface="Arial Rounded MT Bold" panose="020F0704030504030204" pitchFamily="34" charset="0"/>
              </a:rPr>
              <a:t>FREQUENT</a:t>
            </a:r>
            <a:r>
              <a:rPr sz="3200" spc="234" dirty="0">
                <a:solidFill>
                  <a:schemeClr val="accent1">
                    <a:lumMod val="75000"/>
                  </a:schemeClr>
                </a:solidFill>
                <a:latin typeface="Arial Rounded MT Bold" panose="020F0704030504030204" pitchFamily="34" charset="0"/>
              </a:rPr>
              <a:t> </a:t>
            </a:r>
            <a:r>
              <a:rPr sz="3200" spc="221" dirty="0">
                <a:solidFill>
                  <a:schemeClr val="accent1">
                    <a:lumMod val="75000"/>
                  </a:schemeClr>
                </a:solidFill>
                <a:latin typeface="Arial Rounded MT Bold" panose="020F0704030504030204" pitchFamily="34" charset="0"/>
              </a:rPr>
              <a:t>ITEMSET</a:t>
            </a:r>
            <a:endParaRPr sz="3200" dirty="0">
              <a:solidFill>
                <a:schemeClr val="accent1">
                  <a:lumMod val="75000"/>
                </a:schemeClr>
              </a:solidFill>
              <a:latin typeface="Arial Rounded MT Bold" panose="020F0704030504030204" pitchFamily="34" charset="0"/>
            </a:endParaRPr>
          </a:p>
        </p:txBody>
      </p:sp>
      <p:sp>
        <p:nvSpPr>
          <p:cNvPr id="3" name="object 3"/>
          <p:cNvSpPr txBox="1"/>
          <p:nvPr/>
        </p:nvSpPr>
        <p:spPr>
          <a:xfrm>
            <a:off x="347507" y="1171317"/>
            <a:ext cx="8274950" cy="4990054"/>
          </a:xfrm>
          <a:prstGeom prst="rect">
            <a:avLst/>
          </a:prstGeom>
        </p:spPr>
        <p:txBody>
          <a:bodyPr vert="horz" wrap="square" lIns="0" tIns="64994" rIns="0" bIns="0" rtlCol="0">
            <a:spAutoFit/>
          </a:bodyPr>
          <a:lstStyle/>
          <a:p>
            <a:pPr marL="313781" indent="-302575">
              <a:spcBef>
                <a:spcPts val="512"/>
              </a:spcBef>
              <a:buClr>
                <a:srgbClr val="FE8637"/>
              </a:buClr>
              <a:buSzPct val="70000"/>
              <a:buFont typeface="Wingdings"/>
              <a:buChar char=""/>
              <a:tabLst>
                <a:tab pos="313221" algn="l"/>
                <a:tab pos="313781" algn="l"/>
              </a:tabLst>
            </a:pPr>
            <a:r>
              <a:rPr sz="2000" b="1" spc="101" dirty="0">
                <a:latin typeface="Sylfaen" panose="010A0502050306030303" pitchFamily="18" charset="0"/>
                <a:cs typeface="Cambria"/>
              </a:rPr>
              <a:t>Itemset</a:t>
            </a:r>
            <a:endParaRPr sz="2000" dirty="0">
              <a:latin typeface="Sylfaen" panose="010A0502050306030303" pitchFamily="18" charset="0"/>
              <a:cs typeface="Cambria"/>
            </a:endParaRPr>
          </a:p>
          <a:p>
            <a:pPr marL="666786" lvl="1" indent="-252146">
              <a:spcBef>
                <a:spcPts val="379"/>
              </a:spcBef>
              <a:buClr>
                <a:srgbClr val="FE8637"/>
              </a:buClr>
              <a:buSzPct val="77777"/>
              <a:buFont typeface="Segoe UI Symbol"/>
              <a:buChar char="⚫"/>
              <a:tabLst>
                <a:tab pos="666225" algn="l"/>
                <a:tab pos="666786" algn="l"/>
              </a:tabLst>
            </a:pPr>
            <a:r>
              <a:rPr sz="2000" spc="154" dirty="0">
                <a:latin typeface="Sylfaen" panose="010A0502050306030303" pitchFamily="18" charset="0"/>
                <a:cs typeface="Cambria"/>
              </a:rPr>
              <a:t>A</a:t>
            </a:r>
            <a:r>
              <a:rPr sz="2000" spc="84" dirty="0">
                <a:latin typeface="Sylfaen" panose="010A0502050306030303" pitchFamily="18" charset="0"/>
                <a:cs typeface="Cambria"/>
              </a:rPr>
              <a:t> </a:t>
            </a:r>
            <a:r>
              <a:rPr sz="2000" spc="26" dirty="0">
                <a:latin typeface="Sylfaen" panose="010A0502050306030303" pitchFamily="18" charset="0"/>
                <a:cs typeface="Cambria"/>
              </a:rPr>
              <a:t>collection</a:t>
            </a:r>
            <a:r>
              <a:rPr sz="2000" spc="84" dirty="0">
                <a:latin typeface="Sylfaen" panose="010A0502050306030303" pitchFamily="18" charset="0"/>
                <a:cs typeface="Cambria"/>
              </a:rPr>
              <a:t> </a:t>
            </a:r>
            <a:r>
              <a:rPr sz="2000" spc="-4" dirty="0">
                <a:latin typeface="Sylfaen" panose="010A0502050306030303" pitchFamily="18" charset="0"/>
                <a:cs typeface="Cambria"/>
              </a:rPr>
              <a:t>of</a:t>
            </a:r>
            <a:r>
              <a:rPr sz="2000" spc="84" dirty="0">
                <a:latin typeface="Sylfaen" panose="010A0502050306030303" pitchFamily="18" charset="0"/>
                <a:cs typeface="Cambria"/>
              </a:rPr>
              <a:t> </a:t>
            </a:r>
            <a:r>
              <a:rPr sz="2000" spc="13" dirty="0">
                <a:latin typeface="Sylfaen" panose="010A0502050306030303" pitchFamily="18" charset="0"/>
                <a:cs typeface="Cambria"/>
              </a:rPr>
              <a:t>one</a:t>
            </a:r>
            <a:r>
              <a:rPr sz="2000" spc="84" dirty="0">
                <a:latin typeface="Sylfaen" panose="010A0502050306030303" pitchFamily="18" charset="0"/>
                <a:cs typeface="Cambria"/>
              </a:rPr>
              <a:t> </a:t>
            </a:r>
            <a:r>
              <a:rPr sz="2000" spc="-4" dirty="0">
                <a:latin typeface="Sylfaen" panose="010A0502050306030303" pitchFamily="18" charset="0"/>
                <a:cs typeface="Cambria"/>
              </a:rPr>
              <a:t>or</a:t>
            </a:r>
            <a:r>
              <a:rPr sz="2000" spc="88" dirty="0">
                <a:latin typeface="Sylfaen" panose="010A0502050306030303" pitchFamily="18" charset="0"/>
                <a:cs typeface="Cambria"/>
              </a:rPr>
              <a:t> </a:t>
            </a:r>
            <a:r>
              <a:rPr sz="2000" spc="22" dirty="0">
                <a:latin typeface="Sylfaen" panose="010A0502050306030303" pitchFamily="18" charset="0"/>
                <a:cs typeface="Cambria"/>
              </a:rPr>
              <a:t>more</a:t>
            </a:r>
            <a:r>
              <a:rPr sz="2000" spc="84" dirty="0">
                <a:latin typeface="Sylfaen" panose="010A0502050306030303" pitchFamily="18" charset="0"/>
                <a:cs typeface="Cambria"/>
              </a:rPr>
              <a:t> </a:t>
            </a:r>
            <a:r>
              <a:rPr sz="2000" spc="57" dirty="0">
                <a:latin typeface="Sylfaen" panose="010A0502050306030303" pitchFamily="18" charset="0"/>
                <a:cs typeface="Cambria"/>
              </a:rPr>
              <a:t>items</a:t>
            </a:r>
            <a:endParaRPr sz="2000" dirty="0">
              <a:latin typeface="Sylfaen" panose="010A0502050306030303" pitchFamily="18" charset="0"/>
              <a:cs typeface="Cambria"/>
            </a:endParaRPr>
          </a:p>
          <a:p>
            <a:pPr marL="1019790" lvl="2" indent="-202277">
              <a:spcBef>
                <a:spcPts val="344"/>
              </a:spcBef>
              <a:buClr>
                <a:srgbClr val="E0752F"/>
              </a:buClr>
              <a:buSzPct val="59375"/>
              <a:buFont typeface="Wingdings"/>
              <a:buChar char=""/>
              <a:tabLst>
                <a:tab pos="1019790" algn="l"/>
              </a:tabLst>
            </a:pPr>
            <a:r>
              <a:rPr sz="2000" spc="71" dirty="0">
                <a:latin typeface="Sylfaen" panose="010A0502050306030303" pitchFamily="18" charset="0"/>
                <a:cs typeface="Cambria"/>
              </a:rPr>
              <a:t>Example: </a:t>
            </a:r>
            <a:r>
              <a:rPr sz="2000" spc="66" dirty="0">
                <a:latin typeface="Sylfaen" panose="010A0502050306030303" pitchFamily="18" charset="0"/>
                <a:cs typeface="Cambria"/>
              </a:rPr>
              <a:t>{Milk,</a:t>
            </a:r>
            <a:r>
              <a:rPr sz="2000" spc="75" dirty="0">
                <a:latin typeface="Sylfaen" panose="010A0502050306030303" pitchFamily="18" charset="0"/>
                <a:cs typeface="Cambria"/>
              </a:rPr>
              <a:t> </a:t>
            </a:r>
            <a:r>
              <a:rPr sz="2000" spc="71" dirty="0">
                <a:latin typeface="Sylfaen" panose="010A0502050306030303" pitchFamily="18" charset="0"/>
                <a:cs typeface="Cambria"/>
              </a:rPr>
              <a:t>Bread,</a:t>
            </a:r>
            <a:r>
              <a:rPr sz="2000" spc="75" dirty="0">
                <a:latin typeface="Sylfaen" panose="010A0502050306030303" pitchFamily="18" charset="0"/>
                <a:cs typeface="Cambria"/>
              </a:rPr>
              <a:t> </a:t>
            </a:r>
            <a:r>
              <a:rPr sz="2000" spc="40" dirty="0">
                <a:latin typeface="Sylfaen" panose="010A0502050306030303" pitchFamily="18" charset="0"/>
                <a:cs typeface="Cambria"/>
              </a:rPr>
              <a:t>Diaper}</a:t>
            </a:r>
            <a:endParaRPr sz="2000" dirty="0">
              <a:latin typeface="Sylfaen" panose="010A0502050306030303" pitchFamily="18" charset="0"/>
              <a:cs typeface="Cambria"/>
            </a:endParaRPr>
          </a:p>
          <a:p>
            <a:pPr marL="666786" lvl="1" indent="-252146">
              <a:spcBef>
                <a:spcPts val="379"/>
              </a:spcBef>
              <a:buClr>
                <a:srgbClr val="FE8637"/>
              </a:buClr>
              <a:buSzPct val="77777"/>
              <a:buFont typeface="Segoe UI Symbol"/>
              <a:buChar char="⚫"/>
              <a:tabLst>
                <a:tab pos="666225" algn="l"/>
                <a:tab pos="666786" algn="l"/>
              </a:tabLst>
            </a:pPr>
            <a:r>
              <a:rPr sz="2000" spc="53" dirty="0">
                <a:latin typeface="Sylfaen" panose="010A0502050306030303" pitchFamily="18" charset="0"/>
                <a:cs typeface="Cambria"/>
              </a:rPr>
              <a:t>k-itemset</a:t>
            </a:r>
            <a:endParaRPr sz="2000" dirty="0">
              <a:latin typeface="Sylfaen" panose="010A0502050306030303" pitchFamily="18" charset="0"/>
              <a:cs typeface="Cambria"/>
            </a:endParaRPr>
          </a:p>
          <a:p>
            <a:pPr marL="1019790" lvl="2" indent="-202277">
              <a:spcBef>
                <a:spcPts val="344"/>
              </a:spcBef>
              <a:buClr>
                <a:srgbClr val="E0752F"/>
              </a:buClr>
              <a:buSzPct val="59375"/>
              <a:buFont typeface="Wingdings"/>
              <a:buChar char=""/>
              <a:tabLst>
                <a:tab pos="1019790" algn="l"/>
              </a:tabLst>
            </a:pPr>
            <a:r>
              <a:rPr sz="2000" spc="106" dirty="0">
                <a:latin typeface="Sylfaen" panose="010A0502050306030303" pitchFamily="18" charset="0"/>
                <a:cs typeface="Cambria"/>
              </a:rPr>
              <a:t>An</a:t>
            </a:r>
            <a:r>
              <a:rPr sz="2000" spc="71" dirty="0">
                <a:latin typeface="Sylfaen" panose="010A0502050306030303" pitchFamily="18" charset="0"/>
                <a:cs typeface="Cambria"/>
              </a:rPr>
              <a:t> </a:t>
            </a:r>
            <a:r>
              <a:rPr sz="2000" spc="49" dirty="0">
                <a:latin typeface="Sylfaen" panose="010A0502050306030303" pitchFamily="18" charset="0"/>
                <a:cs typeface="Cambria"/>
              </a:rPr>
              <a:t>itemset</a:t>
            </a:r>
            <a:r>
              <a:rPr sz="2000" spc="75" dirty="0">
                <a:latin typeface="Sylfaen" panose="010A0502050306030303" pitchFamily="18" charset="0"/>
                <a:cs typeface="Cambria"/>
              </a:rPr>
              <a:t> </a:t>
            </a:r>
            <a:r>
              <a:rPr sz="2000" spc="79" dirty="0">
                <a:latin typeface="Sylfaen" panose="010A0502050306030303" pitchFamily="18" charset="0"/>
                <a:cs typeface="Cambria"/>
              </a:rPr>
              <a:t>that</a:t>
            </a:r>
            <a:r>
              <a:rPr sz="2000" spc="71" dirty="0">
                <a:latin typeface="Sylfaen" panose="010A0502050306030303" pitchFamily="18" charset="0"/>
                <a:cs typeface="Cambria"/>
              </a:rPr>
              <a:t> </a:t>
            </a:r>
            <a:r>
              <a:rPr sz="2000" spc="44" dirty="0">
                <a:latin typeface="Sylfaen" panose="010A0502050306030303" pitchFamily="18" charset="0"/>
                <a:cs typeface="Cambria"/>
              </a:rPr>
              <a:t>contains</a:t>
            </a:r>
            <a:r>
              <a:rPr sz="2000" spc="75" dirty="0">
                <a:latin typeface="Sylfaen" panose="010A0502050306030303" pitchFamily="18" charset="0"/>
                <a:cs typeface="Cambria"/>
              </a:rPr>
              <a:t> </a:t>
            </a:r>
            <a:r>
              <a:rPr sz="2000" spc="93" dirty="0">
                <a:latin typeface="Sylfaen" panose="010A0502050306030303" pitchFamily="18" charset="0"/>
                <a:cs typeface="Cambria"/>
              </a:rPr>
              <a:t>k</a:t>
            </a:r>
            <a:r>
              <a:rPr sz="2000" spc="71" dirty="0">
                <a:latin typeface="Sylfaen" panose="010A0502050306030303" pitchFamily="18" charset="0"/>
                <a:cs typeface="Cambria"/>
              </a:rPr>
              <a:t> </a:t>
            </a:r>
            <a:r>
              <a:rPr sz="2000" spc="49" dirty="0">
                <a:latin typeface="Sylfaen" panose="010A0502050306030303" pitchFamily="18" charset="0"/>
                <a:cs typeface="Cambria"/>
              </a:rPr>
              <a:t>items</a:t>
            </a:r>
            <a:endParaRPr sz="2000" dirty="0">
              <a:latin typeface="Sylfaen" panose="010A0502050306030303" pitchFamily="18" charset="0"/>
              <a:cs typeface="Cambria"/>
            </a:endParaRPr>
          </a:p>
          <a:p>
            <a:pPr marL="313781" indent="-302575">
              <a:spcBef>
                <a:spcPts val="529"/>
              </a:spcBef>
              <a:buClr>
                <a:srgbClr val="FE8637"/>
              </a:buClr>
              <a:buSzPct val="70000"/>
              <a:buFont typeface="Wingdings"/>
              <a:buChar char=""/>
              <a:tabLst>
                <a:tab pos="313221" algn="l"/>
                <a:tab pos="313781" algn="l"/>
              </a:tabLst>
            </a:pPr>
            <a:r>
              <a:rPr sz="2000" b="1" spc="132" dirty="0">
                <a:latin typeface="Sylfaen" panose="010A0502050306030303" pitchFamily="18" charset="0"/>
                <a:cs typeface="Cambria"/>
              </a:rPr>
              <a:t>Support</a:t>
            </a:r>
            <a:r>
              <a:rPr sz="2000" b="1" spc="97" dirty="0">
                <a:latin typeface="Sylfaen" panose="010A0502050306030303" pitchFamily="18" charset="0"/>
                <a:cs typeface="Cambria"/>
              </a:rPr>
              <a:t> </a:t>
            </a:r>
            <a:r>
              <a:rPr sz="2000" b="1" spc="124" dirty="0">
                <a:latin typeface="Sylfaen" panose="010A0502050306030303" pitchFamily="18" charset="0"/>
                <a:cs typeface="Cambria"/>
              </a:rPr>
              <a:t>count</a:t>
            </a:r>
            <a:r>
              <a:rPr sz="2000" b="1" spc="101" dirty="0">
                <a:latin typeface="Sylfaen" panose="010A0502050306030303" pitchFamily="18" charset="0"/>
                <a:cs typeface="Cambria"/>
              </a:rPr>
              <a:t> </a:t>
            </a:r>
            <a:r>
              <a:rPr sz="2000" b="1" spc="-26" dirty="0">
                <a:latin typeface="Sylfaen" panose="010A0502050306030303" pitchFamily="18" charset="0"/>
                <a:cs typeface="Cambria"/>
              </a:rPr>
              <a:t>(</a:t>
            </a:r>
            <a:r>
              <a:rPr sz="2000" spc="-26" dirty="0">
                <a:latin typeface="Sylfaen" panose="010A0502050306030303" pitchFamily="18" charset="0"/>
                <a:cs typeface="Symbol"/>
              </a:rPr>
              <a:t></a:t>
            </a:r>
            <a:r>
              <a:rPr sz="2000" b="1" spc="-26" dirty="0">
                <a:latin typeface="Sylfaen" panose="010A0502050306030303" pitchFamily="18" charset="0"/>
                <a:cs typeface="Cambria"/>
              </a:rPr>
              <a:t>)</a:t>
            </a:r>
            <a:endParaRPr sz="2000" dirty="0">
              <a:latin typeface="Sylfaen" panose="010A0502050306030303" pitchFamily="18" charset="0"/>
              <a:cs typeface="Cambria"/>
            </a:endParaRPr>
          </a:p>
          <a:p>
            <a:pPr marL="672389" marR="655019" lvl="1" indent="-257749">
              <a:spcBef>
                <a:spcPts val="379"/>
              </a:spcBef>
              <a:buClr>
                <a:srgbClr val="FE8637"/>
              </a:buClr>
              <a:buSzPct val="77777"/>
              <a:buFont typeface="Segoe UI Symbol"/>
              <a:buChar char="⚫"/>
              <a:tabLst>
                <a:tab pos="666225" algn="l"/>
                <a:tab pos="666786" algn="l"/>
              </a:tabLst>
            </a:pPr>
            <a:r>
              <a:rPr sz="2000" spc="57" dirty="0">
                <a:latin typeface="Sylfaen" panose="010A0502050306030303" pitchFamily="18" charset="0"/>
                <a:cs typeface="Cambria"/>
              </a:rPr>
              <a:t>Frequency</a:t>
            </a:r>
            <a:r>
              <a:rPr sz="2000" spc="79" dirty="0">
                <a:latin typeface="Sylfaen" panose="010A0502050306030303" pitchFamily="18" charset="0"/>
                <a:cs typeface="Cambria"/>
              </a:rPr>
              <a:t> </a:t>
            </a:r>
            <a:r>
              <a:rPr sz="2000" spc="-4" dirty="0">
                <a:latin typeface="Sylfaen" panose="010A0502050306030303" pitchFamily="18" charset="0"/>
                <a:cs typeface="Cambria"/>
              </a:rPr>
              <a:t>of</a:t>
            </a:r>
            <a:r>
              <a:rPr sz="2000" spc="79" dirty="0">
                <a:latin typeface="Sylfaen" panose="010A0502050306030303" pitchFamily="18" charset="0"/>
                <a:cs typeface="Cambria"/>
              </a:rPr>
              <a:t> </a:t>
            </a:r>
            <a:r>
              <a:rPr sz="2000" spc="22" dirty="0">
                <a:latin typeface="Sylfaen" panose="010A0502050306030303" pitchFamily="18" charset="0"/>
                <a:cs typeface="Cambria"/>
              </a:rPr>
              <a:t>occurrence</a:t>
            </a:r>
            <a:r>
              <a:rPr sz="2000" spc="79" dirty="0">
                <a:latin typeface="Sylfaen" panose="010A0502050306030303" pitchFamily="18" charset="0"/>
                <a:cs typeface="Cambria"/>
              </a:rPr>
              <a:t> </a:t>
            </a:r>
            <a:r>
              <a:rPr sz="2000" spc="-4" dirty="0">
                <a:latin typeface="Sylfaen" panose="010A0502050306030303" pitchFamily="18" charset="0"/>
                <a:cs typeface="Cambria"/>
              </a:rPr>
              <a:t>of</a:t>
            </a:r>
            <a:r>
              <a:rPr sz="2000" spc="84" dirty="0">
                <a:latin typeface="Sylfaen" panose="010A0502050306030303" pitchFamily="18" charset="0"/>
                <a:cs typeface="Cambria"/>
              </a:rPr>
              <a:t> </a:t>
            </a:r>
            <a:r>
              <a:rPr sz="2000" spc="93" dirty="0">
                <a:latin typeface="Sylfaen" panose="010A0502050306030303" pitchFamily="18" charset="0"/>
                <a:cs typeface="Cambria"/>
              </a:rPr>
              <a:t>an </a:t>
            </a:r>
            <a:r>
              <a:rPr sz="2000" spc="-340" dirty="0">
                <a:latin typeface="Sylfaen" panose="010A0502050306030303" pitchFamily="18" charset="0"/>
                <a:cs typeface="Cambria"/>
              </a:rPr>
              <a:t> </a:t>
            </a:r>
            <a:r>
              <a:rPr sz="2000" spc="53" dirty="0">
                <a:latin typeface="Sylfaen" panose="010A0502050306030303" pitchFamily="18" charset="0"/>
                <a:cs typeface="Cambria"/>
              </a:rPr>
              <a:t>itemset</a:t>
            </a:r>
            <a:endParaRPr sz="2000" dirty="0">
              <a:latin typeface="Sylfaen" panose="010A0502050306030303" pitchFamily="18" charset="0"/>
              <a:cs typeface="Cambria"/>
            </a:endParaRPr>
          </a:p>
          <a:p>
            <a:pPr marL="666786" lvl="1" indent="-252146">
              <a:spcBef>
                <a:spcPts val="335"/>
              </a:spcBef>
              <a:buClr>
                <a:srgbClr val="FE8637"/>
              </a:buClr>
              <a:buSzPct val="77777"/>
              <a:buFont typeface="Segoe UI Symbol"/>
              <a:buChar char="⚫"/>
              <a:tabLst>
                <a:tab pos="666225" algn="l"/>
                <a:tab pos="666786" algn="l"/>
                <a:tab pos="1200774" algn="l"/>
              </a:tabLst>
            </a:pPr>
            <a:r>
              <a:rPr sz="2000" spc="128" dirty="0">
                <a:latin typeface="Sylfaen" panose="010A0502050306030303" pitchFamily="18" charset="0"/>
                <a:cs typeface="Cambria"/>
              </a:rPr>
              <a:t>E.g.	</a:t>
            </a:r>
            <a:r>
              <a:rPr sz="2000" spc="44" dirty="0">
                <a:latin typeface="Sylfaen" panose="010A0502050306030303" pitchFamily="18" charset="0"/>
                <a:cs typeface="Symbol"/>
              </a:rPr>
              <a:t></a:t>
            </a:r>
            <a:r>
              <a:rPr sz="2000" spc="44" dirty="0">
                <a:latin typeface="Sylfaen" panose="010A0502050306030303" pitchFamily="18" charset="0"/>
                <a:cs typeface="Cambria"/>
              </a:rPr>
              <a:t>({Milk,</a:t>
            </a:r>
            <a:r>
              <a:rPr sz="2000" spc="79" dirty="0">
                <a:latin typeface="Sylfaen" panose="010A0502050306030303" pitchFamily="18" charset="0"/>
                <a:cs typeface="Cambria"/>
              </a:rPr>
              <a:t> </a:t>
            </a:r>
            <a:r>
              <a:rPr sz="2000" spc="53" dirty="0">
                <a:latin typeface="Sylfaen" panose="010A0502050306030303" pitchFamily="18" charset="0"/>
                <a:cs typeface="Cambria"/>
              </a:rPr>
              <a:t>Bread,Diaper})</a:t>
            </a:r>
            <a:r>
              <a:rPr sz="2000" spc="79" dirty="0">
                <a:latin typeface="Sylfaen" panose="010A0502050306030303" pitchFamily="18" charset="0"/>
                <a:cs typeface="Cambria"/>
              </a:rPr>
              <a:t> = </a:t>
            </a:r>
            <a:r>
              <a:rPr sz="2000" dirty="0">
                <a:latin typeface="Sylfaen" panose="010A0502050306030303" pitchFamily="18" charset="0"/>
                <a:cs typeface="Cambria"/>
              </a:rPr>
              <a:t>2</a:t>
            </a:r>
          </a:p>
          <a:p>
            <a:pPr marL="313781" indent="-302575">
              <a:spcBef>
                <a:spcPts val="538"/>
              </a:spcBef>
              <a:buClr>
                <a:srgbClr val="FE8637"/>
              </a:buClr>
              <a:buSzPct val="70000"/>
              <a:buFont typeface="Wingdings"/>
              <a:buChar char=""/>
              <a:tabLst>
                <a:tab pos="313221" algn="l"/>
                <a:tab pos="313781" algn="l"/>
              </a:tabLst>
            </a:pPr>
            <a:r>
              <a:rPr sz="2000" b="1" spc="132" dirty="0">
                <a:latin typeface="Sylfaen" panose="010A0502050306030303" pitchFamily="18" charset="0"/>
                <a:cs typeface="Cambria"/>
              </a:rPr>
              <a:t>Support</a:t>
            </a:r>
            <a:endParaRPr sz="2000" dirty="0">
              <a:latin typeface="Sylfaen" panose="010A0502050306030303" pitchFamily="18" charset="0"/>
              <a:cs typeface="Cambria"/>
            </a:endParaRPr>
          </a:p>
          <a:p>
            <a:pPr marL="672389" marR="4483" lvl="1" indent="-257749">
              <a:spcBef>
                <a:spcPts val="379"/>
              </a:spcBef>
              <a:buClr>
                <a:srgbClr val="FE8637"/>
              </a:buClr>
              <a:buSzPct val="77777"/>
              <a:buFont typeface="Segoe UI Symbol"/>
              <a:buChar char="⚫"/>
              <a:tabLst>
                <a:tab pos="666225" algn="l"/>
                <a:tab pos="666786" algn="l"/>
              </a:tabLst>
            </a:pPr>
            <a:r>
              <a:rPr sz="2000" spc="62" dirty="0">
                <a:latin typeface="Sylfaen" panose="010A0502050306030303" pitchFamily="18" charset="0"/>
                <a:cs typeface="Cambria"/>
              </a:rPr>
              <a:t>Fraction</a:t>
            </a:r>
            <a:r>
              <a:rPr sz="2000" spc="79" dirty="0">
                <a:latin typeface="Sylfaen" panose="010A0502050306030303" pitchFamily="18" charset="0"/>
                <a:cs typeface="Cambria"/>
              </a:rPr>
              <a:t> </a:t>
            </a:r>
            <a:r>
              <a:rPr sz="2000" spc="-4" dirty="0">
                <a:latin typeface="Sylfaen" panose="010A0502050306030303" pitchFamily="18" charset="0"/>
                <a:cs typeface="Cambria"/>
              </a:rPr>
              <a:t>of</a:t>
            </a:r>
            <a:r>
              <a:rPr sz="2000" spc="84" dirty="0">
                <a:latin typeface="Sylfaen" panose="010A0502050306030303" pitchFamily="18" charset="0"/>
                <a:cs typeface="Cambria"/>
              </a:rPr>
              <a:t> </a:t>
            </a:r>
            <a:r>
              <a:rPr sz="2000" spc="57" dirty="0">
                <a:latin typeface="Sylfaen" panose="010A0502050306030303" pitchFamily="18" charset="0"/>
                <a:cs typeface="Cambria"/>
              </a:rPr>
              <a:t>transactions</a:t>
            </a:r>
            <a:r>
              <a:rPr sz="2000" spc="84" dirty="0">
                <a:latin typeface="Sylfaen" panose="010A0502050306030303" pitchFamily="18" charset="0"/>
                <a:cs typeface="Cambria"/>
              </a:rPr>
              <a:t> </a:t>
            </a:r>
            <a:r>
              <a:rPr sz="2000" spc="88" dirty="0">
                <a:latin typeface="Sylfaen" panose="010A0502050306030303" pitchFamily="18" charset="0"/>
                <a:cs typeface="Cambria"/>
              </a:rPr>
              <a:t>that</a:t>
            </a:r>
            <a:r>
              <a:rPr sz="2000" spc="84" dirty="0">
                <a:latin typeface="Sylfaen" panose="010A0502050306030303" pitchFamily="18" charset="0"/>
                <a:cs typeface="Cambria"/>
              </a:rPr>
              <a:t> </a:t>
            </a:r>
            <a:r>
              <a:rPr sz="2000" spc="49" dirty="0">
                <a:latin typeface="Sylfaen" panose="010A0502050306030303" pitchFamily="18" charset="0"/>
                <a:cs typeface="Cambria"/>
              </a:rPr>
              <a:t>contain </a:t>
            </a:r>
            <a:r>
              <a:rPr sz="2000" spc="-335" dirty="0">
                <a:latin typeface="Sylfaen" panose="010A0502050306030303" pitchFamily="18" charset="0"/>
                <a:cs typeface="Cambria"/>
              </a:rPr>
              <a:t> </a:t>
            </a:r>
            <a:r>
              <a:rPr sz="2000" spc="93" dirty="0">
                <a:latin typeface="Sylfaen" panose="010A0502050306030303" pitchFamily="18" charset="0"/>
                <a:cs typeface="Cambria"/>
              </a:rPr>
              <a:t>an</a:t>
            </a:r>
            <a:r>
              <a:rPr sz="2000" spc="84" dirty="0">
                <a:latin typeface="Sylfaen" panose="010A0502050306030303" pitchFamily="18" charset="0"/>
                <a:cs typeface="Cambria"/>
              </a:rPr>
              <a:t> </a:t>
            </a:r>
            <a:r>
              <a:rPr sz="2000" spc="53" dirty="0">
                <a:latin typeface="Sylfaen" panose="010A0502050306030303" pitchFamily="18" charset="0"/>
                <a:cs typeface="Cambria"/>
              </a:rPr>
              <a:t>itemset</a:t>
            </a:r>
            <a:endParaRPr sz="2000" dirty="0">
              <a:latin typeface="Sylfaen" panose="010A0502050306030303" pitchFamily="18" charset="0"/>
              <a:cs typeface="Cambria"/>
            </a:endParaRPr>
          </a:p>
          <a:p>
            <a:pPr marL="666786" lvl="1" indent="-252146">
              <a:spcBef>
                <a:spcPts val="424"/>
              </a:spcBef>
              <a:buClr>
                <a:srgbClr val="FE8637"/>
              </a:buClr>
              <a:buSzPct val="77777"/>
              <a:buFont typeface="Segoe UI Symbol"/>
              <a:buChar char="⚫"/>
              <a:tabLst>
                <a:tab pos="666225" algn="l"/>
                <a:tab pos="666786" algn="l"/>
                <a:tab pos="1200774" algn="l"/>
              </a:tabLst>
            </a:pPr>
            <a:r>
              <a:rPr sz="2000" spc="128" dirty="0">
                <a:latin typeface="Sylfaen" panose="010A0502050306030303" pitchFamily="18" charset="0"/>
                <a:cs typeface="Cambria"/>
              </a:rPr>
              <a:t>E.g.	</a:t>
            </a:r>
            <a:r>
              <a:rPr sz="2000" spc="53" dirty="0">
                <a:latin typeface="Sylfaen" panose="010A0502050306030303" pitchFamily="18" charset="0"/>
                <a:cs typeface="Cambria"/>
              </a:rPr>
              <a:t>s({Milk,</a:t>
            </a:r>
            <a:r>
              <a:rPr sz="2000" spc="79" dirty="0">
                <a:latin typeface="Sylfaen" panose="010A0502050306030303" pitchFamily="18" charset="0"/>
                <a:cs typeface="Cambria"/>
              </a:rPr>
              <a:t> Bread,</a:t>
            </a:r>
            <a:r>
              <a:rPr sz="2000" spc="84" dirty="0">
                <a:latin typeface="Sylfaen" panose="010A0502050306030303" pitchFamily="18" charset="0"/>
                <a:cs typeface="Cambria"/>
              </a:rPr>
              <a:t> </a:t>
            </a:r>
            <a:r>
              <a:rPr sz="2000" spc="31" dirty="0">
                <a:latin typeface="Sylfaen" panose="010A0502050306030303" pitchFamily="18" charset="0"/>
                <a:cs typeface="Cambria"/>
              </a:rPr>
              <a:t>Diaper})</a:t>
            </a:r>
            <a:r>
              <a:rPr sz="2000" spc="84" dirty="0">
                <a:latin typeface="Sylfaen" panose="010A0502050306030303" pitchFamily="18" charset="0"/>
                <a:cs typeface="Cambria"/>
              </a:rPr>
              <a:t> </a:t>
            </a:r>
            <a:r>
              <a:rPr sz="2000" spc="79" dirty="0">
                <a:latin typeface="Sylfaen" panose="010A0502050306030303" pitchFamily="18" charset="0"/>
                <a:cs typeface="Cambria"/>
              </a:rPr>
              <a:t>=</a:t>
            </a:r>
            <a:r>
              <a:rPr sz="2000" spc="84" dirty="0">
                <a:latin typeface="Sylfaen" panose="010A0502050306030303" pitchFamily="18" charset="0"/>
                <a:cs typeface="Cambria"/>
              </a:rPr>
              <a:t> </a:t>
            </a:r>
            <a:r>
              <a:rPr sz="2000" spc="-115" dirty="0">
                <a:latin typeface="Sylfaen" panose="010A0502050306030303" pitchFamily="18" charset="0"/>
                <a:cs typeface="Cambria"/>
              </a:rPr>
              <a:t>2/5</a:t>
            </a:r>
            <a:endParaRPr sz="2000" dirty="0">
              <a:latin typeface="Sylfaen" panose="010A0502050306030303" pitchFamily="18" charset="0"/>
              <a:cs typeface="Cambria"/>
            </a:endParaRPr>
          </a:p>
          <a:p>
            <a:pPr marL="313781" indent="-302575">
              <a:spcBef>
                <a:spcPts val="538"/>
              </a:spcBef>
              <a:buClr>
                <a:srgbClr val="FE8637"/>
              </a:buClr>
              <a:buSzPct val="70000"/>
              <a:buFont typeface="Wingdings"/>
              <a:buChar char=""/>
              <a:tabLst>
                <a:tab pos="313221" algn="l"/>
                <a:tab pos="313781" algn="l"/>
              </a:tabLst>
            </a:pPr>
            <a:r>
              <a:rPr sz="2000" b="1" spc="128" dirty="0">
                <a:latin typeface="Sylfaen" panose="010A0502050306030303" pitchFamily="18" charset="0"/>
                <a:cs typeface="Cambria"/>
              </a:rPr>
              <a:t>Frequent</a:t>
            </a:r>
            <a:r>
              <a:rPr sz="2000" b="1" spc="93" dirty="0">
                <a:latin typeface="Sylfaen" panose="010A0502050306030303" pitchFamily="18" charset="0"/>
                <a:cs typeface="Cambria"/>
              </a:rPr>
              <a:t> </a:t>
            </a:r>
            <a:r>
              <a:rPr sz="2000" b="1" spc="101" dirty="0">
                <a:latin typeface="Sylfaen" panose="010A0502050306030303" pitchFamily="18" charset="0"/>
                <a:cs typeface="Cambria"/>
              </a:rPr>
              <a:t>Itemset</a:t>
            </a:r>
            <a:endParaRPr sz="2000" dirty="0">
              <a:latin typeface="Sylfaen" panose="010A0502050306030303" pitchFamily="18" charset="0"/>
              <a:cs typeface="Cambria"/>
            </a:endParaRPr>
          </a:p>
          <a:p>
            <a:pPr marL="672389" marR="56593" lvl="1" indent="-257749">
              <a:spcBef>
                <a:spcPts val="379"/>
              </a:spcBef>
              <a:buClr>
                <a:srgbClr val="FE8637"/>
              </a:buClr>
              <a:buSzPct val="77777"/>
              <a:buFont typeface="Segoe UI Symbol"/>
              <a:buChar char="⚫"/>
              <a:tabLst>
                <a:tab pos="666225" algn="l"/>
                <a:tab pos="666786" algn="l"/>
              </a:tabLst>
            </a:pPr>
            <a:r>
              <a:rPr sz="2000" spc="119" dirty="0">
                <a:latin typeface="Sylfaen" panose="010A0502050306030303" pitchFamily="18" charset="0"/>
                <a:cs typeface="Cambria"/>
              </a:rPr>
              <a:t>An</a:t>
            </a:r>
            <a:r>
              <a:rPr sz="2000" spc="88" dirty="0">
                <a:latin typeface="Sylfaen" panose="010A0502050306030303" pitchFamily="18" charset="0"/>
                <a:cs typeface="Cambria"/>
              </a:rPr>
              <a:t> </a:t>
            </a:r>
            <a:r>
              <a:rPr sz="2000" spc="53" dirty="0">
                <a:latin typeface="Sylfaen" panose="010A0502050306030303" pitchFamily="18" charset="0"/>
                <a:cs typeface="Cambria"/>
              </a:rPr>
              <a:t>itemset</a:t>
            </a:r>
            <a:r>
              <a:rPr sz="2000" spc="88" dirty="0">
                <a:latin typeface="Sylfaen" panose="010A0502050306030303" pitchFamily="18" charset="0"/>
                <a:cs typeface="Cambria"/>
              </a:rPr>
              <a:t> </a:t>
            </a:r>
            <a:r>
              <a:rPr sz="2000" spc="18" dirty="0">
                <a:latin typeface="Sylfaen" panose="010A0502050306030303" pitchFamily="18" charset="0"/>
                <a:cs typeface="Cambria"/>
              </a:rPr>
              <a:t>whose</a:t>
            </a:r>
            <a:r>
              <a:rPr sz="2000" spc="93" dirty="0">
                <a:latin typeface="Sylfaen" panose="010A0502050306030303" pitchFamily="18" charset="0"/>
                <a:cs typeface="Cambria"/>
              </a:rPr>
              <a:t> </a:t>
            </a:r>
            <a:r>
              <a:rPr sz="2000" spc="35" dirty="0">
                <a:latin typeface="Sylfaen" panose="010A0502050306030303" pitchFamily="18" charset="0"/>
                <a:cs typeface="Cambria"/>
              </a:rPr>
              <a:t>support</a:t>
            </a:r>
            <a:r>
              <a:rPr sz="2000" spc="88" dirty="0">
                <a:latin typeface="Sylfaen" panose="010A0502050306030303" pitchFamily="18" charset="0"/>
                <a:cs typeface="Cambria"/>
              </a:rPr>
              <a:t> </a:t>
            </a:r>
            <a:r>
              <a:rPr sz="2000" spc="53" dirty="0">
                <a:latin typeface="Sylfaen" panose="010A0502050306030303" pitchFamily="18" charset="0"/>
                <a:cs typeface="Cambria"/>
              </a:rPr>
              <a:t>is</a:t>
            </a:r>
            <a:r>
              <a:rPr sz="2000" spc="88" dirty="0">
                <a:latin typeface="Sylfaen" panose="010A0502050306030303" pitchFamily="18" charset="0"/>
                <a:cs typeface="Cambria"/>
              </a:rPr>
              <a:t> </a:t>
            </a:r>
            <a:r>
              <a:rPr sz="2000" spc="53" dirty="0">
                <a:latin typeface="Sylfaen" panose="010A0502050306030303" pitchFamily="18" charset="0"/>
                <a:cs typeface="Cambria"/>
              </a:rPr>
              <a:t>greater </a:t>
            </a:r>
            <a:r>
              <a:rPr sz="2000" spc="-335" dirty="0">
                <a:latin typeface="Sylfaen" panose="010A0502050306030303" pitchFamily="18" charset="0"/>
                <a:cs typeface="Cambria"/>
              </a:rPr>
              <a:t> </a:t>
            </a:r>
            <a:r>
              <a:rPr sz="2000" spc="88" dirty="0">
                <a:latin typeface="Sylfaen" panose="010A0502050306030303" pitchFamily="18" charset="0"/>
                <a:cs typeface="Cambria"/>
              </a:rPr>
              <a:t>than</a:t>
            </a:r>
            <a:r>
              <a:rPr sz="2000" spc="84" dirty="0">
                <a:latin typeface="Sylfaen" panose="010A0502050306030303" pitchFamily="18" charset="0"/>
                <a:cs typeface="Cambria"/>
              </a:rPr>
              <a:t> </a:t>
            </a:r>
            <a:r>
              <a:rPr sz="2000" spc="-4" dirty="0">
                <a:latin typeface="Sylfaen" panose="010A0502050306030303" pitchFamily="18" charset="0"/>
                <a:cs typeface="Cambria"/>
              </a:rPr>
              <a:t>or</a:t>
            </a:r>
            <a:r>
              <a:rPr sz="2000" spc="84" dirty="0">
                <a:latin typeface="Sylfaen" panose="010A0502050306030303" pitchFamily="18" charset="0"/>
                <a:cs typeface="Cambria"/>
              </a:rPr>
              <a:t> </a:t>
            </a:r>
            <a:r>
              <a:rPr sz="2000" spc="57" dirty="0">
                <a:latin typeface="Sylfaen" panose="010A0502050306030303" pitchFamily="18" charset="0"/>
                <a:cs typeface="Cambria"/>
              </a:rPr>
              <a:t>equal</a:t>
            </a:r>
            <a:r>
              <a:rPr sz="2000" spc="84" dirty="0">
                <a:latin typeface="Sylfaen" panose="010A0502050306030303" pitchFamily="18" charset="0"/>
                <a:cs typeface="Cambria"/>
              </a:rPr>
              <a:t> </a:t>
            </a:r>
            <a:r>
              <a:rPr sz="2000" spc="13" dirty="0">
                <a:latin typeface="Sylfaen" panose="010A0502050306030303" pitchFamily="18" charset="0"/>
                <a:cs typeface="Cambria"/>
              </a:rPr>
              <a:t>to</a:t>
            </a:r>
            <a:r>
              <a:rPr sz="2000" spc="84" dirty="0">
                <a:latin typeface="Sylfaen" panose="010A0502050306030303" pitchFamily="18" charset="0"/>
                <a:cs typeface="Cambria"/>
              </a:rPr>
              <a:t> </a:t>
            </a:r>
            <a:r>
              <a:rPr sz="2000" spc="106" dirty="0">
                <a:latin typeface="Sylfaen" panose="010A0502050306030303" pitchFamily="18" charset="0"/>
                <a:cs typeface="Cambria"/>
              </a:rPr>
              <a:t>a</a:t>
            </a:r>
            <a:r>
              <a:rPr sz="2000" spc="84" dirty="0">
                <a:latin typeface="Sylfaen" panose="010A0502050306030303" pitchFamily="18" charset="0"/>
                <a:cs typeface="Cambria"/>
              </a:rPr>
              <a:t> </a:t>
            </a:r>
            <a:r>
              <a:rPr sz="2000" i="1" spc="106" dirty="0">
                <a:latin typeface="Sylfaen" panose="010A0502050306030303" pitchFamily="18" charset="0"/>
                <a:cs typeface="Cambria"/>
              </a:rPr>
              <a:t>minsup</a:t>
            </a:r>
            <a:r>
              <a:rPr sz="2000" i="1" spc="88" dirty="0">
                <a:latin typeface="Sylfaen" panose="010A0502050306030303" pitchFamily="18" charset="0"/>
                <a:cs typeface="Cambria"/>
              </a:rPr>
              <a:t> </a:t>
            </a:r>
            <a:r>
              <a:rPr sz="2000" spc="44" dirty="0">
                <a:latin typeface="Sylfaen" panose="010A0502050306030303" pitchFamily="18" charset="0"/>
                <a:cs typeface="Cambria"/>
              </a:rPr>
              <a:t>threshold</a:t>
            </a:r>
            <a:endParaRPr sz="2000" dirty="0">
              <a:latin typeface="Sylfaen" panose="010A0502050306030303" pitchFamily="18" charset="0"/>
              <a:cs typeface="Cambria"/>
            </a:endParaRPr>
          </a:p>
        </p:txBody>
      </p:sp>
      <p:grpSp>
        <p:nvGrpSpPr>
          <p:cNvPr id="139" name="Group 138"/>
          <p:cNvGrpSpPr/>
          <p:nvPr/>
        </p:nvGrpSpPr>
        <p:grpSpPr>
          <a:xfrm>
            <a:off x="8739855" y="2234950"/>
            <a:ext cx="3074893" cy="1780054"/>
            <a:chOff x="8739855" y="2234950"/>
            <a:chExt cx="3074893" cy="1780054"/>
          </a:xfrm>
        </p:grpSpPr>
        <p:grpSp>
          <p:nvGrpSpPr>
            <p:cNvPr id="4" name="object 4"/>
            <p:cNvGrpSpPr/>
            <p:nvPr/>
          </p:nvGrpSpPr>
          <p:grpSpPr>
            <a:xfrm>
              <a:off x="8739855" y="2234950"/>
              <a:ext cx="3074893" cy="1780054"/>
              <a:chOff x="5740239" y="2545520"/>
              <a:chExt cx="3484879" cy="2017395"/>
            </a:xfrm>
          </p:grpSpPr>
          <p:sp>
            <p:nvSpPr>
              <p:cNvPr id="5" name="object 5"/>
              <p:cNvSpPr/>
              <p:nvPr/>
            </p:nvSpPr>
            <p:spPr>
              <a:xfrm>
                <a:off x="5760974" y="2567914"/>
                <a:ext cx="711835" cy="321945"/>
              </a:xfrm>
              <a:custGeom>
                <a:avLst/>
                <a:gdLst/>
                <a:ahLst/>
                <a:cxnLst/>
                <a:rect l="l" t="t" r="r" b="b"/>
                <a:pathLst>
                  <a:path w="711835" h="321944">
                    <a:moveTo>
                      <a:pt x="711606" y="0"/>
                    </a:moveTo>
                    <a:lnTo>
                      <a:pt x="641946" y="0"/>
                    </a:lnTo>
                    <a:lnTo>
                      <a:pt x="64693" y="0"/>
                    </a:lnTo>
                    <a:lnTo>
                      <a:pt x="64693" y="222199"/>
                    </a:lnTo>
                    <a:lnTo>
                      <a:pt x="64681" y="0"/>
                    </a:lnTo>
                    <a:lnTo>
                      <a:pt x="0" y="0"/>
                    </a:lnTo>
                    <a:lnTo>
                      <a:pt x="0" y="222199"/>
                    </a:lnTo>
                    <a:lnTo>
                      <a:pt x="0" y="321703"/>
                    </a:lnTo>
                    <a:lnTo>
                      <a:pt x="711606" y="321703"/>
                    </a:lnTo>
                    <a:lnTo>
                      <a:pt x="711606" y="222199"/>
                    </a:lnTo>
                    <a:lnTo>
                      <a:pt x="711606" y="0"/>
                    </a:lnTo>
                    <a:close/>
                  </a:path>
                </a:pathLst>
              </a:custGeom>
              <a:solidFill>
                <a:srgbClr val="000080"/>
              </a:solidFill>
            </p:spPr>
            <p:txBody>
              <a:bodyPr wrap="square" lIns="0" tIns="0" rIns="0" bIns="0" rtlCol="0"/>
              <a:lstStyle/>
              <a:p>
                <a:endParaRPr sz="4000"/>
              </a:p>
            </p:txBody>
          </p:sp>
          <p:sp>
            <p:nvSpPr>
              <p:cNvPr id="6" name="object 6"/>
              <p:cNvSpPr/>
              <p:nvPr/>
            </p:nvSpPr>
            <p:spPr>
              <a:xfrm>
                <a:off x="5839948" y="2620971"/>
                <a:ext cx="338455" cy="128270"/>
              </a:xfrm>
              <a:custGeom>
                <a:avLst/>
                <a:gdLst/>
                <a:ahLst/>
                <a:cxnLst/>
                <a:rect l="l" t="t" r="r" b="b"/>
                <a:pathLst>
                  <a:path w="338454" h="128269">
                    <a:moveTo>
                      <a:pt x="78713" y="8290"/>
                    </a:moveTo>
                    <a:lnTo>
                      <a:pt x="51161" y="8290"/>
                    </a:lnTo>
                    <a:lnTo>
                      <a:pt x="21036" y="112734"/>
                    </a:lnTo>
                    <a:lnTo>
                      <a:pt x="18319" y="118235"/>
                    </a:lnTo>
                    <a:lnTo>
                      <a:pt x="12470" y="123076"/>
                    </a:lnTo>
                    <a:lnTo>
                      <a:pt x="7654" y="124368"/>
                    </a:lnTo>
                    <a:lnTo>
                      <a:pt x="1140" y="124368"/>
                    </a:lnTo>
                    <a:lnTo>
                      <a:pt x="0" y="127684"/>
                    </a:lnTo>
                    <a:lnTo>
                      <a:pt x="62696" y="127684"/>
                    </a:lnTo>
                    <a:lnTo>
                      <a:pt x="63550" y="124368"/>
                    </a:lnTo>
                    <a:lnTo>
                      <a:pt x="57538" y="124246"/>
                    </a:lnTo>
                    <a:lnTo>
                      <a:pt x="53555" y="123478"/>
                    </a:lnTo>
                    <a:lnTo>
                      <a:pt x="49650" y="120644"/>
                    </a:lnTo>
                    <a:lnTo>
                      <a:pt x="48744" y="118882"/>
                    </a:lnTo>
                    <a:lnTo>
                      <a:pt x="48674" y="113788"/>
                    </a:lnTo>
                    <a:lnTo>
                      <a:pt x="49460" y="109832"/>
                    </a:lnTo>
                    <a:lnTo>
                      <a:pt x="51364" y="103341"/>
                    </a:lnTo>
                    <a:lnTo>
                      <a:pt x="78713" y="8290"/>
                    </a:lnTo>
                    <a:close/>
                  </a:path>
                  <a:path w="338454" h="128269">
                    <a:moveTo>
                      <a:pt x="195398" y="0"/>
                    </a:moveTo>
                    <a:lnTo>
                      <a:pt x="133557" y="0"/>
                    </a:lnTo>
                    <a:lnTo>
                      <a:pt x="132520" y="3315"/>
                    </a:lnTo>
                    <a:lnTo>
                      <a:pt x="139207" y="3765"/>
                    </a:lnTo>
                    <a:lnTo>
                      <a:pt x="143436" y="4654"/>
                    </a:lnTo>
                    <a:lnTo>
                      <a:pt x="146978" y="7315"/>
                    </a:lnTo>
                    <a:lnTo>
                      <a:pt x="147863" y="9146"/>
                    </a:lnTo>
                    <a:lnTo>
                      <a:pt x="147863" y="14085"/>
                    </a:lnTo>
                    <a:lnTo>
                      <a:pt x="122308" y="104728"/>
                    </a:lnTo>
                    <a:lnTo>
                      <a:pt x="106601" y="124368"/>
                    </a:lnTo>
                    <a:lnTo>
                      <a:pt x="100225" y="124368"/>
                    </a:lnTo>
                    <a:lnTo>
                      <a:pt x="99189" y="127684"/>
                    </a:lnTo>
                    <a:lnTo>
                      <a:pt x="161858" y="127684"/>
                    </a:lnTo>
                    <a:lnTo>
                      <a:pt x="162819" y="124368"/>
                    </a:lnTo>
                    <a:lnTo>
                      <a:pt x="156494" y="124246"/>
                    </a:lnTo>
                    <a:lnTo>
                      <a:pt x="152200" y="123357"/>
                    </a:lnTo>
                    <a:lnTo>
                      <a:pt x="149937" y="121699"/>
                    </a:lnTo>
                    <a:lnTo>
                      <a:pt x="148158" y="120437"/>
                    </a:lnTo>
                    <a:lnTo>
                      <a:pt x="147376" y="118882"/>
                    </a:lnTo>
                    <a:lnTo>
                      <a:pt x="147267" y="114435"/>
                    </a:lnTo>
                    <a:lnTo>
                      <a:pt x="148122" y="110549"/>
                    </a:lnTo>
                    <a:lnTo>
                      <a:pt x="150229" y="103341"/>
                    </a:lnTo>
                    <a:lnTo>
                      <a:pt x="175492" y="14932"/>
                    </a:lnTo>
                    <a:lnTo>
                      <a:pt x="178132" y="9641"/>
                    </a:lnTo>
                    <a:lnTo>
                      <a:pt x="184128" y="4582"/>
                    </a:lnTo>
                    <a:lnTo>
                      <a:pt x="188469" y="3315"/>
                    </a:lnTo>
                    <a:lnTo>
                      <a:pt x="194153" y="3315"/>
                    </a:lnTo>
                    <a:lnTo>
                      <a:pt x="195398" y="0"/>
                    </a:lnTo>
                    <a:close/>
                  </a:path>
                  <a:path w="338454" h="128269">
                    <a:moveTo>
                      <a:pt x="272478" y="0"/>
                    </a:moveTo>
                    <a:lnTo>
                      <a:pt x="228521" y="0"/>
                    </a:lnTo>
                    <a:lnTo>
                      <a:pt x="227407" y="3315"/>
                    </a:lnTo>
                    <a:lnTo>
                      <a:pt x="234752" y="3765"/>
                    </a:lnTo>
                    <a:lnTo>
                      <a:pt x="239177" y="4654"/>
                    </a:lnTo>
                    <a:lnTo>
                      <a:pt x="242719" y="7419"/>
                    </a:lnTo>
                    <a:lnTo>
                      <a:pt x="243541" y="9404"/>
                    </a:lnTo>
                    <a:lnTo>
                      <a:pt x="243606" y="15847"/>
                    </a:lnTo>
                    <a:lnTo>
                      <a:pt x="242845" y="20175"/>
                    </a:lnTo>
                    <a:lnTo>
                      <a:pt x="218154" y="105998"/>
                    </a:lnTo>
                    <a:lnTo>
                      <a:pt x="202361" y="124368"/>
                    </a:lnTo>
                    <a:lnTo>
                      <a:pt x="196175" y="124368"/>
                    </a:lnTo>
                    <a:lnTo>
                      <a:pt x="195035" y="127684"/>
                    </a:lnTo>
                    <a:lnTo>
                      <a:pt x="248790" y="127684"/>
                    </a:lnTo>
                    <a:lnTo>
                      <a:pt x="263104" y="127025"/>
                    </a:lnTo>
                    <a:lnTo>
                      <a:pt x="276059" y="125048"/>
                    </a:lnTo>
                    <a:lnTo>
                      <a:pt x="287655" y="121752"/>
                    </a:lnTo>
                    <a:lnTo>
                      <a:pt x="292892" y="119392"/>
                    </a:lnTo>
                    <a:lnTo>
                      <a:pt x="251251" y="119392"/>
                    </a:lnTo>
                    <a:lnTo>
                      <a:pt x="248335" y="118667"/>
                    </a:lnTo>
                    <a:lnTo>
                      <a:pt x="244936" y="116213"/>
                    </a:lnTo>
                    <a:lnTo>
                      <a:pt x="244201" y="114823"/>
                    </a:lnTo>
                    <a:lnTo>
                      <a:pt x="244228" y="111053"/>
                    </a:lnTo>
                    <a:lnTo>
                      <a:pt x="244867" y="108027"/>
                    </a:lnTo>
                    <a:lnTo>
                      <a:pt x="246284" y="103341"/>
                    </a:lnTo>
                    <a:lnTo>
                      <a:pt x="273645" y="8290"/>
                    </a:lnTo>
                    <a:lnTo>
                      <a:pt x="314348" y="8290"/>
                    </a:lnTo>
                    <a:lnTo>
                      <a:pt x="313723" y="7862"/>
                    </a:lnTo>
                    <a:lnTo>
                      <a:pt x="302395" y="3494"/>
                    </a:lnTo>
                    <a:lnTo>
                      <a:pt x="288646" y="873"/>
                    </a:lnTo>
                    <a:lnTo>
                      <a:pt x="272478" y="0"/>
                    </a:lnTo>
                    <a:close/>
                  </a:path>
                  <a:path w="338454" h="128269">
                    <a:moveTo>
                      <a:pt x="314348" y="8290"/>
                    </a:moveTo>
                    <a:lnTo>
                      <a:pt x="280297" y="8290"/>
                    </a:lnTo>
                    <a:lnTo>
                      <a:pt x="285775" y="9404"/>
                    </a:lnTo>
                    <a:lnTo>
                      <a:pt x="290078" y="11633"/>
                    </a:lnTo>
                    <a:lnTo>
                      <a:pt x="296263" y="14932"/>
                    </a:lnTo>
                    <a:lnTo>
                      <a:pt x="300803" y="19678"/>
                    </a:lnTo>
                    <a:lnTo>
                      <a:pt x="306696" y="32166"/>
                    </a:lnTo>
                    <a:lnTo>
                      <a:pt x="308169" y="39485"/>
                    </a:lnTo>
                    <a:lnTo>
                      <a:pt x="308169" y="47881"/>
                    </a:lnTo>
                    <a:lnTo>
                      <a:pt x="296832" y="91449"/>
                    </a:lnTo>
                    <a:lnTo>
                      <a:pt x="268144" y="117352"/>
                    </a:lnTo>
                    <a:lnTo>
                      <a:pt x="255088" y="119392"/>
                    </a:lnTo>
                    <a:lnTo>
                      <a:pt x="292892" y="119392"/>
                    </a:lnTo>
                    <a:lnTo>
                      <a:pt x="323641" y="94004"/>
                    </a:lnTo>
                    <a:lnTo>
                      <a:pt x="338027" y="53193"/>
                    </a:lnTo>
                    <a:lnTo>
                      <a:pt x="337064" y="41278"/>
                    </a:lnTo>
                    <a:lnTo>
                      <a:pt x="334178" y="30770"/>
                    </a:lnTo>
                    <a:lnTo>
                      <a:pt x="329367" y="21670"/>
                    </a:lnTo>
                    <a:lnTo>
                      <a:pt x="322632" y="13977"/>
                    </a:lnTo>
                    <a:lnTo>
                      <a:pt x="314348" y="8290"/>
                    </a:lnTo>
                    <a:close/>
                  </a:path>
                  <a:path w="338454" h="128269">
                    <a:moveTo>
                      <a:pt x="120078" y="0"/>
                    </a:moveTo>
                    <a:lnTo>
                      <a:pt x="15576" y="0"/>
                    </a:lnTo>
                    <a:lnTo>
                      <a:pt x="7282" y="34822"/>
                    </a:lnTo>
                    <a:lnTo>
                      <a:pt x="10600" y="34822"/>
                    </a:lnTo>
                    <a:lnTo>
                      <a:pt x="14600" y="28313"/>
                    </a:lnTo>
                    <a:lnTo>
                      <a:pt x="18799" y="22803"/>
                    </a:lnTo>
                    <a:lnTo>
                      <a:pt x="51161" y="8290"/>
                    </a:lnTo>
                    <a:lnTo>
                      <a:pt x="118104" y="8290"/>
                    </a:lnTo>
                    <a:lnTo>
                      <a:pt x="120078" y="0"/>
                    </a:lnTo>
                    <a:close/>
                  </a:path>
                  <a:path w="338454" h="128269">
                    <a:moveTo>
                      <a:pt x="118104" y="8290"/>
                    </a:moveTo>
                    <a:lnTo>
                      <a:pt x="78713" y="8290"/>
                    </a:lnTo>
                    <a:lnTo>
                      <a:pt x="89564" y="8792"/>
                    </a:lnTo>
                    <a:lnTo>
                      <a:pt x="97266" y="10872"/>
                    </a:lnTo>
                    <a:lnTo>
                      <a:pt x="106372" y="18197"/>
                    </a:lnTo>
                    <a:lnTo>
                      <a:pt x="108492" y="22981"/>
                    </a:lnTo>
                    <a:lnTo>
                      <a:pt x="108588" y="32974"/>
                    </a:lnTo>
                    <a:lnTo>
                      <a:pt x="108468" y="34822"/>
                    </a:lnTo>
                    <a:lnTo>
                      <a:pt x="111785" y="34822"/>
                    </a:lnTo>
                    <a:lnTo>
                      <a:pt x="118104" y="8290"/>
                    </a:lnTo>
                    <a:close/>
                  </a:path>
                </a:pathLst>
              </a:custGeom>
              <a:solidFill>
                <a:srgbClr val="FFFFFF"/>
              </a:solidFill>
            </p:spPr>
            <p:txBody>
              <a:bodyPr wrap="square" lIns="0" tIns="0" rIns="0" bIns="0" rtlCol="0"/>
              <a:lstStyle/>
              <a:p>
                <a:endParaRPr sz="4000"/>
              </a:p>
            </p:txBody>
          </p:sp>
          <p:sp>
            <p:nvSpPr>
              <p:cNvPr id="7" name="object 7"/>
              <p:cNvSpPr/>
              <p:nvPr/>
            </p:nvSpPr>
            <p:spPr>
              <a:xfrm>
                <a:off x="6482537" y="2567914"/>
                <a:ext cx="2722245" cy="321945"/>
              </a:xfrm>
              <a:custGeom>
                <a:avLst/>
                <a:gdLst/>
                <a:ahLst/>
                <a:cxnLst/>
                <a:rect l="l" t="t" r="r" b="b"/>
                <a:pathLst>
                  <a:path w="2722245" h="321944">
                    <a:moveTo>
                      <a:pt x="2722054" y="0"/>
                    </a:moveTo>
                    <a:lnTo>
                      <a:pt x="2657360" y="0"/>
                    </a:lnTo>
                    <a:lnTo>
                      <a:pt x="69672" y="0"/>
                    </a:lnTo>
                    <a:lnTo>
                      <a:pt x="0" y="0"/>
                    </a:lnTo>
                    <a:lnTo>
                      <a:pt x="0" y="222199"/>
                    </a:lnTo>
                    <a:lnTo>
                      <a:pt x="0" y="321703"/>
                    </a:lnTo>
                    <a:lnTo>
                      <a:pt x="2722054" y="321703"/>
                    </a:lnTo>
                    <a:lnTo>
                      <a:pt x="2722054" y="222199"/>
                    </a:lnTo>
                    <a:lnTo>
                      <a:pt x="2722054" y="0"/>
                    </a:lnTo>
                    <a:close/>
                  </a:path>
                </a:pathLst>
              </a:custGeom>
              <a:solidFill>
                <a:srgbClr val="000080"/>
              </a:solidFill>
            </p:spPr>
            <p:txBody>
              <a:bodyPr wrap="square" lIns="0" tIns="0" rIns="0" bIns="0" rtlCol="0"/>
              <a:lstStyle/>
              <a:p>
                <a:endParaRPr sz="4000"/>
              </a:p>
            </p:txBody>
          </p:sp>
          <p:sp>
            <p:nvSpPr>
              <p:cNvPr id="8" name="object 8"/>
              <p:cNvSpPr/>
              <p:nvPr/>
            </p:nvSpPr>
            <p:spPr>
              <a:xfrm>
                <a:off x="6545601" y="2620971"/>
                <a:ext cx="469265" cy="129539"/>
              </a:xfrm>
              <a:custGeom>
                <a:avLst/>
                <a:gdLst/>
                <a:ahLst/>
                <a:cxnLst/>
                <a:rect l="l" t="t" r="r" b="b"/>
                <a:pathLst>
                  <a:path w="469265" h="129539">
                    <a:moveTo>
                      <a:pt x="96208" y="0"/>
                    </a:moveTo>
                    <a:lnTo>
                      <a:pt x="34367" y="0"/>
                    </a:lnTo>
                    <a:lnTo>
                      <a:pt x="33331" y="3315"/>
                    </a:lnTo>
                    <a:lnTo>
                      <a:pt x="40017" y="3765"/>
                    </a:lnTo>
                    <a:lnTo>
                      <a:pt x="44246" y="4654"/>
                    </a:lnTo>
                    <a:lnTo>
                      <a:pt x="47788" y="7315"/>
                    </a:lnTo>
                    <a:lnTo>
                      <a:pt x="48675" y="9146"/>
                    </a:lnTo>
                    <a:lnTo>
                      <a:pt x="48675" y="14085"/>
                    </a:lnTo>
                    <a:lnTo>
                      <a:pt x="23119" y="104728"/>
                    </a:lnTo>
                    <a:lnTo>
                      <a:pt x="7412" y="124368"/>
                    </a:lnTo>
                    <a:lnTo>
                      <a:pt x="1036" y="124368"/>
                    </a:lnTo>
                    <a:lnTo>
                      <a:pt x="0" y="127684"/>
                    </a:lnTo>
                    <a:lnTo>
                      <a:pt x="62670" y="127684"/>
                    </a:lnTo>
                    <a:lnTo>
                      <a:pt x="63629" y="124368"/>
                    </a:lnTo>
                    <a:lnTo>
                      <a:pt x="57304" y="124246"/>
                    </a:lnTo>
                    <a:lnTo>
                      <a:pt x="53012" y="123357"/>
                    </a:lnTo>
                    <a:lnTo>
                      <a:pt x="50747" y="121699"/>
                    </a:lnTo>
                    <a:lnTo>
                      <a:pt x="48968" y="120437"/>
                    </a:lnTo>
                    <a:lnTo>
                      <a:pt x="48078" y="118667"/>
                    </a:lnTo>
                    <a:lnTo>
                      <a:pt x="48078" y="114435"/>
                    </a:lnTo>
                    <a:lnTo>
                      <a:pt x="48934" y="110549"/>
                    </a:lnTo>
                    <a:lnTo>
                      <a:pt x="50645" y="104728"/>
                    </a:lnTo>
                    <a:lnTo>
                      <a:pt x="74023" y="22981"/>
                    </a:lnTo>
                    <a:lnTo>
                      <a:pt x="76304" y="14932"/>
                    </a:lnTo>
                    <a:lnTo>
                      <a:pt x="78943" y="9641"/>
                    </a:lnTo>
                    <a:lnTo>
                      <a:pt x="84938" y="4582"/>
                    </a:lnTo>
                    <a:lnTo>
                      <a:pt x="89279" y="3315"/>
                    </a:lnTo>
                    <a:lnTo>
                      <a:pt x="94965" y="3315"/>
                    </a:lnTo>
                    <a:lnTo>
                      <a:pt x="96208" y="0"/>
                    </a:lnTo>
                    <a:close/>
                  </a:path>
                  <a:path w="469265" h="129539">
                    <a:moveTo>
                      <a:pt x="149807" y="53063"/>
                    </a:moveTo>
                    <a:lnTo>
                      <a:pt x="125756" y="53063"/>
                    </a:lnTo>
                    <a:lnTo>
                      <a:pt x="109712" y="104573"/>
                    </a:lnTo>
                    <a:lnTo>
                      <a:pt x="107950" y="110359"/>
                    </a:lnTo>
                    <a:lnTo>
                      <a:pt x="107184" y="114470"/>
                    </a:lnTo>
                    <a:lnTo>
                      <a:pt x="107068" y="121828"/>
                    </a:lnTo>
                    <a:lnTo>
                      <a:pt x="108239" y="124354"/>
                    </a:lnTo>
                    <a:lnTo>
                      <a:pt x="112922" y="128344"/>
                    </a:lnTo>
                    <a:lnTo>
                      <a:pt x="116210" y="129341"/>
                    </a:lnTo>
                    <a:lnTo>
                      <a:pt x="125436" y="129341"/>
                    </a:lnTo>
                    <a:lnTo>
                      <a:pt x="130525" y="127516"/>
                    </a:lnTo>
                    <a:lnTo>
                      <a:pt x="140892" y="120209"/>
                    </a:lnTo>
                    <a:lnTo>
                      <a:pt x="142874" y="117811"/>
                    </a:lnTo>
                    <a:lnTo>
                      <a:pt x="133790" y="117811"/>
                    </a:lnTo>
                    <a:lnTo>
                      <a:pt x="133139" y="117708"/>
                    </a:lnTo>
                    <a:lnTo>
                      <a:pt x="131980" y="117294"/>
                    </a:lnTo>
                    <a:lnTo>
                      <a:pt x="131691" y="117052"/>
                    </a:lnTo>
                    <a:lnTo>
                      <a:pt x="131793" y="114470"/>
                    </a:lnTo>
                    <a:lnTo>
                      <a:pt x="132218" y="112345"/>
                    </a:lnTo>
                    <a:lnTo>
                      <a:pt x="133272" y="108874"/>
                    </a:lnTo>
                    <a:lnTo>
                      <a:pt x="149807" y="53063"/>
                    </a:lnTo>
                    <a:close/>
                  </a:path>
                  <a:path w="469265" h="129539">
                    <a:moveTo>
                      <a:pt x="148278" y="104468"/>
                    </a:moveTo>
                    <a:lnTo>
                      <a:pt x="144339" y="110150"/>
                    </a:lnTo>
                    <a:lnTo>
                      <a:pt x="140883" y="114142"/>
                    </a:lnTo>
                    <a:lnTo>
                      <a:pt x="136737" y="117354"/>
                    </a:lnTo>
                    <a:lnTo>
                      <a:pt x="135605" y="117811"/>
                    </a:lnTo>
                    <a:lnTo>
                      <a:pt x="142874" y="117811"/>
                    </a:lnTo>
                    <a:lnTo>
                      <a:pt x="145635" y="114470"/>
                    </a:lnTo>
                    <a:lnTo>
                      <a:pt x="149937" y="106645"/>
                    </a:lnTo>
                    <a:lnTo>
                      <a:pt x="148278" y="104468"/>
                    </a:lnTo>
                    <a:close/>
                  </a:path>
                  <a:path w="469265" h="129539">
                    <a:moveTo>
                      <a:pt x="160823" y="14923"/>
                    </a:moveTo>
                    <a:lnTo>
                      <a:pt x="155718" y="14923"/>
                    </a:lnTo>
                    <a:lnTo>
                      <a:pt x="149973" y="21353"/>
                    </a:lnTo>
                    <a:lnTo>
                      <a:pt x="144663" y="26832"/>
                    </a:lnTo>
                    <a:lnTo>
                      <a:pt x="116114" y="45783"/>
                    </a:lnTo>
                    <a:lnTo>
                      <a:pt x="114429" y="53063"/>
                    </a:lnTo>
                    <a:lnTo>
                      <a:pt x="159994" y="53063"/>
                    </a:lnTo>
                    <a:lnTo>
                      <a:pt x="163311" y="41455"/>
                    </a:lnTo>
                    <a:lnTo>
                      <a:pt x="153203" y="41455"/>
                    </a:lnTo>
                    <a:lnTo>
                      <a:pt x="160823" y="14923"/>
                    </a:lnTo>
                    <a:close/>
                  </a:path>
                  <a:path w="469265" h="129539">
                    <a:moveTo>
                      <a:pt x="233050" y="39797"/>
                    </a:moveTo>
                    <a:lnTo>
                      <a:pt x="227848" y="39797"/>
                    </a:lnTo>
                    <a:lnTo>
                      <a:pt x="220133" y="40378"/>
                    </a:lnTo>
                    <a:lnTo>
                      <a:pt x="183398" y="59897"/>
                    </a:lnTo>
                    <a:lnTo>
                      <a:pt x="164592" y="96812"/>
                    </a:lnTo>
                    <a:lnTo>
                      <a:pt x="164115" y="111283"/>
                    </a:lnTo>
                    <a:lnTo>
                      <a:pt x="166037" y="116841"/>
                    </a:lnTo>
                    <a:lnTo>
                      <a:pt x="174038" y="126842"/>
                    </a:lnTo>
                    <a:lnTo>
                      <a:pt x="181264" y="129341"/>
                    </a:lnTo>
                    <a:lnTo>
                      <a:pt x="199978" y="129341"/>
                    </a:lnTo>
                    <a:lnTo>
                      <a:pt x="198405" y="116076"/>
                    </a:lnTo>
                    <a:lnTo>
                      <a:pt x="194518" y="114703"/>
                    </a:lnTo>
                    <a:lnTo>
                      <a:pt x="188711" y="109211"/>
                    </a:lnTo>
                    <a:lnTo>
                      <a:pt x="187260" y="105557"/>
                    </a:lnTo>
                    <a:lnTo>
                      <a:pt x="187260" y="98423"/>
                    </a:lnTo>
                    <a:lnTo>
                      <a:pt x="187545" y="95158"/>
                    </a:lnTo>
                    <a:lnTo>
                      <a:pt x="188116" y="91203"/>
                    </a:lnTo>
                    <a:lnTo>
                      <a:pt x="195960" y="90580"/>
                    </a:lnTo>
                    <a:lnTo>
                      <a:pt x="202206" y="89648"/>
                    </a:lnTo>
                    <a:lnTo>
                      <a:pt x="213800" y="86539"/>
                    </a:lnTo>
                    <a:lnTo>
                      <a:pt x="214520" y="86227"/>
                    </a:lnTo>
                    <a:lnTo>
                      <a:pt x="188970" y="86227"/>
                    </a:lnTo>
                    <a:lnTo>
                      <a:pt x="192690" y="75700"/>
                    </a:lnTo>
                    <a:lnTo>
                      <a:pt x="213775" y="46429"/>
                    </a:lnTo>
                    <a:lnTo>
                      <a:pt x="242501" y="46429"/>
                    </a:lnTo>
                    <a:lnTo>
                      <a:pt x="242324" y="46015"/>
                    </a:lnTo>
                    <a:lnTo>
                      <a:pt x="236985" y="41041"/>
                    </a:lnTo>
                    <a:lnTo>
                      <a:pt x="233050" y="39797"/>
                    </a:lnTo>
                    <a:close/>
                  </a:path>
                  <a:path w="469265" h="129539">
                    <a:moveTo>
                      <a:pt x="391341" y="56380"/>
                    </a:moveTo>
                    <a:lnTo>
                      <a:pt x="364205" y="56380"/>
                    </a:lnTo>
                    <a:lnTo>
                      <a:pt x="364723" y="56587"/>
                    </a:lnTo>
                    <a:lnTo>
                      <a:pt x="365759" y="57416"/>
                    </a:lnTo>
                    <a:lnTo>
                      <a:pt x="365862" y="57588"/>
                    </a:lnTo>
                    <a:lnTo>
                      <a:pt x="365943" y="59897"/>
                    </a:lnTo>
                    <a:lnTo>
                      <a:pt x="365216" y="62839"/>
                    </a:lnTo>
                    <a:lnTo>
                      <a:pt x="350097" y="111188"/>
                    </a:lnTo>
                    <a:lnTo>
                      <a:pt x="349361" y="114703"/>
                    </a:lnTo>
                    <a:lnTo>
                      <a:pt x="349234" y="121151"/>
                    </a:lnTo>
                    <a:lnTo>
                      <a:pt x="350404" y="123750"/>
                    </a:lnTo>
                    <a:lnTo>
                      <a:pt x="355121" y="128224"/>
                    </a:lnTo>
                    <a:lnTo>
                      <a:pt x="358251" y="129341"/>
                    </a:lnTo>
                    <a:lnTo>
                      <a:pt x="366614" y="129341"/>
                    </a:lnTo>
                    <a:lnTo>
                      <a:pt x="371478" y="127506"/>
                    </a:lnTo>
                    <a:lnTo>
                      <a:pt x="382019" y="120166"/>
                    </a:lnTo>
                    <a:lnTo>
                      <a:pt x="385246" y="116309"/>
                    </a:lnTo>
                    <a:lnTo>
                      <a:pt x="376024" y="116309"/>
                    </a:lnTo>
                    <a:lnTo>
                      <a:pt x="375486" y="116076"/>
                    </a:lnTo>
                    <a:lnTo>
                      <a:pt x="374594" y="115252"/>
                    </a:lnTo>
                    <a:lnTo>
                      <a:pt x="374365" y="114797"/>
                    </a:lnTo>
                    <a:lnTo>
                      <a:pt x="374457" y="112492"/>
                    </a:lnTo>
                    <a:lnTo>
                      <a:pt x="375220" y="109564"/>
                    </a:lnTo>
                    <a:lnTo>
                      <a:pt x="376930" y="104468"/>
                    </a:lnTo>
                    <a:lnTo>
                      <a:pt x="390321" y="63832"/>
                    </a:lnTo>
                    <a:lnTo>
                      <a:pt x="391234" y="59272"/>
                    </a:lnTo>
                    <a:lnTo>
                      <a:pt x="391341" y="56380"/>
                    </a:lnTo>
                    <a:close/>
                  </a:path>
                  <a:path w="469265" h="129539">
                    <a:moveTo>
                      <a:pt x="292851" y="39797"/>
                    </a:moveTo>
                    <a:lnTo>
                      <a:pt x="287487" y="39797"/>
                    </a:lnTo>
                    <a:lnTo>
                      <a:pt x="256928" y="44771"/>
                    </a:lnTo>
                    <a:lnTo>
                      <a:pt x="255270" y="46429"/>
                    </a:lnTo>
                    <a:lnTo>
                      <a:pt x="258398" y="46429"/>
                    </a:lnTo>
                    <a:lnTo>
                      <a:pt x="260510" y="46640"/>
                    </a:lnTo>
                    <a:lnTo>
                      <a:pt x="264730" y="54133"/>
                    </a:lnTo>
                    <a:lnTo>
                      <a:pt x="263823" y="58547"/>
                    </a:lnTo>
                    <a:lnTo>
                      <a:pt x="243658" y="127684"/>
                    </a:lnTo>
                    <a:lnTo>
                      <a:pt x="267736" y="127684"/>
                    </a:lnTo>
                    <a:lnTo>
                      <a:pt x="275512" y="100451"/>
                    </a:lnTo>
                    <a:lnTo>
                      <a:pt x="281174" y="90580"/>
                    </a:lnTo>
                    <a:lnTo>
                      <a:pt x="287033" y="81610"/>
                    </a:lnTo>
                    <a:lnTo>
                      <a:pt x="287803" y="80578"/>
                    </a:lnTo>
                    <a:lnTo>
                      <a:pt x="280878" y="80578"/>
                    </a:lnTo>
                    <a:lnTo>
                      <a:pt x="292851" y="39797"/>
                    </a:lnTo>
                    <a:close/>
                  </a:path>
                  <a:path w="469265" h="129539">
                    <a:moveTo>
                      <a:pt x="340386" y="56380"/>
                    </a:moveTo>
                    <a:lnTo>
                      <a:pt x="313051" y="56380"/>
                    </a:lnTo>
                    <a:lnTo>
                      <a:pt x="313561" y="56587"/>
                    </a:lnTo>
                    <a:lnTo>
                      <a:pt x="314488" y="57330"/>
                    </a:lnTo>
                    <a:lnTo>
                      <a:pt x="314638" y="59897"/>
                    </a:lnTo>
                    <a:lnTo>
                      <a:pt x="314226" y="61864"/>
                    </a:lnTo>
                    <a:lnTo>
                      <a:pt x="295080" y="127684"/>
                    </a:lnTo>
                    <a:lnTo>
                      <a:pt x="319158" y="127684"/>
                    </a:lnTo>
                    <a:lnTo>
                      <a:pt x="332464" y="88802"/>
                    </a:lnTo>
                    <a:lnTo>
                      <a:pt x="338345" y="80578"/>
                    </a:lnTo>
                    <a:lnTo>
                      <a:pt x="333387" y="80578"/>
                    </a:lnTo>
                    <a:lnTo>
                      <a:pt x="339556" y="60438"/>
                    </a:lnTo>
                    <a:lnTo>
                      <a:pt x="340386" y="56380"/>
                    </a:lnTo>
                    <a:close/>
                  </a:path>
                  <a:path w="469265" h="129539">
                    <a:moveTo>
                      <a:pt x="389605" y="104468"/>
                    </a:moveTo>
                    <a:lnTo>
                      <a:pt x="388326" y="106005"/>
                    </a:lnTo>
                    <a:lnTo>
                      <a:pt x="386706" y="107889"/>
                    </a:lnTo>
                    <a:lnTo>
                      <a:pt x="383894" y="111283"/>
                    </a:lnTo>
                    <a:lnTo>
                      <a:pt x="381190" y="113883"/>
                    </a:lnTo>
                    <a:lnTo>
                      <a:pt x="378616" y="115661"/>
                    </a:lnTo>
                    <a:lnTo>
                      <a:pt x="378050" y="116098"/>
                    </a:lnTo>
                    <a:lnTo>
                      <a:pt x="377389" y="116309"/>
                    </a:lnTo>
                    <a:lnTo>
                      <a:pt x="385246" y="116309"/>
                    </a:lnTo>
                    <a:lnTo>
                      <a:pt x="386857" y="114383"/>
                    </a:lnTo>
                    <a:lnTo>
                      <a:pt x="391264" y="106489"/>
                    </a:lnTo>
                    <a:lnTo>
                      <a:pt x="389605" y="104468"/>
                    </a:lnTo>
                    <a:close/>
                  </a:path>
                  <a:path w="469265" h="129539">
                    <a:moveTo>
                      <a:pt x="233706" y="104468"/>
                    </a:moveTo>
                    <a:lnTo>
                      <a:pt x="227502" y="108770"/>
                    </a:lnTo>
                    <a:lnTo>
                      <a:pt x="222046" y="111780"/>
                    </a:lnTo>
                    <a:lnTo>
                      <a:pt x="212629" y="115216"/>
                    </a:lnTo>
                    <a:lnTo>
                      <a:pt x="207943" y="116076"/>
                    </a:lnTo>
                    <a:lnTo>
                      <a:pt x="226030" y="116076"/>
                    </a:lnTo>
                    <a:lnTo>
                      <a:pt x="230008" y="112492"/>
                    </a:lnTo>
                    <a:lnTo>
                      <a:pt x="235365" y="106852"/>
                    </a:lnTo>
                    <a:lnTo>
                      <a:pt x="233706" y="104468"/>
                    </a:lnTo>
                    <a:close/>
                  </a:path>
                  <a:path w="469265" h="129539">
                    <a:moveTo>
                      <a:pt x="242501" y="46429"/>
                    </a:moveTo>
                    <a:lnTo>
                      <a:pt x="218353" y="46429"/>
                    </a:lnTo>
                    <a:lnTo>
                      <a:pt x="219610" y="46918"/>
                    </a:lnTo>
                    <a:lnTo>
                      <a:pt x="221597" y="48869"/>
                    </a:lnTo>
                    <a:lnTo>
                      <a:pt x="221957" y="49842"/>
                    </a:lnTo>
                    <a:lnTo>
                      <a:pt x="222053" y="56128"/>
                    </a:lnTo>
                    <a:lnTo>
                      <a:pt x="221010" y="60291"/>
                    </a:lnTo>
                    <a:lnTo>
                      <a:pt x="188970" y="86227"/>
                    </a:lnTo>
                    <a:lnTo>
                      <a:pt x="214520" y="86227"/>
                    </a:lnTo>
                    <a:lnTo>
                      <a:pt x="243539" y="57848"/>
                    </a:lnTo>
                    <a:lnTo>
                      <a:pt x="243538" y="48869"/>
                    </a:lnTo>
                    <a:lnTo>
                      <a:pt x="242501" y="46429"/>
                    </a:lnTo>
                    <a:close/>
                  </a:path>
                  <a:path w="469265" h="129539">
                    <a:moveTo>
                      <a:pt x="332074" y="39797"/>
                    </a:moveTo>
                    <a:lnTo>
                      <a:pt x="323556" y="39797"/>
                    </a:lnTo>
                    <a:lnTo>
                      <a:pt x="319595" y="40777"/>
                    </a:lnTo>
                    <a:lnTo>
                      <a:pt x="287160" y="71986"/>
                    </a:lnTo>
                    <a:lnTo>
                      <a:pt x="280878" y="80578"/>
                    </a:lnTo>
                    <a:lnTo>
                      <a:pt x="287803" y="80578"/>
                    </a:lnTo>
                    <a:lnTo>
                      <a:pt x="293250" y="73291"/>
                    </a:lnTo>
                    <a:lnTo>
                      <a:pt x="299772" y="65708"/>
                    </a:lnTo>
                    <a:lnTo>
                      <a:pt x="305617" y="59471"/>
                    </a:lnTo>
                    <a:lnTo>
                      <a:pt x="309854" y="56380"/>
                    </a:lnTo>
                    <a:lnTo>
                      <a:pt x="340386" y="56380"/>
                    </a:lnTo>
                    <a:lnTo>
                      <a:pt x="340350" y="49578"/>
                    </a:lnTo>
                    <a:lnTo>
                      <a:pt x="339471" y="46918"/>
                    </a:lnTo>
                    <a:lnTo>
                      <a:pt x="339391" y="46728"/>
                    </a:lnTo>
                    <a:lnTo>
                      <a:pt x="335341" y="41183"/>
                    </a:lnTo>
                    <a:lnTo>
                      <a:pt x="332074" y="39797"/>
                    </a:lnTo>
                    <a:close/>
                  </a:path>
                  <a:path w="469265" h="129539">
                    <a:moveTo>
                      <a:pt x="382176" y="39797"/>
                    </a:moveTo>
                    <a:lnTo>
                      <a:pt x="374987" y="39797"/>
                    </a:lnTo>
                    <a:lnTo>
                      <a:pt x="371678" y="40618"/>
                    </a:lnTo>
                    <a:lnTo>
                      <a:pt x="368585" y="42259"/>
                    </a:lnTo>
                    <a:lnTo>
                      <a:pt x="364092" y="44538"/>
                    </a:lnTo>
                    <a:lnTo>
                      <a:pt x="333387" y="80578"/>
                    </a:lnTo>
                    <a:lnTo>
                      <a:pt x="338345" y="80578"/>
                    </a:lnTo>
                    <a:lnTo>
                      <a:pt x="347125" y="69469"/>
                    </a:lnTo>
                    <a:lnTo>
                      <a:pt x="351336" y="64645"/>
                    </a:lnTo>
                    <a:lnTo>
                      <a:pt x="362719" y="56380"/>
                    </a:lnTo>
                    <a:lnTo>
                      <a:pt x="391341" y="56380"/>
                    </a:lnTo>
                    <a:lnTo>
                      <a:pt x="391297" y="50213"/>
                    </a:lnTo>
                    <a:lnTo>
                      <a:pt x="390119" y="46728"/>
                    </a:lnTo>
                    <a:lnTo>
                      <a:pt x="385229" y="41183"/>
                    </a:lnTo>
                    <a:lnTo>
                      <a:pt x="382176" y="39797"/>
                    </a:lnTo>
                    <a:close/>
                  </a:path>
                  <a:path w="469265" h="129539">
                    <a:moveTo>
                      <a:pt x="402901" y="97835"/>
                    </a:moveTo>
                    <a:lnTo>
                      <a:pt x="401242" y="97835"/>
                    </a:lnTo>
                    <a:lnTo>
                      <a:pt x="396266" y="129341"/>
                    </a:lnTo>
                    <a:lnTo>
                      <a:pt x="397925" y="129341"/>
                    </a:lnTo>
                    <a:lnTo>
                      <a:pt x="399047" y="127684"/>
                    </a:lnTo>
                    <a:lnTo>
                      <a:pt x="400067" y="126596"/>
                    </a:lnTo>
                    <a:lnTo>
                      <a:pt x="401899" y="125559"/>
                    </a:lnTo>
                    <a:lnTo>
                      <a:pt x="403176" y="125300"/>
                    </a:lnTo>
                    <a:lnTo>
                      <a:pt x="443654" y="125300"/>
                    </a:lnTo>
                    <a:lnTo>
                      <a:pt x="445486" y="124368"/>
                    </a:lnTo>
                    <a:lnTo>
                      <a:pt x="422901" y="124368"/>
                    </a:lnTo>
                    <a:lnTo>
                      <a:pt x="419842" y="123422"/>
                    </a:lnTo>
                    <a:lnTo>
                      <a:pt x="413484" y="119639"/>
                    </a:lnTo>
                    <a:lnTo>
                      <a:pt x="410940" y="117095"/>
                    </a:lnTo>
                    <a:lnTo>
                      <a:pt x="407121" y="110704"/>
                    </a:lnTo>
                    <a:lnTo>
                      <a:pt x="405079" y="105350"/>
                    </a:lnTo>
                    <a:lnTo>
                      <a:pt x="402901" y="97835"/>
                    </a:lnTo>
                    <a:close/>
                  </a:path>
                  <a:path w="469265" h="129539">
                    <a:moveTo>
                      <a:pt x="443654" y="125300"/>
                    </a:moveTo>
                    <a:lnTo>
                      <a:pt x="406667" y="125300"/>
                    </a:lnTo>
                    <a:lnTo>
                      <a:pt x="409432" y="125854"/>
                    </a:lnTo>
                    <a:lnTo>
                      <a:pt x="413113" y="126958"/>
                    </a:lnTo>
                    <a:lnTo>
                      <a:pt x="418711" y="128548"/>
                    </a:lnTo>
                    <a:lnTo>
                      <a:pt x="423420" y="129341"/>
                    </a:lnTo>
                    <a:lnTo>
                      <a:pt x="432888" y="129341"/>
                    </a:lnTo>
                    <a:lnTo>
                      <a:pt x="438326" y="128012"/>
                    </a:lnTo>
                    <a:lnTo>
                      <a:pt x="443654" y="125300"/>
                    </a:lnTo>
                    <a:close/>
                  </a:path>
                  <a:path w="469265" h="129539">
                    <a:moveTo>
                      <a:pt x="443256" y="39797"/>
                    </a:moveTo>
                    <a:lnTo>
                      <a:pt x="429779" y="39797"/>
                    </a:lnTo>
                    <a:lnTo>
                      <a:pt x="422495" y="42043"/>
                    </a:lnTo>
                    <a:lnTo>
                      <a:pt x="412127" y="51026"/>
                    </a:lnTo>
                    <a:lnTo>
                      <a:pt x="409536" y="56638"/>
                    </a:lnTo>
                    <a:lnTo>
                      <a:pt x="409536" y="67365"/>
                    </a:lnTo>
                    <a:lnTo>
                      <a:pt x="426046" y="92292"/>
                    </a:lnTo>
                    <a:lnTo>
                      <a:pt x="431057" y="98060"/>
                    </a:lnTo>
                    <a:lnTo>
                      <a:pt x="434258" y="102308"/>
                    </a:lnTo>
                    <a:lnTo>
                      <a:pt x="437040" y="107768"/>
                    </a:lnTo>
                    <a:lnTo>
                      <a:pt x="437667" y="110307"/>
                    </a:lnTo>
                    <a:lnTo>
                      <a:pt x="437735" y="116456"/>
                    </a:lnTo>
                    <a:lnTo>
                      <a:pt x="436612" y="119012"/>
                    </a:lnTo>
                    <a:lnTo>
                      <a:pt x="432120" y="123296"/>
                    </a:lnTo>
                    <a:lnTo>
                      <a:pt x="429277" y="124368"/>
                    </a:lnTo>
                    <a:lnTo>
                      <a:pt x="445486" y="124368"/>
                    </a:lnTo>
                    <a:lnTo>
                      <a:pt x="448781" y="122692"/>
                    </a:lnTo>
                    <a:lnTo>
                      <a:pt x="452711" y="119151"/>
                    </a:lnTo>
                    <a:lnTo>
                      <a:pt x="457982" y="110307"/>
                    </a:lnTo>
                    <a:lnTo>
                      <a:pt x="459299" y="105625"/>
                    </a:lnTo>
                    <a:lnTo>
                      <a:pt x="459299" y="96108"/>
                    </a:lnTo>
                    <a:lnTo>
                      <a:pt x="434867" y="62995"/>
                    </a:lnTo>
                    <a:lnTo>
                      <a:pt x="433087" y="60641"/>
                    </a:lnTo>
                    <a:lnTo>
                      <a:pt x="431497" y="57170"/>
                    </a:lnTo>
                    <a:lnTo>
                      <a:pt x="431100" y="55308"/>
                    </a:lnTo>
                    <a:lnTo>
                      <a:pt x="431100" y="50972"/>
                    </a:lnTo>
                    <a:lnTo>
                      <a:pt x="432084" y="48961"/>
                    </a:lnTo>
                    <a:lnTo>
                      <a:pt x="436025" y="45609"/>
                    </a:lnTo>
                    <a:lnTo>
                      <a:pt x="438522" y="44771"/>
                    </a:lnTo>
                    <a:lnTo>
                      <a:pt x="468374" y="44771"/>
                    </a:lnTo>
                    <a:lnTo>
                      <a:pt x="468685" y="43009"/>
                    </a:lnTo>
                    <a:lnTo>
                      <a:pt x="459567" y="43009"/>
                    </a:lnTo>
                    <a:lnTo>
                      <a:pt x="457192" y="42656"/>
                    </a:lnTo>
                    <a:lnTo>
                      <a:pt x="448275" y="40515"/>
                    </a:lnTo>
                    <a:lnTo>
                      <a:pt x="443256" y="39797"/>
                    </a:lnTo>
                    <a:close/>
                  </a:path>
                  <a:path w="469265" h="129539">
                    <a:moveTo>
                      <a:pt x="468374" y="44771"/>
                    </a:moveTo>
                    <a:lnTo>
                      <a:pt x="446469" y="44771"/>
                    </a:lnTo>
                    <a:lnTo>
                      <a:pt x="451083" y="46840"/>
                    </a:lnTo>
                    <a:lnTo>
                      <a:pt x="459689" y="55114"/>
                    </a:lnTo>
                    <a:lnTo>
                      <a:pt x="462098" y="60784"/>
                    </a:lnTo>
                    <a:lnTo>
                      <a:pt x="462616" y="67988"/>
                    </a:lnTo>
                    <a:lnTo>
                      <a:pt x="464276" y="67988"/>
                    </a:lnTo>
                    <a:lnTo>
                      <a:pt x="468374" y="44771"/>
                    </a:lnTo>
                    <a:close/>
                  </a:path>
                  <a:path w="469265" h="129539">
                    <a:moveTo>
                      <a:pt x="469252" y="39797"/>
                    </a:moveTo>
                    <a:lnTo>
                      <a:pt x="467593" y="39797"/>
                    </a:lnTo>
                    <a:lnTo>
                      <a:pt x="466003" y="41939"/>
                    </a:lnTo>
                    <a:lnTo>
                      <a:pt x="463922" y="43009"/>
                    </a:lnTo>
                    <a:lnTo>
                      <a:pt x="468685" y="43009"/>
                    </a:lnTo>
                    <a:lnTo>
                      <a:pt x="469252" y="39797"/>
                    </a:lnTo>
                    <a:close/>
                  </a:path>
                </a:pathLst>
              </a:custGeom>
              <a:solidFill>
                <a:srgbClr val="FFFFFF"/>
              </a:solidFill>
            </p:spPr>
            <p:txBody>
              <a:bodyPr wrap="square" lIns="0" tIns="0" rIns="0" bIns="0" rtlCol="0"/>
              <a:lstStyle/>
              <a:p>
                <a:endParaRPr sz="4000"/>
              </a:p>
            </p:txBody>
          </p:sp>
          <p:sp>
            <p:nvSpPr>
              <p:cNvPr id="9" name="object 9"/>
              <p:cNvSpPr/>
              <p:nvPr/>
            </p:nvSpPr>
            <p:spPr>
              <a:xfrm>
                <a:off x="5741069" y="2546349"/>
                <a:ext cx="20320" cy="21590"/>
              </a:xfrm>
              <a:custGeom>
                <a:avLst/>
                <a:gdLst/>
                <a:ahLst/>
                <a:cxnLst/>
                <a:rect l="l" t="t" r="r" b="b"/>
                <a:pathLst>
                  <a:path w="20320" h="21589">
                    <a:moveTo>
                      <a:pt x="19905" y="0"/>
                    </a:moveTo>
                    <a:lnTo>
                      <a:pt x="0" y="0"/>
                    </a:lnTo>
                    <a:lnTo>
                      <a:pt x="0" y="21557"/>
                    </a:lnTo>
                    <a:lnTo>
                      <a:pt x="19905" y="21557"/>
                    </a:lnTo>
                    <a:lnTo>
                      <a:pt x="19905" y="0"/>
                    </a:lnTo>
                    <a:close/>
                  </a:path>
                </a:pathLst>
              </a:custGeom>
              <a:solidFill>
                <a:srgbClr val="000000"/>
              </a:solidFill>
            </p:spPr>
            <p:txBody>
              <a:bodyPr wrap="square" lIns="0" tIns="0" rIns="0" bIns="0" rtlCol="0"/>
              <a:lstStyle/>
              <a:p>
                <a:endParaRPr sz="4000"/>
              </a:p>
            </p:txBody>
          </p:sp>
          <p:sp>
            <p:nvSpPr>
              <p:cNvPr id="10" name="object 10"/>
              <p:cNvSpPr/>
              <p:nvPr/>
            </p:nvSpPr>
            <p:spPr>
              <a:xfrm>
                <a:off x="5741068" y="2546350"/>
                <a:ext cx="0" cy="21590"/>
              </a:xfrm>
              <a:custGeom>
                <a:avLst/>
                <a:gdLst/>
                <a:ahLst/>
                <a:cxnLst/>
                <a:rect l="l" t="t" r="r" b="b"/>
                <a:pathLst>
                  <a:path h="21589">
                    <a:moveTo>
                      <a:pt x="0" y="0"/>
                    </a:moveTo>
                    <a:lnTo>
                      <a:pt x="0" y="21556"/>
                    </a:lnTo>
                  </a:path>
                </a:pathLst>
              </a:custGeom>
              <a:ln w="3175">
                <a:solidFill>
                  <a:srgbClr val="000000"/>
                </a:solidFill>
              </a:ln>
            </p:spPr>
            <p:txBody>
              <a:bodyPr wrap="square" lIns="0" tIns="0" rIns="0" bIns="0" rtlCol="0"/>
              <a:lstStyle/>
              <a:p>
                <a:endParaRPr sz="4000"/>
              </a:p>
            </p:txBody>
          </p:sp>
          <p:sp>
            <p:nvSpPr>
              <p:cNvPr id="11" name="object 11"/>
              <p:cNvSpPr/>
              <p:nvPr/>
            </p:nvSpPr>
            <p:spPr>
              <a:xfrm>
                <a:off x="5741069"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 name="object 12"/>
              <p:cNvSpPr/>
              <p:nvPr/>
            </p:nvSpPr>
            <p:spPr>
              <a:xfrm>
                <a:off x="5741068"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13" name="object 13"/>
              <p:cNvSpPr/>
              <p:nvPr/>
            </p:nvSpPr>
            <p:spPr>
              <a:xfrm>
                <a:off x="5760975" y="2546350"/>
                <a:ext cx="711835" cy="20320"/>
              </a:xfrm>
              <a:custGeom>
                <a:avLst/>
                <a:gdLst/>
                <a:ahLst/>
                <a:cxnLst/>
                <a:rect l="l" t="t" r="r" b="b"/>
                <a:pathLst>
                  <a:path w="711835" h="20319">
                    <a:moveTo>
                      <a:pt x="711614" y="0"/>
                    </a:moveTo>
                    <a:lnTo>
                      <a:pt x="0" y="0"/>
                    </a:lnTo>
                    <a:lnTo>
                      <a:pt x="0" y="19898"/>
                    </a:lnTo>
                    <a:lnTo>
                      <a:pt x="711614" y="19898"/>
                    </a:lnTo>
                    <a:lnTo>
                      <a:pt x="711614" y="0"/>
                    </a:lnTo>
                    <a:close/>
                  </a:path>
                </a:pathLst>
              </a:custGeom>
              <a:solidFill>
                <a:srgbClr val="000000"/>
              </a:solidFill>
            </p:spPr>
            <p:txBody>
              <a:bodyPr wrap="square" lIns="0" tIns="0" rIns="0" bIns="0" rtlCol="0"/>
              <a:lstStyle/>
              <a:p>
                <a:endParaRPr sz="4000"/>
              </a:p>
            </p:txBody>
          </p:sp>
          <p:sp>
            <p:nvSpPr>
              <p:cNvPr id="14" name="object 14"/>
              <p:cNvSpPr/>
              <p:nvPr/>
            </p:nvSpPr>
            <p:spPr>
              <a:xfrm>
                <a:off x="5760974" y="2546350"/>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5" name="object 15"/>
              <p:cNvSpPr/>
              <p:nvPr/>
            </p:nvSpPr>
            <p:spPr>
              <a:xfrm>
                <a:off x="5760974" y="2566250"/>
                <a:ext cx="731520" cy="1905"/>
              </a:xfrm>
              <a:custGeom>
                <a:avLst/>
                <a:gdLst/>
                <a:ahLst/>
                <a:cxnLst/>
                <a:rect l="l" t="t" r="r" b="b"/>
                <a:pathLst>
                  <a:path w="731520" h="1905">
                    <a:moveTo>
                      <a:pt x="711606" y="0"/>
                    </a:moveTo>
                    <a:lnTo>
                      <a:pt x="0" y="0"/>
                    </a:lnTo>
                    <a:lnTo>
                      <a:pt x="0" y="1663"/>
                    </a:lnTo>
                    <a:lnTo>
                      <a:pt x="711606" y="1663"/>
                    </a:lnTo>
                    <a:lnTo>
                      <a:pt x="711606" y="0"/>
                    </a:lnTo>
                    <a:close/>
                  </a:path>
                  <a:path w="731520" h="1905">
                    <a:moveTo>
                      <a:pt x="731520" y="0"/>
                    </a:moveTo>
                    <a:lnTo>
                      <a:pt x="721563" y="0"/>
                    </a:lnTo>
                    <a:lnTo>
                      <a:pt x="721563" y="1663"/>
                    </a:lnTo>
                    <a:lnTo>
                      <a:pt x="731520" y="1663"/>
                    </a:lnTo>
                    <a:lnTo>
                      <a:pt x="731520" y="0"/>
                    </a:lnTo>
                    <a:close/>
                  </a:path>
                </a:pathLst>
              </a:custGeom>
              <a:solidFill>
                <a:srgbClr val="000080"/>
              </a:solidFill>
            </p:spPr>
            <p:txBody>
              <a:bodyPr wrap="square" lIns="0" tIns="0" rIns="0" bIns="0" rtlCol="0"/>
              <a:lstStyle/>
              <a:p>
                <a:endParaRPr sz="4000"/>
              </a:p>
            </p:txBody>
          </p:sp>
          <p:sp>
            <p:nvSpPr>
              <p:cNvPr id="16" name="object 16"/>
              <p:cNvSpPr/>
              <p:nvPr/>
            </p:nvSpPr>
            <p:spPr>
              <a:xfrm>
                <a:off x="6472589" y="2566248"/>
                <a:ext cx="10160" cy="1905"/>
              </a:xfrm>
              <a:custGeom>
                <a:avLst/>
                <a:gdLst/>
                <a:ahLst/>
                <a:cxnLst/>
                <a:rect l="l" t="t" r="r" b="b"/>
                <a:pathLst>
                  <a:path w="10160" h="1905">
                    <a:moveTo>
                      <a:pt x="9952" y="0"/>
                    </a:moveTo>
                    <a:lnTo>
                      <a:pt x="0" y="0"/>
                    </a:lnTo>
                    <a:lnTo>
                      <a:pt x="0" y="1658"/>
                    </a:lnTo>
                    <a:lnTo>
                      <a:pt x="9952" y="1658"/>
                    </a:lnTo>
                    <a:lnTo>
                      <a:pt x="9952" y="0"/>
                    </a:lnTo>
                    <a:close/>
                  </a:path>
                </a:pathLst>
              </a:custGeom>
              <a:solidFill>
                <a:srgbClr val="000000"/>
              </a:solidFill>
            </p:spPr>
            <p:txBody>
              <a:bodyPr wrap="square" lIns="0" tIns="0" rIns="0" bIns="0" rtlCol="0"/>
              <a:lstStyle/>
              <a:p>
                <a:endParaRPr sz="4000"/>
              </a:p>
            </p:txBody>
          </p:sp>
          <p:sp>
            <p:nvSpPr>
              <p:cNvPr id="17" name="object 17"/>
              <p:cNvSpPr/>
              <p:nvPr/>
            </p:nvSpPr>
            <p:spPr>
              <a:xfrm>
                <a:off x="6472588" y="2566248"/>
                <a:ext cx="10160" cy="0"/>
              </a:xfrm>
              <a:custGeom>
                <a:avLst/>
                <a:gdLst/>
                <a:ahLst/>
                <a:cxnLst/>
                <a:rect l="l" t="t" r="r" b="b"/>
                <a:pathLst>
                  <a:path w="10160">
                    <a:moveTo>
                      <a:pt x="0" y="0"/>
                    </a:moveTo>
                    <a:lnTo>
                      <a:pt x="9952" y="0"/>
                    </a:lnTo>
                  </a:path>
                </a:pathLst>
              </a:custGeom>
              <a:ln w="3175">
                <a:solidFill>
                  <a:srgbClr val="000000"/>
                </a:solidFill>
              </a:ln>
            </p:spPr>
            <p:txBody>
              <a:bodyPr wrap="square" lIns="0" tIns="0" rIns="0" bIns="0" rtlCol="0"/>
              <a:lstStyle/>
              <a:p>
                <a:endParaRPr sz="4000"/>
              </a:p>
            </p:txBody>
          </p:sp>
          <p:sp>
            <p:nvSpPr>
              <p:cNvPr id="18" name="object 18"/>
              <p:cNvSpPr/>
              <p:nvPr/>
            </p:nvSpPr>
            <p:spPr>
              <a:xfrm>
                <a:off x="6472589"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9" name="object 19"/>
              <p:cNvSpPr/>
              <p:nvPr/>
            </p:nvSpPr>
            <p:spPr>
              <a:xfrm>
                <a:off x="6472588"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20" name="object 20"/>
              <p:cNvSpPr/>
              <p:nvPr/>
            </p:nvSpPr>
            <p:spPr>
              <a:xfrm>
                <a:off x="6492495" y="2546350"/>
                <a:ext cx="2712720" cy="20320"/>
              </a:xfrm>
              <a:custGeom>
                <a:avLst/>
                <a:gdLst/>
                <a:ahLst/>
                <a:cxnLst/>
                <a:rect l="l" t="t" r="r" b="b"/>
                <a:pathLst>
                  <a:path w="2712720" h="20319">
                    <a:moveTo>
                      <a:pt x="2712097" y="0"/>
                    </a:moveTo>
                    <a:lnTo>
                      <a:pt x="0" y="0"/>
                    </a:lnTo>
                    <a:lnTo>
                      <a:pt x="0" y="19898"/>
                    </a:lnTo>
                    <a:lnTo>
                      <a:pt x="2712097" y="19898"/>
                    </a:lnTo>
                    <a:lnTo>
                      <a:pt x="2712097" y="0"/>
                    </a:lnTo>
                    <a:close/>
                  </a:path>
                </a:pathLst>
              </a:custGeom>
              <a:solidFill>
                <a:srgbClr val="000000"/>
              </a:solidFill>
            </p:spPr>
            <p:txBody>
              <a:bodyPr wrap="square" lIns="0" tIns="0" rIns="0" bIns="0" rtlCol="0"/>
              <a:lstStyle/>
              <a:p>
                <a:endParaRPr sz="4000"/>
              </a:p>
            </p:txBody>
          </p:sp>
          <p:sp>
            <p:nvSpPr>
              <p:cNvPr id="21" name="object 21"/>
              <p:cNvSpPr/>
              <p:nvPr/>
            </p:nvSpPr>
            <p:spPr>
              <a:xfrm>
                <a:off x="6492494" y="2546350"/>
                <a:ext cx="2712720" cy="0"/>
              </a:xfrm>
              <a:custGeom>
                <a:avLst/>
                <a:gdLst/>
                <a:ahLst/>
                <a:cxnLst/>
                <a:rect l="l" t="t" r="r" b="b"/>
                <a:pathLst>
                  <a:path w="2712720">
                    <a:moveTo>
                      <a:pt x="0" y="0"/>
                    </a:moveTo>
                    <a:lnTo>
                      <a:pt x="2712096" y="0"/>
                    </a:lnTo>
                  </a:path>
                </a:pathLst>
              </a:custGeom>
              <a:ln w="3175">
                <a:solidFill>
                  <a:srgbClr val="000000"/>
                </a:solidFill>
              </a:ln>
            </p:spPr>
            <p:txBody>
              <a:bodyPr wrap="square" lIns="0" tIns="0" rIns="0" bIns="0" rtlCol="0"/>
              <a:lstStyle/>
              <a:p>
                <a:endParaRPr sz="4000"/>
              </a:p>
            </p:txBody>
          </p:sp>
          <p:sp>
            <p:nvSpPr>
              <p:cNvPr id="22" name="object 22"/>
              <p:cNvSpPr/>
              <p:nvPr/>
            </p:nvSpPr>
            <p:spPr>
              <a:xfrm>
                <a:off x="6492495" y="2566248"/>
                <a:ext cx="2712720" cy="1905"/>
              </a:xfrm>
              <a:custGeom>
                <a:avLst/>
                <a:gdLst/>
                <a:ahLst/>
                <a:cxnLst/>
                <a:rect l="l" t="t" r="r" b="b"/>
                <a:pathLst>
                  <a:path w="2712720" h="1905">
                    <a:moveTo>
                      <a:pt x="2712097" y="0"/>
                    </a:moveTo>
                    <a:lnTo>
                      <a:pt x="0" y="0"/>
                    </a:lnTo>
                    <a:lnTo>
                      <a:pt x="0" y="1658"/>
                    </a:lnTo>
                    <a:lnTo>
                      <a:pt x="2712097" y="1658"/>
                    </a:lnTo>
                    <a:lnTo>
                      <a:pt x="2712097" y="0"/>
                    </a:lnTo>
                    <a:close/>
                  </a:path>
                </a:pathLst>
              </a:custGeom>
              <a:solidFill>
                <a:srgbClr val="000080"/>
              </a:solidFill>
            </p:spPr>
            <p:txBody>
              <a:bodyPr wrap="square" lIns="0" tIns="0" rIns="0" bIns="0" rtlCol="0"/>
              <a:lstStyle/>
              <a:p>
                <a:endParaRPr sz="4000"/>
              </a:p>
            </p:txBody>
          </p:sp>
          <p:sp>
            <p:nvSpPr>
              <p:cNvPr id="23" name="object 23"/>
              <p:cNvSpPr/>
              <p:nvPr/>
            </p:nvSpPr>
            <p:spPr>
              <a:xfrm>
                <a:off x="9204592" y="2546349"/>
                <a:ext cx="20320" cy="21590"/>
              </a:xfrm>
              <a:custGeom>
                <a:avLst/>
                <a:gdLst/>
                <a:ahLst/>
                <a:cxnLst/>
                <a:rect l="l" t="t" r="r" b="b"/>
                <a:pathLst>
                  <a:path w="20320" h="21589">
                    <a:moveTo>
                      <a:pt x="19905" y="0"/>
                    </a:moveTo>
                    <a:lnTo>
                      <a:pt x="0" y="0"/>
                    </a:lnTo>
                    <a:lnTo>
                      <a:pt x="0" y="21557"/>
                    </a:lnTo>
                    <a:lnTo>
                      <a:pt x="19905" y="21557"/>
                    </a:lnTo>
                    <a:lnTo>
                      <a:pt x="19905" y="0"/>
                    </a:lnTo>
                    <a:close/>
                  </a:path>
                </a:pathLst>
              </a:custGeom>
              <a:solidFill>
                <a:srgbClr val="000000"/>
              </a:solidFill>
            </p:spPr>
            <p:txBody>
              <a:bodyPr wrap="square" lIns="0" tIns="0" rIns="0" bIns="0" rtlCol="0"/>
              <a:lstStyle/>
              <a:p>
                <a:endParaRPr sz="4000"/>
              </a:p>
            </p:txBody>
          </p:sp>
          <p:sp>
            <p:nvSpPr>
              <p:cNvPr id="24" name="object 24"/>
              <p:cNvSpPr/>
              <p:nvPr/>
            </p:nvSpPr>
            <p:spPr>
              <a:xfrm>
                <a:off x="9204590" y="2546350"/>
                <a:ext cx="0" cy="21590"/>
              </a:xfrm>
              <a:custGeom>
                <a:avLst/>
                <a:gdLst/>
                <a:ahLst/>
                <a:cxnLst/>
                <a:rect l="l" t="t" r="r" b="b"/>
                <a:pathLst>
                  <a:path h="21589">
                    <a:moveTo>
                      <a:pt x="0" y="0"/>
                    </a:moveTo>
                    <a:lnTo>
                      <a:pt x="0" y="21556"/>
                    </a:lnTo>
                  </a:path>
                </a:pathLst>
              </a:custGeom>
              <a:ln w="3175">
                <a:solidFill>
                  <a:srgbClr val="000000"/>
                </a:solidFill>
              </a:ln>
            </p:spPr>
            <p:txBody>
              <a:bodyPr wrap="square" lIns="0" tIns="0" rIns="0" bIns="0" rtlCol="0"/>
              <a:lstStyle/>
              <a:p>
                <a:endParaRPr sz="4000"/>
              </a:p>
            </p:txBody>
          </p:sp>
          <p:sp>
            <p:nvSpPr>
              <p:cNvPr id="25" name="object 25"/>
              <p:cNvSpPr/>
              <p:nvPr/>
            </p:nvSpPr>
            <p:spPr>
              <a:xfrm>
                <a:off x="9204592"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26" name="object 26"/>
              <p:cNvSpPr/>
              <p:nvPr/>
            </p:nvSpPr>
            <p:spPr>
              <a:xfrm>
                <a:off x="9204590"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27" name="object 27"/>
              <p:cNvSpPr/>
              <p:nvPr/>
            </p:nvSpPr>
            <p:spPr>
              <a:xfrm>
                <a:off x="5741069" y="2567907"/>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28" name="object 28"/>
              <p:cNvSpPr/>
              <p:nvPr/>
            </p:nvSpPr>
            <p:spPr>
              <a:xfrm>
                <a:off x="5741068"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29" name="object 29"/>
              <p:cNvSpPr/>
              <p:nvPr/>
            </p:nvSpPr>
            <p:spPr>
              <a:xfrm>
                <a:off x="6472589" y="2567907"/>
                <a:ext cx="10160" cy="321945"/>
              </a:xfrm>
              <a:custGeom>
                <a:avLst/>
                <a:gdLst/>
                <a:ahLst/>
                <a:cxnLst/>
                <a:rect l="l" t="t" r="r" b="b"/>
                <a:pathLst>
                  <a:path w="10160" h="321944">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30" name="object 30"/>
              <p:cNvSpPr/>
              <p:nvPr/>
            </p:nvSpPr>
            <p:spPr>
              <a:xfrm>
                <a:off x="6472588"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31" name="object 31"/>
              <p:cNvSpPr/>
              <p:nvPr/>
            </p:nvSpPr>
            <p:spPr>
              <a:xfrm>
                <a:off x="9204592" y="2567907"/>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32" name="object 32"/>
              <p:cNvSpPr/>
              <p:nvPr/>
            </p:nvSpPr>
            <p:spPr>
              <a:xfrm>
                <a:off x="9204590"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33" name="object 33"/>
              <p:cNvSpPr/>
              <p:nvPr/>
            </p:nvSpPr>
            <p:spPr>
              <a:xfrm>
                <a:off x="5741069" y="2889606"/>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34" name="object 34"/>
              <p:cNvSpPr/>
              <p:nvPr/>
            </p:nvSpPr>
            <p:spPr>
              <a:xfrm>
                <a:off x="5741068" y="2889606"/>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35" name="object 35"/>
              <p:cNvSpPr/>
              <p:nvPr/>
            </p:nvSpPr>
            <p:spPr>
              <a:xfrm>
                <a:off x="5760975" y="2889606"/>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36" name="object 36"/>
              <p:cNvSpPr/>
              <p:nvPr/>
            </p:nvSpPr>
            <p:spPr>
              <a:xfrm>
                <a:off x="5760974" y="2889606"/>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37" name="object 37"/>
              <p:cNvSpPr/>
              <p:nvPr/>
            </p:nvSpPr>
            <p:spPr>
              <a:xfrm>
                <a:off x="6472589" y="2889606"/>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38" name="object 38"/>
              <p:cNvSpPr/>
              <p:nvPr/>
            </p:nvSpPr>
            <p:spPr>
              <a:xfrm>
                <a:off x="6472588" y="2889606"/>
                <a:ext cx="10160" cy="10160"/>
              </a:xfrm>
              <a:custGeom>
                <a:avLst/>
                <a:gdLst/>
                <a:ahLst/>
                <a:cxnLst/>
                <a:rect l="l" t="t" r="r" b="b"/>
                <a:pathLst>
                  <a:path w="10160" h="10160">
                    <a:moveTo>
                      <a:pt x="0" y="0"/>
                    </a:moveTo>
                    <a:lnTo>
                      <a:pt x="9952" y="0"/>
                    </a:lnTo>
                  </a:path>
                  <a:path w="10160" h="10160">
                    <a:moveTo>
                      <a:pt x="0" y="0"/>
                    </a:moveTo>
                    <a:lnTo>
                      <a:pt x="0" y="9948"/>
                    </a:lnTo>
                  </a:path>
                </a:pathLst>
              </a:custGeom>
              <a:ln w="3175">
                <a:solidFill>
                  <a:srgbClr val="000000"/>
                </a:solidFill>
              </a:ln>
            </p:spPr>
            <p:txBody>
              <a:bodyPr wrap="square" lIns="0" tIns="0" rIns="0" bIns="0" rtlCol="0"/>
              <a:lstStyle/>
              <a:p>
                <a:endParaRPr sz="4000"/>
              </a:p>
            </p:txBody>
          </p:sp>
          <p:sp>
            <p:nvSpPr>
              <p:cNvPr id="39" name="object 39"/>
              <p:cNvSpPr/>
              <p:nvPr/>
            </p:nvSpPr>
            <p:spPr>
              <a:xfrm>
                <a:off x="6482542" y="2889606"/>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40" name="object 40"/>
              <p:cNvSpPr/>
              <p:nvPr/>
            </p:nvSpPr>
            <p:spPr>
              <a:xfrm>
                <a:off x="6482541" y="2889606"/>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41" name="object 41"/>
              <p:cNvSpPr/>
              <p:nvPr/>
            </p:nvSpPr>
            <p:spPr>
              <a:xfrm>
                <a:off x="9204592" y="2889606"/>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42" name="object 42"/>
              <p:cNvSpPr/>
              <p:nvPr/>
            </p:nvSpPr>
            <p:spPr>
              <a:xfrm>
                <a:off x="9204590" y="2889606"/>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43" name="object 43"/>
              <p:cNvSpPr/>
              <p:nvPr/>
            </p:nvSpPr>
            <p:spPr>
              <a:xfrm>
                <a:off x="5741069" y="2899555"/>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44" name="object 44"/>
              <p:cNvSpPr/>
              <p:nvPr/>
            </p:nvSpPr>
            <p:spPr>
              <a:xfrm>
                <a:off x="5741068"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45" name="object 45"/>
              <p:cNvSpPr/>
              <p:nvPr/>
            </p:nvSpPr>
            <p:spPr>
              <a:xfrm>
                <a:off x="6472589" y="2899555"/>
                <a:ext cx="10160" cy="321945"/>
              </a:xfrm>
              <a:custGeom>
                <a:avLst/>
                <a:gdLst/>
                <a:ahLst/>
                <a:cxnLst/>
                <a:rect l="l" t="t" r="r" b="b"/>
                <a:pathLst>
                  <a:path w="10160" h="321944">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46" name="object 46"/>
              <p:cNvSpPr/>
              <p:nvPr/>
            </p:nvSpPr>
            <p:spPr>
              <a:xfrm>
                <a:off x="6472588"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47" name="object 47"/>
              <p:cNvSpPr/>
              <p:nvPr/>
            </p:nvSpPr>
            <p:spPr>
              <a:xfrm>
                <a:off x="9204592" y="2899555"/>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48" name="object 48"/>
              <p:cNvSpPr/>
              <p:nvPr/>
            </p:nvSpPr>
            <p:spPr>
              <a:xfrm>
                <a:off x="9204590"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49" name="object 49"/>
              <p:cNvSpPr/>
              <p:nvPr/>
            </p:nvSpPr>
            <p:spPr>
              <a:xfrm>
                <a:off x="5741069" y="322125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50" name="object 50"/>
              <p:cNvSpPr/>
              <p:nvPr/>
            </p:nvSpPr>
            <p:spPr>
              <a:xfrm>
                <a:off x="5741068" y="322125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51" name="object 51"/>
              <p:cNvSpPr/>
              <p:nvPr/>
            </p:nvSpPr>
            <p:spPr>
              <a:xfrm>
                <a:off x="5760975" y="3221254"/>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52" name="object 52"/>
              <p:cNvSpPr/>
              <p:nvPr/>
            </p:nvSpPr>
            <p:spPr>
              <a:xfrm>
                <a:off x="5760974" y="322125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53" name="object 53"/>
              <p:cNvSpPr/>
              <p:nvPr/>
            </p:nvSpPr>
            <p:spPr>
              <a:xfrm>
                <a:off x="6472589" y="3221254"/>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54" name="object 54"/>
              <p:cNvSpPr/>
              <p:nvPr/>
            </p:nvSpPr>
            <p:spPr>
              <a:xfrm>
                <a:off x="6472588" y="322125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55" name="object 55"/>
              <p:cNvSpPr/>
              <p:nvPr/>
            </p:nvSpPr>
            <p:spPr>
              <a:xfrm>
                <a:off x="6482542" y="3221254"/>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56" name="object 56"/>
              <p:cNvSpPr/>
              <p:nvPr/>
            </p:nvSpPr>
            <p:spPr>
              <a:xfrm>
                <a:off x="6482541" y="322125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57" name="object 57"/>
              <p:cNvSpPr/>
              <p:nvPr/>
            </p:nvSpPr>
            <p:spPr>
              <a:xfrm>
                <a:off x="9204592" y="322125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58" name="object 58"/>
              <p:cNvSpPr/>
              <p:nvPr/>
            </p:nvSpPr>
            <p:spPr>
              <a:xfrm>
                <a:off x="9204590" y="322125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59" name="object 59"/>
              <p:cNvSpPr/>
              <p:nvPr/>
            </p:nvSpPr>
            <p:spPr>
              <a:xfrm>
                <a:off x="5741069" y="323120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60" name="object 60"/>
              <p:cNvSpPr/>
              <p:nvPr/>
            </p:nvSpPr>
            <p:spPr>
              <a:xfrm>
                <a:off x="5741068"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61" name="object 61"/>
              <p:cNvSpPr/>
              <p:nvPr/>
            </p:nvSpPr>
            <p:spPr>
              <a:xfrm>
                <a:off x="6472589" y="3231204"/>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62" name="object 62"/>
              <p:cNvSpPr/>
              <p:nvPr/>
            </p:nvSpPr>
            <p:spPr>
              <a:xfrm>
                <a:off x="6472588"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63" name="object 63"/>
              <p:cNvSpPr/>
              <p:nvPr/>
            </p:nvSpPr>
            <p:spPr>
              <a:xfrm>
                <a:off x="9204592" y="323120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64" name="object 64"/>
              <p:cNvSpPr/>
              <p:nvPr/>
            </p:nvSpPr>
            <p:spPr>
              <a:xfrm>
                <a:off x="9204590"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65" name="object 65"/>
              <p:cNvSpPr/>
              <p:nvPr/>
            </p:nvSpPr>
            <p:spPr>
              <a:xfrm>
                <a:off x="5741069" y="355124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66" name="object 66"/>
              <p:cNvSpPr/>
              <p:nvPr/>
            </p:nvSpPr>
            <p:spPr>
              <a:xfrm>
                <a:off x="5741068" y="355124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67" name="object 67"/>
              <p:cNvSpPr/>
              <p:nvPr/>
            </p:nvSpPr>
            <p:spPr>
              <a:xfrm>
                <a:off x="5760975" y="3551244"/>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68" name="object 68"/>
              <p:cNvSpPr/>
              <p:nvPr/>
            </p:nvSpPr>
            <p:spPr>
              <a:xfrm>
                <a:off x="5760974" y="355124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69" name="object 69"/>
              <p:cNvSpPr/>
              <p:nvPr/>
            </p:nvSpPr>
            <p:spPr>
              <a:xfrm>
                <a:off x="6472589" y="3551244"/>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70" name="object 70"/>
              <p:cNvSpPr/>
              <p:nvPr/>
            </p:nvSpPr>
            <p:spPr>
              <a:xfrm>
                <a:off x="6472588" y="355124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71" name="object 71"/>
              <p:cNvSpPr/>
              <p:nvPr/>
            </p:nvSpPr>
            <p:spPr>
              <a:xfrm>
                <a:off x="6482542" y="3551244"/>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72" name="object 72"/>
              <p:cNvSpPr/>
              <p:nvPr/>
            </p:nvSpPr>
            <p:spPr>
              <a:xfrm>
                <a:off x="6482541" y="355124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73" name="object 73"/>
              <p:cNvSpPr/>
              <p:nvPr/>
            </p:nvSpPr>
            <p:spPr>
              <a:xfrm>
                <a:off x="9204592" y="355124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74" name="object 74"/>
              <p:cNvSpPr/>
              <p:nvPr/>
            </p:nvSpPr>
            <p:spPr>
              <a:xfrm>
                <a:off x="9204590" y="355124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75" name="object 75"/>
              <p:cNvSpPr/>
              <p:nvPr/>
            </p:nvSpPr>
            <p:spPr>
              <a:xfrm>
                <a:off x="5741069" y="356119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76" name="object 76"/>
              <p:cNvSpPr/>
              <p:nvPr/>
            </p:nvSpPr>
            <p:spPr>
              <a:xfrm>
                <a:off x="5741068"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7" name="object 77"/>
              <p:cNvSpPr/>
              <p:nvPr/>
            </p:nvSpPr>
            <p:spPr>
              <a:xfrm>
                <a:off x="6472589" y="3561194"/>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78" name="object 78"/>
              <p:cNvSpPr/>
              <p:nvPr/>
            </p:nvSpPr>
            <p:spPr>
              <a:xfrm>
                <a:off x="6472588"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9" name="object 79"/>
              <p:cNvSpPr/>
              <p:nvPr/>
            </p:nvSpPr>
            <p:spPr>
              <a:xfrm>
                <a:off x="9204592" y="356119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80" name="object 80"/>
              <p:cNvSpPr/>
              <p:nvPr/>
            </p:nvSpPr>
            <p:spPr>
              <a:xfrm>
                <a:off x="9204590"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81" name="object 81"/>
              <p:cNvSpPr/>
              <p:nvPr/>
            </p:nvSpPr>
            <p:spPr>
              <a:xfrm>
                <a:off x="5741069" y="388123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82" name="object 82"/>
              <p:cNvSpPr/>
              <p:nvPr/>
            </p:nvSpPr>
            <p:spPr>
              <a:xfrm>
                <a:off x="5741068" y="388123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83" name="object 83"/>
              <p:cNvSpPr/>
              <p:nvPr/>
            </p:nvSpPr>
            <p:spPr>
              <a:xfrm>
                <a:off x="5760975" y="3881235"/>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84" name="object 84"/>
              <p:cNvSpPr/>
              <p:nvPr/>
            </p:nvSpPr>
            <p:spPr>
              <a:xfrm>
                <a:off x="5760974" y="388123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85" name="object 85"/>
              <p:cNvSpPr/>
              <p:nvPr/>
            </p:nvSpPr>
            <p:spPr>
              <a:xfrm>
                <a:off x="6472589" y="3881235"/>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86" name="object 86"/>
              <p:cNvSpPr/>
              <p:nvPr/>
            </p:nvSpPr>
            <p:spPr>
              <a:xfrm>
                <a:off x="6472588" y="388123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87" name="object 87"/>
              <p:cNvSpPr/>
              <p:nvPr/>
            </p:nvSpPr>
            <p:spPr>
              <a:xfrm>
                <a:off x="6482542" y="3881235"/>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88" name="object 88"/>
              <p:cNvSpPr/>
              <p:nvPr/>
            </p:nvSpPr>
            <p:spPr>
              <a:xfrm>
                <a:off x="6482541" y="388123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89" name="object 89"/>
              <p:cNvSpPr/>
              <p:nvPr/>
            </p:nvSpPr>
            <p:spPr>
              <a:xfrm>
                <a:off x="9204592" y="388123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90" name="object 90"/>
              <p:cNvSpPr/>
              <p:nvPr/>
            </p:nvSpPr>
            <p:spPr>
              <a:xfrm>
                <a:off x="9204590" y="388123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91" name="object 91"/>
              <p:cNvSpPr/>
              <p:nvPr/>
            </p:nvSpPr>
            <p:spPr>
              <a:xfrm>
                <a:off x="5741069" y="3891185"/>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92" name="object 92"/>
              <p:cNvSpPr/>
              <p:nvPr/>
            </p:nvSpPr>
            <p:spPr>
              <a:xfrm>
                <a:off x="5741068"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3" name="object 93"/>
              <p:cNvSpPr/>
              <p:nvPr/>
            </p:nvSpPr>
            <p:spPr>
              <a:xfrm>
                <a:off x="6472589" y="3891185"/>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94" name="object 94"/>
              <p:cNvSpPr/>
              <p:nvPr/>
            </p:nvSpPr>
            <p:spPr>
              <a:xfrm>
                <a:off x="6472588"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5" name="object 95"/>
              <p:cNvSpPr/>
              <p:nvPr/>
            </p:nvSpPr>
            <p:spPr>
              <a:xfrm>
                <a:off x="9204592" y="3891185"/>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96" name="object 96"/>
              <p:cNvSpPr/>
              <p:nvPr/>
            </p:nvSpPr>
            <p:spPr>
              <a:xfrm>
                <a:off x="9204590"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7" name="object 97"/>
              <p:cNvSpPr/>
              <p:nvPr/>
            </p:nvSpPr>
            <p:spPr>
              <a:xfrm>
                <a:off x="5741069" y="421122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98" name="object 98"/>
              <p:cNvSpPr/>
              <p:nvPr/>
            </p:nvSpPr>
            <p:spPr>
              <a:xfrm>
                <a:off x="5741068" y="421122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99" name="object 99"/>
              <p:cNvSpPr/>
              <p:nvPr/>
            </p:nvSpPr>
            <p:spPr>
              <a:xfrm>
                <a:off x="5760975" y="4211225"/>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100" name="object 100"/>
              <p:cNvSpPr/>
              <p:nvPr/>
            </p:nvSpPr>
            <p:spPr>
              <a:xfrm>
                <a:off x="5760974" y="421122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01" name="object 101"/>
              <p:cNvSpPr/>
              <p:nvPr/>
            </p:nvSpPr>
            <p:spPr>
              <a:xfrm>
                <a:off x="6472589" y="4211225"/>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102" name="object 102"/>
              <p:cNvSpPr/>
              <p:nvPr/>
            </p:nvSpPr>
            <p:spPr>
              <a:xfrm>
                <a:off x="6472588" y="421122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103" name="object 103"/>
              <p:cNvSpPr/>
              <p:nvPr/>
            </p:nvSpPr>
            <p:spPr>
              <a:xfrm>
                <a:off x="6482542" y="4211225"/>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104" name="object 104"/>
              <p:cNvSpPr/>
              <p:nvPr/>
            </p:nvSpPr>
            <p:spPr>
              <a:xfrm>
                <a:off x="6482541" y="421122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105" name="object 105"/>
              <p:cNvSpPr/>
              <p:nvPr/>
            </p:nvSpPr>
            <p:spPr>
              <a:xfrm>
                <a:off x="9204592" y="421122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106" name="object 106"/>
              <p:cNvSpPr/>
              <p:nvPr/>
            </p:nvSpPr>
            <p:spPr>
              <a:xfrm>
                <a:off x="9204590" y="421122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107" name="object 107"/>
              <p:cNvSpPr/>
              <p:nvPr/>
            </p:nvSpPr>
            <p:spPr>
              <a:xfrm>
                <a:off x="5741069" y="4221174"/>
                <a:ext cx="20320" cy="321945"/>
              </a:xfrm>
              <a:custGeom>
                <a:avLst/>
                <a:gdLst/>
                <a:ahLst/>
                <a:cxnLst/>
                <a:rect l="l" t="t" r="r" b="b"/>
                <a:pathLst>
                  <a:path w="20320" h="321945">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108" name="object 108"/>
              <p:cNvSpPr/>
              <p:nvPr/>
            </p:nvSpPr>
            <p:spPr>
              <a:xfrm>
                <a:off x="5741068"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09" name="object 109"/>
              <p:cNvSpPr/>
              <p:nvPr/>
            </p:nvSpPr>
            <p:spPr>
              <a:xfrm>
                <a:off x="574106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10" name="object 110"/>
              <p:cNvSpPr/>
              <p:nvPr/>
            </p:nvSpPr>
            <p:spPr>
              <a:xfrm>
                <a:off x="574106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11" name="object 111"/>
              <p:cNvSpPr/>
              <p:nvPr/>
            </p:nvSpPr>
            <p:spPr>
              <a:xfrm>
                <a:off x="574106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12" name="object 112"/>
              <p:cNvSpPr/>
              <p:nvPr/>
            </p:nvSpPr>
            <p:spPr>
              <a:xfrm>
                <a:off x="574106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13" name="object 113"/>
              <p:cNvSpPr/>
              <p:nvPr/>
            </p:nvSpPr>
            <p:spPr>
              <a:xfrm>
                <a:off x="5760975" y="4542873"/>
                <a:ext cx="711835" cy="20320"/>
              </a:xfrm>
              <a:custGeom>
                <a:avLst/>
                <a:gdLst/>
                <a:ahLst/>
                <a:cxnLst/>
                <a:rect l="l" t="t" r="r" b="b"/>
                <a:pathLst>
                  <a:path w="711835" h="20320">
                    <a:moveTo>
                      <a:pt x="711614" y="0"/>
                    </a:moveTo>
                    <a:lnTo>
                      <a:pt x="0" y="0"/>
                    </a:lnTo>
                    <a:lnTo>
                      <a:pt x="0" y="19898"/>
                    </a:lnTo>
                    <a:lnTo>
                      <a:pt x="711614" y="19898"/>
                    </a:lnTo>
                    <a:lnTo>
                      <a:pt x="711614" y="0"/>
                    </a:lnTo>
                    <a:close/>
                  </a:path>
                </a:pathLst>
              </a:custGeom>
              <a:solidFill>
                <a:srgbClr val="000000"/>
              </a:solidFill>
            </p:spPr>
            <p:txBody>
              <a:bodyPr wrap="square" lIns="0" tIns="0" rIns="0" bIns="0" rtlCol="0"/>
              <a:lstStyle/>
              <a:p>
                <a:endParaRPr sz="4000"/>
              </a:p>
            </p:txBody>
          </p:sp>
          <p:sp>
            <p:nvSpPr>
              <p:cNvPr id="114" name="object 114"/>
              <p:cNvSpPr/>
              <p:nvPr/>
            </p:nvSpPr>
            <p:spPr>
              <a:xfrm>
                <a:off x="5760974" y="4542872"/>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15" name="object 115"/>
              <p:cNvSpPr/>
              <p:nvPr/>
            </p:nvSpPr>
            <p:spPr>
              <a:xfrm>
                <a:off x="6472589" y="4221174"/>
                <a:ext cx="10160" cy="321945"/>
              </a:xfrm>
              <a:custGeom>
                <a:avLst/>
                <a:gdLst/>
                <a:ahLst/>
                <a:cxnLst/>
                <a:rect l="l" t="t" r="r" b="b"/>
                <a:pathLst>
                  <a:path w="10160" h="321945">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116" name="object 116"/>
              <p:cNvSpPr/>
              <p:nvPr/>
            </p:nvSpPr>
            <p:spPr>
              <a:xfrm>
                <a:off x="6472588"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17" name="object 117"/>
              <p:cNvSpPr/>
              <p:nvPr/>
            </p:nvSpPr>
            <p:spPr>
              <a:xfrm>
                <a:off x="647258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18" name="object 118"/>
              <p:cNvSpPr/>
              <p:nvPr/>
            </p:nvSpPr>
            <p:spPr>
              <a:xfrm>
                <a:off x="647258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19" name="object 119"/>
              <p:cNvSpPr/>
              <p:nvPr/>
            </p:nvSpPr>
            <p:spPr>
              <a:xfrm>
                <a:off x="6492495" y="4542873"/>
                <a:ext cx="2712720" cy="20320"/>
              </a:xfrm>
              <a:custGeom>
                <a:avLst/>
                <a:gdLst/>
                <a:ahLst/>
                <a:cxnLst/>
                <a:rect l="l" t="t" r="r" b="b"/>
                <a:pathLst>
                  <a:path w="2712720" h="20320">
                    <a:moveTo>
                      <a:pt x="2712097" y="0"/>
                    </a:moveTo>
                    <a:lnTo>
                      <a:pt x="0" y="0"/>
                    </a:lnTo>
                    <a:lnTo>
                      <a:pt x="0" y="19898"/>
                    </a:lnTo>
                    <a:lnTo>
                      <a:pt x="2712097" y="19898"/>
                    </a:lnTo>
                    <a:lnTo>
                      <a:pt x="2712097" y="0"/>
                    </a:lnTo>
                    <a:close/>
                  </a:path>
                </a:pathLst>
              </a:custGeom>
              <a:solidFill>
                <a:srgbClr val="000000"/>
              </a:solidFill>
            </p:spPr>
            <p:txBody>
              <a:bodyPr wrap="square" lIns="0" tIns="0" rIns="0" bIns="0" rtlCol="0"/>
              <a:lstStyle/>
              <a:p>
                <a:endParaRPr sz="4000"/>
              </a:p>
            </p:txBody>
          </p:sp>
          <p:sp>
            <p:nvSpPr>
              <p:cNvPr id="120" name="object 120"/>
              <p:cNvSpPr/>
              <p:nvPr/>
            </p:nvSpPr>
            <p:spPr>
              <a:xfrm>
                <a:off x="6492494" y="4542872"/>
                <a:ext cx="2712720" cy="0"/>
              </a:xfrm>
              <a:custGeom>
                <a:avLst/>
                <a:gdLst/>
                <a:ahLst/>
                <a:cxnLst/>
                <a:rect l="l" t="t" r="r" b="b"/>
                <a:pathLst>
                  <a:path w="2712720">
                    <a:moveTo>
                      <a:pt x="0" y="0"/>
                    </a:moveTo>
                    <a:lnTo>
                      <a:pt x="2712096" y="0"/>
                    </a:lnTo>
                  </a:path>
                </a:pathLst>
              </a:custGeom>
              <a:ln w="3175">
                <a:solidFill>
                  <a:srgbClr val="000000"/>
                </a:solidFill>
              </a:ln>
            </p:spPr>
            <p:txBody>
              <a:bodyPr wrap="square" lIns="0" tIns="0" rIns="0" bIns="0" rtlCol="0"/>
              <a:lstStyle/>
              <a:p>
                <a:endParaRPr sz="4000"/>
              </a:p>
            </p:txBody>
          </p:sp>
          <p:sp>
            <p:nvSpPr>
              <p:cNvPr id="121" name="object 121"/>
              <p:cNvSpPr/>
              <p:nvPr/>
            </p:nvSpPr>
            <p:spPr>
              <a:xfrm>
                <a:off x="9204592" y="4221174"/>
                <a:ext cx="20320" cy="321945"/>
              </a:xfrm>
              <a:custGeom>
                <a:avLst/>
                <a:gdLst/>
                <a:ahLst/>
                <a:cxnLst/>
                <a:rect l="l" t="t" r="r" b="b"/>
                <a:pathLst>
                  <a:path w="20320" h="321945">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122" name="object 122"/>
              <p:cNvSpPr/>
              <p:nvPr/>
            </p:nvSpPr>
            <p:spPr>
              <a:xfrm>
                <a:off x="9204590"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23" name="object 123"/>
              <p:cNvSpPr/>
              <p:nvPr/>
            </p:nvSpPr>
            <p:spPr>
              <a:xfrm>
                <a:off x="9204592"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4" name="object 124"/>
              <p:cNvSpPr/>
              <p:nvPr/>
            </p:nvSpPr>
            <p:spPr>
              <a:xfrm>
                <a:off x="9204590"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25" name="object 125"/>
              <p:cNvSpPr/>
              <p:nvPr/>
            </p:nvSpPr>
            <p:spPr>
              <a:xfrm>
                <a:off x="9204592"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6" name="object 126"/>
              <p:cNvSpPr/>
              <p:nvPr/>
            </p:nvSpPr>
            <p:spPr>
              <a:xfrm>
                <a:off x="9204590"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grpSp>
        <p:pic>
          <p:nvPicPr>
            <p:cNvPr id="127" name="object 127"/>
            <p:cNvPicPr/>
            <p:nvPr/>
          </p:nvPicPr>
          <p:blipFill>
            <a:blip r:embed="rId2" cstate="print"/>
            <a:stretch>
              <a:fillRect/>
            </a:stretch>
          </p:blipFill>
          <p:spPr>
            <a:xfrm>
              <a:off x="8852593" y="2658230"/>
              <a:ext cx="67327" cy="133145"/>
            </a:xfrm>
            <a:prstGeom prst="rect">
              <a:avLst/>
            </a:prstGeom>
          </p:spPr>
        </p:pic>
        <p:pic>
          <p:nvPicPr>
            <p:cNvPr id="128" name="object 128"/>
            <p:cNvPicPr/>
            <p:nvPr/>
          </p:nvPicPr>
          <p:blipFill>
            <a:blip r:embed="rId3" cstate="print"/>
            <a:stretch>
              <a:fillRect/>
            </a:stretch>
          </p:blipFill>
          <p:spPr>
            <a:xfrm>
              <a:off x="9483644" y="2658230"/>
              <a:ext cx="1006311" cy="165335"/>
            </a:xfrm>
            <a:prstGeom prst="rect">
              <a:avLst/>
            </a:prstGeom>
          </p:spPr>
        </p:pic>
        <p:pic>
          <p:nvPicPr>
            <p:cNvPr id="129" name="object 129"/>
            <p:cNvPicPr/>
            <p:nvPr/>
          </p:nvPicPr>
          <p:blipFill>
            <a:blip r:embed="rId4" cstate="print"/>
            <a:stretch>
              <a:fillRect/>
            </a:stretch>
          </p:blipFill>
          <p:spPr>
            <a:xfrm>
              <a:off x="8840883" y="2950861"/>
              <a:ext cx="84889" cy="133147"/>
            </a:xfrm>
            <a:prstGeom prst="rect">
              <a:avLst/>
            </a:prstGeom>
          </p:spPr>
        </p:pic>
        <p:pic>
          <p:nvPicPr>
            <p:cNvPr id="130" name="object 130"/>
            <p:cNvPicPr/>
            <p:nvPr/>
          </p:nvPicPr>
          <p:blipFill>
            <a:blip r:embed="rId5" cstate="print"/>
            <a:stretch>
              <a:fillRect/>
            </a:stretch>
          </p:blipFill>
          <p:spPr>
            <a:xfrm>
              <a:off x="9483644" y="2950861"/>
              <a:ext cx="2155691" cy="174116"/>
            </a:xfrm>
            <a:prstGeom prst="rect">
              <a:avLst/>
            </a:prstGeom>
          </p:spPr>
        </p:pic>
        <p:pic>
          <p:nvPicPr>
            <p:cNvPr id="131" name="object 131"/>
            <p:cNvPicPr/>
            <p:nvPr/>
          </p:nvPicPr>
          <p:blipFill>
            <a:blip r:embed="rId6" cstate="print"/>
            <a:stretch>
              <a:fillRect/>
            </a:stretch>
          </p:blipFill>
          <p:spPr>
            <a:xfrm>
              <a:off x="8840883" y="3242029"/>
              <a:ext cx="84889" cy="134610"/>
            </a:xfrm>
            <a:prstGeom prst="rect">
              <a:avLst/>
            </a:prstGeom>
          </p:spPr>
        </p:pic>
        <p:pic>
          <p:nvPicPr>
            <p:cNvPr id="132" name="object 132"/>
            <p:cNvPicPr/>
            <p:nvPr/>
          </p:nvPicPr>
          <p:blipFill>
            <a:blip r:embed="rId7" cstate="print"/>
            <a:stretch>
              <a:fillRect/>
            </a:stretch>
          </p:blipFill>
          <p:spPr>
            <a:xfrm>
              <a:off x="9483987" y="3242029"/>
              <a:ext cx="2080703" cy="174116"/>
            </a:xfrm>
            <a:prstGeom prst="rect">
              <a:avLst/>
            </a:prstGeom>
          </p:spPr>
        </p:pic>
        <p:pic>
          <p:nvPicPr>
            <p:cNvPr id="133" name="object 133"/>
            <p:cNvPicPr/>
            <p:nvPr/>
          </p:nvPicPr>
          <p:blipFill>
            <a:blip r:embed="rId8" cstate="print"/>
            <a:stretch>
              <a:fillRect/>
            </a:stretch>
          </p:blipFill>
          <p:spPr>
            <a:xfrm>
              <a:off x="8843811" y="3533197"/>
              <a:ext cx="84889" cy="133147"/>
            </a:xfrm>
            <a:prstGeom prst="rect">
              <a:avLst/>
            </a:prstGeom>
          </p:spPr>
        </p:pic>
        <p:pic>
          <p:nvPicPr>
            <p:cNvPr id="134" name="object 134"/>
            <p:cNvPicPr/>
            <p:nvPr/>
          </p:nvPicPr>
          <p:blipFill>
            <a:blip r:embed="rId9" cstate="print"/>
            <a:stretch>
              <a:fillRect/>
            </a:stretch>
          </p:blipFill>
          <p:spPr>
            <a:xfrm>
              <a:off x="9483645" y="3533197"/>
              <a:ext cx="2161545" cy="174116"/>
            </a:xfrm>
            <a:prstGeom prst="rect">
              <a:avLst/>
            </a:prstGeom>
          </p:spPr>
        </p:pic>
        <p:pic>
          <p:nvPicPr>
            <p:cNvPr id="135" name="object 135"/>
            <p:cNvPicPr/>
            <p:nvPr/>
          </p:nvPicPr>
          <p:blipFill>
            <a:blip r:embed="rId10" cstate="print"/>
            <a:stretch>
              <a:fillRect/>
            </a:stretch>
          </p:blipFill>
          <p:spPr>
            <a:xfrm>
              <a:off x="8843811" y="3827290"/>
              <a:ext cx="86353" cy="131684"/>
            </a:xfrm>
            <a:prstGeom prst="rect">
              <a:avLst/>
            </a:prstGeom>
          </p:spPr>
        </p:pic>
        <p:pic>
          <p:nvPicPr>
            <p:cNvPr id="136" name="object 136"/>
            <p:cNvPicPr/>
            <p:nvPr/>
          </p:nvPicPr>
          <p:blipFill>
            <a:blip r:embed="rId11" cstate="print"/>
            <a:stretch>
              <a:fillRect/>
            </a:stretch>
          </p:blipFill>
          <p:spPr>
            <a:xfrm>
              <a:off x="9483645" y="3824366"/>
              <a:ext cx="2202527" cy="174116"/>
            </a:xfrm>
            <a:prstGeom prst="rect">
              <a:avLst/>
            </a:prstGeom>
          </p:spPr>
        </p:pic>
      </p:grpSp>
    </p:spTree>
    <p:extLst>
      <p:ext uri="{BB962C8B-B14F-4D97-AF65-F5344CB8AC3E}">
        <p14:creationId xmlns:p14="http://schemas.microsoft.com/office/powerpoint/2010/main" val="69128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F7A98E91-4BEC-445E-9E8D-F00DC82EDA44}" type="slidenum">
              <a:rPr lang="en-US" altLang="en-US"/>
              <a:pPr/>
              <a:t>70</a:t>
            </a:fld>
            <a:endParaRPr lang="en-US" altLang="en-US"/>
          </a:p>
        </p:txBody>
      </p:sp>
      <p:sp>
        <p:nvSpPr>
          <p:cNvPr id="646146" name="Rectangle 2"/>
          <p:cNvSpPr>
            <a:spLocks noGrp="1" noChangeArrowheads="1"/>
          </p:cNvSpPr>
          <p:nvPr>
            <p:ph type="title"/>
          </p:nvPr>
        </p:nvSpPr>
        <p:spPr>
          <a:xfrm>
            <a:off x="0" y="1"/>
            <a:ext cx="10515600" cy="643943"/>
          </a:xfrm>
        </p:spPr>
        <p:txBody>
          <a:bodyPr>
            <a:normAutofit/>
          </a:bodyPr>
          <a:lstStyle/>
          <a:p>
            <a:r>
              <a:rPr lang="en-US" altLang="en-US" sz="3200" dirty="0">
                <a:solidFill>
                  <a:schemeClr val="accent1">
                    <a:lumMod val="75000"/>
                  </a:schemeClr>
                </a:solidFill>
                <a:latin typeface="Arial Rounded MT Bold" panose="020F0704030504030204" pitchFamily="34" charset="0"/>
              </a:rPr>
              <a:t>The model: data</a:t>
            </a:r>
          </a:p>
        </p:txBody>
      </p:sp>
      <p:sp>
        <p:nvSpPr>
          <p:cNvPr id="646147" name="Rectangle 3"/>
          <p:cNvSpPr>
            <a:spLocks noGrp="1" noChangeArrowheads="1"/>
          </p:cNvSpPr>
          <p:nvPr>
            <p:ph type="body" idx="1"/>
          </p:nvPr>
        </p:nvSpPr>
        <p:spPr>
          <a:xfrm>
            <a:off x="618186" y="1557338"/>
            <a:ext cx="11359166" cy="4500562"/>
          </a:xfrm>
        </p:spPr>
        <p:txBody>
          <a:bodyPr/>
          <a:lstStyle/>
          <a:p>
            <a:r>
              <a:rPr lang="en-US" altLang="en-US" i="1" dirty="0">
                <a:solidFill>
                  <a:srgbClr val="FF0000"/>
                </a:solidFill>
                <a:latin typeface="Sylfaen" panose="010A0502050306030303" pitchFamily="18" charset="0"/>
              </a:rPr>
              <a:t>I</a:t>
            </a:r>
            <a:r>
              <a:rPr lang="en-US" altLang="en-US" dirty="0">
                <a:solidFill>
                  <a:srgbClr val="FF0000"/>
                </a:solidFill>
                <a:latin typeface="Sylfaen" panose="010A0502050306030303" pitchFamily="18" charset="0"/>
              </a:rPr>
              <a:t> = {</a:t>
            </a:r>
            <a:r>
              <a:rPr lang="en-US" altLang="en-US" i="1" dirty="0">
                <a:solidFill>
                  <a:srgbClr val="FF0000"/>
                </a:solidFill>
                <a:latin typeface="Sylfaen" panose="010A0502050306030303" pitchFamily="18" charset="0"/>
              </a:rPr>
              <a:t>i</a:t>
            </a:r>
            <a:r>
              <a:rPr lang="en-US" altLang="en-US" baseline="-25000" dirty="0">
                <a:solidFill>
                  <a:srgbClr val="FF0000"/>
                </a:solidFill>
                <a:latin typeface="Sylfaen" panose="010A0502050306030303" pitchFamily="18" charset="0"/>
              </a:rPr>
              <a:t>1</a:t>
            </a:r>
            <a:r>
              <a:rPr lang="en-US" altLang="en-US" dirty="0">
                <a:solidFill>
                  <a:srgbClr val="FF0000"/>
                </a:solidFill>
                <a:latin typeface="Sylfaen" panose="010A0502050306030303" pitchFamily="18" charset="0"/>
              </a:rPr>
              <a:t>, </a:t>
            </a:r>
            <a:r>
              <a:rPr lang="en-US" altLang="en-US" i="1" dirty="0">
                <a:solidFill>
                  <a:srgbClr val="FF0000"/>
                </a:solidFill>
                <a:latin typeface="Sylfaen" panose="010A0502050306030303" pitchFamily="18" charset="0"/>
              </a:rPr>
              <a:t>i</a:t>
            </a:r>
            <a:r>
              <a:rPr lang="en-US" altLang="en-US" baseline="-25000" dirty="0">
                <a:solidFill>
                  <a:srgbClr val="FF0000"/>
                </a:solidFill>
                <a:latin typeface="Sylfaen" panose="010A0502050306030303" pitchFamily="18" charset="0"/>
              </a:rPr>
              <a:t>2</a:t>
            </a:r>
            <a:r>
              <a:rPr lang="en-US" altLang="en-US" dirty="0">
                <a:solidFill>
                  <a:srgbClr val="FF0000"/>
                </a:solidFill>
                <a:latin typeface="Sylfaen" panose="010A0502050306030303" pitchFamily="18" charset="0"/>
              </a:rPr>
              <a:t>, …, </a:t>
            </a:r>
            <a:r>
              <a:rPr lang="en-US" altLang="en-US" i="1" dirty="0" err="1">
                <a:solidFill>
                  <a:srgbClr val="FF0000"/>
                </a:solidFill>
                <a:latin typeface="Sylfaen" panose="010A0502050306030303" pitchFamily="18" charset="0"/>
              </a:rPr>
              <a:t>i</a:t>
            </a:r>
            <a:r>
              <a:rPr lang="en-US" altLang="en-US" i="1" baseline="-25000" dirty="0" err="1">
                <a:solidFill>
                  <a:srgbClr val="FF0000"/>
                </a:solidFill>
                <a:latin typeface="Sylfaen" panose="010A0502050306030303" pitchFamily="18" charset="0"/>
              </a:rPr>
              <a:t>m</a:t>
            </a:r>
            <a:r>
              <a:rPr lang="en-US" altLang="en-US" dirty="0">
                <a:solidFill>
                  <a:srgbClr val="FF0000"/>
                </a:solidFill>
                <a:latin typeface="Sylfaen" panose="010A0502050306030303" pitchFamily="18" charset="0"/>
              </a:rPr>
              <a:t>}</a:t>
            </a:r>
            <a:r>
              <a:rPr lang="en-US" altLang="en-US" dirty="0">
                <a:latin typeface="Sylfaen" panose="010A0502050306030303" pitchFamily="18" charset="0"/>
              </a:rPr>
              <a:t>: a set of </a:t>
            </a:r>
            <a:r>
              <a:rPr lang="en-US" altLang="en-US" i="1" dirty="0">
                <a:latin typeface="Sylfaen" panose="010A0502050306030303" pitchFamily="18" charset="0"/>
              </a:rPr>
              <a:t>items</a:t>
            </a:r>
            <a:r>
              <a:rPr lang="en-US" altLang="en-US" dirty="0" smtClean="0">
                <a:latin typeface="Sylfaen" panose="010A0502050306030303" pitchFamily="18" charset="0"/>
              </a:rPr>
              <a:t>.</a:t>
            </a:r>
          </a:p>
          <a:p>
            <a:endParaRPr lang="en-US" altLang="en-US" dirty="0">
              <a:latin typeface="Sylfaen" panose="010A0502050306030303" pitchFamily="18" charset="0"/>
            </a:endParaRPr>
          </a:p>
          <a:p>
            <a:r>
              <a:rPr lang="en-US" altLang="en-US" dirty="0">
                <a:solidFill>
                  <a:srgbClr val="FF0000"/>
                </a:solidFill>
                <a:latin typeface="Sylfaen" panose="010A0502050306030303" pitchFamily="18" charset="0"/>
              </a:rPr>
              <a:t>Transaction</a:t>
            </a:r>
            <a:r>
              <a:rPr lang="en-US" altLang="en-US" dirty="0">
                <a:latin typeface="Sylfaen" panose="010A0502050306030303" pitchFamily="18" charset="0"/>
              </a:rPr>
              <a:t> </a:t>
            </a:r>
            <a:r>
              <a:rPr lang="en-US" altLang="en-US" i="1" dirty="0">
                <a:solidFill>
                  <a:srgbClr val="FF0000"/>
                </a:solidFill>
                <a:latin typeface="Sylfaen" panose="010A0502050306030303" pitchFamily="18" charset="0"/>
              </a:rPr>
              <a:t>t</a:t>
            </a:r>
            <a:r>
              <a:rPr lang="en-US" altLang="en-US" dirty="0">
                <a:latin typeface="Sylfaen" panose="010A0502050306030303" pitchFamily="18" charset="0"/>
              </a:rPr>
              <a:t> : </a:t>
            </a:r>
            <a:r>
              <a:rPr lang="en-US" altLang="en-US" sz="3000" i="1" dirty="0" smtClean="0">
                <a:latin typeface="Sylfaen" panose="010A0502050306030303" pitchFamily="18" charset="0"/>
              </a:rPr>
              <a:t>t</a:t>
            </a:r>
            <a:r>
              <a:rPr lang="en-US" altLang="en-US" sz="3000" dirty="0" smtClean="0">
                <a:latin typeface="Sylfaen" panose="010A0502050306030303" pitchFamily="18" charset="0"/>
              </a:rPr>
              <a:t> </a:t>
            </a:r>
            <a:r>
              <a:rPr lang="en-US" altLang="en-US" sz="3000" dirty="0">
                <a:latin typeface="Sylfaen" panose="010A0502050306030303" pitchFamily="18" charset="0"/>
              </a:rPr>
              <a:t>a set of items, and </a:t>
            </a:r>
            <a:r>
              <a:rPr lang="en-US" altLang="en-US" sz="3000" i="1" dirty="0">
                <a:latin typeface="Sylfaen" panose="010A0502050306030303" pitchFamily="18" charset="0"/>
              </a:rPr>
              <a:t>t</a:t>
            </a:r>
            <a:r>
              <a:rPr lang="en-US" altLang="en-US" sz="3000" dirty="0">
                <a:latin typeface="Sylfaen" panose="010A0502050306030303" pitchFamily="18" charset="0"/>
              </a:rPr>
              <a:t> </a:t>
            </a:r>
            <a:r>
              <a:rPr lang="en-US" altLang="en-US" sz="3000" dirty="0">
                <a:latin typeface="Sylfaen" panose="010A0502050306030303" pitchFamily="18" charset="0"/>
                <a:sym typeface="Symbol" panose="05050102010706020507" pitchFamily="18" charset="2"/>
              </a:rPr>
              <a:t></a:t>
            </a:r>
            <a:r>
              <a:rPr lang="en-US" altLang="en-US" sz="3000" dirty="0">
                <a:latin typeface="Sylfaen" panose="010A0502050306030303" pitchFamily="18" charset="0"/>
              </a:rPr>
              <a:t> </a:t>
            </a:r>
            <a:r>
              <a:rPr lang="en-US" altLang="en-US" sz="3000" i="1" dirty="0">
                <a:latin typeface="Sylfaen" panose="010A0502050306030303" pitchFamily="18" charset="0"/>
              </a:rPr>
              <a:t>I</a:t>
            </a:r>
            <a:r>
              <a:rPr lang="en-US" altLang="en-US" sz="3000" dirty="0" smtClean="0">
                <a:latin typeface="Sylfaen" panose="010A0502050306030303" pitchFamily="18" charset="0"/>
              </a:rPr>
              <a:t>.</a:t>
            </a:r>
          </a:p>
          <a:p>
            <a:pPr marL="742950" lvl="1" indent="-285750"/>
            <a:endParaRPr lang="en-US" altLang="en-US" sz="3000" dirty="0">
              <a:latin typeface="Sylfaen" panose="010A0502050306030303" pitchFamily="18" charset="0"/>
            </a:endParaRPr>
          </a:p>
          <a:p>
            <a:r>
              <a:rPr lang="en-US" altLang="en-US" dirty="0">
                <a:solidFill>
                  <a:srgbClr val="FF0000"/>
                </a:solidFill>
                <a:latin typeface="Sylfaen" panose="010A0502050306030303" pitchFamily="18" charset="0"/>
              </a:rPr>
              <a:t>Transaction Database </a:t>
            </a:r>
            <a:r>
              <a:rPr lang="en-US" altLang="en-US" i="1" dirty="0">
                <a:solidFill>
                  <a:srgbClr val="FF0000"/>
                </a:solidFill>
                <a:latin typeface="Sylfaen" panose="010A0502050306030303" pitchFamily="18" charset="0"/>
              </a:rPr>
              <a:t>T</a:t>
            </a:r>
            <a:r>
              <a:rPr lang="en-US" altLang="en-US" dirty="0">
                <a:solidFill>
                  <a:srgbClr val="FF0000"/>
                </a:solidFill>
                <a:latin typeface="Sylfaen" panose="010A0502050306030303" pitchFamily="18" charset="0"/>
              </a:rPr>
              <a:t>:</a:t>
            </a:r>
            <a:r>
              <a:rPr lang="en-US" altLang="en-US" dirty="0">
                <a:latin typeface="Sylfaen" panose="010A0502050306030303" pitchFamily="18" charset="0"/>
              </a:rPr>
              <a:t> a set of transactions </a:t>
            </a:r>
            <a:r>
              <a:rPr lang="en-US" altLang="en-US" i="1" dirty="0">
                <a:latin typeface="Sylfaen" panose="010A0502050306030303" pitchFamily="18" charset="0"/>
              </a:rPr>
              <a:t>T</a:t>
            </a:r>
            <a:r>
              <a:rPr lang="en-US" altLang="en-US" dirty="0">
                <a:latin typeface="Sylfaen" panose="010A0502050306030303" pitchFamily="18" charset="0"/>
              </a:rPr>
              <a:t> = {t</a:t>
            </a:r>
            <a:r>
              <a:rPr lang="en-US" altLang="en-US" baseline="-25000" dirty="0">
                <a:latin typeface="Sylfaen" panose="010A0502050306030303" pitchFamily="18" charset="0"/>
              </a:rPr>
              <a:t>1</a:t>
            </a:r>
            <a:r>
              <a:rPr lang="en-US" altLang="en-US" dirty="0">
                <a:latin typeface="Sylfaen" panose="010A0502050306030303" pitchFamily="18" charset="0"/>
              </a:rPr>
              <a:t>, t</a:t>
            </a:r>
            <a:r>
              <a:rPr lang="en-US" altLang="en-US" baseline="-25000" dirty="0">
                <a:latin typeface="Sylfaen" panose="010A0502050306030303" pitchFamily="18" charset="0"/>
              </a:rPr>
              <a:t>2</a:t>
            </a:r>
            <a:r>
              <a:rPr lang="en-US" altLang="en-US" dirty="0">
                <a:latin typeface="Sylfaen" panose="010A0502050306030303" pitchFamily="18" charset="0"/>
              </a:rPr>
              <a:t>, …, </a:t>
            </a:r>
            <a:r>
              <a:rPr lang="en-US" altLang="en-US" dirty="0" err="1">
                <a:latin typeface="Sylfaen" panose="010A0502050306030303" pitchFamily="18" charset="0"/>
              </a:rPr>
              <a:t>t</a:t>
            </a:r>
            <a:r>
              <a:rPr lang="en-US" altLang="en-US" baseline="-25000" dirty="0" err="1">
                <a:latin typeface="Sylfaen" panose="010A0502050306030303" pitchFamily="18" charset="0"/>
              </a:rPr>
              <a:t>n</a:t>
            </a:r>
            <a:r>
              <a:rPr lang="en-US" altLang="en-US" dirty="0">
                <a:latin typeface="Sylfaen" panose="010A0502050306030303" pitchFamily="18" charset="0"/>
              </a:rPr>
              <a:t>}.</a:t>
            </a:r>
          </a:p>
          <a:p>
            <a:endParaRPr lang="en-US" altLang="en-US" dirty="0"/>
          </a:p>
        </p:txBody>
      </p:sp>
      <p:grpSp>
        <p:nvGrpSpPr>
          <p:cNvPr id="6" name="Group 5"/>
          <p:cNvGrpSpPr/>
          <p:nvPr/>
        </p:nvGrpSpPr>
        <p:grpSpPr>
          <a:xfrm>
            <a:off x="5537915" y="4427070"/>
            <a:ext cx="4977685" cy="2179791"/>
            <a:chOff x="8739855" y="2234950"/>
            <a:chExt cx="3074893" cy="1780054"/>
          </a:xfrm>
        </p:grpSpPr>
        <p:grpSp>
          <p:nvGrpSpPr>
            <p:cNvPr id="7" name="object 4"/>
            <p:cNvGrpSpPr/>
            <p:nvPr/>
          </p:nvGrpSpPr>
          <p:grpSpPr>
            <a:xfrm>
              <a:off x="8739855" y="2234950"/>
              <a:ext cx="3074893" cy="1780054"/>
              <a:chOff x="5740239" y="2545520"/>
              <a:chExt cx="3484879" cy="2017395"/>
            </a:xfrm>
          </p:grpSpPr>
          <p:sp>
            <p:nvSpPr>
              <p:cNvPr id="18" name="object 5"/>
              <p:cNvSpPr/>
              <p:nvPr/>
            </p:nvSpPr>
            <p:spPr>
              <a:xfrm>
                <a:off x="5760974" y="2567914"/>
                <a:ext cx="711835" cy="321945"/>
              </a:xfrm>
              <a:custGeom>
                <a:avLst/>
                <a:gdLst/>
                <a:ahLst/>
                <a:cxnLst/>
                <a:rect l="l" t="t" r="r" b="b"/>
                <a:pathLst>
                  <a:path w="711835" h="321944">
                    <a:moveTo>
                      <a:pt x="711606" y="0"/>
                    </a:moveTo>
                    <a:lnTo>
                      <a:pt x="641946" y="0"/>
                    </a:lnTo>
                    <a:lnTo>
                      <a:pt x="64693" y="0"/>
                    </a:lnTo>
                    <a:lnTo>
                      <a:pt x="64693" y="222199"/>
                    </a:lnTo>
                    <a:lnTo>
                      <a:pt x="64681" y="0"/>
                    </a:lnTo>
                    <a:lnTo>
                      <a:pt x="0" y="0"/>
                    </a:lnTo>
                    <a:lnTo>
                      <a:pt x="0" y="222199"/>
                    </a:lnTo>
                    <a:lnTo>
                      <a:pt x="0" y="321703"/>
                    </a:lnTo>
                    <a:lnTo>
                      <a:pt x="711606" y="321703"/>
                    </a:lnTo>
                    <a:lnTo>
                      <a:pt x="711606" y="222199"/>
                    </a:lnTo>
                    <a:lnTo>
                      <a:pt x="711606" y="0"/>
                    </a:lnTo>
                    <a:close/>
                  </a:path>
                </a:pathLst>
              </a:custGeom>
              <a:solidFill>
                <a:srgbClr val="000080"/>
              </a:solidFill>
            </p:spPr>
            <p:txBody>
              <a:bodyPr wrap="square" lIns="0" tIns="0" rIns="0" bIns="0" rtlCol="0"/>
              <a:lstStyle/>
              <a:p>
                <a:endParaRPr sz="4000"/>
              </a:p>
            </p:txBody>
          </p:sp>
          <p:sp>
            <p:nvSpPr>
              <p:cNvPr id="19" name="object 6"/>
              <p:cNvSpPr/>
              <p:nvPr/>
            </p:nvSpPr>
            <p:spPr>
              <a:xfrm>
                <a:off x="5839948" y="2620971"/>
                <a:ext cx="338455" cy="128270"/>
              </a:xfrm>
              <a:custGeom>
                <a:avLst/>
                <a:gdLst/>
                <a:ahLst/>
                <a:cxnLst/>
                <a:rect l="l" t="t" r="r" b="b"/>
                <a:pathLst>
                  <a:path w="338454" h="128269">
                    <a:moveTo>
                      <a:pt x="78713" y="8290"/>
                    </a:moveTo>
                    <a:lnTo>
                      <a:pt x="51161" y="8290"/>
                    </a:lnTo>
                    <a:lnTo>
                      <a:pt x="21036" y="112734"/>
                    </a:lnTo>
                    <a:lnTo>
                      <a:pt x="18319" y="118235"/>
                    </a:lnTo>
                    <a:lnTo>
                      <a:pt x="12470" y="123076"/>
                    </a:lnTo>
                    <a:lnTo>
                      <a:pt x="7654" y="124368"/>
                    </a:lnTo>
                    <a:lnTo>
                      <a:pt x="1140" y="124368"/>
                    </a:lnTo>
                    <a:lnTo>
                      <a:pt x="0" y="127684"/>
                    </a:lnTo>
                    <a:lnTo>
                      <a:pt x="62696" y="127684"/>
                    </a:lnTo>
                    <a:lnTo>
                      <a:pt x="63550" y="124368"/>
                    </a:lnTo>
                    <a:lnTo>
                      <a:pt x="57538" y="124246"/>
                    </a:lnTo>
                    <a:lnTo>
                      <a:pt x="53555" y="123478"/>
                    </a:lnTo>
                    <a:lnTo>
                      <a:pt x="49650" y="120644"/>
                    </a:lnTo>
                    <a:lnTo>
                      <a:pt x="48744" y="118882"/>
                    </a:lnTo>
                    <a:lnTo>
                      <a:pt x="48674" y="113788"/>
                    </a:lnTo>
                    <a:lnTo>
                      <a:pt x="49460" y="109832"/>
                    </a:lnTo>
                    <a:lnTo>
                      <a:pt x="51364" y="103341"/>
                    </a:lnTo>
                    <a:lnTo>
                      <a:pt x="78713" y="8290"/>
                    </a:lnTo>
                    <a:close/>
                  </a:path>
                  <a:path w="338454" h="128269">
                    <a:moveTo>
                      <a:pt x="195398" y="0"/>
                    </a:moveTo>
                    <a:lnTo>
                      <a:pt x="133557" y="0"/>
                    </a:lnTo>
                    <a:lnTo>
                      <a:pt x="132520" y="3315"/>
                    </a:lnTo>
                    <a:lnTo>
                      <a:pt x="139207" y="3765"/>
                    </a:lnTo>
                    <a:lnTo>
                      <a:pt x="143436" y="4654"/>
                    </a:lnTo>
                    <a:lnTo>
                      <a:pt x="146978" y="7315"/>
                    </a:lnTo>
                    <a:lnTo>
                      <a:pt x="147863" y="9146"/>
                    </a:lnTo>
                    <a:lnTo>
                      <a:pt x="147863" y="14085"/>
                    </a:lnTo>
                    <a:lnTo>
                      <a:pt x="122308" y="104728"/>
                    </a:lnTo>
                    <a:lnTo>
                      <a:pt x="106601" y="124368"/>
                    </a:lnTo>
                    <a:lnTo>
                      <a:pt x="100225" y="124368"/>
                    </a:lnTo>
                    <a:lnTo>
                      <a:pt x="99189" y="127684"/>
                    </a:lnTo>
                    <a:lnTo>
                      <a:pt x="161858" y="127684"/>
                    </a:lnTo>
                    <a:lnTo>
                      <a:pt x="162819" y="124368"/>
                    </a:lnTo>
                    <a:lnTo>
                      <a:pt x="156494" y="124246"/>
                    </a:lnTo>
                    <a:lnTo>
                      <a:pt x="152200" y="123357"/>
                    </a:lnTo>
                    <a:lnTo>
                      <a:pt x="149937" y="121699"/>
                    </a:lnTo>
                    <a:lnTo>
                      <a:pt x="148158" y="120437"/>
                    </a:lnTo>
                    <a:lnTo>
                      <a:pt x="147376" y="118882"/>
                    </a:lnTo>
                    <a:lnTo>
                      <a:pt x="147267" y="114435"/>
                    </a:lnTo>
                    <a:lnTo>
                      <a:pt x="148122" y="110549"/>
                    </a:lnTo>
                    <a:lnTo>
                      <a:pt x="150229" y="103341"/>
                    </a:lnTo>
                    <a:lnTo>
                      <a:pt x="175492" y="14932"/>
                    </a:lnTo>
                    <a:lnTo>
                      <a:pt x="178132" y="9641"/>
                    </a:lnTo>
                    <a:lnTo>
                      <a:pt x="184128" y="4582"/>
                    </a:lnTo>
                    <a:lnTo>
                      <a:pt x="188469" y="3315"/>
                    </a:lnTo>
                    <a:lnTo>
                      <a:pt x="194153" y="3315"/>
                    </a:lnTo>
                    <a:lnTo>
                      <a:pt x="195398" y="0"/>
                    </a:lnTo>
                    <a:close/>
                  </a:path>
                  <a:path w="338454" h="128269">
                    <a:moveTo>
                      <a:pt x="272478" y="0"/>
                    </a:moveTo>
                    <a:lnTo>
                      <a:pt x="228521" y="0"/>
                    </a:lnTo>
                    <a:lnTo>
                      <a:pt x="227407" y="3315"/>
                    </a:lnTo>
                    <a:lnTo>
                      <a:pt x="234752" y="3765"/>
                    </a:lnTo>
                    <a:lnTo>
                      <a:pt x="239177" y="4654"/>
                    </a:lnTo>
                    <a:lnTo>
                      <a:pt x="242719" y="7419"/>
                    </a:lnTo>
                    <a:lnTo>
                      <a:pt x="243541" y="9404"/>
                    </a:lnTo>
                    <a:lnTo>
                      <a:pt x="243606" y="15847"/>
                    </a:lnTo>
                    <a:lnTo>
                      <a:pt x="242845" y="20175"/>
                    </a:lnTo>
                    <a:lnTo>
                      <a:pt x="218154" y="105998"/>
                    </a:lnTo>
                    <a:lnTo>
                      <a:pt x="202361" y="124368"/>
                    </a:lnTo>
                    <a:lnTo>
                      <a:pt x="196175" y="124368"/>
                    </a:lnTo>
                    <a:lnTo>
                      <a:pt x="195035" y="127684"/>
                    </a:lnTo>
                    <a:lnTo>
                      <a:pt x="248790" y="127684"/>
                    </a:lnTo>
                    <a:lnTo>
                      <a:pt x="263104" y="127025"/>
                    </a:lnTo>
                    <a:lnTo>
                      <a:pt x="276059" y="125048"/>
                    </a:lnTo>
                    <a:lnTo>
                      <a:pt x="287655" y="121752"/>
                    </a:lnTo>
                    <a:lnTo>
                      <a:pt x="292892" y="119392"/>
                    </a:lnTo>
                    <a:lnTo>
                      <a:pt x="251251" y="119392"/>
                    </a:lnTo>
                    <a:lnTo>
                      <a:pt x="248335" y="118667"/>
                    </a:lnTo>
                    <a:lnTo>
                      <a:pt x="244936" y="116213"/>
                    </a:lnTo>
                    <a:lnTo>
                      <a:pt x="244201" y="114823"/>
                    </a:lnTo>
                    <a:lnTo>
                      <a:pt x="244228" y="111053"/>
                    </a:lnTo>
                    <a:lnTo>
                      <a:pt x="244867" y="108027"/>
                    </a:lnTo>
                    <a:lnTo>
                      <a:pt x="246284" y="103341"/>
                    </a:lnTo>
                    <a:lnTo>
                      <a:pt x="273645" y="8290"/>
                    </a:lnTo>
                    <a:lnTo>
                      <a:pt x="314348" y="8290"/>
                    </a:lnTo>
                    <a:lnTo>
                      <a:pt x="313723" y="7862"/>
                    </a:lnTo>
                    <a:lnTo>
                      <a:pt x="302395" y="3494"/>
                    </a:lnTo>
                    <a:lnTo>
                      <a:pt x="288646" y="873"/>
                    </a:lnTo>
                    <a:lnTo>
                      <a:pt x="272478" y="0"/>
                    </a:lnTo>
                    <a:close/>
                  </a:path>
                  <a:path w="338454" h="128269">
                    <a:moveTo>
                      <a:pt x="314348" y="8290"/>
                    </a:moveTo>
                    <a:lnTo>
                      <a:pt x="280297" y="8290"/>
                    </a:lnTo>
                    <a:lnTo>
                      <a:pt x="285775" y="9404"/>
                    </a:lnTo>
                    <a:lnTo>
                      <a:pt x="290078" y="11633"/>
                    </a:lnTo>
                    <a:lnTo>
                      <a:pt x="296263" y="14932"/>
                    </a:lnTo>
                    <a:lnTo>
                      <a:pt x="300803" y="19678"/>
                    </a:lnTo>
                    <a:lnTo>
                      <a:pt x="306696" y="32166"/>
                    </a:lnTo>
                    <a:lnTo>
                      <a:pt x="308169" y="39485"/>
                    </a:lnTo>
                    <a:lnTo>
                      <a:pt x="308169" y="47881"/>
                    </a:lnTo>
                    <a:lnTo>
                      <a:pt x="296832" y="91449"/>
                    </a:lnTo>
                    <a:lnTo>
                      <a:pt x="268144" y="117352"/>
                    </a:lnTo>
                    <a:lnTo>
                      <a:pt x="255088" y="119392"/>
                    </a:lnTo>
                    <a:lnTo>
                      <a:pt x="292892" y="119392"/>
                    </a:lnTo>
                    <a:lnTo>
                      <a:pt x="323641" y="94004"/>
                    </a:lnTo>
                    <a:lnTo>
                      <a:pt x="338027" y="53193"/>
                    </a:lnTo>
                    <a:lnTo>
                      <a:pt x="337064" y="41278"/>
                    </a:lnTo>
                    <a:lnTo>
                      <a:pt x="334178" y="30770"/>
                    </a:lnTo>
                    <a:lnTo>
                      <a:pt x="329367" y="21670"/>
                    </a:lnTo>
                    <a:lnTo>
                      <a:pt x="322632" y="13977"/>
                    </a:lnTo>
                    <a:lnTo>
                      <a:pt x="314348" y="8290"/>
                    </a:lnTo>
                    <a:close/>
                  </a:path>
                  <a:path w="338454" h="128269">
                    <a:moveTo>
                      <a:pt x="120078" y="0"/>
                    </a:moveTo>
                    <a:lnTo>
                      <a:pt x="15576" y="0"/>
                    </a:lnTo>
                    <a:lnTo>
                      <a:pt x="7282" y="34822"/>
                    </a:lnTo>
                    <a:lnTo>
                      <a:pt x="10600" y="34822"/>
                    </a:lnTo>
                    <a:lnTo>
                      <a:pt x="14600" y="28313"/>
                    </a:lnTo>
                    <a:lnTo>
                      <a:pt x="18799" y="22803"/>
                    </a:lnTo>
                    <a:lnTo>
                      <a:pt x="51161" y="8290"/>
                    </a:lnTo>
                    <a:lnTo>
                      <a:pt x="118104" y="8290"/>
                    </a:lnTo>
                    <a:lnTo>
                      <a:pt x="120078" y="0"/>
                    </a:lnTo>
                    <a:close/>
                  </a:path>
                  <a:path w="338454" h="128269">
                    <a:moveTo>
                      <a:pt x="118104" y="8290"/>
                    </a:moveTo>
                    <a:lnTo>
                      <a:pt x="78713" y="8290"/>
                    </a:lnTo>
                    <a:lnTo>
                      <a:pt x="89564" y="8792"/>
                    </a:lnTo>
                    <a:lnTo>
                      <a:pt x="97266" y="10872"/>
                    </a:lnTo>
                    <a:lnTo>
                      <a:pt x="106372" y="18197"/>
                    </a:lnTo>
                    <a:lnTo>
                      <a:pt x="108492" y="22981"/>
                    </a:lnTo>
                    <a:lnTo>
                      <a:pt x="108588" y="32974"/>
                    </a:lnTo>
                    <a:lnTo>
                      <a:pt x="108468" y="34822"/>
                    </a:lnTo>
                    <a:lnTo>
                      <a:pt x="111785" y="34822"/>
                    </a:lnTo>
                    <a:lnTo>
                      <a:pt x="118104" y="8290"/>
                    </a:lnTo>
                    <a:close/>
                  </a:path>
                </a:pathLst>
              </a:custGeom>
              <a:solidFill>
                <a:srgbClr val="FFFFFF"/>
              </a:solidFill>
            </p:spPr>
            <p:txBody>
              <a:bodyPr wrap="square" lIns="0" tIns="0" rIns="0" bIns="0" rtlCol="0"/>
              <a:lstStyle/>
              <a:p>
                <a:endParaRPr sz="4000"/>
              </a:p>
            </p:txBody>
          </p:sp>
          <p:sp>
            <p:nvSpPr>
              <p:cNvPr id="20" name="object 7"/>
              <p:cNvSpPr/>
              <p:nvPr/>
            </p:nvSpPr>
            <p:spPr>
              <a:xfrm>
                <a:off x="6482537" y="2567914"/>
                <a:ext cx="2722245" cy="321945"/>
              </a:xfrm>
              <a:custGeom>
                <a:avLst/>
                <a:gdLst/>
                <a:ahLst/>
                <a:cxnLst/>
                <a:rect l="l" t="t" r="r" b="b"/>
                <a:pathLst>
                  <a:path w="2722245" h="321944">
                    <a:moveTo>
                      <a:pt x="2722054" y="0"/>
                    </a:moveTo>
                    <a:lnTo>
                      <a:pt x="2657360" y="0"/>
                    </a:lnTo>
                    <a:lnTo>
                      <a:pt x="69672" y="0"/>
                    </a:lnTo>
                    <a:lnTo>
                      <a:pt x="0" y="0"/>
                    </a:lnTo>
                    <a:lnTo>
                      <a:pt x="0" y="222199"/>
                    </a:lnTo>
                    <a:lnTo>
                      <a:pt x="0" y="321703"/>
                    </a:lnTo>
                    <a:lnTo>
                      <a:pt x="2722054" y="321703"/>
                    </a:lnTo>
                    <a:lnTo>
                      <a:pt x="2722054" y="222199"/>
                    </a:lnTo>
                    <a:lnTo>
                      <a:pt x="2722054" y="0"/>
                    </a:lnTo>
                    <a:close/>
                  </a:path>
                </a:pathLst>
              </a:custGeom>
              <a:solidFill>
                <a:srgbClr val="000080"/>
              </a:solidFill>
            </p:spPr>
            <p:txBody>
              <a:bodyPr wrap="square" lIns="0" tIns="0" rIns="0" bIns="0" rtlCol="0"/>
              <a:lstStyle/>
              <a:p>
                <a:endParaRPr sz="4000"/>
              </a:p>
            </p:txBody>
          </p:sp>
          <p:sp>
            <p:nvSpPr>
              <p:cNvPr id="21" name="object 8"/>
              <p:cNvSpPr/>
              <p:nvPr/>
            </p:nvSpPr>
            <p:spPr>
              <a:xfrm>
                <a:off x="6545601" y="2620971"/>
                <a:ext cx="469265" cy="129539"/>
              </a:xfrm>
              <a:custGeom>
                <a:avLst/>
                <a:gdLst/>
                <a:ahLst/>
                <a:cxnLst/>
                <a:rect l="l" t="t" r="r" b="b"/>
                <a:pathLst>
                  <a:path w="469265" h="129539">
                    <a:moveTo>
                      <a:pt x="96208" y="0"/>
                    </a:moveTo>
                    <a:lnTo>
                      <a:pt x="34367" y="0"/>
                    </a:lnTo>
                    <a:lnTo>
                      <a:pt x="33331" y="3315"/>
                    </a:lnTo>
                    <a:lnTo>
                      <a:pt x="40017" y="3765"/>
                    </a:lnTo>
                    <a:lnTo>
                      <a:pt x="44246" y="4654"/>
                    </a:lnTo>
                    <a:lnTo>
                      <a:pt x="47788" y="7315"/>
                    </a:lnTo>
                    <a:lnTo>
                      <a:pt x="48675" y="9146"/>
                    </a:lnTo>
                    <a:lnTo>
                      <a:pt x="48675" y="14085"/>
                    </a:lnTo>
                    <a:lnTo>
                      <a:pt x="23119" y="104728"/>
                    </a:lnTo>
                    <a:lnTo>
                      <a:pt x="7412" y="124368"/>
                    </a:lnTo>
                    <a:lnTo>
                      <a:pt x="1036" y="124368"/>
                    </a:lnTo>
                    <a:lnTo>
                      <a:pt x="0" y="127684"/>
                    </a:lnTo>
                    <a:lnTo>
                      <a:pt x="62670" y="127684"/>
                    </a:lnTo>
                    <a:lnTo>
                      <a:pt x="63629" y="124368"/>
                    </a:lnTo>
                    <a:lnTo>
                      <a:pt x="57304" y="124246"/>
                    </a:lnTo>
                    <a:lnTo>
                      <a:pt x="53012" y="123357"/>
                    </a:lnTo>
                    <a:lnTo>
                      <a:pt x="50747" y="121699"/>
                    </a:lnTo>
                    <a:lnTo>
                      <a:pt x="48968" y="120437"/>
                    </a:lnTo>
                    <a:lnTo>
                      <a:pt x="48078" y="118667"/>
                    </a:lnTo>
                    <a:lnTo>
                      <a:pt x="48078" y="114435"/>
                    </a:lnTo>
                    <a:lnTo>
                      <a:pt x="48934" y="110549"/>
                    </a:lnTo>
                    <a:lnTo>
                      <a:pt x="50645" y="104728"/>
                    </a:lnTo>
                    <a:lnTo>
                      <a:pt x="74023" y="22981"/>
                    </a:lnTo>
                    <a:lnTo>
                      <a:pt x="76304" y="14932"/>
                    </a:lnTo>
                    <a:lnTo>
                      <a:pt x="78943" y="9641"/>
                    </a:lnTo>
                    <a:lnTo>
                      <a:pt x="84938" y="4582"/>
                    </a:lnTo>
                    <a:lnTo>
                      <a:pt x="89279" y="3315"/>
                    </a:lnTo>
                    <a:lnTo>
                      <a:pt x="94965" y="3315"/>
                    </a:lnTo>
                    <a:lnTo>
                      <a:pt x="96208" y="0"/>
                    </a:lnTo>
                    <a:close/>
                  </a:path>
                  <a:path w="469265" h="129539">
                    <a:moveTo>
                      <a:pt x="149807" y="53063"/>
                    </a:moveTo>
                    <a:lnTo>
                      <a:pt x="125756" y="53063"/>
                    </a:lnTo>
                    <a:lnTo>
                      <a:pt x="109712" y="104573"/>
                    </a:lnTo>
                    <a:lnTo>
                      <a:pt x="107950" y="110359"/>
                    </a:lnTo>
                    <a:lnTo>
                      <a:pt x="107184" y="114470"/>
                    </a:lnTo>
                    <a:lnTo>
                      <a:pt x="107068" y="121828"/>
                    </a:lnTo>
                    <a:lnTo>
                      <a:pt x="108239" y="124354"/>
                    </a:lnTo>
                    <a:lnTo>
                      <a:pt x="112922" y="128344"/>
                    </a:lnTo>
                    <a:lnTo>
                      <a:pt x="116210" y="129341"/>
                    </a:lnTo>
                    <a:lnTo>
                      <a:pt x="125436" y="129341"/>
                    </a:lnTo>
                    <a:lnTo>
                      <a:pt x="130525" y="127516"/>
                    </a:lnTo>
                    <a:lnTo>
                      <a:pt x="140892" y="120209"/>
                    </a:lnTo>
                    <a:lnTo>
                      <a:pt x="142874" y="117811"/>
                    </a:lnTo>
                    <a:lnTo>
                      <a:pt x="133790" y="117811"/>
                    </a:lnTo>
                    <a:lnTo>
                      <a:pt x="133139" y="117708"/>
                    </a:lnTo>
                    <a:lnTo>
                      <a:pt x="131980" y="117294"/>
                    </a:lnTo>
                    <a:lnTo>
                      <a:pt x="131691" y="117052"/>
                    </a:lnTo>
                    <a:lnTo>
                      <a:pt x="131793" y="114470"/>
                    </a:lnTo>
                    <a:lnTo>
                      <a:pt x="132218" y="112345"/>
                    </a:lnTo>
                    <a:lnTo>
                      <a:pt x="133272" y="108874"/>
                    </a:lnTo>
                    <a:lnTo>
                      <a:pt x="149807" y="53063"/>
                    </a:lnTo>
                    <a:close/>
                  </a:path>
                  <a:path w="469265" h="129539">
                    <a:moveTo>
                      <a:pt x="148278" y="104468"/>
                    </a:moveTo>
                    <a:lnTo>
                      <a:pt x="144339" y="110150"/>
                    </a:lnTo>
                    <a:lnTo>
                      <a:pt x="140883" y="114142"/>
                    </a:lnTo>
                    <a:lnTo>
                      <a:pt x="136737" y="117354"/>
                    </a:lnTo>
                    <a:lnTo>
                      <a:pt x="135605" y="117811"/>
                    </a:lnTo>
                    <a:lnTo>
                      <a:pt x="142874" y="117811"/>
                    </a:lnTo>
                    <a:lnTo>
                      <a:pt x="145635" y="114470"/>
                    </a:lnTo>
                    <a:lnTo>
                      <a:pt x="149937" y="106645"/>
                    </a:lnTo>
                    <a:lnTo>
                      <a:pt x="148278" y="104468"/>
                    </a:lnTo>
                    <a:close/>
                  </a:path>
                  <a:path w="469265" h="129539">
                    <a:moveTo>
                      <a:pt x="160823" y="14923"/>
                    </a:moveTo>
                    <a:lnTo>
                      <a:pt x="155718" y="14923"/>
                    </a:lnTo>
                    <a:lnTo>
                      <a:pt x="149973" y="21353"/>
                    </a:lnTo>
                    <a:lnTo>
                      <a:pt x="144663" y="26832"/>
                    </a:lnTo>
                    <a:lnTo>
                      <a:pt x="116114" y="45783"/>
                    </a:lnTo>
                    <a:lnTo>
                      <a:pt x="114429" y="53063"/>
                    </a:lnTo>
                    <a:lnTo>
                      <a:pt x="159994" y="53063"/>
                    </a:lnTo>
                    <a:lnTo>
                      <a:pt x="163311" y="41455"/>
                    </a:lnTo>
                    <a:lnTo>
                      <a:pt x="153203" y="41455"/>
                    </a:lnTo>
                    <a:lnTo>
                      <a:pt x="160823" y="14923"/>
                    </a:lnTo>
                    <a:close/>
                  </a:path>
                  <a:path w="469265" h="129539">
                    <a:moveTo>
                      <a:pt x="233050" y="39797"/>
                    </a:moveTo>
                    <a:lnTo>
                      <a:pt x="227848" y="39797"/>
                    </a:lnTo>
                    <a:lnTo>
                      <a:pt x="220133" y="40378"/>
                    </a:lnTo>
                    <a:lnTo>
                      <a:pt x="183398" y="59897"/>
                    </a:lnTo>
                    <a:lnTo>
                      <a:pt x="164592" y="96812"/>
                    </a:lnTo>
                    <a:lnTo>
                      <a:pt x="164115" y="111283"/>
                    </a:lnTo>
                    <a:lnTo>
                      <a:pt x="166037" y="116841"/>
                    </a:lnTo>
                    <a:lnTo>
                      <a:pt x="174038" y="126842"/>
                    </a:lnTo>
                    <a:lnTo>
                      <a:pt x="181264" y="129341"/>
                    </a:lnTo>
                    <a:lnTo>
                      <a:pt x="199978" y="129341"/>
                    </a:lnTo>
                    <a:lnTo>
                      <a:pt x="198405" y="116076"/>
                    </a:lnTo>
                    <a:lnTo>
                      <a:pt x="194518" y="114703"/>
                    </a:lnTo>
                    <a:lnTo>
                      <a:pt x="188711" y="109211"/>
                    </a:lnTo>
                    <a:lnTo>
                      <a:pt x="187260" y="105557"/>
                    </a:lnTo>
                    <a:lnTo>
                      <a:pt x="187260" y="98423"/>
                    </a:lnTo>
                    <a:lnTo>
                      <a:pt x="187545" y="95158"/>
                    </a:lnTo>
                    <a:lnTo>
                      <a:pt x="188116" y="91203"/>
                    </a:lnTo>
                    <a:lnTo>
                      <a:pt x="195960" y="90580"/>
                    </a:lnTo>
                    <a:lnTo>
                      <a:pt x="202206" y="89648"/>
                    </a:lnTo>
                    <a:lnTo>
                      <a:pt x="213800" y="86539"/>
                    </a:lnTo>
                    <a:lnTo>
                      <a:pt x="214520" y="86227"/>
                    </a:lnTo>
                    <a:lnTo>
                      <a:pt x="188970" y="86227"/>
                    </a:lnTo>
                    <a:lnTo>
                      <a:pt x="192690" y="75700"/>
                    </a:lnTo>
                    <a:lnTo>
                      <a:pt x="213775" y="46429"/>
                    </a:lnTo>
                    <a:lnTo>
                      <a:pt x="242501" y="46429"/>
                    </a:lnTo>
                    <a:lnTo>
                      <a:pt x="242324" y="46015"/>
                    </a:lnTo>
                    <a:lnTo>
                      <a:pt x="236985" y="41041"/>
                    </a:lnTo>
                    <a:lnTo>
                      <a:pt x="233050" y="39797"/>
                    </a:lnTo>
                    <a:close/>
                  </a:path>
                  <a:path w="469265" h="129539">
                    <a:moveTo>
                      <a:pt x="391341" y="56380"/>
                    </a:moveTo>
                    <a:lnTo>
                      <a:pt x="364205" y="56380"/>
                    </a:lnTo>
                    <a:lnTo>
                      <a:pt x="364723" y="56587"/>
                    </a:lnTo>
                    <a:lnTo>
                      <a:pt x="365759" y="57416"/>
                    </a:lnTo>
                    <a:lnTo>
                      <a:pt x="365862" y="57588"/>
                    </a:lnTo>
                    <a:lnTo>
                      <a:pt x="365943" y="59897"/>
                    </a:lnTo>
                    <a:lnTo>
                      <a:pt x="365216" y="62839"/>
                    </a:lnTo>
                    <a:lnTo>
                      <a:pt x="350097" y="111188"/>
                    </a:lnTo>
                    <a:lnTo>
                      <a:pt x="349361" y="114703"/>
                    </a:lnTo>
                    <a:lnTo>
                      <a:pt x="349234" y="121151"/>
                    </a:lnTo>
                    <a:lnTo>
                      <a:pt x="350404" y="123750"/>
                    </a:lnTo>
                    <a:lnTo>
                      <a:pt x="355121" y="128224"/>
                    </a:lnTo>
                    <a:lnTo>
                      <a:pt x="358251" y="129341"/>
                    </a:lnTo>
                    <a:lnTo>
                      <a:pt x="366614" y="129341"/>
                    </a:lnTo>
                    <a:lnTo>
                      <a:pt x="371478" y="127506"/>
                    </a:lnTo>
                    <a:lnTo>
                      <a:pt x="382019" y="120166"/>
                    </a:lnTo>
                    <a:lnTo>
                      <a:pt x="385246" y="116309"/>
                    </a:lnTo>
                    <a:lnTo>
                      <a:pt x="376024" y="116309"/>
                    </a:lnTo>
                    <a:lnTo>
                      <a:pt x="375486" y="116076"/>
                    </a:lnTo>
                    <a:lnTo>
                      <a:pt x="374594" y="115252"/>
                    </a:lnTo>
                    <a:lnTo>
                      <a:pt x="374365" y="114797"/>
                    </a:lnTo>
                    <a:lnTo>
                      <a:pt x="374457" y="112492"/>
                    </a:lnTo>
                    <a:lnTo>
                      <a:pt x="375220" y="109564"/>
                    </a:lnTo>
                    <a:lnTo>
                      <a:pt x="376930" y="104468"/>
                    </a:lnTo>
                    <a:lnTo>
                      <a:pt x="390321" y="63832"/>
                    </a:lnTo>
                    <a:lnTo>
                      <a:pt x="391234" y="59272"/>
                    </a:lnTo>
                    <a:lnTo>
                      <a:pt x="391341" y="56380"/>
                    </a:lnTo>
                    <a:close/>
                  </a:path>
                  <a:path w="469265" h="129539">
                    <a:moveTo>
                      <a:pt x="292851" y="39797"/>
                    </a:moveTo>
                    <a:lnTo>
                      <a:pt x="287487" y="39797"/>
                    </a:lnTo>
                    <a:lnTo>
                      <a:pt x="256928" y="44771"/>
                    </a:lnTo>
                    <a:lnTo>
                      <a:pt x="255270" y="46429"/>
                    </a:lnTo>
                    <a:lnTo>
                      <a:pt x="258398" y="46429"/>
                    </a:lnTo>
                    <a:lnTo>
                      <a:pt x="260510" y="46640"/>
                    </a:lnTo>
                    <a:lnTo>
                      <a:pt x="264730" y="54133"/>
                    </a:lnTo>
                    <a:lnTo>
                      <a:pt x="263823" y="58547"/>
                    </a:lnTo>
                    <a:lnTo>
                      <a:pt x="243658" y="127684"/>
                    </a:lnTo>
                    <a:lnTo>
                      <a:pt x="267736" y="127684"/>
                    </a:lnTo>
                    <a:lnTo>
                      <a:pt x="275512" y="100451"/>
                    </a:lnTo>
                    <a:lnTo>
                      <a:pt x="281174" y="90580"/>
                    </a:lnTo>
                    <a:lnTo>
                      <a:pt x="287033" y="81610"/>
                    </a:lnTo>
                    <a:lnTo>
                      <a:pt x="287803" y="80578"/>
                    </a:lnTo>
                    <a:lnTo>
                      <a:pt x="280878" y="80578"/>
                    </a:lnTo>
                    <a:lnTo>
                      <a:pt x="292851" y="39797"/>
                    </a:lnTo>
                    <a:close/>
                  </a:path>
                  <a:path w="469265" h="129539">
                    <a:moveTo>
                      <a:pt x="340386" y="56380"/>
                    </a:moveTo>
                    <a:lnTo>
                      <a:pt x="313051" y="56380"/>
                    </a:lnTo>
                    <a:lnTo>
                      <a:pt x="313561" y="56587"/>
                    </a:lnTo>
                    <a:lnTo>
                      <a:pt x="314488" y="57330"/>
                    </a:lnTo>
                    <a:lnTo>
                      <a:pt x="314638" y="59897"/>
                    </a:lnTo>
                    <a:lnTo>
                      <a:pt x="314226" y="61864"/>
                    </a:lnTo>
                    <a:lnTo>
                      <a:pt x="295080" y="127684"/>
                    </a:lnTo>
                    <a:lnTo>
                      <a:pt x="319158" y="127684"/>
                    </a:lnTo>
                    <a:lnTo>
                      <a:pt x="332464" y="88802"/>
                    </a:lnTo>
                    <a:lnTo>
                      <a:pt x="338345" y="80578"/>
                    </a:lnTo>
                    <a:lnTo>
                      <a:pt x="333387" y="80578"/>
                    </a:lnTo>
                    <a:lnTo>
                      <a:pt x="339556" y="60438"/>
                    </a:lnTo>
                    <a:lnTo>
                      <a:pt x="340386" y="56380"/>
                    </a:lnTo>
                    <a:close/>
                  </a:path>
                  <a:path w="469265" h="129539">
                    <a:moveTo>
                      <a:pt x="389605" y="104468"/>
                    </a:moveTo>
                    <a:lnTo>
                      <a:pt x="388326" y="106005"/>
                    </a:lnTo>
                    <a:lnTo>
                      <a:pt x="386706" y="107889"/>
                    </a:lnTo>
                    <a:lnTo>
                      <a:pt x="383894" y="111283"/>
                    </a:lnTo>
                    <a:lnTo>
                      <a:pt x="381190" y="113883"/>
                    </a:lnTo>
                    <a:lnTo>
                      <a:pt x="378616" y="115661"/>
                    </a:lnTo>
                    <a:lnTo>
                      <a:pt x="378050" y="116098"/>
                    </a:lnTo>
                    <a:lnTo>
                      <a:pt x="377389" y="116309"/>
                    </a:lnTo>
                    <a:lnTo>
                      <a:pt x="385246" y="116309"/>
                    </a:lnTo>
                    <a:lnTo>
                      <a:pt x="386857" y="114383"/>
                    </a:lnTo>
                    <a:lnTo>
                      <a:pt x="391264" y="106489"/>
                    </a:lnTo>
                    <a:lnTo>
                      <a:pt x="389605" y="104468"/>
                    </a:lnTo>
                    <a:close/>
                  </a:path>
                  <a:path w="469265" h="129539">
                    <a:moveTo>
                      <a:pt x="233706" y="104468"/>
                    </a:moveTo>
                    <a:lnTo>
                      <a:pt x="227502" y="108770"/>
                    </a:lnTo>
                    <a:lnTo>
                      <a:pt x="222046" y="111780"/>
                    </a:lnTo>
                    <a:lnTo>
                      <a:pt x="212629" y="115216"/>
                    </a:lnTo>
                    <a:lnTo>
                      <a:pt x="207943" y="116076"/>
                    </a:lnTo>
                    <a:lnTo>
                      <a:pt x="226030" y="116076"/>
                    </a:lnTo>
                    <a:lnTo>
                      <a:pt x="230008" y="112492"/>
                    </a:lnTo>
                    <a:lnTo>
                      <a:pt x="235365" y="106852"/>
                    </a:lnTo>
                    <a:lnTo>
                      <a:pt x="233706" y="104468"/>
                    </a:lnTo>
                    <a:close/>
                  </a:path>
                  <a:path w="469265" h="129539">
                    <a:moveTo>
                      <a:pt x="242501" y="46429"/>
                    </a:moveTo>
                    <a:lnTo>
                      <a:pt x="218353" y="46429"/>
                    </a:lnTo>
                    <a:lnTo>
                      <a:pt x="219610" y="46918"/>
                    </a:lnTo>
                    <a:lnTo>
                      <a:pt x="221597" y="48869"/>
                    </a:lnTo>
                    <a:lnTo>
                      <a:pt x="221957" y="49842"/>
                    </a:lnTo>
                    <a:lnTo>
                      <a:pt x="222053" y="56128"/>
                    </a:lnTo>
                    <a:lnTo>
                      <a:pt x="221010" y="60291"/>
                    </a:lnTo>
                    <a:lnTo>
                      <a:pt x="188970" y="86227"/>
                    </a:lnTo>
                    <a:lnTo>
                      <a:pt x="214520" y="86227"/>
                    </a:lnTo>
                    <a:lnTo>
                      <a:pt x="243539" y="57848"/>
                    </a:lnTo>
                    <a:lnTo>
                      <a:pt x="243538" y="48869"/>
                    </a:lnTo>
                    <a:lnTo>
                      <a:pt x="242501" y="46429"/>
                    </a:lnTo>
                    <a:close/>
                  </a:path>
                  <a:path w="469265" h="129539">
                    <a:moveTo>
                      <a:pt x="332074" y="39797"/>
                    </a:moveTo>
                    <a:lnTo>
                      <a:pt x="323556" y="39797"/>
                    </a:lnTo>
                    <a:lnTo>
                      <a:pt x="319595" y="40777"/>
                    </a:lnTo>
                    <a:lnTo>
                      <a:pt x="287160" y="71986"/>
                    </a:lnTo>
                    <a:lnTo>
                      <a:pt x="280878" y="80578"/>
                    </a:lnTo>
                    <a:lnTo>
                      <a:pt x="287803" y="80578"/>
                    </a:lnTo>
                    <a:lnTo>
                      <a:pt x="293250" y="73291"/>
                    </a:lnTo>
                    <a:lnTo>
                      <a:pt x="299772" y="65708"/>
                    </a:lnTo>
                    <a:lnTo>
                      <a:pt x="305617" y="59471"/>
                    </a:lnTo>
                    <a:lnTo>
                      <a:pt x="309854" y="56380"/>
                    </a:lnTo>
                    <a:lnTo>
                      <a:pt x="340386" y="56380"/>
                    </a:lnTo>
                    <a:lnTo>
                      <a:pt x="340350" y="49578"/>
                    </a:lnTo>
                    <a:lnTo>
                      <a:pt x="339471" y="46918"/>
                    </a:lnTo>
                    <a:lnTo>
                      <a:pt x="339391" y="46728"/>
                    </a:lnTo>
                    <a:lnTo>
                      <a:pt x="335341" y="41183"/>
                    </a:lnTo>
                    <a:lnTo>
                      <a:pt x="332074" y="39797"/>
                    </a:lnTo>
                    <a:close/>
                  </a:path>
                  <a:path w="469265" h="129539">
                    <a:moveTo>
                      <a:pt x="382176" y="39797"/>
                    </a:moveTo>
                    <a:lnTo>
                      <a:pt x="374987" y="39797"/>
                    </a:lnTo>
                    <a:lnTo>
                      <a:pt x="371678" y="40618"/>
                    </a:lnTo>
                    <a:lnTo>
                      <a:pt x="368585" y="42259"/>
                    </a:lnTo>
                    <a:lnTo>
                      <a:pt x="364092" y="44538"/>
                    </a:lnTo>
                    <a:lnTo>
                      <a:pt x="333387" y="80578"/>
                    </a:lnTo>
                    <a:lnTo>
                      <a:pt x="338345" y="80578"/>
                    </a:lnTo>
                    <a:lnTo>
                      <a:pt x="347125" y="69469"/>
                    </a:lnTo>
                    <a:lnTo>
                      <a:pt x="351336" y="64645"/>
                    </a:lnTo>
                    <a:lnTo>
                      <a:pt x="362719" y="56380"/>
                    </a:lnTo>
                    <a:lnTo>
                      <a:pt x="391341" y="56380"/>
                    </a:lnTo>
                    <a:lnTo>
                      <a:pt x="391297" y="50213"/>
                    </a:lnTo>
                    <a:lnTo>
                      <a:pt x="390119" y="46728"/>
                    </a:lnTo>
                    <a:lnTo>
                      <a:pt x="385229" y="41183"/>
                    </a:lnTo>
                    <a:lnTo>
                      <a:pt x="382176" y="39797"/>
                    </a:lnTo>
                    <a:close/>
                  </a:path>
                  <a:path w="469265" h="129539">
                    <a:moveTo>
                      <a:pt x="402901" y="97835"/>
                    </a:moveTo>
                    <a:lnTo>
                      <a:pt x="401242" y="97835"/>
                    </a:lnTo>
                    <a:lnTo>
                      <a:pt x="396266" y="129341"/>
                    </a:lnTo>
                    <a:lnTo>
                      <a:pt x="397925" y="129341"/>
                    </a:lnTo>
                    <a:lnTo>
                      <a:pt x="399047" y="127684"/>
                    </a:lnTo>
                    <a:lnTo>
                      <a:pt x="400067" y="126596"/>
                    </a:lnTo>
                    <a:lnTo>
                      <a:pt x="401899" y="125559"/>
                    </a:lnTo>
                    <a:lnTo>
                      <a:pt x="403176" y="125300"/>
                    </a:lnTo>
                    <a:lnTo>
                      <a:pt x="443654" y="125300"/>
                    </a:lnTo>
                    <a:lnTo>
                      <a:pt x="445486" y="124368"/>
                    </a:lnTo>
                    <a:lnTo>
                      <a:pt x="422901" y="124368"/>
                    </a:lnTo>
                    <a:lnTo>
                      <a:pt x="419842" y="123422"/>
                    </a:lnTo>
                    <a:lnTo>
                      <a:pt x="413484" y="119639"/>
                    </a:lnTo>
                    <a:lnTo>
                      <a:pt x="410940" y="117095"/>
                    </a:lnTo>
                    <a:lnTo>
                      <a:pt x="407121" y="110704"/>
                    </a:lnTo>
                    <a:lnTo>
                      <a:pt x="405079" y="105350"/>
                    </a:lnTo>
                    <a:lnTo>
                      <a:pt x="402901" y="97835"/>
                    </a:lnTo>
                    <a:close/>
                  </a:path>
                  <a:path w="469265" h="129539">
                    <a:moveTo>
                      <a:pt x="443654" y="125300"/>
                    </a:moveTo>
                    <a:lnTo>
                      <a:pt x="406667" y="125300"/>
                    </a:lnTo>
                    <a:lnTo>
                      <a:pt x="409432" y="125854"/>
                    </a:lnTo>
                    <a:lnTo>
                      <a:pt x="413113" y="126958"/>
                    </a:lnTo>
                    <a:lnTo>
                      <a:pt x="418711" y="128548"/>
                    </a:lnTo>
                    <a:lnTo>
                      <a:pt x="423420" y="129341"/>
                    </a:lnTo>
                    <a:lnTo>
                      <a:pt x="432888" y="129341"/>
                    </a:lnTo>
                    <a:lnTo>
                      <a:pt x="438326" y="128012"/>
                    </a:lnTo>
                    <a:lnTo>
                      <a:pt x="443654" y="125300"/>
                    </a:lnTo>
                    <a:close/>
                  </a:path>
                  <a:path w="469265" h="129539">
                    <a:moveTo>
                      <a:pt x="443256" y="39797"/>
                    </a:moveTo>
                    <a:lnTo>
                      <a:pt x="429779" y="39797"/>
                    </a:lnTo>
                    <a:lnTo>
                      <a:pt x="422495" y="42043"/>
                    </a:lnTo>
                    <a:lnTo>
                      <a:pt x="412127" y="51026"/>
                    </a:lnTo>
                    <a:lnTo>
                      <a:pt x="409536" y="56638"/>
                    </a:lnTo>
                    <a:lnTo>
                      <a:pt x="409536" y="67365"/>
                    </a:lnTo>
                    <a:lnTo>
                      <a:pt x="426046" y="92292"/>
                    </a:lnTo>
                    <a:lnTo>
                      <a:pt x="431057" y="98060"/>
                    </a:lnTo>
                    <a:lnTo>
                      <a:pt x="434258" y="102308"/>
                    </a:lnTo>
                    <a:lnTo>
                      <a:pt x="437040" y="107768"/>
                    </a:lnTo>
                    <a:lnTo>
                      <a:pt x="437667" y="110307"/>
                    </a:lnTo>
                    <a:lnTo>
                      <a:pt x="437735" y="116456"/>
                    </a:lnTo>
                    <a:lnTo>
                      <a:pt x="436612" y="119012"/>
                    </a:lnTo>
                    <a:lnTo>
                      <a:pt x="432120" y="123296"/>
                    </a:lnTo>
                    <a:lnTo>
                      <a:pt x="429277" y="124368"/>
                    </a:lnTo>
                    <a:lnTo>
                      <a:pt x="445486" y="124368"/>
                    </a:lnTo>
                    <a:lnTo>
                      <a:pt x="448781" y="122692"/>
                    </a:lnTo>
                    <a:lnTo>
                      <a:pt x="452711" y="119151"/>
                    </a:lnTo>
                    <a:lnTo>
                      <a:pt x="457982" y="110307"/>
                    </a:lnTo>
                    <a:lnTo>
                      <a:pt x="459299" y="105625"/>
                    </a:lnTo>
                    <a:lnTo>
                      <a:pt x="459299" y="96108"/>
                    </a:lnTo>
                    <a:lnTo>
                      <a:pt x="434867" y="62995"/>
                    </a:lnTo>
                    <a:lnTo>
                      <a:pt x="433087" y="60641"/>
                    </a:lnTo>
                    <a:lnTo>
                      <a:pt x="431497" y="57170"/>
                    </a:lnTo>
                    <a:lnTo>
                      <a:pt x="431100" y="55308"/>
                    </a:lnTo>
                    <a:lnTo>
                      <a:pt x="431100" y="50972"/>
                    </a:lnTo>
                    <a:lnTo>
                      <a:pt x="432084" y="48961"/>
                    </a:lnTo>
                    <a:lnTo>
                      <a:pt x="436025" y="45609"/>
                    </a:lnTo>
                    <a:lnTo>
                      <a:pt x="438522" y="44771"/>
                    </a:lnTo>
                    <a:lnTo>
                      <a:pt x="468374" y="44771"/>
                    </a:lnTo>
                    <a:lnTo>
                      <a:pt x="468685" y="43009"/>
                    </a:lnTo>
                    <a:lnTo>
                      <a:pt x="459567" y="43009"/>
                    </a:lnTo>
                    <a:lnTo>
                      <a:pt x="457192" y="42656"/>
                    </a:lnTo>
                    <a:lnTo>
                      <a:pt x="448275" y="40515"/>
                    </a:lnTo>
                    <a:lnTo>
                      <a:pt x="443256" y="39797"/>
                    </a:lnTo>
                    <a:close/>
                  </a:path>
                  <a:path w="469265" h="129539">
                    <a:moveTo>
                      <a:pt x="468374" y="44771"/>
                    </a:moveTo>
                    <a:lnTo>
                      <a:pt x="446469" y="44771"/>
                    </a:lnTo>
                    <a:lnTo>
                      <a:pt x="451083" y="46840"/>
                    </a:lnTo>
                    <a:lnTo>
                      <a:pt x="459689" y="55114"/>
                    </a:lnTo>
                    <a:lnTo>
                      <a:pt x="462098" y="60784"/>
                    </a:lnTo>
                    <a:lnTo>
                      <a:pt x="462616" y="67988"/>
                    </a:lnTo>
                    <a:lnTo>
                      <a:pt x="464276" y="67988"/>
                    </a:lnTo>
                    <a:lnTo>
                      <a:pt x="468374" y="44771"/>
                    </a:lnTo>
                    <a:close/>
                  </a:path>
                  <a:path w="469265" h="129539">
                    <a:moveTo>
                      <a:pt x="469252" y="39797"/>
                    </a:moveTo>
                    <a:lnTo>
                      <a:pt x="467593" y="39797"/>
                    </a:lnTo>
                    <a:lnTo>
                      <a:pt x="466003" y="41939"/>
                    </a:lnTo>
                    <a:lnTo>
                      <a:pt x="463922" y="43009"/>
                    </a:lnTo>
                    <a:lnTo>
                      <a:pt x="468685" y="43009"/>
                    </a:lnTo>
                    <a:lnTo>
                      <a:pt x="469252" y="39797"/>
                    </a:lnTo>
                    <a:close/>
                  </a:path>
                </a:pathLst>
              </a:custGeom>
              <a:solidFill>
                <a:srgbClr val="FFFFFF"/>
              </a:solidFill>
            </p:spPr>
            <p:txBody>
              <a:bodyPr wrap="square" lIns="0" tIns="0" rIns="0" bIns="0" rtlCol="0"/>
              <a:lstStyle/>
              <a:p>
                <a:endParaRPr sz="4000"/>
              </a:p>
            </p:txBody>
          </p:sp>
          <p:sp>
            <p:nvSpPr>
              <p:cNvPr id="22" name="object 9"/>
              <p:cNvSpPr/>
              <p:nvPr/>
            </p:nvSpPr>
            <p:spPr>
              <a:xfrm>
                <a:off x="5741069" y="2546349"/>
                <a:ext cx="20320" cy="21590"/>
              </a:xfrm>
              <a:custGeom>
                <a:avLst/>
                <a:gdLst/>
                <a:ahLst/>
                <a:cxnLst/>
                <a:rect l="l" t="t" r="r" b="b"/>
                <a:pathLst>
                  <a:path w="20320" h="21589">
                    <a:moveTo>
                      <a:pt x="19905" y="0"/>
                    </a:moveTo>
                    <a:lnTo>
                      <a:pt x="0" y="0"/>
                    </a:lnTo>
                    <a:lnTo>
                      <a:pt x="0" y="21557"/>
                    </a:lnTo>
                    <a:lnTo>
                      <a:pt x="19905" y="21557"/>
                    </a:lnTo>
                    <a:lnTo>
                      <a:pt x="19905" y="0"/>
                    </a:lnTo>
                    <a:close/>
                  </a:path>
                </a:pathLst>
              </a:custGeom>
              <a:solidFill>
                <a:srgbClr val="000000"/>
              </a:solidFill>
            </p:spPr>
            <p:txBody>
              <a:bodyPr wrap="square" lIns="0" tIns="0" rIns="0" bIns="0" rtlCol="0"/>
              <a:lstStyle/>
              <a:p>
                <a:endParaRPr sz="4000"/>
              </a:p>
            </p:txBody>
          </p:sp>
          <p:sp>
            <p:nvSpPr>
              <p:cNvPr id="23" name="object 10"/>
              <p:cNvSpPr/>
              <p:nvPr/>
            </p:nvSpPr>
            <p:spPr>
              <a:xfrm>
                <a:off x="5741068" y="2546350"/>
                <a:ext cx="0" cy="21590"/>
              </a:xfrm>
              <a:custGeom>
                <a:avLst/>
                <a:gdLst/>
                <a:ahLst/>
                <a:cxnLst/>
                <a:rect l="l" t="t" r="r" b="b"/>
                <a:pathLst>
                  <a:path h="21589">
                    <a:moveTo>
                      <a:pt x="0" y="0"/>
                    </a:moveTo>
                    <a:lnTo>
                      <a:pt x="0" y="21556"/>
                    </a:lnTo>
                  </a:path>
                </a:pathLst>
              </a:custGeom>
              <a:ln w="3175">
                <a:solidFill>
                  <a:srgbClr val="000000"/>
                </a:solidFill>
              </a:ln>
            </p:spPr>
            <p:txBody>
              <a:bodyPr wrap="square" lIns="0" tIns="0" rIns="0" bIns="0" rtlCol="0"/>
              <a:lstStyle/>
              <a:p>
                <a:endParaRPr sz="4000"/>
              </a:p>
            </p:txBody>
          </p:sp>
          <p:sp>
            <p:nvSpPr>
              <p:cNvPr id="24" name="object 11"/>
              <p:cNvSpPr/>
              <p:nvPr/>
            </p:nvSpPr>
            <p:spPr>
              <a:xfrm>
                <a:off x="5741069"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25" name="object 12"/>
              <p:cNvSpPr/>
              <p:nvPr/>
            </p:nvSpPr>
            <p:spPr>
              <a:xfrm>
                <a:off x="5741068"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26" name="object 13"/>
              <p:cNvSpPr/>
              <p:nvPr/>
            </p:nvSpPr>
            <p:spPr>
              <a:xfrm>
                <a:off x="5760975" y="2546350"/>
                <a:ext cx="711835" cy="20320"/>
              </a:xfrm>
              <a:custGeom>
                <a:avLst/>
                <a:gdLst/>
                <a:ahLst/>
                <a:cxnLst/>
                <a:rect l="l" t="t" r="r" b="b"/>
                <a:pathLst>
                  <a:path w="711835" h="20319">
                    <a:moveTo>
                      <a:pt x="711614" y="0"/>
                    </a:moveTo>
                    <a:lnTo>
                      <a:pt x="0" y="0"/>
                    </a:lnTo>
                    <a:lnTo>
                      <a:pt x="0" y="19898"/>
                    </a:lnTo>
                    <a:lnTo>
                      <a:pt x="711614" y="19898"/>
                    </a:lnTo>
                    <a:lnTo>
                      <a:pt x="711614" y="0"/>
                    </a:lnTo>
                    <a:close/>
                  </a:path>
                </a:pathLst>
              </a:custGeom>
              <a:solidFill>
                <a:srgbClr val="000000"/>
              </a:solidFill>
            </p:spPr>
            <p:txBody>
              <a:bodyPr wrap="square" lIns="0" tIns="0" rIns="0" bIns="0" rtlCol="0"/>
              <a:lstStyle/>
              <a:p>
                <a:endParaRPr sz="4000"/>
              </a:p>
            </p:txBody>
          </p:sp>
          <p:sp>
            <p:nvSpPr>
              <p:cNvPr id="27" name="object 14"/>
              <p:cNvSpPr/>
              <p:nvPr/>
            </p:nvSpPr>
            <p:spPr>
              <a:xfrm>
                <a:off x="5760974" y="2546350"/>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28" name="object 15"/>
              <p:cNvSpPr/>
              <p:nvPr/>
            </p:nvSpPr>
            <p:spPr>
              <a:xfrm>
                <a:off x="5760974" y="2566250"/>
                <a:ext cx="731520" cy="1905"/>
              </a:xfrm>
              <a:custGeom>
                <a:avLst/>
                <a:gdLst/>
                <a:ahLst/>
                <a:cxnLst/>
                <a:rect l="l" t="t" r="r" b="b"/>
                <a:pathLst>
                  <a:path w="731520" h="1905">
                    <a:moveTo>
                      <a:pt x="711606" y="0"/>
                    </a:moveTo>
                    <a:lnTo>
                      <a:pt x="0" y="0"/>
                    </a:lnTo>
                    <a:lnTo>
                      <a:pt x="0" y="1663"/>
                    </a:lnTo>
                    <a:lnTo>
                      <a:pt x="711606" y="1663"/>
                    </a:lnTo>
                    <a:lnTo>
                      <a:pt x="711606" y="0"/>
                    </a:lnTo>
                    <a:close/>
                  </a:path>
                  <a:path w="731520" h="1905">
                    <a:moveTo>
                      <a:pt x="731520" y="0"/>
                    </a:moveTo>
                    <a:lnTo>
                      <a:pt x="721563" y="0"/>
                    </a:lnTo>
                    <a:lnTo>
                      <a:pt x="721563" y="1663"/>
                    </a:lnTo>
                    <a:lnTo>
                      <a:pt x="731520" y="1663"/>
                    </a:lnTo>
                    <a:lnTo>
                      <a:pt x="731520" y="0"/>
                    </a:lnTo>
                    <a:close/>
                  </a:path>
                </a:pathLst>
              </a:custGeom>
              <a:solidFill>
                <a:srgbClr val="000080"/>
              </a:solidFill>
            </p:spPr>
            <p:txBody>
              <a:bodyPr wrap="square" lIns="0" tIns="0" rIns="0" bIns="0" rtlCol="0"/>
              <a:lstStyle/>
              <a:p>
                <a:endParaRPr sz="4000"/>
              </a:p>
            </p:txBody>
          </p:sp>
          <p:sp>
            <p:nvSpPr>
              <p:cNvPr id="29" name="object 16"/>
              <p:cNvSpPr/>
              <p:nvPr/>
            </p:nvSpPr>
            <p:spPr>
              <a:xfrm>
                <a:off x="6472589" y="2566248"/>
                <a:ext cx="10160" cy="1905"/>
              </a:xfrm>
              <a:custGeom>
                <a:avLst/>
                <a:gdLst/>
                <a:ahLst/>
                <a:cxnLst/>
                <a:rect l="l" t="t" r="r" b="b"/>
                <a:pathLst>
                  <a:path w="10160" h="1905">
                    <a:moveTo>
                      <a:pt x="9952" y="0"/>
                    </a:moveTo>
                    <a:lnTo>
                      <a:pt x="0" y="0"/>
                    </a:lnTo>
                    <a:lnTo>
                      <a:pt x="0" y="1658"/>
                    </a:lnTo>
                    <a:lnTo>
                      <a:pt x="9952" y="1658"/>
                    </a:lnTo>
                    <a:lnTo>
                      <a:pt x="9952" y="0"/>
                    </a:lnTo>
                    <a:close/>
                  </a:path>
                </a:pathLst>
              </a:custGeom>
              <a:solidFill>
                <a:srgbClr val="000000"/>
              </a:solidFill>
            </p:spPr>
            <p:txBody>
              <a:bodyPr wrap="square" lIns="0" tIns="0" rIns="0" bIns="0" rtlCol="0"/>
              <a:lstStyle/>
              <a:p>
                <a:endParaRPr sz="4000"/>
              </a:p>
            </p:txBody>
          </p:sp>
          <p:sp>
            <p:nvSpPr>
              <p:cNvPr id="30" name="object 17"/>
              <p:cNvSpPr/>
              <p:nvPr/>
            </p:nvSpPr>
            <p:spPr>
              <a:xfrm>
                <a:off x="6472588" y="2566248"/>
                <a:ext cx="10160" cy="0"/>
              </a:xfrm>
              <a:custGeom>
                <a:avLst/>
                <a:gdLst/>
                <a:ahLst/>
                <a:cxnLst/>
                <a:rect l="l" t="t" r="r" b="b"/>
                <a:pathLst>
                  <a:path w="10160">
                    <a:moveTo>
                      <a:pt x="0" y="0"/>
                    </a:moveTo>
                    <a:lnTo>
                      <a:pt x="9952" y="0"/>
                    </a:lnTo>
                  </a:path>
                </a:pathLst>
              </a:custGeom>
              <a:ln w="3175">
                <a:solidFill>
                  <a:srgbClr val="000000"/>
                </a:solidFill>
              </a:ln>
            </p:spPr>
            <p:txBody>
              <a:bodyPr wrap="square" lIns="0" tIns="0" rIns="0" bIns="0" rtlCol="0"/>
              <a:lstStyle/>
              <a:p>
                <a:endParaRPr sz="4000"/>
              </a:p>
            </p:txBody>
          </p:sp>
          <p:sp>
            <p:nvSpPr>
              <p:cNvPr id="31" name="object 18"/>
              <p:cNvSpPr/>
              <p:nvPr/>
            </p:nvSpPr>
            <p:spPr>
              <a:xfrm>
                <a:off x="6472589"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32" name="object 19"/>
              <p:cNvSpPr/>
              <p:nvPr/>
            </p:nvSpPr>
            <p:spPr>
              <a:xfrm>
                <a:off x="6472588"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33" name="object 20"/>
              <p:cNvSpPr/>
              <p:nvPr/>
            </p:nvSpPr>
            <p:spPr>
              <a:xfrm>
                <a:off x="6492495" y="2546350"/>
                <a:ext cx="2712720" cy="20320"/>
              </a:xfrm>
              <a:custGeom>
                <a:avLst/>
                <a:gdLst/>
                <a:ahLst/>
                <a:cxnLst/>
                <a:rect l="l" t="t" r="r" b="b"/>
                <a:pathLst>
                  <a:path w="2712720" h="20319">
                    <a:moveTo>
                      <a:pt x="2712097" y="0"/>
                    </a:moveTo>
                    <a:lnTo>
                      <a:pt x="0" y="0"/>
                    </a:lnTo>
                    <a:lnTo>
                      <a:pt x="0" y="19898"/>
                    </a:lnTo>
                    <a:lnTo>
                      <a:pt x="2712097" y="19898"/>
                    </a:lnTo>
                    <a:lnTo>
                      <a:pt x="2712097" y="0"/>
                    </a:lnTo>
                    <a:close/>
                  </a:path>
                </a:pathLst>
              </a:custGeom>
              <a:solidFill>
                <a:srgbClr val="000000"/>
              </a:solidFill>
            </p:spPr>
            <p:txBody>
              <a:bodyPr wrap="square" lIns="0" tIns="0" rIns="0" bIns="0" rtlCol="0"/>
              <a:lstStyle/>
              <a:p>
                <a:endParaRPr sz="4000"/>
              </a:p>
            </p:txBody>
          </p:sp>
          <p:sp>
            <p:nvSpPr>
              <p:cNvPr id="34" name="object 21"/>
              <p:cNvSpPr/>
              <p:nvPr/>
            </p:nvSpPr>
            <p:spPr>
              <a:xfrm>
                <a:off x="6492494" y="2546350"/>
                <a:ext cx="2712720" cy="0"/>
              </a:xfrm>
              <a:custGeom>
                <a:avLst/>
                <a:gdLst/>
                <a:ahLst/>
                <a:cxnLst/>
                <a:rect l="l" t="t" r="r" b="b"/>
                <a:pathLst>
                  <a:path w="2712720">
                    <a:moveTo>
                      <a:pt x="0" y="0"/>
                    </a:moveTo>
                    <a:lnTo>
                      <a:pt x="2712096" y="0"/>
                    </a:lnTo>
                  </a:path>
                </a:pathLst>
              </a:custGeom>
              <a:ln w="3175">
                <a:solidFill>
                  <a:srgbClr val="000000"/>
                </a:solidFill>
              </a:ln>
            </p:spPr>
            <p:txBody>
              <a:bodyPr wrap="square" lIns="0" tIns="0" rIns="0" bIns="0" rtlCol="0"/>
              <a:lstStyle/>
              <a:p>
                <a:endParaRPr sz="4000"/>
              </a:p>
            </p:txBody>
          </p:sp>
          <p:sp>
            <p:nvSpPr>
              <p:cNvPr id="35" name="object 22"/>
              <p:cNvSpPr/>
              <p:nvPr/>
            </p:nvSpPr>
            <p:spPr>
              <a:xfrm>
                <a:off x="6492495" y="2566248"/>
                <a:ext cx="2712720" cy="1905"/>
              </a:xfrm>
              <a:custGeom>
                <a:avLst/>
                <a:gdLst/>
                <a:ahLst/>
                <a:cxnLst/>
                <a:rect l="l" t="t" r="r" b="b"/>
                <a:pathLst>
                  <a:path w="2712720" h="1905">
                    <a:moveTo>
                      <a:pt x="2712097" y="0"/>
                    </a:moveTo>
                    <a:lnTo>
                      <a:pt x="0" y="0"/>
                    </a:lnTo>
                    <a:lnTo>
                      <a:pt x="0" y="1658"/>
                    </a:lnTo>
                    <a:lnTo>
                      <a:pt x="2712097" y="1658"/>
                    </a:lnTo>
                    <a:lnTo>
                      <a:pt x="2712097" y="0"/>
                    </a:lnTo>
                    <a:close/>
                  </a:path>
                </a:pathLst>
              </a:custGeom>
              <a:solidFill>
                <a:srgbClr val="000080"/>
              </a:solidFill>
            </p:spPr>
            <p:txBody>
              <a:bodyPr wrap="square" lIns="0" tIns="0" rIns="0" bIns="0" rtlCol="0"/>
              <a:lstStyle/>
              <a:p>
                <a:endParaRPr sz="4000"/>
              </a:p>
            </p:txBody>
          </p:sp>
          <p:sp>
            <p:nvSpPr>
              <p:cNvPr id="36" name="object 23"/>
              <p:cNvSpPr/>
              <p:nvPr/>
            </p:nvSpPr>
            <p:spPr>
              <a:xfrm>
                <a:off x="9204592" y="2546349"/>
                <a:ext cx="20320" cy="21590"/>
              </a:xfrm>
              <a:custGeom>
                <a:avLst/>
                <a:gdLst/>
                <a:ahLst/>
                <a:cxnLst/>
                <a:rect l="l" t="t" r="r" b="b"/>
                <a:pathLst>
                  <a:path w="20320" h="21589">
                    <a:moveTo>
                      <a:pt x="19905" y="0"/>
                    </a:moveTo>
                    <a:lnTo>
                      <a:pt x="0" y="0"/>
                    </a:lnTo>
                    <a:lnTo>
                      <a:pt x="0" y="21557"/>
                    </a:lnTo>
                    <a:lnTo>
                      <a:pt x="19905" y="21557"/>
                    </a:lnTo>
                    <a:lnTo>
                      <a:pt x="19905" y="0"/>
                    </a:lnTo>
                    <a:close/>
                  </a:path>
                </a:pathLst>
              </a:custGeom>
              <a:solidFill>
                <a:srgbClr val="000000"/>
              </a:solidFill>
            </p:spPr>
            <p:txBody>
              <a:bodyPr wrap="square" lIns="0" tIns="0" rIns="0" bIns="0" rtlCol="0"/>
              <a:lstStyle/>
              <a:p>
                <a:endParaRPr sz="4000"/>
              </a:p>
            </p:txBody>
          </p:sp>
          <p:sp>
            <p:nvSpPr>
              <p:cNvPr id="37" name="object 24"/>
              <p:cNvSpPr/>
              <p:nvPr/>
            </p:nvSpPr>
            <p:spPr>
              <a:xfrm>
                <a:off x="9204590" y="2546350"/>
                <a:ext cx="0" cy="21590"/>
              </a:xfrm>
              <a:custGeom>
                <a:avLst/>
                <a:gdLst/>
                <a:ahLst/>
                <a:cxnLst/>
                <a:rect l="l" t="t" r="r" b="b"/>
                <a:pathLst>
                  <a:path h="21589">
                    <a:moveTo>
                      <a:pt x="0" y="0"/>
                    </a:moveTo>
                    <a:lnTo>
                      <a:pt x="0" y="21556"/>
                    </a:lnTo>
                  </a:path>
                </a:pathLst>
              </a:custGeom>
              <a:ln w="3175">
                <a:solidFill>
                  <a:srgbClr val="000000"/>
                </a:solidFill>
              </a:ln>
            </p:spPr>
            <p:txBody>
              <a:bodyPr wrap="square" lIns="0" tIns="0" rIns="0" bIns="0" rtlCol="0"/>
              <a:lstStyle/>
              <a:p>
                <a:endParaRPr sz="4000"/>
              </a:p>
            </p:txBody>
          </p:sp>
          <p:sp>
            <p:nvSpPr>
              <p:cNvPr id="38" name="object 25"/>
              <p:cNvSpPr/>
              <p:nvPr/>
            </p:nvSpPr>
            <p:spPr>
              <a:xfrm>
                <a:off x="9204592"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39" name="object 26"/>
              <p:cNvSpPr/>
              <p:nvPr/>
            </p:nvSpPr>
            <p:spPr>
              <a:xfrm>
                <a:off x="9204590"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40" name="object 27"/>
              <p:cNvSpPr/>
              <p:nvPr/>
            </p:nvSpPr>
            <p:spPr>
              <a:xfrm>
                <a:off x="5741069" y="2567907"/>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41" name="object 28"/>
              <p:cNvSpPr/>
              <p:nvPr/>
            </p:nvSpPr>
            <p:spPr>
              <a:xfrm>
                <a:off x="5741068"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42" name="object 29"/>
              <p:cNvSpPr/>
              <p:nvPr/>
            </p:nvSpPr>
            <p:spPr>
              <a:xfrm>
                <a:off x="6472589" y="2567907"/>
                <a:ext cx="10160" cy="321945"/>
              </a:xfrm>
              <a:custGeom>
                <a:avLst/>
                <a:gdLst/>
                <a:ahLst/>
                <a:cxnLst/>
                <a:rect l="l" t="t" r="r" b="b"/>
                <a:pathLst>
                  <a:path w="10160" h="321944">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43" name="object 30"/>
              <p:cNvSpPr/>
              <p:nvPr/>
            </p:nvSpPr>
            <p:spPr>
              <a:xfrm>
                <a:off x="6472588"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44" name="object 31"/>
              <p:cNvSpPr/>
              <p:nvPr/>
            </p:nvSpPr>
            <p:spPr>
              <a:xfrm>
                <a:off x="9204592" y="2567907"/>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45" name="object 32"/>
              <p:cNvSpPr/>
              <p:nvPr/>
            </p:nvSpPr>
            <p:spPr>
              <a:xfrm>
                <a:off x="9204590"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46" name="object 33"/>
              <p:cNvSpPr/>
              <p:nvPr/>
            </p:nvSpPr>
            <p:spPr>
              <a:xfrm>
                <a:off x="5741069" y="2889606"/>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47" name="object 34"/>
              <p:cNvSpPr/>
              <p:nvPr/>
            </p:nvSpPr>
            <p:spPr>
              <a:xfrm>
                <a:off x="5741068" y="2889606"/>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48" name="object 35"/>
              <p:cNvSpPr/>
              <p:nvPr/>
            </p:nvSpPr>
            <p:spPr>
              <a:xfrm>
                <a:off x="5760975" y="2889606"/>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49" name="object 36"/>
              <p:cNvSpPr/>
              <p:nvPr/>
            </p:nvSpPr>
            <p:spPr>
              <a:xfrm>
                <a:off x="5760974" y="2889606"/>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50" name="object 37"/>
              <p:cNvSpPr/>
              <p:nvPr/>
            </p:nvSpPr>
            <p:spPr>
              <a:xfrm>
                <a:off x="6472589" y="2889606"/>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51" name="object 38"/>
              <p:cNvSpPr/>
              <p:nvPr/>
            </p:nvSpPr>
            <p:spPr>
              <a:xfrm>
                <a:off x="6472588" y="2889606"/>
                <a:ext cx="10160" cy="10160"/>
              </a:xfrm>
              <a:custGeom>
                <a:avLst/>
                <a:gdLst/>
                <a:ahLst/>
                <a:cxnLst/>
                <a:rect l="l" t="t" r="r" b="b"/>
                <a:pathLst>
                  <a:path w="10160" h="10160">
                    <a:moveTo>
                      <a:pt x="0" y="0"/>
                    </a:moveTo>
                    <a:lnTo>
                      <a:pt x="9952" y="0"/>
                    </a:lnTo>
                  </a:path>
                  <a:path w="10160" h="10160">
                    <a:moveTo>
                      <a:pt x="0" y="0"/>
                    </a:moveTo>
                    <a:lnTo>
                      <a:pt x="0" y="9948"/>
                    </a:lnTo>
                  </a:path>
                </a:pathLst>
              </a:custGeom>
              <a:ln w="3175">
                <a:solidFill>
                  <a:srgbClr val="000000"/>
                </a:solidFill>
              </a:ln>
            </p:spPr>
            <p:txBody>
              <a:bodyPr wrap="square" lIns="0" tIns="0" rIns="0" bIns="0" rtlCol="0"/>
              <a:lstStyle/>
              <a:p>
                <a:endParaRPr sz="4000"/>
              </a:p>
            </p:txBody>
          </p:sp>
          <p:sp>
            <p:nvSpPr>
              <p:cNvPr id="52" name="object 39"/>
              <p:cNvSpPr/>
              <p:nvPr/>
            </p:nvSpPr>
            <p:spPr>
              <a:xfrm>
                <a:off x="6482542" y="2889606"/>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53" name="object 40"/>
              <p:cNvSpPr/>
              <p:nvPr/>
            </p:nvSpPr>
            <p:spPr>
              <a:xfrm>
                <a:off x="6482541" y="2889606"/>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54" name="object 41"/>
              <p:cNvSpPr/>
              <p:nvPr/>
            </p:nvSpPr>
            <p:spPr>
              <a:xfrm>
                <a:off x="9204592" y="2889606"/>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55" name="object 42"/>
              <p:cNvSpPr/>
              <p:nvPr/>
            </p:nvSpPr>
            <p:spPr>
              <a:xfrm>
                <a:off x="9204590" y="2889606"/>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56" name="object 43"/>
              <p:cNvSpPr/>
              <p:nvPr/>
            </p:nvSpPr>
            <p:spPr>
              <a:xfrm>
                <a:off x="5741069" y="2899555"/>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57" name="object 44"/>
              <p:cNvSpPr/>
              <p:nvPr/>
            </p:nvSpPr>
            <p:spPr>
              <a:xfrm>
                <a:off x="5741068"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58" name="object 45"/>
              <p:cNvSpPr/>
              <p:nvPr/>
            </p:nvSpPr>
            <p:spPr>
              <a:xfrm>
                <a:off x="6472589" y="2899555"/>
                <a:ext cx="10160" cy="321945"/>
              </a:xfrm>
              <a:custGeom>
                <a:avLst/>
                <a:gdLst/>
                <a:ahLst/>
                <a:cxnLst/>
                <a:rect l="l" t="t" r="r" b="b"/>
                <a:pathLst>
                  <a:path w="10160" h="321944">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59" name="object 46"/>
              <p:cNvSpPr/>
              <p:nvPr/>
            </p:nvSpPr>
            <p:spPr>
              <a:xfrm>
                <a:off x="6472588"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60" name="object 47"/>
              <p:cNvSpPr/>
              <p:nvPr/>
            </p:nvSpPr>
            <p:spPr>
              <a:xfrm>
                <a:off x="9204592" y="2899555"/>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61" name="object 48"/>
              <p:cNvSpPr/>
              <p:nvPr/>
            </p:nvSpPr>
            <p:spPr>
              <a:xfrm>
                <a:off x="9204590"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62" name="object 49"/>
              <p:cNvSpPr/>
              <p:nvPr/>
            </p:nvSpPr>
            <p:spPr>
              <a:xfrm>
                <a:off x="5741069" y="322125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63" name="object 50"/>
              <p:cNvSpPr/>
              <p:nvPr/>
            </p:nvSpPr>
            <p:spPr>
              <a:xfrm>
                <a:off x="5741068" y="322125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64" name="object 51"/>
              <p:cNvSpPr/>
              <p:nvPr/>
            </p:nvSpPr>
            <p:spPr>
              <a:xfrm>
                <a:off x="5760975" y="3221254"/>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65" name="object 52"/>
              <p:cNvSpPr/>
              <p:nvPr/>
            </p:nvSpPr>
            <p:spPr>
              <a:xfrm>
                <a:off x="5760974" y="322125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66" name="object 53"/>
              <p:cNvSpPr/>
              <p:nvPr/>
            </p:nvSpPr>
            <p:spPr>
              <a:xfrm>
                <a:off x="6472589" y="3221254"/>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67" name="object 54"/>
              <p:cNvSpPr/>
              <p:nvPr/>
            </p:nvSpPr>
            <p:spPr>
              <a:xfrm>
                <a:off x="6472588" y="322125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68" name="object 55"/>
              <p:cNvSpPr/>
              <p:nvPr/>
            </p:nvSpPr>
            <p:spPr>
              <a:xfrm>
                <a:off x="6482542" y="3221254"/>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69" name="object 56"/>
              <p:cNvSpPr/>
              <p:nvPr/>
            </p:nvSpPr>
            <p:spPr>
              <a:xfrm>
                <a:off x="6482541" y="322125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70" name="object 57"/>
              <p:cNvSpPr/>
              <p:nvPr/>
            </p:nvSpPr>
            <p:spPr>
              <a:xfrm>
                <a:off x="9204592" y="322125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71" name="object 58"/>
              <p:cNvSpPr/>
              <p:nvPr/>
            </p:nvSpPr>
            <p:spPr>
              <a:xfrm>
                <a:off x="9204590" y="322125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72" name="object 59"/>
              <p:cNvSpPr/>
              <p:nvPr/>
            </p:nvSpPr>
            <p:spPr>
              <a:xfrm>
                <a:off x="5741069" y="323120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73" name="object 60"/>
              <p:cNvSpPr/>
              <p:nvPr/>
            </p:nvSpPr>
            <p:spPr>
              <a:xfrm>
                <a:off x="5741068"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4" name="object 61"/>
              <p:cNvSpPr/>
              <p:nvPr/>
            </p:nvSpPr>
            <p:spPr>
              <a:xfrm>
                <a:off x="6472589" y="3231204"/>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75" name="object 62"/>
              <p:cNvSpPr/>
              <p:nvPr/>
            </p:nvSpPr>
            <p:spPr>
              <a:xfrm>
                <a:off x="6472588"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6" name="object 63"/>
              <p:cNvSpPr/>
              <p:nvPr/>
            </p:nvSpPr>
            <p:spPr>
              <a:xfrm>
                <a:off x="9204592" y="323120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77" name="object 64"/>
              <p:cNvSpPr/>
              <p:nvPr/>
            </p:nvSpPr>
            <p:spPr>
              <a:xfrm>
                <a:off x="9204590"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8" name="object 65"/>
              <p:cNvSpPr/>
              <p:nvPr/>
            </p:nvSpPr>
            <p:spPr>
              <a:xfrm>
                <a:off x="5741069" y="355124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79" name="object 66"/>
              <p:cNvSpPr/>
              <p:nvPr/>
            </p:nvSpPr>
            <p:spPr>
              <a:xfrm>
                <a:off x="5741068" y="355124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80" name="object 67"/>
              <p:cNvSpPr/>
              <p:nvPr/>
            </p:nvSpPr>
            <p:spPr>
              <a:xfrm>
                <a:off x="5760975" y="3551244"/>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81" name="object 68"/>
              <p:cNvSpPr/>
              <p:nvPr/>
            </p:nvSpPr>
            <p:spPr>
              <a:xfrm>
                <a:off x="5760974" y="355124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82" name="object 69"/>
              <p:cNvSpPr/>
              <p:nvPr/>
            </p:nvSpPr>
            <p:spPr>
              <a:xfrm>
                <a:off x="6472589" y="3551244"/>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83" name="object 70"/>
              <p:cNvSpPr/>
              <p:nvPr/>
            </p:nvSpPr>
            <p:spPr>
              <a:xfrm>
                <a:off x="6472588" y="355124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84" name="object 71"/>
              <p:cNvSpPr/>
              <p:nvPr/>
            </p:nvSpPr>
            <p:spPr>
              <a:xfrm>
                <a:off x="6482542" y="3551244"/>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85" name="object 72"/>
              <p:cNvSpPr/>
              <p:nvPr/>
            </p:nvSpPr>
            <p:spPr>
              <a:xfrm>
                <a:off x="6482541" y="355124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86" name="object 73"/>
              <p:cNvSpPr/>
              <p:nvPr/>
            </p:nvSpPr>
            <p:spPr>
              <a:xfrm>
                <a:off x="9204592" y="355124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87" name="object 74"/>
              <p:cNvSpPr/>
              <p:nvPr/>
            </p:nvSpPr>
            <p:spPr>
              <a:xfrm>
                <a:off x="9204590" y="355124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88" name="object 75"/>
              <p:cNvSpPr/>
              <p:nvPr/>
            </p:nvSpPr>
            <p:spPr>
              <a:xfrm>
                <a:off x="5741069" y="356119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89" name="object 76"/>
              <p:cNvSpPr/>
              <p:nvPr/>
            </p:nvSpPr>
            <p:spPr>
              <a:xfrm>
                <a:off x="5741068"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0" name="object 77"/>
              <p:cNvSpPr/>
              <p:nvPr/>
            </p:nvSpPr>
            <p:spPr>
              <a:xfrm>
                <a:off x="6472589" y="3561194"/>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91" name="object 78"/>
              <p:cNvSpPr/>
              <p:nvPr/>
            </p:nvSpPr>
            <p:spPr>
              <a:xfrm>
                <a:off x="6472588"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2" name="object 79"/>
              <p:cNvSpPr/>
              <p:nvPr/>
            </p:nvSpPr>
            <p:spPr>
              <a:xfrm>
                <a:off x="9204592" y="356119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93" name="object 80"/>
              <p:cNvSpPr/>
              <p:nvPr/>
            </p:nvSpPr>
            <p:spPr>
              <a:xfrm>
                <a:off x="9204590"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4" name="object 81"/>
              <p:cNvSpPr/>
              <p:nvPr/>
            </p:nvSpPr>
            <p:spPr>
              <a:xfrm>
                <a:off x="5741069" y="388123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95" name="object 82"/>
              <p:cNvSpPr/>
              <p:nvPr/>
            </p:nvSpPr>
            <p:spPr>
              <a:xfrm>
                <a:off x="5741068" y="388123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96" name="object 83"/>
              <p:cNvSpPr/>
              <p:nvPr/>
            </p:nvSpPr>
            <p:spPr>
              <a:xfrm>
                <a:off x="5760975" y="3881235"/>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97" name="object 84"/>
              <p:cNvSpPr/>
              <p:nvPr/>
            </p:nvSpPr>
            <p:spPr>
              <a:xfrm>
                <a:off x="5760974" y="388123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98" name="object 85"/>
              <p:cNvSpPr/>
              <p:nvPr/>
            </p:nvSpPr>
            <p:spPr>
              <a:xfrm>
                <a:off x="6472589" y="3881235"/>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99" name="object 86"/>
              <p:cNvSpPr/>
              <p:nvPr/>
            </p:nvSpPr>
            <p:spPr>
              <a:xfrm>
                <a:off x="6472588" y="388123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100" name="object 87"/>
              <p:cNvSpPr/>
              <p:nvPr/>
            </p:nvSpPr>
            <p:spPr>
              <a:xfrm>
                <a:off x="6482542" y="3881235"/>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101" name="object 88"/>
              <p:cNvSpPr/>
              <p:nvPr/>
            </p:nvSpPr>
            <p:spPr>
              <a:xfrm>
                <a:off x="6482541" y="388123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102" name="object 89"/>
              <p:cNvSpPr/>
              <p:nvPr/>
            </p:nvSpPr>
            <p:spPr>
              <a:xfrm>
                <a:off x="9204592" y="388123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103" name="object 90"/>
              <p:cNvSpPr/>
              <p:nvPr/>
            </p:nvSpPr>
            <p:spPr>
              <a:xfrm>
                <a:off x="9204590" y="388123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104" name="object 91"/>
              <p:cNvSpPr/>
              <p:nvPr/>
            </p:nvSpPr>
            <p:spPr>
              <a:xfrm>
                <a:off x="5741069" y="3891185"/>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105" name="object 92"/>
              <p:cNvSpPr/>
              <p:nvPr/>
            </p:nvSpPr>
            <p:spPr>
              <a:xfrm>
                <a:off x="5741068"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106" name="object 93"/>
              <p:cNvSpPr/>
              <p:nvPr/>
            </p:nvSpPr>
            <p:spPr>
              <a:xfrm>
                <a:off x="6472589" y="3891185"/>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107" name="object 94"/>
              <p:cNvSpPr/>
              <p:nvPr/>
            </p:nvSpPr>
            <p:spPr>
              <a:xfrm>
                <a:off x="6472588"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108" name="object 95"/>
              <p:cNvSpPr/>
              <p:nvPr/>
            </p:nvSpPr>
            <p:spPr>
              <a:xfrm>
                <a:off x="9204592" y="3891185"/>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109" name="object 96"/>
              <p:cNvSpPr/>
              <p:nvPr/>
            </p:nvSpPr>
            <p:spPr>
              <a:xfrm>
                <a:off x="9204590"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110" name="object 97"/>
              <p:cNvSpPr/>
              <p:nvPr/>
            </p:nvSpPr>
            <p:spPr>
              <a:xfrm>
                <a:off x="5741069" y="421122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111" name="object 98"/>
              <p:cNvSpPr/>
              <p:nvPr/>
            </p:nvSpPr>
            <p:spPr>
              <a:xfrm>
                <a:off x="5741068" y="421122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112" name="object 99"/>
              <p:cNvSpPr/>
              <p:nvPr/>
            </p:nvSpPr>
            <p:spPr>
              <a:xfrm>
                <a:off x="5760975" y="4211225"/>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113" name="object 100"/>
              <p:cNvSpPr/>
              <p:nvPr/>
            </p:nvSpPr>
            <p:spPr>
              <a:xfrm>
                <a:off x="5760974" y="421122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14" name="object 101"/>
              <p:cNvSpPr/>
              <p:nvPr/>
            </p:nvSpPr>
            <p:spPr>
              <a:xfrm>
                <a:off x="6472589" y="4211225"/>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115" name="object 102"/>
              <p:cNvSpPr/>
              <p:nvPr/>
            </p:nvSpPr>
            <p:spPr>
              <a:xfrm>
                <a:off x="6472588" y="421122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116" name="object 103"/>
              <p:cNvSpPr/>
              <p:nvPr/>
            </p:nvSpPr>
            <p:spPr>
              <a:xfrm>
                <a:off x="6482542" y="4211225"/>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117" name="object 104"/>
              <p:cNvSpPr/>
              <p:nvPr/>
            </p:nvSpPr>
            <p:spPr>
              <a:xfrm>
                <a:off x="6482541" y="421122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118" name="object 105"/>
              <p:cNvSpPr/>
              <p:nvPr/>
            </p:nvSpPr>
            <p:spPr>
              <a:xfrm>
                <a:off x="9204592" y="421122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119" name="object 106"/>
              <p:cNvSpPr/>
              <p:nvPr/>
            </p:nvSpPr>
            <p:spPr>
              <a:xfrm>
                <a:off x="9204590" y="421122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120" name="object 107"/>
              <p:cNvSpPr/>
              <p:nvPr/>
            </p:nvSpPr>
            <p:spPr>
              <a:xfrm>
                <a:off x="5741069" y="4221174"/>
                <a:ext cx="20320" cy="321945"/>
              </a:xfrm>
              <a:custGeom>
                <a:avLst/>
                <a:gdLst/>
                <a:ahLst/>
                <a:cxnLst/>
                <a:rect l="l" t="t" r="r" b="b"/>
                <a:pathLst>
                  <a:path w="20320" h="321945">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121" name="object 108"/>
              <p:cNvSpPr/>
              <p:nvPr/>
            </p:nvSpPr>
            <p:spPr>
              <a:xfrm>
                <a:off x="5741068"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22" name="object 109"/>
              <p:cNvSpPr/>
              <p:nvPr/>
            </p:nvSpPr>
            <p:spPr>
              <a:xfrm>
                <a:off x="574106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3" name="object 110"/>
              <p:cNvSpPr/>
              <p:nvPr/>
            </p:nvSpPr>
            <p:spPr>
              <a:xfrm>
                <a:off x="574106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24" name="object 111"/>
              <p:cNvSpPr/>
              <p:nvPr/>
            </p:nvSpPr>
            <p:spPr>
              <a:xfrm>
                <a:off x="574106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5" name="object 112"/>
              <p:cNvSpPr/>
              <p:nvPr/>
            </p:nvSpPr>
            <p:spPr>
              <a:xfrm>
                <a:off x="574106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26" name="object 113"/>
              <p:cNvSpPr/>
              <p:nvPr/>
            </p:nvSpPr>
            <p:spPr>
              <a:xfrm>
                <a:off x="5760975" y="4542873"/>
                <a:ext cx="711835" cy="20320"/>
              </a:xfrm>
              <a:custGeom>
                <a:avLst/>
                <a:gdLst/>
                <a:ahLst/>
                <a:cxnLst/>
                <a:rect l="l" t="t" r="r" b="b"/>
                <a:pathLst>
                  <a:path w="711835" h="20320">
                    <a:moveTo>
                      <a:pt x="711614" y="0"/>
                    </a:moveTo>
                    <a:lnTo>
                      <a:pt x="0" y="0"/>
                    </a:lnTo>
                    <a:lnTo>
                      <a:pt x="0" y="19898"/>
                    </a:lnTo>
                    <a:lnTo>
                      <a:pt x="711614" y="19898"/>
                    </a:lnTo>
                    <a:lnTo>
                      <a:pt x="711614" y="0"/>
                    </a:lnTo>
                    <a:close/>
                  </a:path>
                </a:pathLst>
              </a:custGeom>
              <a:solidFill>
                <a:srgbClr val="000000"/>
              </a:solidFill>
            </p:spPr>
            <p:txBody>
              <a:bodyPr wrap="square" lIns="0" tIns="0" rIns="0" bIns="0" rtlCol="0"/>
              <a:lstStyle/>
              <a:p>
                <a:endParaRPr sz="4000"/>
              </a:p>
            </p:txBody>
          </p:sp>
          <p:sp>
            <p:nvSpPr>
              <p:cNvPr id="127" name="object 114"/>
              <p:cNvSpPr/>
              <p:nvPr/>
            </p:nvSpPr>
            <p:spPr>
              <a:xfrm>
                <a:off x="5760974" y="4542872"/>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28" name="object 115"/>
              <p:cNvSpPr/>
              <p:nvPr/>
            </p:nvSpPr>
            <p:spPr>
              <a:xfrm>
                <a:off x="6472589" y="4221174"/>
                <a:ext cx="10160" cy="321945"/>
              </a:xfrm>
              <a:custGeom>
                <a:avLst/>
                <a:gdLst/>
                <a:ahLst/>
                <a:cxnLst/>
                <a:rect l="l" t="t" r="r" b="b"/>
                <a:pathLst>
                  <a:path w="10160" h="321945">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129" name="object 116"/>
              <p:cNvSpPr/>
              <p:nvPr/>
            </p:nvSpPr>
            <p:spPr>
              <a:xfrm>
                <a:off x="6472588"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30" name="object 117"/>
              <p:cNvSpPr/>
              <p:nvPr/>
            </p:nvSpPr>
            <p:spPr>
              <a:xfrm>
                <a:off x="647258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31" name="object 118"/>
              <p:cNvSpPr/>
              <p:nvPr/>
            </p:nvSpPr>
            <p:spPr>
              <a:xfrm>
                <a:off x="647258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32" name="object 119"/>
              <p:cNvSpPr/>
              <p:nvPr/>
            </p:nvSpPr>
            <p:spPr>
              <a:xfrm>
                <a:off x="6492495" y="4542873"/>
                <a:ext cx="2712720" cy="20320"/>
              </a:xfrm>
              <a:custGeom>
                <a:avLst/>
                <a:gdLst/>
                <a:ahLst/>
                <a:cxnLst/>
                <a:rect l="l" t="t" r="r" b="b"/>
                <a:pathLst>
                  <a:path w="2712720" h="20320">
                    <a:moveTo>
                      <a:pt x="2712097" y="0"/>
                    </a:moveTo>
                    <a:lnTo>
                      <a:pt x="0" y="0"/>
                    </a:lnTo>
                    <a:lnTo>
                      <a:pt x="0" y="19898"/>
                    </a:lnTo>
                    <a:lnTo>
                      <a:pt x="2712097" y="19898"/>
                    </a:lnTo>
                    <a:lnTo>
                      <a:pt x="2712097" y="0"/>
                    </a:lnTo>
                    <a:close/>
                  </a:path>
                </a:pathLst>
              </a:custGeom>
              <a:solidFill>
                <a:srgbClr val="000000"/>
              </a:solidFill>
            </p:spPr>
            <p:txBody>
              <a:bodyPr wrap="square" lIns="0" tIns="0" rIns="0" bIns="0" rtlCol="0"/>
              <a:lstStyle/>
              <a:p>
                <a:endParaRPr sz="4000"/>
              </a:p>
            </p:txBody>
          </p:sp>
          <p:sp>
            <p:nvSpPr>
              <p:cNvPr id="133" name="object 120"/>
              <p:cNvSpPr/>
              <p:nvPr/>
            </p:nvSpPr>
            <p:spPr>
              <a:xfrm>
                <a:off x="6492494" y="4542872"/>
                <a:ext cx="2712720" cy="0"/>
              </a:xfrm>
              <a:custGeom>
                <a:avLst/>
                <a:gdLst/>
                <a:ahLst/>
                <a:cxnLst/>
                <a:rect l="l" t="t" r="r" b="b"/>
                <a:pathLst>
                  <a:path w="2712720">
                    <a:moveTo>
                      <a:pt x="0" y="0"/>
                    </a:moveTo>
                    <a:lnTo>
                      <a:pt x="2712096" y="0"/>
                    </a:lnTo>
                  </a:path>
                </a:pathLst>
              </a:custGeom>
              <a:ln w="3175">
                <a:solidFill>
                  <a:srgbClr val="000000"/>
                </a:solidFill>
              </a:ln>
            </p:spPr>
            <p:txBody>
              <a:bodyPr wrap="square" lIns="0" tIns="0" rIns="0" bIns="0" rtlCol="0"/>
              <a:lstStyle/>
              <a:p>
                <a:endParaRPr sz="4000"/>
              </a:p>
            </p:txBody>
          </p:sp>
          <p:sp>
            <p:nvSpPr>
              <p:cNvPr id="134" name="object 121"/>
              <p:cNvSpPr/>
              <p:nvPr/>
            </p:nvSpPr>
            <p:spPr>
              <a:xfrm>
                <a:off x="9204592" y="4221174"/>
                <a:ext cx="20320" cy="321945"/>
              </a:xfrm>
              <a:custGeom>
                <a:avLst/>
                <a:gdLst/>
                <a:ahLst/>
                <a:cxnLst/>
                <a:rect l="l" t="t" r="r" b="b"/>
                <a:pathLst>
                  <a:path w="20320" h="321945">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135" name="object 122"/>
              <p:cNvSpPr/>
              <p:nvPr/>
            </p:nvSpPr>
            <p:spPr>
              <a:xfrm>
                <a:off x="9204590"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36" name="object 123"/>
              <p:cNvSpPr/>
              <p:nvPr/>
            </p:nvSpPr>
            <p:spPr>
              <a:xfrm>
                <a:off x="9204592"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37" name="object 124"/>
              <p:cNvSpPr/>
              <p:nvPr/>
            </p:nvSpPr>
            <p:spPr>
              <a:xfrm>
                <a:off x="9204590"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38" name="object 125"/>
              <p:cNvSpPr/>
              <p:nvPr/>
            </p:nvSpPr>
            <p:spPr>
              <a:xfrm>
                <a:off x="9204592"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39" name="object 126"/>
              <p:cNvSpPr/>
              <p:nvPr/>
            </p:nvSpPr>
            <p:spPr>
              <a:xfrm>
                <a:off x="9204590"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grpSp>
        <p:pic>
          <p:nvPicPr>
            <p:cNvPr id="8" name="object 127"/>
            <p:cNvPicPr/>
            <p:nvPr/>
          </p:nvPicPr>
          <p:blipFill>
            <a:blip r:embed="rId2" cstate="print"/>
            <a:stretch>
              <a:fillRect/>
            </a:stretch>
          </p:blipFill>
          <p:spPr>
            <a:xfrm>
              <a:off x="8852593" y="2658230"/>
              <a:ext cx="67327" cy="133145"/>
            </a:xfrm>
            <a:prstGeom prst="rect">
              <a:avLst/>
            </a:prstGeom>
          </p:spPr>
        </p:pic>
        <p:pic>
          <p:nvPicPr>
            <p:cNvPr id="9" name="object 128"/>
            <p:cNvPicPr/>
            <p:nvPr/>
          </p:nvPicPr>
          <p:blipFill>
            <a:blip r:embed="rId3" cstate="print"/>
            <a:stretch>
              <a:fillRect/>
            </a:stretch>
          </p:blipFill>
          <p:spPr>
            <a:xfrm>
              <a:off x="9483644" y="2658230"/>
              <a:ext cx="1006311" cy="165335"/>
            </a:xfrm>
            <a:prstGeom prst="rect">
              <a:avLst/>
            </a:prstGeom>
          </p:spPr>
        </p:pic>
        <p:pic>
          <p:nvPicPr>
            <p:cNvPr id="10" name="object 129"/>
            <p:cNvPicPr/>
            <p:nvPr/>
          </p:nvPicPr>
          <p:blipFill>
            <a:blip r:embed="rId4" cstate="print"/>
            <a:stretch>
              <a:fillRect/>
            </a:stretch>
          </p:blipFill>
          <p:spPr>
            <a:xfrm>
              <a:off x="8840883" y="2950861"/>
              <a:ext cx="84889" cy="133147"/>
            </a:xfrm>
            <a:prstGeom prst="rect">
              <a:avLst/>
            </a:prstGeom>
          </p:spPr>
        </p:pic>
        <p:pic>
          <p:nvPicPr>
            <p:cNvPr id="11" name="object 130"/>
            <p:cNvPicPr/>
            <p:nvPr/>
          </p:nvPicPr>
          <p:blipFill>
            <a:blip r:embed="rId5" cstate="print"/>
            <a:stretch>
              <a:fillRect/>
            </a:stretch>
          </p:blipFill>
          <p:spPr>
            <a:xfrm>
              <a:off x="9483644" y="2950861"/>
              <a:ext cx="2155691" cy="174116"/>
            </a:xfrm>
            <a:prstGeom prst="rect">
              <a:avLst/>
            </a:prstGeom>
          </p:spPr>
        </p:pic>
        <p:pic>
          <p:nvPicPr>
            <p:cNvPr id="12" name="object 131"/>
            <p:cNvPicPr/>
            <p:nvPr/>
          </p:nvPicPr>
          <p:blipFill>
            <a:blip r:embed="rId6" cstate="print"/>
            <a:stretch>
              <a:fillRect/>
            </a:stretch>
          </p:blipFill>
          <p:spPr>
            <a:xfrm>
              <a:off x="8840883" y="3242029"/>
              <a:ext cx="84889" cy="134610"/>
            </a:xfrm>
            <a:prstGeom prst="rect">
              <a:avLst/>
            </a:prstGeom>
          </p:spPr>
        </p:pic>
        <p:pic>
          <p:nvPicPr>
            <p:cNvPr id="13" name="object 132"/>
            <p:cNvPicPr/>
            <p:nvPr/>
          </p:nvPicPr>
          <p:blipFill>
            <a:blip r:embed="rId7" cstate="print"/>
            <a:stretch>
              <a:fillRect/>
            </a:stretch>
          </p:blipFill>
          <p:spPr>
            <a:xfrm>
              <a:off x="9483987" y="3242029"/>
              <a:ext cx="2080703" cy="174116"/>
            </a:xfrm>
            <a:prstGeom prst="rect">
              <a:avLst/>
            </a:prstGeom>
          </p:spPr>
        </p:pic>
        <p:pic>
          <p:nvPicPr>
            <p:cNvPr id="14" name="object 133"/>
            <p:cNvPicPr/>
            <p:nvPr/>
          </p:nvPicPr>
          <p:blipFill>
            <a:blip r:embed="rId8" cstate="print"/>
            <a:stretch>
              <a:fillRect/>
            </a:stretch>
          </p:blipFill>
          <p:spPr>
            <a:xfrm>
              <a:off x="8843811" y="3533197"/>
              <a:ext cx="84889" cy="133147"/>
            </a:xfrm>
            <a:prstGeom prst="rect">
              <a:avLst/>
            </a:prstGeom>
          </p:spPr>
        </p:pic>
        <p:pic>
          <p:nvPicPr>
            <p:cNvPr id="15" name="object 134"/>
            <p:cNvPicPr/>
            <p:nvPr/>
          </p:nvPicPr>
          <p:blipFill>
            <a:blip r:embed="rId9" cstate="print"/>
            <a:stretch>
              <a:fillRect/>
            </a:stretch>
          </p:blipFill>
          <p:spPr>
            <a:xfrm>
              <a:off x="9483645" y="3533197"/>
              <a:ext cx="2161545" cy="174116"/>
            </a:xfrm>
            <a:prstGeom prst="rect">
              <a:avLst/>
            </a:prstGeom>
          </p:spPr>
        </p:pic>
        <p:pic>
          <p:nvPicPr>
            <p:cNvPr id="16" name="object 135"/>
            <p:cNvPicPr/>
            <p:nvPr/>
          </p:nvPicPr>
          <p:blipFill>
            <a:blip r:embed="rId10" cstate="print"/>
            <a:stretch>
              <a:fillRect/>
            </a:stretch>
          </p:blipFill>
          <p:spPr>
            <a:xfrm>
              <a:off x="8843811" y="3827290"/>
              <a:ext cx="86353" cy="131684"/>
            </a:xfrm>
            <a:prstGeom prst="rect">
              <a:avLst/>
            </a:prstGeom>
          </p:spPr>
        </p:pic>
        <p:pic>
          <p:nvPicPr>
            <p:cNvPr id="17" name="object 136"/>
            <p:cNvPicPr/>
            <p:nvPr/>
          </p:nvPicPr>
          <p:blipFill>
            <a:blip r:embed="rId11" cstate="print"/>
            <a:stretch>
              <a:fillRect/>
            </a:stretch>
          </p:blipFill>
          <p:spPr>
            <a:xfrm>
              <a:off x="9483645" y="3824366"/>
              <a:ext cx="2202527" cy="174116"/>
            </a:xfrm>
            <a:prstGeom prst="rect">
              <a:avLst/>
            </a:prstGeom>
          </p:spPr>
        </p:pic>
      </p:grpSp>
    </p:spTree>
    <p:extLst>
      <p:ext uri="{BB962C8B-B14F-4D97-AF65-F5344CB8AC3E}">
        <p14:creationId xmlns:p14="http://schemas.microsoft.com/office/powerpoint/2010/main" val="34619964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6D4B5B9D-35AD-477C-8041-985EA23A2F4E}" type="slidenum">
              <a:rPr lang="en-US" altLang="en-US"/>
              <a:pPr/>
              <a:t>71</a:t>
            </a:fld>
            <a:endParaRPr lang="en-US" altLang="en-US"/>
          </a:p>
        </p:txBody>
      </p:sp>
      <p:sp>
        <p:nvSpPr>
          <p:cNvPr id="676866" name="Rectangle 2"/>
          <p:cNvSpPr>
            <a:spLocks noGrp="1" noChangeArrowheads="1"/>
          </p:cNvSpPr>
          <p:nvPr>
            <p:ph type="title"/>
          </p:nvPr>
        </p:nvSpPr>
        <p:spPr>
          <a:xfrm>
            <a:off x="0" y="0"/>
            <a:ext cx="10515600" cy="669701"/>
          </a:xfrm>
        </p:spPr>
        <p:txBody>
          <a:bodyPr>
            <a:normAutofit/>
          </a:bodyPr>
          <a:lstStyle/>
          <a:p>
            <a:r>
              <a:rPr lang="en-US" altLang="en-US" sz="3200" b="1" dirty="0">
                <a:solidFill>
                  <a:schemeClr val="accent1">
                    <a:lumMod val="75000"/>
                  </a:schemeClr>
                </a:solidFill>
              </a:rPr>
              <a:t>Transaction data: supermarket data</a:t>
            </a:r>
          </a:p>
        </p:txBody>
      </p:sp>
      <p:sp>
        <p:nvSpPr>
          <p:cNvPr id="676867" name="Rectangle 3"/>
          <p:cNvSpPr>
            <a:spLocks noGrp="1" noChangeArrowheads="1"/>
          </p:cNvSpPr>
          <p:nvPr>
            <p:ph type="body" idx="1"/>
          </p:nvPr>
        </p:nvSpPr>
        <p:spPr>
          <a:xfrm>
            <a:off x="553792" y="1233489"/>
            <a:ext cx="11153104" cy="4897437"/>
          </a:xfrm>
        </p:spPr>
        <p:txBody>
          <a:bodyPr/>
          <a:lstStyle/>
          <a:p>
            <a:pPr>
              <a:lnSpc>
                <a:spcPct val="90000"/>
              </a:lnSpc>
            </a:pPr>
            <a:r>
              <a:rPr lang="en-US" altLang="en-US" dirty="0"/>
              <a:t>Market basket transactions:</a:t>
            </a:r>
          </a:p>
          <a:p>
            <a:pPr lvl="1">
              <a:lnSpc>
                <a:spcPct val="90000"/>
              </a:lnSpc>
              <a:buFont typeface="Wingdings" panose="05000000000000000000" pitchFamily="2" charset="2"/>
              <a:buNone/>
            </a:pPr>
            <a:r>
              <a:rPr lang="en-US" altLang="en-US" dirty="0"/>
              <a:t>	t1: </a:t>
            </a:r>
            <a:r>
              <a:rPr lang="en-US" altLang="en-US" dirty="0">
                <a:solidFill>
                  <a:srgbClr val="FF0000"/>
                </a:solidFill>
              </a:rPr>
              <a:t>{bread, cheese, milk}</a:t>
            </a:r>
          </a:p>
          <a:p>
            <a:pPr lvl="1">
              <a:lnSpc>
                <a:spcPct val="90000"/>
              </a:lnSpc>
              <a:buFont typeface="Wingdings" panose="05000000000000000000" pitchFamily="2" charset="2"/>
              <a:buNone/>
            </a:pPr>
            <a:r>
              <a:rPr lang="en-US" altLang="en-US" dirty="0"/>
              <a:t>	t2: </a:t>
            </a:r>
            <a:r>
              <a:rPr lang="en-US" altLang="en-US" dirty="0">
                <a:solidFill>
                  <a:srgbClr val="FF0000"/>
                </a:solidFill>
              </a:rPr>
              <a:t>{apple, eggs, salt, yogurt}</a:t>
            </a:r>
          </a:p>
          <a:p>
            <a:pPr lvl="1">
              <a:lnSpc>
                <a:spcPct val="90000"/>
              </a:lnSpc>
              <a:buFont typeface="Wingdings" panose="05000000000000000000" pitchFamily="2" charset="2"/>
              <a:buNone/>
            </a:pPr>
            <a:r>
              <a:rPr lang="en-US" altLang="en-US" dirty="0"/>
              <a:t>	… 		</a:t>
            </a:r>
            <a:r>
              <a:rPr lang="en-US" altLang="en-US" dirty="0">
                <a:solidFill>
                  <a:srgbClr val="FF0000"/>
                </a:solidFill>
              </a:rPr>
              <a:t>…</a:t>
            </a:r>
          </a:p>
          <a:p>
            <a:pPr lvl="1">
              <a:lnSpc>
                <a:spcPct val="90000"/>
              </a:lnSpc>
              <a:buFont typeface="Wingdings" panose="05000000000000000000" pitchFamily="2" charset="2"/>
              <a:buNone/>
            </a:pPr>
            <a:r>
              <a:rPr lang="en-US" altLang="en-US" dirty="0"/>
              <a:t>	</a:t>
            </a:r>
            <a:r>
              <a:rPr lang="en-US" altLang="en-US" dirty="0" err="1"/>
              <a:t>tn</a:t>
            </a:r>
            <a:r>
              <a:rPr lang="en-US" altLang="en-US" dirty="0"/>
              <a:t>: </a:t>
            </a:r>
            <a:r>
              <a:rPr lang="en-US" altLang="en-US" dirty="0">
                <a:solidFill>
                  <a:srgbClr val="FF0000"/>
                </a:solidFill>
              </a:rPr>
              <a:t>{biscuit, eggs, milk</a:t>
            </a:r>
            <a:r>
              <a:rPr lang="en-US" altLang="en-US" dirty="0" smtClean="0">
                <a:solidFill>
                  <a:srgbClr val="FF0000"/>
                </a:solidFill>
              </a:rPr>
              <a:t>}</a:t>
            </a:r>
          </a:p>
          <a:p>
            <a:pPr lvl="1">
              <a:lnSpc>
                <a:spcPct val="90000"/>
              </a:lnSpc>
              <a:buFont typeface="Wingdings" panose="05000000000000000000" pitchFamily="2" charset="2"/>
              <a:buNone/>
            </a:pPr>
            <a:endParaRPr lang="en-US" altLang="en-US" dirty="0">
              <a:solidFill>
                <a:srgbClr val="FF0000"/>
              </a:solidFill>
            </a:endParaRPr>
          </a:p>
          <a:p>
            <a:pPr>
              <a:lnSpc>
                <a:spcPct val="90000"/>
              </a:lnSpc>
            </a:pPr>
            <a:r>
              <a:rPr lang="en-US" altLang="en-US" dirty="0"/>
              <a:t>Concepts:</a:t>
            </a:r>
          </a:p>
          <a:p>
            <a:pPr lvl="1">
              <a:lnSpc>
                <a:spcPct val="90000"/>
              </a:lnSpc>
            </a:pPr>
            <a:r>
              <a:rPr lang="en-US" altLang="en-US" dirty="0">
                <a:solidFill>
                  <a:srgbClr val="FF0000"/>
                </a:solidFill>
              </a:rPr>
              <a:t>An </a:t>
            </a:r>
            <a:r>
              <a:rPr lang="en-US" altLang="en-US" i="1" dirty="0">
                <a:solidFill>
                  <a:srgbClr val="FF0000"/>
                </a:solidFill>
              </a:rPr>
              <a:t>item</a:t>
            </a:r>
            <a:r>
              <a:rPr lang="en-US" altLang="en-US" dirty="0">
                <a:solidFill>
                  <a:srgbClr val="FF0000"/>
                </a:solidFill>
              </a:rPr>
              <a:t>:</a:t>
            </a:r>
            <a:r>
              <a:rPr lang="en-US" altLang="en-US" dirty="0"/>
              <a:t>  an item/article in a basket</a:t>
            </a:r>
          </a:p>
          <a:p>
            <a:pPr lvl="1">
              <a:lnSpc>
                <a:spcPct val="90000"/>
              </a:lnSpc>
            </a:pPr>
            <a:r>
              <a:rPr lang="en-US" altLang="en-US" i="1" dirty="0">
                <a:solidFill>
                  <a:srgbClr val="FF0000"/>
                </a:solidFill>
              </a:rPr>
              <a:t>I</a:t>
            </a:r>
            <a:r>
              <a:rPr lang="en-US" altLang="en-US" dirty="0">
                <a:solidFill>
                  <a:srgbClr val="FF0000"/>
                </a:solidFill>
              </a:rPr>
              <a:t>:</a:t>
            </a:r>
            <a:r>
              <a:rPr lang="en-US" altLang="en-US" dirty="0">
                <a:solidFill>
                  <a:schemeClr val="hlink"/>
                </a:solidFill>
              </a:rPr>
              <a:t> </a:t>
            </a:r>
            <a:r>
              <a:rPr lang="en-US" altLang="en-US" dirty="0"/>
              <a:t>the set of all items sold in the store</a:t>
            </a:r>
          </a:p>
          <a:p>
            <a:pPr lvl="1">
              <a:lnSpc>
                <a:spcPct val="90000"/>
              </a:lnSpc>
            </a:pPr>
            <a:r>
              <a:rPr lang="en-US" altLang="en-US" dirty="0">
                <a:solidFill>
                  <a:srgbClr val="FF0000"/>
                </a:solidFill>
              </a:rPr>
              <a:t>A </a:t>
            </a:r>
            <a:r>
              <a:rPr lang="en-US" altLang="en-US" i="1" dirty="0">
                <a:solidFill>
                  <a:srgbClr val="FF0000"/>
                </a:solidFill>
              </a:rPr>
              <a:t>transaction</a:t>
            </a:r>
            <a:r>
              <a:rPr lang="en-US" altLang="en-US" dirty="0">
                <a:solidFill>
                  <a:srgbClr val="FF0000"/>
                </a:solidFill>
              </a:rPr>
              <a:t>:</a:t>
            </a:r>
            <a:r>
              <a:rPr lang="en-US" altLang="en-US" dirty="0"/>
              <a:t> items purchased in a basket; it may have TID (transaction ID)</a:t>
            </a:r>
          </a:p>
          <a:p>
            <a:pPr lvl="1">
              <a:lnSpc>
                <a:spcPct val="90000"/>
              </a:lnSpc>
            </a:pPr>
            <a:r>
              <a:rPr lang="en-US" altLang="en-US" dirty="0">
                <a:solidFill>
                  <a:srgbClr val="FF0000"/>
                </a:solidFill>
              </a:rPr>
              <a:t>A </a:t>
            </a:r>
            <a:r>
              <a:rPr lang="en-US" altLang="en-US" i="1" dirty="0">
                <a:solidFill>
                  <a:srgbClr val="FF0000"/>
                </a:solidFill>
              </a:rPr>
              <a:t>transactional</a:t>
            </a:r>
            <a:r>
              <a:rPr lang="en-US" altLang="en-US" dirty="0">
                <a:solidFill>
                  <a:srgbClr val="FF0000"/>
                </a:solidFill>
              </a:rPr>
              <a:t> </a:t>
            </a:r>
            <a:r>
              <a:rPr lang="en-US" altLang="en-US" i="1" dirty="0">
                <a:solidFill>
                  <a:srgbClr val="FF0000"/>
                </a:solidFill>
              </a:rPr>
              <a:t>dataset</a:t>
            </a:r>
            <a:r>
              <a:rPr lang="en-US" altLang="en-US" dirty="0"/>
              <a:t>: A set of transactions</a:t>
            </a:r>
          </a:p>
        </p:txBody>
      </p:sp>
    </p:spTree>
    <p:extLst>
      <p:ext uri="{BB962C8B-B14F-4D97-AF65-F5344CB8AC3E}">
        <p14:creationId xmlns:p14="http://schemas.microsoft.com/office/powerpoint/2010/main" val="34023697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CDF40AA-2CB5-4227-89E0-4B5527C66F4A}" type="slidenum">
              <a:rPr lang="en-US" altLang="en-US"/>
              <a:pPr/>
              <a:t>72</a:t>
            </a:fld>
            <a:endParaRPr lang="en-US" altLang="en-US"/>
          </a:p>
        </p:txBody>
      </p:sp>
      <p:sp>
        <p:nvSpPr>
          <p:cNvPr id="705538" name="Rectangle 2"/>
          <p:cNvSpPr>
            <a:spLocks noGrp="1" noChangeArrowheads="1"/>
          </p:cNvSpPr>
          <p:nvPr>
            <p:ph type="title"/>
          </p:nvPr>
        </p:nvSpPr>
        <p:spPr>
          <a:xfrm>
            <a:off x="0" y="1"/>
            <a:ext cx="10515600" cy="734096"/>
          </a:xfrm>
        </p:spPr>
        <p:txBody>
          <a:bodyPr>
            <a:normAutofit/>
          </a:bodyPr>
          <a:lstStyle/>
          <a:p>
            <a:r>
              <a:rPr lang="en-US" altLang="en-US" sz="3200" dirty="0" smtClean="0">
                <a:solidFill>
                  <a:schemeClr val="accent1">
                    <a:lumMod val="75000"/>
                  </a:schemeClr>
                </a:solidFill>
                <a:latin typeface="Arial Rounded MT Bold" panose="020F0704030504030204" pitchFamily="34" charset="0"/>
              </a:rPr>
              <a:t>Example: Transaction data</a:t>
            </a:r>
            <a:endParaRPr lang="en-US" altLang="en-US" sz="3200" dirty="0">
              <a:solidFill>
                <a:schemeClr val="accent1">
                  <a:lumMod val="75000"/>
                </a:schemeClr>
              </a:solidFill>
              <a:latin typeface="Arial Rounded MT Bold" panose="020F0704030504030204" pitchFamily="34" charset="0"/>
            </a:endParaRPr>
          </a:p>
        </p:txBody>
      </p:sp>
      <p:sp>
        <p:nvSpPr>
          <p:cNvPr id="6" name="Rectangle 5"/>
          <p:cNvSpPr/>
          <p:nvPr/>
        </p:nvSpPr>
        <p:spPr>
          <a:xfrm>
            <a:off x="905814" y="1504076"/>
            <a:ext cx="10380372" cy="3785652"/>
          </a:xfrm>
          <a:prstGeom prst="rect">
            <a:avLst/>
          </a:prstGeom>
        </p:spPr>
        <p:txBody>
          <a:bodyPr wrap="square">
            <a:spAutoFit/>
          </a:bodyPr>
          <a:lstStyle/>
          <a:p>
            <a:r>
              <a:rPr lang="en-US" sz="2400" dirty="0">
                <a:latin typeface="Sylfaen" panose="010A0502050306030303" pitchFamily="18" charset="0"/>
              </a:rPr>
              <a:t>Consider the following four sets of items (</a:t>
            </a:r>
            <a:r>
              <a:rPr lang="en-US" sz="2400" dirty="0" err="1">
                <a:latin typeface="Sylfaen" panose="010A0502050306030303" pitchFamily="18" charset="0"/>
              </a:rPr>
              <a:t>itemsets</a:t>
            </a:r>
            <a:r>
              <a:rPr lang="en-US" sz="2400" dirty="0">
                <a:latin typeface="Sylfaen" panose="010A0502050306030303" pitchFamily="18" charset="0"/>
              </a:rPr>
              <a:t>) bought together</a:t>
            </a:r>
            <a:r>
              <a:rPr lang="en-US" sz="2400" dirty="0" smtClean="0">
                <a:latin typeface="Sylfaen" panose="010A0502050306030303" pitchFamily="18" charset="0"/>
              </a:rPr>
              <a:t>:</a:t>
            </a:r>
          </a:p>
          <a:p>
            <a:endParaRPr lang="en-US" sz="2400" dirty="0" smtClean="0">
              <a:latin typeface="Sylfaen" panose="010A0502050306030303" pitchFamily="18" charset="0"/>
            </a:endParaRPr>
          </a:p>
          <a:p>
            <a:endParaRPr lang="en-US" sz="2400" dirty="0">
              <a:latin typeface="Sylfaen" panose="010A0502050306030303" pitchFamily="18" charset="0"/>
            </a:endParaRPr>
          </a:p>
          <a:p>
            <a:pPr>
              <a:buFont typeface="+mj-lt"/>
              <a:buAutoNum type="arabicPeriod"/>
            </a:pPr>
            <a:r>
              <a:rPr lang="en-US" sz="2400" dirty="0">
                <a:solidFill>
                  <a:srgbClr val="C00000"/>
                </a:solidFill>
                <a:latin typeface="Sylfaen" panose="010A0502050306030303" pitchFamily="18" charset="0"/>
              </a:rPr>
              <a:t>{bread, diapers, milk</a:t>
            </a:r>
            <a:r>
              <a:rPr lang="en-US" sz="2400" dirty="0" smtClean="0">
                <a:solidFill>
                  <a:srgbClr val="C00000"/>
                </a:solidFill>
                <a:latin typeface="Sylfaen" panose="010A0502050306030303" pitchFamily="18" charset="0"/>
              </a:rPr>
              <a:t>}</a:t>
            </a:r>
          </a:p>
          <a:p>
            <a:pPr>
              <a:buFont typeface="+mj-lt"/>
              <a:buAutoNum type="arabicPeriod"/>
            </a:pPr>
            <a:endParaRPr lang="en-US" sz="2400" dirty="0">
              <a:solidFill>
                <a:srgbClr val="C00000"/>
              </a:solidFill>
              <a:latin typeface="Sylfaen" panose="010A0502050306030303" pitchFamily="18" charset="0"/>
            </a:endParaRPr>
          </a:p>
          <a:p>
            <a:pPr>
              <a:buFont typeface="+mj-lt"/>
              <a:buAutoNum type="arabicPeriod"/>
            </a:pPr>
            <a:r>
              <a:rPr lang="en-US" sz="2400" dirty="0">
                <a:solidFill>
                  <a:srgbClr val="C00000"/>
                </a:solidFill>
                <a:latin typeface="Sylfaen" panose="010A0502050306030303" pitchFamily="18" charset="0"/>
              </a:rPr>
              <a:t>{beer, diapers, butter</a:t>
            </a:r>
            <a:r>
              <a:rPr lang="en-US" sz="2400" dirty="0" smtClean="0">
                <a:solidFill>
                  <a:srgbClr val="C00000"/>
                </a:solidFill>
                <a:latin typeface="Sylfaen" panose="010A0502050306030303" pitchFamily="18" charset="0"/>
              </a:rPr>
              <a:t>}</a:t>
            </a:r>
          </a:p>
          <a:p>
            <a:pPr>
              <a:buFont typeface="+mj-lt"/>
              <a:buAutoNum type="arabicPeriod"/>
            </a:pPr>
            <a:endParaRPr lang="en-US" sz="2400" dirty="0">
              <a:solidFill>
                <a:srgbClr val="C00000"/>
              </a:solidFill>
              <a:latin typeface="Sylfaen" panose="010A0502050306030303" pitchFamily="18" charset="0"/>
            </a:endParaRPr>
          </a:p>
          <a:p>
            <a:pPr>
              <a:buFont typeface="+mj-lt"/>
              <a:buAutoNum type="arabicPeriod"/>
            </a:pPr>
            <a:r>
              <a:rPr lang="en-US" sz="2400" dirty="0">
                <a:solidFill>
                  <a:srgbClr val="C00000"/>
                </a:solidFill>
                <a:latin typeface="Sylfaen" panose="010A0502050306030303" pitchFamily="18" charset="0"/>
              </a:rPr>
              <a:t>{bread, beer, diapers, butter</a:t>
            </a:r>
            <a:r>
              <a:rPr lang="en-US" sz="2400" dirty="0" smtClean="0">
                <a:solidFill>
                  <a:srgbClr val="C00000"/>
                </a:solidFill>
                <a:latin typeface="Sylfaen" panose="010A0502050306030303" pitchFamily="18" charset="0"/>
              </a:rPr>
              <a:t>}</a:t>
            </a:r>
          </a:p>
          <a:p>
            <a:pPr>
              <a:buFont typeface="+mj-lt"/>
              <a:buAutoNum type="arabicPeriod"/>
            </a:pPr>
            <a:endParaRPr lang="en-US" sz="2400" dirty="0">
              <a:solidFill>
                <a:srgbClr val="C00000"/>
              </a:solidFill>
              <a:latin typeface="Sylfaen" panose="010A0502050306030303" pitchFamily="18" charset="0"/>
            </a:endParaRPr>
          </a:p>
          <a:p>
            <a:pPr>
              <a:buFont typeface="+mj-lt"/>
              <a:buAutoNum type="arabicPeriod"/>
            </a:pPr>
            <a:r>
              <a:rPr lang="en-US" sz="2400" dirty="0">
                <a:solidFill>
                  <a:srgbClr val="C00000"/>
                </a:solidFill>
                <a:latin typeface="Sylfaen" panose="010A0502050306030303" pitchFamily="18" charset="0"/>
              </a:rPr>
              <a:t>{beer, butter}</a:t>
            </a:r>
          </a:p>
        </p:txBody>
      </p:sp>
    </p:spTree>
    <p:extLst>
      <p:ext uri="{BB962C8B-B14F-4D97-AF65-F5344CB8AC3E}">
        <p14:creationId xmlns:p14="http://schemas.microsoft.com/office/powerpoint/2010/main" val="36255647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CDF40AA-2CB5-4227-89E0-4B5527C66F4A}" type="slidenum">
              <a:rPr lang="en-US" altLang="en-US"/>
              <a:pPr/>
              <a:t>73</a:t>
            </a:fld>
            <a:endParaRPr lang="en-US" altLang="en-US"/>
          </a:p>
        </p:txBody>
      </p:sp>
      <p:sp>
        <p:nvSpPr>
          <p:cNvPr id="705538" name="Rectangle 2"/>
          <p:cNvSpPr>
            <a:spLocks noGrp="1" noChangeArrowheads="1"/>
          </p:cNvSpPr>
          <p:nvPr>
            <p:ph type="title"/>
          </p:nvPr>
        </p:nvSpPr>
        <p:spPr>
          <a:xfrm>
            <a:off x="0" y="1"/>
            <a:ext cx="10515600" cy="734096"/>
          </a:xfrm>
        </p:spPr>
        <p:txBody>
          <a:bodyPr>
            <a:normAutofit/>
          </a:bodyPr>
          <a:lstStyle/>
          <a:p>
            <a:r>
              <a:rPr lang="en-US" altLang="en-US" sz="3200" dirty="0" smtClean="0">
                <a:solidFill>
                  <a:schemeClr val="accent1">
                    <a:lumMod val="75000"/>
                  </a:schemeClr>
                </a:solidFill>
                <a:latin typeface="Arial Rounded MT Bold" panose="020F0704030504030204" pitchFamily="34" charset="0"/>
              </a:rPr>
              <a:t>Example: Transaction data</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3" name="Table 2"/>
          <p:cNvGraphicFramePr>
            <a:graphicFrameLocks noGrp="1"/>
          </p:cNvGraphicFramePr>
          <p:nvPr/>
        </p:nvGraphicFramePr>
        <p:xfrm>
          <a:off x="670774" y="1922644"/>
          <a:ext cx="10515600" cy="4053840"/>
        </p:xfrm>
        <a:graphic>
          <a:graphicData uri="http://schemas.openxmlformats.org/drawingml/2006/table">
            <a:tbl>
              <a:tblPr/>
              <a:tblGrid>
                <a:gridCol w="5047488"/>
                <a:gridCol w="5468112"/>
              </a:tblGrid>
              <a:tr h="0">
                <a:tc>
                  <a:txBody>
                    <a:bodyPr/>
                    <a:lstStyle/>
                    <a:p>
                      <a:pPr algn="ctr"/>
                      <a:r>
                        <a:rPr lang="en-IN" sz="2800" b="1" dirty="0"/>
                        <a:t>Transaction id</a:t>
                      </a:r>
                      <a:endParaRPr lang="en-IN" sz="2800" dirty="0"/>
                    </a:p>
                  </a:txBody>
                  <a:tcPr anchor="ctr">
                    <a:lnL>
                      <a:noFill/>
                    </a:lnL>
                    <a:lnR>
                      <a:noFill/>
                    </a:lnR>
                    <a:lnT>
                      <a:noFill/>
                    </a:lnT>
                    <a:lnB>
                      <a:noFill/>
                    </a:lnB>
                  </a:tcPr>
                </a:tc>
                <a:tc>
                  <a:txBody>
                    <a:bodyPr/>
                    <a:lstStyle/>
                    <a:p>
                      <a:pPr algn="ctr"/>
                      <a:r>
                        <a:rPr lang="en-IN" sz="2800" b="1" dirty="0" smtClean="0"/>
                        <a:t>Items</a:t>
                      </a:r>
                    </a:p>
                    <a:p>
                      <a:pPr algn="ctr"/>
                      <a:endParaRPr lang="en-IN" sz="2800" dirty="0"/>
                    </a:p>
                  </a:txBody>
                  <a:tcPr anchor="ctr">
                    <a:lnL>
                      <a:noFill/>
                    </a:lnL>
                    <a:lnR>
                      <a:noFill/>
                    </a:lnR>
                    <a:lnT>
                      <a:noFill/>
                    </a:lnT>
                    <a:lnB>
                      <a:noFill/>
                    </a:lnB>
                  </a:tcPr>
                </a:tc>
              </a:tr>
              <a:tr h="0">
                <a:tc>
                  <a:txBody>
                    <a:bodyPr/>
                    <a:lstStyle/>
                    <a:p>
                      <a:pPr algn="ctr"/>
                      <a:r>
                        <a:rPr lang="en-IN" sz="2800" b="1">
                          <a:solidFill>
                            <a:schemeClr val="accent1">
                              <a:lumMod val="75000"/>
                            </a:schemeClr>
                          </a:solidFill>
                        </a:rPr>
                        <a:t>t1</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{1, 2, 4, 5}</a:t>
                      </a:r>
                    </a:p>
                  </a:txBody>
                  <a:tcPr anchor="ctr">
                    <a:lnL>
                      <a:noFill/>
                    </a:lnL>
                    <a:lnR>
                      <a:noFill/>
                    </a:lnR>
                    <a:lnT>
                      <a:noFill/>
                    </a:lnT>
                    <a:lnB>
                      <a:noFill/>
                    </a:lnB>
                  </a:tcPr>
                </a:tc>
              </a:tr>
              <a:tr h="0">
                <a:tc>
                  <a:txBody>
                    <a:bodyPr/>
                    <a:lstStyle/>
                    <a:p>
                      <a:pPr algn="ctr"/>
                      <a:r>
                        <a:rPr lang="en-IN" sz="2800" b="1">
                          <a:solidFill>
                            <a:schemeClr val="accent1">
                              <a:lumMod val="75000"/>
                            </a:schemeClr>
                          </a:solidFill>
                        </a:rPr>
                        <a:t>t2</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{2, 3, 5}</a:t>
                      </a:r>
                    </a:p>
                  </a:txBody>
                  <a:tcPr anchor="ctr">
                    <a:lnL>
                      <a:noFill/>
                    </a:lnL>
                    <a:lnR>
                      <a:noFill/>
                    </a:lnR>
                    <a:lnT>
                      <a:noFill/>
                    </a:lnT>
                    <a:lnB>
                      <a:noFill/>
                    </a:lnB>
                  </a:tcPr>
                </a:tc>
              </a:tr>
              <a:tr h="0">
                <a:tc>
                  <a:txBody>
                    <a:bodyPr/>
                    <a:lstStyle/>
                    <a:p>
                      <a:pPr algn="ctr"/>
                      <a:r>
                        <a:rPr lang="en-IN" sz="2800" b="1">
                          <a:solidFill>
                            <a:schemeClr val="accent1">
                              <a:lumMod val="75000"/>
                            </a:schemeClr>
                          </a:solidFill>
                        </a:rPr>
                        <a:t>t3</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{1, 2, 4, 5}</a:t>
                      </a:r>
                    </a:p>
                  </a:txBody>
                  <a:tcPr anchor="ctr">
                    <a:lnL>
                      <a:noFill/>
                    </a:lnL>
                    <a:lnR>
                      <a:noFill/>
                    </a:lnR>
                    <a:lnT>
                      <a:noFill/>
                    </a:lnT>
                    <a:lnB>
                      <a:noFill/>
                    </a:lnB>
                  </a:tcPr>
                </a:tc>
              </a:tr>
              <a:tr h="0">
                <a:tc>
                  <a:txBody>
                    <a:bodyPr/>
                    <a:lstStyle/>
                    <a:p>
                      <a:pPr algn="ctr"/>
                      <a:r>
                        <a:rPr lang="en-IN" sz="2800" b="1">
                          <a:solidFill>
                            <a:schemeClr val="accent1">
                              <a:lumMod val="75000"/>
                            </a:schemeClr>
                          </a:solidFill>
                        </a:rPr>
                        <a:t>t4</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{1, 2, 3, 5}</a:t>
                      </a:r>
                    </a:p>
                  </a:txBody>
                  <a:tcPr anchor="ctr">
                    <a:lnL>
                      <a:noFill/>
                    </a:lnL>
                    <a:lnR>
                      <a:noFill/>
                    </a:lnR>
                    <a:lnT>
                      <a:noFill/>
                    </a:lnT>
                    <a:lnB>
                      <a:noFill/>
                    </a:lnB>
                  </a:tcPr>
                </a:tc>
              </a:tr>
              <a:tr h="0">
                <a:tc>
                  <a:txBody>
                    <a:bodyPr/>
                    <a:lstStyle/>
                    <a:p>
                      <a:pPr algn="ctr"/>
                      <a:r>
                        <a:rPr lang="en-IN" sz="2800" b="1">
                          <a:solidFill>
                            <a:schemeClr val="accent1">
                              <a:lumMod val="75000"/>
                            </a:schemeClr>
                          </a:solidFill>
                        </a:rPr>
                        <a:t>t5</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{1, 2, 3, 4, 5}</a:t>
                      </a:r>
                    </a:p>
                  </a:txBody>
                  <a:tcPr anchor="ctr">
                    <a:lnL>
                      <a:noFill/>
                    </a:lnL>
                    <a:lnR>
                      <a:noFill/>
                    </a:lnR>
                    <a:lnT>
                      <a:noFill/>
                    </a:lnT>
                    <a:lnB>
                      <a:noFill/>
                    </a:lnB>
                  </a:tcPr>
                </a:tc>
              </a:tr>
              <a:tr h="0">
                <a:tc>
                  <a:txBody>
                    <a:bodyPr/>
                    <a:lstStyle/>
                    <a:p>
                      <a:pPr algn="ctr"/>
                      <a:r>
                        <a:rPr lang="en-IN" sz="2800" b="1" dirty="0">
                          <a:solidFill>
                            <a:schemeClr val="accent1">
                              <a:lumMod val="75000"/>
                            </a:schemeClr>
                          </a:solidFill>
                        </a:rPr>
                        <a:t>t6</a:t>
                      </a:r>
                      <a:endParaRPr lang="en-IN" sz="2800" dirty="0">
                        <a:solidFill>
                          <a:schemeClr val="accent1">
                            <a:lumMod val="75000"/>
                          </a:schemeClr>
                        </a:solidFill>
                      </a:endParaRPr>
                    </a:p>
                  </a:txBody>
                  <a:tcPr anchor="ctr">
                    <a:lnL>
                      <a:noFill/>
                    </a:lnL>
                    <a:lnR>
                      <a:noFill/>
                    </a:lnR>
                    <a:lnT>
                      <a:noFill/>
                    </a:lnT>
                    <a:lnB>
                      <a:noFill/>
                    </a:lnB>
                  </a:tcPr>
                </a:tc>
                <a:tc>
                  <a:txBody>
                    <a:bodyPr/>
                    <a:lstStyle/>
                    <a:p>
                      <a:pPr algn="ctr"/>
                      <a:r>
                        <a:rPr lang="en-IN" sz="2800" dirty="0">
                          <a:solidFill>
                            <a:srgbClr val="C00000"/>
                          </a:solidFill>
                        </a:rPr>
                        <a:t>{2, 3, 4}</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2196773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B180EAB6-C1D8-4E2E-ABD9-1C33E5128BF1}" type="slidenum">
              <a:rPr lang="en-US" altLang="en-US"/>
              <a:pPr/>
              <a:t>74</a:t>
            </a:fld>
            <a:endParaRPr lang="en-US" altLang="en-US"/>
          </a:p>
        </p:txBody>
      </p:sp>
      <p:sp>
        <p:nvSpPr>
          <p:cNvPr id="648194" name="Rectangle 2"/>
          <p:cNvSpPr>
            <a:spLocks noGrp="1" noChangeArrowheads="1"/>
          </p:cNvSpPr>
          <p:nvPr>
            <p:ph type="title"/>
          </p:nvPr>
        </p:nvSpPr>
        <p:spPr>
          <a:xfrm>
            <a:off x="0" y="-20638"/>
            <a:ext cx="10515600" cy="535793"/>
          </a:xfrm>
        </p:spPr>
        <p:txBody>
          <a:bodyPr>
            <a:normAutofit/>
          </a:bodyPr>
          <a:lstStyle/>
          <a:p>
            <a:r>
              <a:rPr lang="en-US" altLang="en-US" sz="3200" b="1" dirty="0">
                <a:solidFill>
                  <a:schemeClr val="accent1">
                    <a:lumMod val="75000"/>
                  </a:schemeClr>
                </a:solidFill>
                <a:latin typeface="Arial Rounded MT Bold" panose="020F0704030504030204" pitchFamily="34" charset="0"/>
              </a:rPr>
              <a:t>The model: rules</a:t>
            </a:r>
          </a:p>
        </p:txBody>
      </p:sp>
      <p:sp>
        <p:nvSpPr>
          <p:cNvPr id="648195" name="Rectangle 3"/>
          <p:cNvSpPr>
            <a:spLocks noGrp="1" noChangeArrowheads="1"/>
          </p:cNvSpPr>
          <p:nvPr>
            <p:ph type="body" idx="1"/>
          </p:nvPr>
        </p:nvSpPr>
        <p:spPr>
          <a:xfrm>
            <a:off x="244698" y="1304925"/>
            <a:ext cx="11668259" cy="4787900"/>
          </a:xfrm>
        </p:spPr>
        <p:txBody>
          <a:bodyPr>
            <a:normAutofit/>
          </a:bodyPr>
          <a:lstStyle/>
          <a:p>
            <a:pPr>
              <a:lnSpc>
                <a:spcPct val="90000"/>
              </a:lnSpc>
            </a:pPr>
            <a:r>
              <a:rPr lang="en-US" altLang="en-US" sz="2400" dirty="0">
                <a:latin typeface="Sylfaen" panose="010A0502050306030303" pitchFamily="18" charset="0"/>
              </a:rPr>
              <a:t>A transaction </a:t>
            </a:r>
            <a:r>
              <a:rPr lang="en-US" altLang="en-US" sz="2400" i="1" dirty="0">
                <a:solidFill>
                  <a:srgbClr val="FF0000"/>
                </a:solidFill>
                <a:latin typeface="Sylfaen" panose="010A0502050306030303" pitchFamily="18" charset="0"/>
              </a:rPr>
              <a:t>t</a:t>
            </a:r>
            <a:r>
              <a:rPr lang="en-US" altLang="en-US" sz="2400" dirty="0">
                <a:solidFill>
                  <a:srgbClr val="FF0000"/>
                </a:solidFill>
                <a:latin typeface="Sylfaen" panose="010A0502050306030303" pitchFamily="18" charset="0"/>
              </a:rPr>
              <a:t> contains </a:t>
            </a:r>
            <a:r>
              <a:rPr lang="en-US" altLang="en-US" sz="2400" i="1" dirty="0">
                <a:solidFill>
                  <a:srgbClr val="FF0000"/>
                </a:solidFill>
                <a:latin typeface="Sylfaen" panose="010A0502050306030303" pitchFamily="18" charset="0"/>
              </a:rPr>
              <a:t>X</a:t>
            </a:r>
            <a:r>
              <a:rPr lang="en-US" altLang="en-US" sz="2400" dirty="0">
                <a:latin typeface="Sylfaen" panose="010A0502050306030303" pitchFamily="18" charset="0"/>
              </a:rPr>
              <a:t>, a set of items (</a:t>
            </a:r>
            <a:r>
              <a:rPr lang="en-US" altLang="en-US" sz="2400" dirty="0" err="1">
                <a:solidFill>
                  <a:srgbClr val="3333CC"/>
                </a:solidFill>
                <a:latin typeface="Sylfaen" panose="010A0502050306030303" pitchFamily="18" charset="0"/>
              </a:rPr>
              <a:t>itemset</a:t>
            </a:r>
            <a:r>
              <a:rPr lang="en-US" altLang="en-US" sz="2400" dirty="0">
                <a:latin typeface="Sylfaen" panose="010A0502050306030303" pitchFamily="18" charset="0"/>
              </a:rPr>
              <a:t>) in </a:t>
            </a:r>
            <a:r>
              <a:rPr lang="en-US" altLang="en-US" sz="2400" i="1" dirty="0">
                <a:latin typeface="Sylfaen" panose="010A0502050306030303" pitchFamily="18" charset="0"/>
              </a:rPr>
              <a:t>I</a:t>
            </a:r>
            <a:r>
              <a:rPr lang="en-US" altLang="en-US" sz="2400" dirty="0">
                <a:latin typeface="Sylfaen" panose="010A0502050306030303" pitchFamily="18" charset="0"/>
              </a:rPr>
              <a:t>, if </a:t>
            </a:r>
            <a:r>
              <a:rPr lang="en-US" altLang="en-US" sz="2400" i="1" dirty="0">
                <a:latin typeface="Sylfaen" panose="010A0502050306030303" pitchFamily="18" charset="0"/>
              </a:rPr>
              <a:t>X</a:t>
            </a:r>
            <a:r>
              <a:rPr lang="en-US" altLang="en-US" sz="2400" dirty="0">
                <a:latin typeface="Sylfaen" panose="010A0502050306030303" pitchFamily="18" charset="0"/>
              </a:rPr>
              <a:t> </a:t>
            </a:r>
            <a:r>
              <a:rPr lang="en-US" altLang="en-US" sz="2400" dirty="0">
                <a:latin typeface="Sylfaen" panose="010A0502050306030303" pitchFamily="18" charset="0"/>
                <a:sym typeface="Symbol" panose="05050102010706020507" pitchFamily="18" charset="2"/>
              </a:rPr>
              <a:t></a:t>
            </a:r>
            <a:r>
              <a:rPr lang="en-US" altLang="en-US" sz="2400" dirty="0">
                <a:latin typeface="Sylfaen" panose="010A0502050306030303" pitchFamily="18" charset="0"/>
              </a:rPr>
              <a:t> </a:t>
            </a:r>
            <a:r>
              <a:rPr lang="en-US" altLang="en-US" sz="2400" i="1" dirty="0">
                <a:latin typeface="Sylfaen" panose="010A0502050306030303" pitchFamily="18" charset="0"/>
              </a:rPr>
              <a:t>t</a:t>
            </a:r>
            <a:r>
              <a:rPr lang="en-US" altLang="en-US" sz="2400" dirty="0" smtClean="0">
                <a:latin typeface="Sylfaen" panose="010A0502050306030303" pitchFamily="18" charset="0"/>
              </a:rPr>
              <a:t>.</a:t>
            </a:r>
          </a:p>
          <a:p>
            <a:pPr>
              <a:lnSpc>
                <a:spcPct val="90000"/>
              </a:lnSpc>
            </a:pPr>
            <a:endParaRPr lang="en-US" altLang="en-US" sz="2400" dirty="0">
              <a:latin typeface="Sylfaen" panose="010A0502050306030303" pitchFamily="18" charset="0"/>
            </a:endParaRPr>
          </a:p>
          <a:p>
            <a:pPr>
              <a:lnSpc>
                <a:spcPct val="90000"/>
              </a:lnSpc>
            </a:pPr>
            <a:r>
              <a:rPr lang="en-US" altLang="en-US" sz="2400" dirty="0">
                <a:latin typeface="Sylfaen" panose="010A0502050306030303" pitchFamily="18" charset="0"/>
              </a:rPr>
              <a:t>An </a:t>
            </a:r>
            <a:r>
              <a:rPr lang="en-US" altLang="en-US" sz="2400" dirty="0">
                <a:solidFill>
                  <a:srgbClr val="FF0000"/>
                </a:solidFill>
                <a:latin typeface="Sylfaen" panose="010A0502050306030303" pitchFamily="18" charset="0"/>
              </a:rPr>
              <a:t>association rule</a:t>
            </a:r>
            <a:r>
              <a:rPr lang="en-US" altLang="en-US" sz="2400" dirty="0">
                <a:latin typeface="Sylfaen" panose="010A0502050306030303" pitchFamily="18" charset="0"/>
              </a:rPr>
              <a:t> is an implication of the form:</a:t>
            </a:r>
          </a:p>
          <a:p>
            <a:pPr>
              <a:lnSpc>
                <a:spcPct val="90000"/>
              </a:lnSpc>
              <a:spcBef>
                <a:spcPct val="10000"/>
              </a:spcBef>
              <a:buFont typeface="Wingdings" panose="05000000000000000000" pitchFamily="2" charset="2"/>
              <a:buNone/>
            </a:pPr>
            <a:r>
              <a:rPr lang="en-US" altLang="en-US" sz="2400" i="1" dirty="0">
                <a:latin typeface="Sylfaen" panose="010A0502050306030303" pitchFamily="18" charset="0"/>
              </a:rPr>
              <a:t>		X</a:t>
            </a:r>
            <a:r>
              <a:rPr lang="en-US" altLang="en-US" sz="2400" dirty="0">
                <a:latin typeface="Sylfaen" panose="010A0502050306030303" pitchFamily="18" charset="0"/>
              </a:rPr>
              <a:t> </a:t>
            </a:r>
            <a:r>
              <a:rPr lang="en-US" altLang="en-US" sz="2400" dirty="0">
                <a:latin typeface="Sylfaen" panose="010A0502050306030303" pitchFamily="18" charset="0"/>
                <a:sym typeface="Symbol" panose="05050102010706020507" pitchFamily="18" charset="2"/>
              </a:rPr>
              <a:t> </a:t>
            </a:r>
            <a:r>
              <a:rPr lang="en-US" altLang="en-US" sz="2400" i="1" dirty="0">
                <a:latin typeface="Sylfaen" panose="010A0502050306030303" pitchFamily="18" charset="0"/>
                <a:sym typeface="Symbol" panose="05050102010706020507" pitchFamily="18" charset="2"/>
              </a:rPr>
              <a:t>Y</a:t>
            </a:r>
            <a:r>
              <a:rPr lang="en-US" altLang="en-US" sz="2400" dirty="0">
                <a:latin typeface="Sylfaen" panose="010A0502050306030303" pitchFamily="18" charset="0"/>
                <a:sym typeface="Symbol" panose="05050102010706020507" pitchFamily="18" charset="2"/>
              </a:rPr>
              <a:t>, where </a:t>
            </a:r>
            <a:r>
              <a:rPr lang="en-US" altLang="en-US" sz="2400" i="1" dirty="0">
                <a:latin typeface="Sylfaen" panose="010A0502050306030303" pitchFamily="18" charset="0"/>
                <a:sym typeface="Symbol" panose="05050102010706020507" pitchFamily="18" charset="2"/>
              </a:rPr>
              <a:t>X</a:t>
            </a:r>
            <a:r>
              <a:rPr lang="en-US" altLang="en-US" sz="2400" dirty="0">
                <a:latin typeface="Sylfaen" panose="010A0502050306030303" pitchFamily="18" charset="0"/>
                <a:sym typeface="Symbol" panose="05050102010706020507" pitchFamily="18" charset="2"/>
              </a:rPr>
              <a:t>, </a:t>
            </a:r>
            <a:r>
              <a:rPr lang="en-US" altLang="en-US" sz="2400" i="1" dirty="0">
                <a:latin typeface="Sylfaen" panose="010A0502050306030303" pitchFamily="18" charset="0"/>
                <a:sym typeface="Symbol" panose="05050102010706020507" pitchFamily="18" charset="2"/>
              </a:rPr>
              <a:t>Y</a:t>
            </a:r>
            <a:r>
              <a:rPr lang="en-US" altLang="en-US" sz="2400" dirty="0">
                <a:latin typeface="Sylfaen" panose="010A0502050306030303" pitchFamily="18" charset="0"/>
                <a:sym typeface="Symbol" panose="05050102010706020507" pitchFamily="18" charset="2"/>
              </a:rPr>
              <a:t>  </a:t>
            </a:r>
            <a:r>
              <a:rPr lang="en-US" altLang="en-US" sz="2400" i="1" dirty="0">
                <a:latin typeface="Sylfaen" panose="010A0502050306030303" pitchFamily="18" charset="0"/>
                <a:sym typeface="Symbol" panose="05050102010706020507" pitchFamily="18" charset="2"/>
              </a:rPr>
              <a:t>I, and X </a:t>
            </a:r>
            <a:r>
              <a:rPr lang="en-US" altLang="en-US" sz="2400" dirty="0">
                <a:latin typeface="Sylfaen" panose="010A0502050306030303" pitchFamily="18" charset="0"/>
                <a:sym typeface="Symbol" panose="05050102010706020507" pitchFamily="18" charset="2"/>
              </a:rPr>
              <a:t></a:t>
            </a:r>
            <a:r>
              <a:rPr lang="en-US" altLang="en-US" sz="2400" i="1" dirty="0">
                <a:latin typeface="Sylfaen" panose="010A0502050306030303" pitchFamily="18" charset="0"/>
                <a:sym typeface="Symbol" panose="05050102010706020507" pitchFamily="18" charset="2"/>
              </a:rPr>
              <a:t>Y</a:t>
            </a:r>
            <a:r>
              <a:rPr lang="en-US" altLang="en-US" sz="2400" dirty="0">
                <a:latin typeface="Sylfaen" panose="010A0502050306030303" pitchFamily="18" charset="0"/>
                <a:sym typeface="Symbol" panose="05050102010706020507" pitchFamily="18" charset="2"/>
              </a:rPr>
              <a:t>  = </a:t>
            </a:r>
          </a:p>
          <a:p>
            <a:pPr>
              <a:lnSpc>
                <a:spcPct val="90000"/>
              </a:lnSpc>
              <a:spcBef>
                <a:spcPct val="10000"/>
              </a:spcBef>
              <a:buFont typeface="Wingdings" panose="05000000000000000000" pitchFamily="2" charset="2"/>
              <a:buNone/>
            </a:pPr>
            <a:endParaRPr lang="en-US" altLang="en-US" sz="2400" i="1" dirty="0">
              <a:latin typeface="Sylfaen" panose="010A0502050306030303" pitchFamily="18" charset="0"/>
              <a:sym typeface="Symbol" panose="05050102010706020507" pitchFamily="18" charset="2"/>
            </a:endParaRPr>
          </a:p>
          <a:p>
            <a:pPr>
              <a:lnSpc>
                <a:spcPct val="90000"/>
              </a:lnSpc>
            </a:pPr>
            <a:r>
              <a:rPr lang="en-US" altLang="en-US" sz="2400" dirty="0">
                <a:latin typeface="Sylfaen" panose="010A0502050306030303" pitchFamily="18" charset="0"/>
              </a:rPr>
              <a:t>An </a:t>
            </a:r>
            <a:r>
              <a:rPr lang="en-US" altLang="en-US" sz="2400" dirty="0" err="1">
                <a:solidFill>
                  <a:srgbClr val="FF0000"/>
                </a:solidFill>
                <a:latin typeface="Sylfaen" panose="010A0502050306030303" pitchFamily="18" charset="0"/>
              </a:rPr>
              <a:t>itemset</a:t>
            </a:r>
            <a:r>
              <a:rPr lang="en-US" altLang="en-US" sz="2400" dirty="0">
                <a:solidFill>
                  <a:schemeClr val="hlink"/>
                </a:solidFill>
                <a:latin typeface="Sylfaen" panose="010A0502050306030303" pitchFamily="18" charset="0"/>
              </a:rPr>
              <a:t> </a:t>
            </a:r>
            <a:r>
              <a:rPr lang="en-US" altLang="en-US" sz="2400" dirty="0">
                <a:latin typeface="Sylfaen" panose="010A0502050306030303" pitchFamily="18" charset="0"/>
              </a:rPr>
              <a:t>is a set of items.</a:t>
            </a:r>
          </a:p>
          <a:p>
            <a:pPr marL="742950" lvl="1" indent="-285750"/>
            <a:r>
              <a:rPr lang="en-US" altLang="en-US" dirty="0">
                <a:latin typeface="Sylfaen" panose="010A0502050306030303" pitchFamily="18" charset="0"/>
              </a:rPr>
              <a:t>E.g., X = {milk, bread, cereal} is an </a:t>
            </a:r>
            <a:r>
              <a:rPr lang="en-US" altLang="en-US" dirty="0" err="1">
                <a:latin typeface="Sylfaen" panose="010A0502050306030303" pitchFamily="18" charset="0"/>
              </a:rPr>
              <a:t>itemset</a:t>
            </a:r>
            <a:r>
              <a:rPr lang="en-US" altLang="en-US" dirty="0" smtClean="0">
                <a:latin typeface="Sylfaen" panose="010A0502050306030303" pitchFamily="18" charset="0"/>
              </a:rPr>
              <a:t>.</a:t>
            </a:r>
          </a:p>
          <a:p>
            <a:pPr marL="742950" lvl="1" indent="-285750"/>
            <a:endParaRPr lang="en-US" altLang="en-US" dirty="0">
              <a:latin typeface="Sylfaen" panose="010A0502050306030303" pitchFamily="18" charset="0"/>
            </a:endParaRPr>
          </a:p>
          <a:p>
            <a:pPr>
              <a:lnSpc>
                <a:spcPct val="90000"/>
              </a:lnSpc>
            </a:pPr>
            <a:r>
              <a:rPr lang="en-US" altLang="en-US" sz="2400" dirty="0">
                <a:latin typeface="Sylfaen" panose="010A0502050306030303" pitchFamily="18" charset="0"/>
              </a:rPr>
              <a:t>A </a:t>
            </a:r>
            <a:r>
              <a:rPr lang="en-US" altLang="en-US" sz="2400" i="1" dirty="0">
                <a:solidFill>
                  <a:srgbClr val="FF0000"/>
                </a:solidFill>
                <a:latin typeface="Sylfaen" panose="010A0502050306030303" pitchFamily="18" charset="0"/>
              </a:rPr>
              <a:t>k</a:t>
            </a:r>
            <a:r>
              <a:rPr lang="en-US" altLang="en-US" sz="2400" dirty="0">
                <a:solidFill>
                  <a:srgbClr val="FF0000"/>
                </a:solidFill>
                <a:latin typeface="Sylfaen" panose="010A0502050306030303" pitchFamily="18" charset="0"/>
              </a:rPr>
              <a:t>-</a:t>
            </a:r>
            <a:r>
              <a:rPr lang="en-US" altLang="en-US" sz="2400" dirty="0" err="1">
                <a:solidFill>
                  <a:srgbClr val="FF0000"/>
                </a:solidFill>
                <a:latin typeface="Sylfaen" panose="010A0502050306030303" pitchFamily="18" charset="0"/>
              </a:rPr>
              <a:t>itemset</a:t>
            </a:r>
            <a:r>
              <a:rPr lang="en-US" altLang="en-US" sz="2400" dirty="0">
                <a:solidFill>
                  <a:srgbClr val="FF0000"/>
                </a:solidFill>
                <a:latin typeface="Sylfaen" panose="010A0502050306030303" pitchFamily="18" charset="0"/>
              </a:rPr>
              <a:t> </a:t>
            </a:r>
            <a:r>
              <a:rPr lang="en-US" altLang="en-US" sz="2400" dirty="0">
                <a:latin typeface="Sylfaen" panose="010A0502050306030303" pitchFamily="18" charset="0"/>
              </a:rPr>
              <a:t>is an </a:t>
            </a:r>
            <a:r>
              <a:rPr lang="en-US" altLang="en-US" sz="2400" dirty="0" err="1">
                <a:latin typeface="Sylfaen" panose="010A0502050306030303" pitchFamily="18" charset="0"/>
              </a:rPr>
              <a:t>itemset</a:t>
            </a:r>
            <a:r>
              <a:rPr lang="en-US" altLang="en-US" sz="2400" dirty="0">
                <a:latin typeface="Sylfaen" panose="010A0502050306030303" pitchFamily="18" charset="0"/>
              </a:rPr>
              <a:t> with </a:t>
            </a:r>
            <a:r>
              <a:rPr lang="en-US" altLang="en-US" sz="2400" i="1" dirty="0">
                <a:latin typeface="Sylfaen" panose="010A0502050306030303" pitchFamily="18" charset="0"/>
              </a:rPr>
              <a:t>k</a:t>
            </a:r>
            <a:r>
              <a:rPr lang="en-US" altLang="en-US" sz="2400" dirty="0">
                <a:latin typeface="Sylfaen" panose="010A0502050306030303" pitchFamily="18" charset="0"/>
              </a:rPr>
              <a:t> items.</a:t>
            </a:r>
          </a:p>
          <a:p>
            <a:pPr marL="742950" lvl="1" indent="-285750"/>
            <a:r>
              <a:rPr lang="en-US" altLang="en-US" dirty="0">
                <a:latin typeface="Sylfaen" panose="010A0502050306030303" pitchFamily="18" charset="0"/>
              </a:rPr>
              <a:t>E.g., {milk, bread, cereal} is a 3-itemset</a:t>
            </a:r>
          </a:p>
        </p:txBody>
      </p:sp>
    </p:spTree>
    <p:extLst>
      <p:ext uri="{BB962C8B-B14F-4D97-AF65-F5344CB8AC3E}">
        <p14:creationId xmlns:p14="http://schemas.microsoft.com/office/powerpoint/2010/main" val="173640957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B180EAB6-C1D8-4E2E-ABD9-1C33E5128BF1}" type="slidenum">
              <a:rPr lang="en-US" altLang="en-US"/>
              <a:pPr/>
              <a:t>75</a:t>
            </a:fld>
            <a:endParaRPr lang="en-US" altLang="en-US"/>
          </a:p>
        </p:txBody>
      </p:sp>
      <p:sp>
        <p:nvSpPr>
          <p:cNvPr id="648194" name="Rectangle 2"/>
          <p:cNvSpPr>
            <a:spLocks noGrp="1" noChangeArrowheads="1"/>
          </p:cNvSpPr>
          <p:nvPr>
            <p:ph type="title"/>
          </p:nvPr>
        </p:nvSpPr>
        <p:spPr>
          <a:xfrm>
            <a:off x="0" y="-20638"/>
            <a:ext cx="10515600" cy="535793"/>
          </a:xfrm>
        </p:spPr>
        <p:txBody>
          <a:bodyPr>
            <a:normAutofit/>
          </a:bodyPr>
          <a:lstStyle/>
          <a:p>
            <a:r>
              <a:rPr lang="en-US" altLang="en-US" sz="3200" b="1" dirty="0" smtClean="0">
                <a:solidFill>
                  <a:schemeClr val="accent1">
                    <a:lumMod val="75000"/>
                  </a:schemeClr>
                </a:solidFill>
                <a:latin typeface="Arial Rounded MT Bold" panose="020F0704030504030204" pitchFamily="34" charset="0"/>
              </a:rPr>
              <a:t>What </a:t>
            </a:r>
            <a:r>
              <a:rPr lang="en-US" altLang="en-US" sz="3200" b="1" dirty="0">
                <a:solidFill>
                  <a:schemeClr val="accent1">
                    <a:lumMod val="75000"/>
                  </a:schemeClr>
                </a:solidFill>
                <a:latin typeface="Arial Rounded MT Bold" panose="020F0704030504030204" pitchFamily="34" charset="0"/>
              </a:rPr>
              <a:t>an association rule exactly looks </a:t>
            </a:r>
            <a:r>
              <a:rPr lang="en-US" altLang="en-US" sz="3200" b="1" dirty="0" smtClean="0">
                <a:solidFill>
                  <a:schemeClr val="accent1">
                    <a:lumMod val="75000"/>
                  </a:schemeClr>
                </a:solidFill>
                <a:latin typeface="Arial Rounded MT Bold" panose="020F0704030504030204" pitchFamily="34" charset="0"/>
              </a:rPr>
              <a:t>like?</a:t>
            </a:r>
            <a:endParaRPr lang="en-US" altLang="en-US" sz="3200" b="1" dirty="0">
              <a:solidFill>
                <a:schemeClr val="accent1">
                  <a:lumMod val="75000"/>
                </a:schemeClr>
              </a:solidFill>
              <a:latin typeface="Arial Rounded MT Bold" panose="020F0704030504030204" pitchFamily="34" charset="0"/>
            </a:endParaRPr>
          </a:p>
        </p:txBody>
      </p:sp>
      <p:sp>
        <p:nvSpPr>
          <p:cNvPr id="648195" name="Rectangle 3"/>
          <p:cNvSpPr>
            <a:spLocks noGrp="1" noChangeArrowheads="1"/>
          </p:cNvSpPr>
          <p:nvPr>
            <p:ph type="body" idx="1"/>
          </p:nvPr>
        </p:nvSpPr>
        <p:spPr>
          <a:xfrm>
            <a:off x="92597" y="1416092"/>
            <a:ext cx="11668259" cy="4787900"/>
          </a:xfrm>
        </p:spPr>
        <p:txBody>
          <a:bodyPr>
            <a:normAutofit/>
          </a:bodyPr>
          <a:lstStyle/>
          <a:p>
            <a:endParaRPr lang="en-US" altLang="en-US" dirty="0" smtClean="0">
              <a:latin typeface="Sylfaen" panose="010A0502050306030303" pitchFamily="18" charset="0"/>
            </a:endParaRPr>
          </a:p>
          <a:p>
            <a:pPr marL="0" indent="0">
              <a:buNone/>
            </a:pPr>
            <a:endParaRPr lang="en-US" altLang="en-US" dirty="0">
              <a:latin typeface="Sylfaen" panose="010A0502050306030303" pitchFamily="18" charset="0"/>
            </a:endParaRPr>
          </a:p>
          <a:p>
            <a:endParaRPr lang="en-US" altLang="en-US" dirty="0" smtClean="0">
              <a:latin typeface="Sylfaen" panose="010A0502050306030303" pitchFamily="18" charset="0"/>
            </a:endParaRPr>
          </a:p>
          <a:p>
            <a:r>
              <a:rPr lang="en-US" altLang="en-US" dirty="0" smtClean="0">
                <a:latin typeface="Sylfaen" panose="010A0502050306030303" pitchFamily="18" charset="0"/>
              </a:rPr>
              <a:t>It </a:t>
            </a:r>
            <a:r>
              <a:rPr lang="en-US" altLang="en-US" dirty="0">
                <a:latin typeface="Sylfaen" panose="010A0502050306030303" pitchFamily="18" charset="0"/>
              </a:rPr>
              <a:t>consists of an </a:t>
            </a:r>
            <a:r>
              <a:rPr lang="en-US" altLang="en-US" b="1" dirty="0">
                <a:solidFill>
                  <a:srgbClr val="FF0000"/>
                </a:solidFill>
                <a:effectLst>
                  <a:outerShdw blurRad="38100" dist="38100" dir="2700000" algn="tl">
                    <a:srgbClr val="000000">
                      <a:alpha val="43137"/>
                    </a:srgbClr>
                  </a:outerShdw>
                </a:effectLst>
                <a:latin typeface="Sylfaen" panose="010A0502050306030303" pitchFamily="18" charset="0"/>
              </a:rPr>
              <a:t>antecedent</a:t>
            </a:r>
            <a:r>
              <a:rPr lang="en-US" altLang="en-US" dirty="0">
                <a:latin typeface="Sylfaen" panose="010A0502050306030303" pitchFamily="18" charset="0"/>
              </a:rPr>
              <a:t> and a </a:t>
            </a:r>
            <a:r>
              <a:rPr lang="en-US" altLang="en-US" b="1" dirty="0">
                <a:solidFill>
                  <a:srgbClr val="7030A0"/>
                </a:solidFill>
                <a:latin typeface="Sylfaen" panose="010A0502050306030303" pitchFamily="18" charset="0"/>
              </a:rPr>
              <a:t>consequent</a:t>
            </a:r>
            <a:r>
              <a:rPr lang="en-US" altLang="en-US" dirty="0">
                <a:latin typeface="Sylfaen" panose="010A0502050306030303" pitchFamily="18" charset="0"/>
              </a:rPr>
              <a:t>, both of which are a list of items. </a:t>
            </a:r>
            <a:endParaRPr lang="en-US" altLang="en-US" dirty="0" smtClean="0">
              <a:latin typeface="Sylfaen" panose="010A0502050306030303" pitchFamily="18" charset="0"/>
            </a:endParaRPr>
          </a:p>
          <a:p>
            <a:pPr marL="0" indent="0">
              <a:buNone/>
            </a:pPr>
            <a:endParaRPr lang="en-US" altLang="en-US" dirty="0">
              <a:latin typeface="Sylfaen" panose="010A0502050306030303" pitchFamily="18" charset="0"/>
            </a:endParaRPr>
          </a:p>
          <a:p>
            <a:r>
              <a:rPr lang="en-US" altLang="en-US" dirty="0" smtClean="0">
                <a:latin typeface="Sylfaen" panose="010A0502050306030303" pitchFamily="18" charset="0"/>
              </a:rPr>
              <a:t>For </a:t>
            </a:r>
            <a:r>
              <a:rPr lang="en-US" altLang="en-US" dirty="0">
                <a:latin typeface="Sylfaen" panose="010A0502050306030303" pitchFamily="18" charset="0"/>
              </a:rPr>
              <a:t>a given rule, </a:t>
            </a:r>
            <a:r>
              <a:rPr lang="en-US" altLang="en-US" dirty="0" err="1">
                <a:latin typeface="Sylfaen" panose="010A0502050306030303" pitchFamily="18" charset="0"/>
              </a:rPr>
              <a:t>itemset</a:t>
            </a:r>
            <a:r>
              <a:rPr lang="en-US" altLang="en-US" dirty="0">
                <a:latin typeface="Sylfaen" panose="010A0502050306030303" pitchFamily="18" charset="0"/>
              </a:rPr>
              <a:t> is the list of all the items in the antecedent and the consequent.</a:t>
            </a:r>
          </a:p>
        </p:txBody>
      </p:sp>
      <p:sp>
        <p:nvSpPr>
          <p:cNvPr id="3" name="Rectangle 2"/>
          <p:cNvSpPr/>
          <p:nvPr/>
        </p:nvSpPr>
        <p:spPr>
          <a:xfrm>
            <a:off x="382072" y="5541914"/>
            <a:ext cx="11668259" cy="867930"/>
          </a:xfrm>
          <a:prstGeom prst="rect">
            <a:avLst/>
          </a:prstGeom>
        </p:spPr>
        <p:txBody>
          <a:bodyPr wrap="square">
            <a:spAutoFit/>
          </a:bodyPr>
          <a:lstStyle/>
          <a:p>
            <a:pPr algn="just">
              <a:lnSpc>
                <a:spcPct val="90000"/>
              </a:lnSpc>
            </a:pPr>
            <a:r>
              <a:rPr lang="en-US" altLang="en-US" sz="2800" i="1" dirty="0">
                <a:solidFill>
                  <a:schemeClr val="accent2"/>
                </a:solidFill>
                <a:latin typeface="Sylfaen" panose="010A0502050306030303" pitchFamily="18" charset="0"/>
                <a:sym typeface="Symbol" panose="05050102010706020507" pitchFamily="18" charset="2"/>
              </a:rPr>
              <a:t>An association rule is a pattern that states when X occurs, Y occurs with certain probability. </a:t>
            </a:r>
            <a:endParaRPr lang="en-US" altLang="en-US" sz="2800" i="1" dirty="0">
              <a:solidFill>
                <a:schemeClr val="accent2"/>
              </a:solidFill>
              <a:latin typeface="Sylfaen" panose="010A050205030603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4410" y="515155"/>
            <a:ext cx="4637590" cy="2133898"/>
          </a:xfrm>
          <a:prstGeom prst="rect">
            <a:avLst/>
          </a:prstGeom>
        </p:spPr>
      </p:pic>
      <p:sp>
        <p:nvSpPr>
          <p:cNvPr id="6" name="Rectangle 5"/>
          <p:cNvSpPr/>
          <p:nvPr/>
        </p:nvSpPr>
        <p:spPr>
          <a:xfrm>
            <a:off x="125745" y="889606"/>
            <a:ext cx="7139190" cy="1384995"/>
          </a:xfrm>
          <a:prstGeom prst="rect">
            <a:avLst/>
          </a:prstGeom>
        </p:spPr>
        <p:txBody>
          <a:bodyPr wrap="square">
            <a:spAutoFit/>
          </a:bodyPr>
          <a:lstStyle/>
          <a:p>
            <a:pPr marL="609600" indent="-609600" algn="just">
              <a:buNone/>
            </a:pPr>
            <a:r>
              <a:rPr lang="en-GB" altLang="en-US" sz="2800" dirty="0">
                <a:latin typeface="Sylfaen" panose="010A0502050306030303" pitchFamily="18" charset="0"/>
              </a:rPr>
              <a:t>A `rule’ is something like this:</a:t>
            </a:r>
          </a:p>
          <a:p>
            <a:pPr marL="609600" indent="-609600" algn="just">
              <a:buNone/>
            </a:pPr>
            <a:r>
              <a:rPr lang="en-GB" altLang="en-US" sz="2800" i="1" dirty="0">
                <a:latin typeface="Sylfaen" panose="010A0502050306030303" pitchFamily="18" charset="0"/>
              </a:rPr>
              <a:t>If a basket contains Bread and Egg, then </a:t>
            </a:r>
            <a:r>
              <a:rPr lang="en-GB" altLang="en-US" sz="2800" i="1" dirty="0" smtClean="0">
                <a:latin typeface="Sylfaen" panose="010A0502050306030303" pitchFamily="18" charset="0"/>
              </a:rPr>
              <a:t>it also </a:t>
            </a:r>
            <a:r>
              <a:rPr lang="en-GB" altLang="en-US" sz="2800" i="1" dirty="0">
                <a:latin typeface="Sylfaen" panose="010A0502050306030303" pitchFamily="18" charset="0"/>
              </a:rPr>
              <a:t>contains Milk.</a:t>
            </a:r>
          </a:p>
        </p:txBody>
      </p:sp>
    </p:spTree>
    <p:extLst>
      <p:ext uri="{BB962C8B-B14F-4D97-AF65-F5344CB8AC3E}">
        <p14:creationId xmlns:p14="http://schemas.microsoft.com/office/powerpoint/2010/main" val="366164435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76</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p:sp>
        <p:nvSpPr>
          <p:cNvPr id="679939" name="Rectangle 3"/>
          <p:cNvSpPr>
            <a:spLocks noGrp="1" noChangeArrowheads="1"/>
          </p:cNvSpPr>
          <p:nvPr>
            <p:ph type="body" idx="1"/>
          </p:nvPr>
        </p:nvSpPr>
        <p:spPr>
          <a:xfrm>
            <a:off x="347730" y="1268414"/>
            <a:ext cx="11539470" cy="4859337"/>
          </a:xfrm>
        </p:spPr>
        <p:txBody>
          <a:bodyPr>
            <a:normAutofit/>
          </a:bodyPr>
          <a:lstStyle/>
          <a:p>
            <a:pPr lvl="1"/>
            <a:r>
              <a:rPr lang="en-US" altLang="en-US" sz="2800" b="1" dirty="0" smtClean="0">
                <a:solidFill>
                  <a:srgbClr val="C00000"/>
                </a:solidFill>
                <a:latin typeface="Sylfaen" panose="010A0502050306030303" pitchFamily="18" charset="0"/>
              </a:rPr>
              <a:t>N</a:t>
            </a:r>
            <a:r>
              <a:rPr lang="en-US" altLang="en-US" sz="2800" dirty="0" smtClean="0">
                <a:latin typeface="Sylfaen" panose="010A0502050306030303" pitchFamily="18" charset="0"/>
              </a:rPr>
              <a:t> </a:t>
            </a:r>
            <a:r>
              <a:rPr lang="en-US" altLang="en-US" sz="2800" dirty="0">
                <a:latin typeface="Sylfaen" panose="010A0502050306030303" pitchFamily="18" charset="0"/>
              </a:rPr>
              <a:t>is the number of transactions in the transaction database</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b="1" dirty="0" smtClean="0">
                <a:solidFill>
                  <a:srgbClr val="00B050"/>
                </a:solidFill>
                <a:latin typeface="Sylfaen" panose="010A0502050306030303" pitchFamily="18" charset="0"/>
              </a:rPr>
              <a:t>sup(X</a:t>
            </a:r>
            <a:r>
              <a:rPr lang="en-US" altLang="en-US" sz="2800" b="1" dirty="0">
                <a:solidFill>
                  <a:srgbClr val="00B050"/>
                </a:solidFill>
                <a:latin typeface="Sylfaen" panose="010A0502050306030303" pitchFamily="18" charset="0"/>
                <a:sym typeface="Symbol" panose="05050102010706020507" pitchFamily="18" charset="2"/>
              </a:rPr>
              <a:t>  </a:t>
            </a:r>
            <a:r>
              <a:rPr lang="en-US" altLang="en-US" sz="2800" b="1" dirty="0" smtClean="0">
                <a:solidFill>
                  <a:srgbClr val="00B050"/>
                </a:solidFill>
                <a:latin typeface="Sylfaen" panose="010A0502050306030303" pitchFamily="18" charset="0"/>
              </a:rPr>
              <a:t>Y</a:t>
            </a:r>
            <a:r>
              <a:rPr lang="en-US" altLang="en-US" sz="2800" b="1" dirty="0">
                <a:solidFill>
                  <a:srgbClr val="00B050"/>
                </a:solidFill>
                <a:latin typeface="Sylfaen" panose="010A0502050306030303" pitchFamily="18" charset="0"/>
              </a:rPr>
              <a:t>) </a:t>
            </a:r>
            <a:r>
              <a:rPr lang="en-US" altLang="en-US" sz="2800" dirty="0">
                <a:latin typeface="Sylfaen" panose="010A0502050306030303" pitchFamily="18" charset="0"/>
              </a:rPr>
              <a:t>is the number of transactions containing X and Y</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dirty="0">
                <a:solidFill>
                  <a:srgbClr val="0070C0"/>
                </a:solidFill>
                <a:latin typeface="Sylfaen" panose="010A0502050306030303" pitchFamily="18" charset="0"/>
              </a:rPr>
              <a:t>sup(X) </a:t>
            </a:r>
            <a:r>
              <a:rPr lang="en-US" altLang="en-US" sz="2800" dirty="0">
                <a:latin typeface="Sylfaen" panose="010A0502050306030303" pitchFamily="18" charset="0"/>
              </a:rPr>
              <a:t>is the number of transactions containing </a:t>
            </a:r>
            <a:r>
              <a:rPr lang="en-US" altLang="en-US" sz="2800" dirty="0" smtClean="0">
                <a:latin typeface="Sylfaen" panose="010A0502050306030303" pitchFamily="18" charset="0"/>
              </a:rPr>
              <a:t>X</a:t>
            </a:r>
          </a:p>
          <a:p>
            <a:pPr lvl="1"/>
            <a:endParaRPr lang="en-US" altLang="en-US" sz="2800" dirty="0">
              <a:solidFill>
                <a:srgbClr val="3333CC"/>
              </a:solidFill>
              <a:latin typeface="Sylfaen" panose="010A0502050306030303" pitchFamily="18" charset="0"/>
            </a:endParaRPr>
          </a:p>
          <a:p>
            <a:pPr lvl="1"/>
            <a:r>
              <a:rPr lang="en-US" altLang="en-US" sz="2800" b="1" dirty="0">
                <a:solidFill>
                  <a:schemeClr val="accent2"/>
                </a:solidFill>
                <a:latin typeface="Sylfaen" panose="010A0502050306030303" pitchFamily="18" charset="0"/>
              </a:rPr>
              <a:t>sup(Y)</a:t>
            </a:r>
            <a:r>
              <a:rPr lang="en-US" altLang="en-US" sz="2800" dirty="0">
                <a:solidFill>
                  <a:srgbClr val="3333CC"/>
                </a:solidFill>
                <a:latin typeface="Sylfaen" panose="010A0502050306030303" pitchFamily="18" charset="0"/>
              </a:rPr>
              <a:t> </a:t>
            </a:r>
            <a:r>
              <a:rPr lang="en-US" altLang="en-US" sz="2800" dirty="0">
                <a:latin typeface="Sylfaen" panose="010A0502050306030303" pitchFamily="18" charset="0"/>
              </a:rPr>
              <a:t>is the number of transactions containing Y.</a:t>
            </a:r>
          </a:p>
        </p:txBody>
      </p:sp>
    </p:spTree>
    <p:extLst>
      <p:ext uri="{BB962C8B-B14F-4D97-AF65-F5344CB8AC3E}">
        <p14:creationId xmlns:p14="http://schemas.microsoft.com/office/powerpoint/2010/main" val="41473076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77</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mc:AlternateContent xmlns:mc="http://schemas.openxmlformats.org/markup-compatibility/2006" xmlns:a14="http://schemas.microsoft.com/office/drawing/2010/main">
        <mc:Choice Requires="a14">
          <p:sp>
            <p:nvSpPr>
              <p:cNvPr id="679939" name="Rectangle 3"/>
              <p:cNvSpPr>
                <a:spLocks noGrp="1" noChangeArrowheads="1"/>
              </p:cNvSpPr>
              <p:nvPr>
                <p:ph type="body" idx="1"/>
              </p:nvPr>
            </p:nvSpPr>
            <p:spPr>
              <a:xfrm>
                <a:off x="347730" y="1268414"/>
                <a:ext cx="11539470" cy="4859337"/>
              </a:xfrm>
            </p:spPr>
            <p:txBody>
              <a:bodyPr>
                <a:normAutofit lnSpcReduction="10000"/>
              </a:bodyPr>
              <a:lstStyle/>
              <a:p>
                <a:pPr>
                  <a:lnSpc>
                    <a:spcPct val="90000"/>
                  </a:lnSpc>
                </a:pPr>
                <a:r>
                  <a:rPr lang="en-US" altLang="en-US" dirty="0" smtClean="0">
                    <a:solidFill>
                      <a:srgbClr val="FF0000"/>
                    </a:solidFill>
                    <a:latin typeface="Sylfaen" panose="010A0502050306030303" pitchFamily="18" charset="0"/>
                  </a:rPr>
                  <a:t>Support:</a:t>
                </a:r>
                <a:r>
                  <a:rPr lang="en-US" altLang="en-US" dirty="0">
                    <a:latin typeface="Sylfaen" panose="010A0502050306030303" pitchFamily="18" charset="0"/>
                  </a:rPr>
                  <a:t> </a:t>
                </a:r>
                <a:endParaRPr lang="en-US" altLang="en-US" dirty="0" smtClean="0">
                  <a:latin typeface="Sylfaen" panose="010A0502050306030303" pitchFamily="18" charset="0"/>
                </a:endParaRPr>
              </a:p>
              <a:p>
                <a:pPr lvl="1">
                  <a:lnSpc>
                    <a:spcPct val="90000"/>
                  </a:lnSpc>
                </a:pPr>
                <a:endParaRPr lang="en-US" altLang="en-US" sz="2800" dirty="0">
                  <a:latin typeface="Sylfaen" panose="010A0502050306030303" pitchFamily="18" charset="0"/>
                </a:endParaRPr>
              </a:p>
              <a:p>
                <a:pPr lvl="1">
                  <a:lnSpc>
                    <a:spcPct val="90000"/>
                  </a:lnSpc>
                </a:pPr>
                <a:endParaRPr lang="en-US" altLang="en-US" sz="2800" dirty="0" smtClean="0">
                  <a:latin typeface="Sylfaen" panose="010A0502050306030303" pitchFamily="18" charset="0"/>
                </a:endParaRPr>
              </a:p>
              <a:p>
                <a:pPr lvl="1">
                  <a:lnSpc>
                    <a:spcPct val="90000"/>
                  </a:lnSpc>
                </a:pPr>
                <a:endParaRPr lang="en-US" altLang="en-US" sz="2800" dirty="0">
                  <a:latin typeface="Sylfaen" panose="010A0502050306030303" pitchFamily="18" charset="0"/>
                </a:endParaRPr>
              </a:p>
              <a:p>
                <a:pPr marL="457200" lvl="1" indent="0">
                  <a:buNone/>
                </a:pPr>
                <a:r>
                  <a:rPr lang="en-US" altLang="en-US" sz="2800" dirty="0" smtClean="0">
                    <a:latin typeface="Sylfaen" panose="010A0502050306030303" pitchFamily="18" charset="0"/>
                  </a:rPr>
                  <a:t>			support(</a:t>
                </a:r>
                <a14:m>
                  <m:oMath xmlns:m="http://schemas.openxmlformats.org/officeDocument/2006/math">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oMath>
                </a14:m>
                <a:r>
                  <a:rPr lang="en-US" altLang="en-US" sz="2800" dirty="0">
                    <a:latin typeface="Sylfaen" panose="010A0502050306030303" pitchFamily="18" charset="0"/>
                  </a:rPr>
                  <a:t> = </a:t>
                </a:r>
                <a14:m>
                  <m:oMath xmlns:m="http://schemas.openxmlformats.org/officeDocument/2006/math">
                    <m:f>
                      <m:fPr>
                        <m:ctrlPr>
                          <a:rPr lang="en-US" altLang="en-US" sz="2800" i="1">
                            <a:latin typeface="Cambria Math" panose="02040503050406030204" pitchFamily="18" charset="0"/>
                          </a:rPr>
                        </m:ctrlPr>
                      </m:fPr>
                      <m:num>
                        <m:r>
                          <a:rPr lang="en-IN" altLang="en-US" sz="2800" i="1">
                            <a:latin typeface="Cambria Math" panose="02040503050406030204" pitchFamily="18" charset="0"/>
                          </a:rPr>
                          <m:t>𝑠𝑢𝑝</m:t>
                        </m:r>
                        <m:r>
                          <a:rPr lang="en-IN" altLang="en-US" sz="2800" i="1">
                            <a:latin typeface="Cambria Math" panose="02040503050406030204" pitchFamily="18" charset="0"/>
                          </a:rPr>
                          <m:t>(</m:t>
                        </m:r>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num>
                      <m:den>
                        <m:r>
                          <a:rPr lang="en-IN" altLang="en-US" sz="2800" b="0" i="1" smtClean="0">
                            <a:latin typeface="Cambria Math" panose="02040503050406030204" pitchFamily="18" charset="0"/>
                          </a:rPr>
                          <m:t>𝑁</m:t>
                        </m:r>
                      </m:den>
                    </m:f>
                  </m:oMath>
                </a14:m>
                <a:endParaRPr lang="en-US" altLang="en-US" sz="2800" dirty="0">
                  <a:latin typeface="Sylfaen" panose="010A0502050306030303" pitchFamily="18" charset="0"/>
                </a:endParaRPr>
              </a:p>
              <a:p>
                <a:pPr lvl="1"/>
                <a:endParaRPr lang="en-US" altLang="en-US" sz="2800" dirty="0" smtClean="0">
                  <a:latin typeface="Sylfaen" panose="010A0502050306030303" pitchFamily="18" charset="0"/>
                </a:endParaRPr>
              </a:p>
              <a:p>
                <a:pPr lvl="1"/>
                <a:endParaRPr lang="en-US" altLang="en-US" sz="2800" dirty="0" smtClean="0">
                  <a:latin typeface="Sylfaen" panose="010A0502050306030303" pitchFamily="18" charset="0"/>
                </a:endParaRPr>
              </a:p>
              <a:p>
                <a:pPr lvl="1"/>
                <a:r>
                  <a:rPr lang="en-US" altLang="en-US" sz="2800" dirty="0" smtClean="0">
                    <a:latin typeface="Sylfaen" panose="010A0502050306030303" pitchFamily="18" charset="0"/>
                  </a:rPr>
                  <a:t>This </a:t>
                </a:r>
                <a:r>
                  <a:rPr lang="en-US" altLang="en-US" sz="2800" dirty="0">
                    <a:latin typeface="Sylfaen" panose="010A0502050306030303" pitchFamily="18" charset="0"/>
                  </a:rPr>
                  <a:t>measure gives an idea of how frequent an </a:t>
                </a:r>
                <a:r>
                  <a:rPr lang="en-US" altLang="en-US" sz="2800" dirty="0" err="1">
                    <a:latin typeface="Sylfaen" panose="010A0502050306030303" pitchFamily="18" charset="0"/>
                  </a:rPr>
                  <a:t>itemset</a:t>
                </a:r>
                <a:r>
                  <a:rPr lang="en-US" altLang="en-US" sz="2800" dirty="0">
                    <a:latin typeface="Sylfaen" panose="010A0502050306030303" pitchFamily="18" charset="0"/>
                  </a:rPr>
                  <a:t> is in all the transactions</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GB" altLang="en-US" sz="2800" i="1" dirty="0">
                    <a:solidFill>
                      <a:srgbClr val="CC3300"/>
                    </a:solidFill>
                    <a:latin typeface="Sylfaen" panose="010A0502050306030303" pitchFamily="18" charset="0"/>
                  </a:rPr>
                  <a:t>coverage</a:t>
                </a:r>
                <a:r>
                  <a:rPr lang="en-GB" altLang="en-US" sz="2800" i="1" dirty="0">
                    <a:latin typeface="Sylfaen" panose="010A0502050306030303" pitchFamily="18" charset="0"/>
                  </a:rPr>
                  <a:t>  </a:t>
                </a:r>
                <a:r>
                  <a:rPr lang="en-GB" altLang="en-US" sz="2800" dirty="0">
                    <a:latin typeface="Sylfaen" panose="010A0502050306030303" pitchFamily="18" charset="0"/>
                  </a:rPr>
                  <a:t>or </a:t>
                </a:r>
                <a:r>
                  <a:rPr lang="en-GB" altLang="en-US" sz="2800" i="1" dirty="0">
                    <a:solidFill>
                      <a:srgbClr val="993300"/>
                    </a:solidFill>
                    <a:latin typeface="Sylfaen" panose="010A0502050306030303" pitchFamily="18" charset="0"/>
                  </a:rPr>
                  <a:t>support</a:t>
                </a:r>
                <a:r>
                  <a:rPr lang="en-GB" altLang="en-US" sz="2800" i="1" dirty="0">
                    <a:latin typeface="Sylfaen" panose="010A0502050306030303" pitchFamily="18" charset="0"/>
                  </a:rPr>
                  <a:t> – </a:t>
                </a:r>
                <a:r>
                  <a:rPr lang="en-GB" altLang="en-US" sz="2800" b="1" i="1" dirty="0">
                    <a:latin typeface="Sylfaen" panose="010A0502050306030303" pitchFamily="18" charset="0"/>
                  </a:rPr>
                  <a:t>how much of the database contains the `if’ part?</a:t>
                </a:r>
                <a:r>
                  <a:rPr lang="en-GB" altLang="en-US" sz="2800" i="1" dirty="0">
                    <a:latin typeface="Sylfaen" panose="010A0502050306030303" pitchFamily="18" charset="0"/>
                  </a:rPr>
                  <a:t> </a:t>
                </a:r>
                <a:r>
                  <a:rPr lang="en-GB" altLang="en-US" sz="2800" dirty="0">
                    <a:latin typeface="Sylfaen" panose="010A0502050306030303" pitchFamily="18" charset="0"/>
                  </a:rPr>
                  <a:t> </a:t>
                </a:r>
                <a:endParaRPr lang="en-GB" altLang="en-US" sz="2800" i="1" dirty="0">
                  <a:latin typeface="Sylfaen" panose="010A0502050306030303" pitchFamily="18" charset="0"/>
                </a:endParaRPr>
              </a:p>
              <a:p>
                <a:pPr lvl="1"/>
                <a:endParaRPr lang="en-US" altLang="en-US" sz="2800" dirty="0">
                  <a:latin typeface="Sylfaen" panose="010A0502050306030303" pitchFamily="18" charset="0"/>
                </a:endParaRPr>
              </a:p>
            </p:txBody>
          </p:sp>
        </mc:Choice>
        <mc:Fallback xmlns="">
          <p:sp>
            <p:nvSpPr>
              <p:cNvPr id="679939" name="Rectangle 3"/>
              <p:cNvSpPr>
                <a:spLocks noGrp="1" noRot="1" noChangeAspect="1" noMove="1" noResize="1" noEditPoints="1" noAdjustHandles="1" noChangeArrowheads="1" noChangeShapeType="1" noTextEdit="1"/>
              </p:cNvSpPr>
              <p:nvPr>
                <p:ph type="body" idx="1"/>
              </p:nvPr>
            </p:nvSpPr>
            <p:spPr>
              <a:xfrm>
                <a:off x="347730" y="1268414"/>
                <a:ext cx="11539470" cy="4859337"/>
              </a:xfrm>
              <a:blipFill rotWithShape="0">
                <a:blip r:embed="rId2"/>
                <a:stretch>
                  <a:fillRect l="-951" t="-2635"/>
                </a:stretch>
              </a:blipFill>
            </p:spPr>
            <p:txBody>
              <a:bodyPr/>
              <a:lstStyle/>
              <a:p>
                <a:r>
                  <a:rPr lang="en-IN">
                    <a:noFill/>
                  </a:rPr>
                  <a:t> </a:t>
                </a:r>
              </a:p>
            </p:txBody>
          </p:sp>
        </mc:Fallback>
      </mc:AlternateContent>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300" y="1268414"/>
            <a:ext cx="9867900" cy="714375"/>
          </a:xfrm>
          <a:prstGeom prst="rect">
            <a:avLst/>
          </a:prstGeom>
        </p:spPr>
      </p:pic>
    </p:spTree>
    <p:extLst>
      <p:ext uri="{BB962C8B-B14F-4D97-AF65-F5344CB8AC3E}">
        <p14:creationId xmlns:p14="http://schemas.microsoft.com/office/powerpoint/2010/main" val="31640230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78</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mc:AlternateContent xmlns:mc="http://schemas.openxmlformats.org/markup-compatibility/2006" xmlns:a14="http://schemas.microsoft.com/office/drawing/2010/main">
        <mc:Choice Requires="a14">
          <p:sp>
            <p:nvSpPr>
              <p:cNvPr id="679939" name="Rectangle 3"/>
              <p:cNvSpPr>
                <a:spLocks noGrp="1" noChangeArrowheads="1"/>
              </p:cNvSpPr>
              <p:nvPr>
                <p:ph type="body" idx="1"/>
              </p:nvPr>
            </p:nvSpPr>
            <p:spPr>
              <a:xfrm>
                <a:off x="0" y="592429"/>
                <a:ext cx="12192000" cy="5898523"/>
              </a:xfrm>
            </p:spPr>
            <p:txBody>
              <a:bodyPr>
                <a:noAutofit/>
              </a:bodyPr>
              <a:lstStyle/>
              <a:p>
                <a:r>
                  <a:rPr lang="en-US" altLang="en-US" dirty="0" smtClean="0">
                    <a:solidFill>
                      <a:srgbClr val="FF0000"/>
                    </a:solidFill>
                    <a:latin typeface="Sylfaen" panose="010A0502050306030303" pitchFamily="18" charset="0"/>
                  </a:rPr>
                  <a:t>Confidence:</a:t>
                </a:r>
                <a:r>
                  <a:rPr lang="en-US" altLang="en-US" dirty="0" smtClean="0">
                    <a:latin typeface="Sylfaen" panose="010A0502050306030303" pitchFamily="18" charset="0"/>
                  </a:rPr>
                  <a:t> </a:t>
                </a:r>
              </a:p>
              <a:p>
                <a:pPr lvl="1">
                  <a:lnSpc>
                    <a:spcPct val="90000"/>
                  </a:lnSpc>
                </a:pPr>
                <a:endParaRPr lang="en-US" altLang="en-US" sz="2800" dirty="0">
                  <a:latin typeface="Sylfaen" panose="010A0502050306030303" pitchFamily="18" charset="0"/>
                </a:endParaRPr>
              </a:p>
              <a:p>
                <a:pPr lvl="1">
                  <a:lnSpc>
                    <a:spcPct val="90000"/>
                  </a:lnSpc>
                </a:pPr>
                <a:endParaRPr lang="en-US" altLang="en-US" sz="2800" dirty="0" smtClean="0">
                  <a:latin typeface="Sylfaen" panose="010A0502050306030303" pitchFamily="18" charset="0"/>
                </a:endParaRPr>
              </a:p>
              <a:p>
                <a:pPr marL="457200" lvl="1" indent="0">
                  <a:buNone/>
                </a:pPr>
                <a:r>
                  <a:rPr lang="en-US" altLang="en-US" sz="2800" dirty="0" smtClean="0">
                    <a:latin typeface="Sylfaen" panose="010A0502050306030303" pitchFamily="18" charset="0"/>
                  </a:rPr>
                  <a:t>			confidence(</a:t>
                </a:r>
                <a14:m>
                  <m:oMath xmlns:m="http://schemas.openxmlformats.org/officeDocument/2006/math">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oMath>
                </a14:m>
                <a:r>
                  <a:rPr lang="en-US" altLang="en-US" sz="2800" dirty="0">
                    <a:latin typeface="Sylfaen" panose="010A0502050306030303" pitchFamily="18" charset="0"/>
                  </a:rPr>
                  <a:t> = </a:t>
                </a:r>
                <a14:m>
                  <m:oMath xmlns:m="http://schemas.openxmlformats.org/officeDocument/2006/math">
                    <m:f>
                      <m:fPr>
                        <m:ctrlPr>
                          <a:rPr lang="en-US" altLang="en-US" sz="2800" i="1">
                            <a:latin typeface="Cambria Math" panose="02040503050406030204" pitchFamily="18" charset="0"/>
                          </a:rPr>
                        </m:ctrlPr>
                      </m:fPr>
                      <m:num>
                        <m:r>
                          <a:rPr lang="en-IN" altLang="en-US" sz="2800" i="1">
                            <a:latin typeface="Cambria Math" panose="02040503050406030204" pitchFamily="18" charset="0"/>
                          </a:rPr>
                          <m:t>𝑠𝑢𝑝</m:t>
                        </m:r>
                        <m:r>
                          <a:rPr lang="en-IN" altLang="en-US" sz="2800" i="1">
                            <a:latin typeface="Cambria Math" panose="02040503050406030204" pitchFamily="18" charset="0"/>
                          </a:rPr>
                          <m:t>(</m:t>
                        </m:r>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num>
                      <m:den>
                        <m:r>
                          <m:rPr>
                            <m:sty m:val="p"/>
                          </m:rPr>
                          <a:rPr lang="en-IN" altLang="en-US" sz="2800" b="0" i="0" smtClean="0">
                            <a:latin typeface="Cambria Math" panose="02040503050406030204" pitchFamily="18" charset="0"/>
                          </a:rPr>
                          <m:t>sup</m:t>
                        </m:r>
                        <m:func>
                          <m:funcPr>
                            <m:ctrlPr>
                              <a:rPr lang="en-IN" altLang="en-US" sz="2800" b="0" i="1" smtClean="0">
                                <a:latin typeface="Cambria Math" panose="02040503050406030204" pitchFamily="18" charset="0"/>
                              </a:rPr>
                            </m:ctrlPr>
                          </m:funcPr>
                          <m:fName>
                            <m:r>
                              <a:rPr lang="en-IN" altLang="en-US" sz="2800" b="0" i="0" smtClean="0">
                                <a:latin typeface="Cambria Math" panose="02040503050406030204" pitchFamily="18" charset="0"/>
                              </a:rPr>
                              <m:t>(</m:t>
                            </m:r>
                          </m:fName>
                          <m:e>
                            <m:d>
                              <m:dPr>
                                <m:begChr m:val="{"/>
                                <m:endChr m:val="}"/>
                                <m:ctrlPr>
                                  <a:rPr lang="en-IN" altLang="en-US" sz="2800" b="0" i="1" smtClean="0">
                                    <a:latin typeface="Cambria Math" panose="02040503050406030204" pitchFamily="18" charset="0"/>
                                  </a:rPr>
                                </m:ctrlPr>
                              </m:dPr>
                              <m:e>
                                <m:r>
                                  <a:rPr lang="en-IN" altLang="en-US" sz="2800" b="0" i="1" smtClean="0">
                                    <a:latin typeface="Cambria Math" panose="02040503050406030204" pitchFamily="18" charset="0"/>
                                  </a:rPr>
                                  <m:t>𝑋</m:t>
                                </m:r>
                              </m:e>
                            </m:d>
                          </m:e>
                        </m:func>
                        <m:r>
                          <a:rPr lang="en-IN" altLang="en-US" sz="2800" b="0" i="1" smtClean="0">
                            <a:latin typeface="Cambria Math" panose="02040503050406030204" pitchFamily="18" charset="0"/>
                          </a:rPr>
                          <m:t>)</m:t>
                        </m:r>
                      </m:den>
                    </m:f>
                  </m:oMath>
                </a14:m>
                <a:endParaRPr lang="en-US" altLang="en-US" sz="2800" dirty="0" smtClean="0">
                  <a:latin typeface="Sylfaen" panose="010A0502050306030303" pitchFamily="18" charset="0"/>
                </a:endParaRPr>
              </a:p>
              <a:p>
                <a:pPr marL="457200" lvl="1" indent="0">
                  <a:buNone/>
                </a:pPr>
                <a:endParaRPr lang="en-US" altLang="en-US" sz="2800" dirty="0" smtClean="0">
                  <a:latin typeface="Sylfaen" panose="010A0502050306030303" pitchFamily="18" charset="0"/>
                </a:endParaRPr>
              </a:p>
              <a:p>
                <a:pPr lvl="1"/>
                <a:r>
                  <a:rPr lang="en-US" altLang="en-US" sz="2800" dirty="0">
                    <a:latin typeface="Sylfaen" panose="010A0502050306030303" pitchFamily="18" charset="0"/>
                  </a:rPr>
                  <a:t>This measure defines the likeliness of occurrence of consequent on the cart given that the cart already has the antecedents</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dirty="0">
                    <a:latin typeface="Sylfaen" panose="010A0502050306030303" pitchFamily="18" charset="0"/>
                  </a:rPr>
                  <a:t>Technically, confidence is the conditional probability of occurrence of consequent given the antecedent</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GB" altLang="en-US" sz="2800" b="1" i="1" dirty="0">
                    <a:solidFill>
                      <a:srgbClr val="CC3300"/>
                    </a:solidFill>
                    <a:latin typeface="Sylfaen" panose="010A0502050306030303" pitchFamily="18" charset="0"/>
                  </a:rPr>
                  <a:t>confidence</a:t>
                </a:r>
                <a:r>
                  <a:rPr lang="en-GB" altLang="en-US" sz="2800" b="1" dirty="0">
                    <a:latin typeface="Sylfaen" panose="010A0502050306030303" pitchFamily="18" charset="0"/>
                  </a:rPr>
                  <a:t> – when the `if’ part is true, how often is the `then’ bit true? This is the same as </a:t>
                </a:r>
                <a:r>
                  <a:rPr lang="en-GB" altLang="en-US" sz="2800" b="1" i="1" dirty="0">
                    <a:solidFill>
                      <a:srgbClr val="993300"/>
                    </a:solidFill>
                    <a:latin typeface="Sylfaen" panose="010A0502050306030303" pitchFamily="18" charset="0"/>
                  </a:rPr>
                  <a:t>accuracy</a:t>
                </a:r>
                <a:r>
                  <a:rPr lang="en-GB" altLang="en-US" sz="2800" b="1" dirty="0">
                    <a:latin typeface="Sylfaen" panose="010A0502050306030303" pitchFamily="18" charset="0"/>
                  </a:rPr>
                  <a:t>.</a:t>
                </a:r>
              </a:p>
              <a:p>
                <a:pPr lvl="1"/>
                <a:endParaRPr lang="en-US" altLang="en-US" sz="2800" dirty="0">
                  <a:latin typeface="Sylfaen" panose="010A0502050306030303" pitchFamily="18" charset="0"/>
                </a:endParaRPr>
              </a:p>
            </p:txBody>
          </p:sp>
        </mc:Choice>
        <mc:Fallback xmlns="">
          <p:sp>
            <p:nvSpPr>
              <p:cNvPr id="679939" name="Rectangle 3"/>
              <p:cNvSpPr>
                <a:spLocks noGrp="1" noRot="1" noChangeAspect="1" noMove="1" noResize="1" noEditPoints="1" noAdjustHandles="1" noChangeArrowheads="1" noChangeShapeType="1" noTextEdit="1"/>
              </p:cNvSpPr>
              <p:nvPr>
                <p:ph type="body" idx="1"/>
              </p:nvPr>
            </p:nvSpPr>
            <p:spPr>
              <a:xfrm>
                <a:off x="0" y="592429"/>
                <a:ext cx="12192000" cy="5898523"/>
              </a:xfrm>
              <a:blipFill rotWithShape="0">
                <a:blip r:embed="rId2"/>
                <a:stretch>
                  <a:fillRect l="-900" t="-1653" r="-250" b="-2893"/>
                </a:stretch>
              </a:blipFill>
            </p:spPr>
            <p:txBody>
              <a:bodyPr/>
              <a:lstStyle/>
              <a:p>
                <a:r>
                  <a:rPr lang="en-IN">
                    <a:noFill/>
                  </a:rPr>
                  <a:t> </a:t>
                </a:r>
              </a:p>
            </p:txBody>
          </p:sp>
        </mc:Fallback>
      </mc:AlternateContent>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0626" y="914401"/>
            <a:ext cx="8409904" cy="708337"/>
          </a:xfrm>
          <a:prstGeom prst="rect">
            <a:avLst/>
          </a:prstGeom>
        </p:spPr>
      </p:pic>
    </p:spTree>
    <p:extLst>
      <p:ext uri="{BB962C8B-B14F-4D97-AF65-F5344CB8AC3E}">
        <p14:creationId xmlns:p14="http://schemas.microsoft.com/office/powerpoint/2010/main" val="2253556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79</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mc:AlternateContent xmlns:mc="http://schemas.openxmlformats.org/markup-compatibility/2006" xmlns:a14="http://schemas.microsoft.com/office/drawing/2010/main">
        <mc:Choice Requires="a14">
          <p:sp>
            <p:nvSpPr>
              <p:cNvPr id="679939" name="Rectangle 3"/>
              <p:cNvSpPr>
                <a:spLocks noGrp="1" noChangeArrowheads="1"/>
              </p:cNvSpPr>
              <p:nvPr>
                <p:ph type="body" idx="1"/>
              </p:nvPr>
            </p:nvSpPr>
            <p:spPr>
              <a:xfrm>
                <a:off x="326265" y="1023715"/>
                <a:ext cx="11539470" cy="5087936"/>
              </a:xfrm>
            </p:spPr>
            <p:txBody>
              <a:bodyPr>
                <a:noAutofit/>
              </a:bodyPr>
              <a:lstStyle/>
              <a:p>
                <a:r>
                  <a:rPr lang="en-US" altLang="en-US" dirty="0" smtClean="0">
                    <a:solidFill>
                      <a:srgbClr val="FF0000"/>
                    </a:solidFill>
                    <a:latin typeface="Sylfaen" panose="010A0502050306030303" pitchFamily="18" charset="0"/>
                  </a:rPr>
                  <a:t>Lift:</a:t>
                </a:r>
                <a:r>
                  <a:rPr lang="en-US" altLang="en-US" dirty="0" smtClean="0">
                    <a:latin typeface="Sylfaen" panose="010A0502050306030303" pitchFamily="18" charset="0"/>
                  </a:rPr>
                  <a:t> </a:t>
                </a:r>
              </a:p>
              <a:p>
                <a:pPr lvl="1">
                  <a:lnSpc>
                    <a:spcPct val="90000"/>
                  </a:lnSpc>
                </a:pPr>
                <a:endParaRPr lang="en-US" altLang="en-US" sz="2800" dirty="0">
                  <a:latin typeface="Sylfaen" panose="010A0502050306030303" pitchFamily="18" charset="0"/>
                </a:endParaRPr>
              </a:p>
              <a:p>
                <a:pPr lvl="1">
                  <a:lnSpc>
                    <a:spcPct val="90000"/>
                  </a:lnSpc>
                </a:pPr>
                <a:endParaRPr lang="en-US" altLang="en-US" sz="2800" dirty="0">
                  <a:latin typeface="Sylfaen" panose="010A0502050306030303" pitchFamily="18" charset="0"/>
                </a:endParaRPr>
              </a:p>
              <a:p>
                <a:pPr marL="914400" lvl="2" indent="0">
                  <a:buNone/>
                </a:pPr>
                <a:r>
                  <a:rPr lang="en-US" altLang="en-US" sz="2800" dirty="0" smtClean="0">
                    <a:latin typeface="Sylfaen" panose="010A0502050306030303" pitchFamily="18" charset="0"/>
                  </a:rPr>
                  <a:t>		Lift(</a:t>
                </a:r>
                <a14:m>
                  <m:oMath xmlns:m="http://schemas.openxmlformats.org/officeDocument/2006/math">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oMath>
                </a14:m>
                <a:r>
                  <a:rPr lang="en-US" altLang="en-US" sz="2800" dirty="0" smtClean="0">
                    <a:latin typeface="Sylfaen" panose="010A0502050306030303" pitchFamily="18" charset="0"/>
                  </a:rPr>
                  <a:t> = </a:t>
                </a:r>
                <a14:m>
                  <m:oMath xmlns:m="http://schemas.openxmlformats.org/officeDocument/2006/math">
                    <m:f>
                      <m:fPr>
                        <m:ctrlPr>
                          <a:rPr lang="en-US" altLang="en-US" sz="2800" i="1" smtClean="0">
                            <a:latin typeface="Cambria Math" panose="02040503050406030204" pitchFamily="18" charset="0"/>
                          </a:rPr>
                        </m:ctrlPr>
                      </m:fPr>
                      <m:num>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b="0" i="1" smtClean="0">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rPr>
                          <m:t>)</m:t>
                        </m:r>
                      </m:num>
                      <m:den>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r>
                          <a:rPr lang="en-IN" altLang="en-US" sz="2800" b="0" i="1" smtClean="0">
                            <a:latin typeface="Cambria Math" panose="02040503050406030204" pitchFamily="18" charset="0"/>
                          </a:rPr>
                          <m:t>𝑋</m:t>
                        </m:r>
                        <m:r>
                          <a:rPr lang="en-IN" altLang="en-US" sz="2800" b="0" i="1" smtClean="0">
                            <a:latin typeface="Cambria Math" panose="02040503050406030204" pitchFamily="18" charset="0"/>
                          </a:rPr>
                          <m:t>) ×</m:t>
                        </m:r>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rPr>
                          <m:t>)</m:t>
                        </m:r>
                      </m:den>
                    </m:f>
                  </m:oMath>
                </a14:m>
                <a:endParaRPr lang="en-US" altLang="en-US" sz="2800" dirty="0" smtClean="0">
                  <a:latin typeface="Sylfaen" panose="010A0502050306030303" pitchFamily="18" charset="0"/>
                </a:endParaRPr>
              </a:p>
              <a:p>
                <a:pPr lvl="1"/>
                <a:endParaRPr lang="en-US" altLang="en-US" sz="2800" dirty="0">
                  <a:latin typeface="Sylfaen" panose="010A0502050306030303" pitchFamily="18" charset="0"/>
                </a:endParaRPr>
              </a:p>
              <a:p>
                <a:pPr lvl="1"/>
                <a:r>
                  <a:rPr lang="en-US" altLang="en-US" sz="2800" dirty="0">
                    <a:latin typeface="Sylfaen" panose="010A0502050306030303" pitchFamily="18" charset="0"/>
                  </a:rPr>
                  <a:t>The lift of the rule X=&gt;Y is the confidence of the rule divided by the expected confidence, assuming that the </a:t>
                </a:r>
                <a:r>
                  <a:rPr lang="en-US" altLang="en-US" sz="2800" dirty="0" err="1">
                    <a:latin typeface="Sylfaen" panose="010A0502050306030303" pitchFamily="18" charset="0"/>
                  </a:rPr>
                  <a:t>itemsets</a:t>
                </a:r>
                <a:r>
                  <a:rPr lang="en-US" altLang="en-US" sz="2800" dirty="0">
                    <a:latin typeface="Sylfaen" panose="010A0502050306030303" pitchFamily="18" charset="0"/>
                  </a:rPr>
                  <a:t> X and Y are independent of each other</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dirty="0" smtClean="0">
                    <a:latin typeface="Sylfaen" panose="010A0502050306030303" pitchFamily="18" charset="0"/>
                  </a:rPr>
                  <a:t>The </a:t>
                </a:r>
                <a:r>
                  <a:rPr lang="en-US" altLang="en-US" sz="2800" dirty="0">
                    <a:latin typeface="Sylfaen" panose="010A0502050306030303" pitchFamily="18" charset="0"/>
                  </a:rPr>
                  <a:t>expected confidence is the confidence divided by the frequency of {Y</a:t>
                </a:r>
                <a:r>
                  <a:rPr lang="en-US" altLang="en-US" sz="2800" dirty="0" smtClean="0">
                    <a:latin typeface="Sylfaen" panose="010A0502050306030303" pitchFamily="18" charset="0"/>
                  </a:rPr>
                  <a:t>}.</a:t>
                </a:r>
                <a:endParaRPr lang="en-US" altLang="en-US" sz="2800" dirty="0">
                  <a:latin typeface="Sylfaen" panose="010A0502050306030303" pitchFamily="18" charset="0"/>
                </a:endParaRPr>
              </a:p>
            </p:txBody>
          </p:sp>
        </mc:Choice>
        <mc:Fallback xmlns="">
          <p:sp>
            <p:nvSpPr>
              <p:cNvPr id="679939" name="Rectangle 3"/>
              <p:cNvSpPr>
                <a:spLocks noGrp="1" noRot="1" noChangeAspect="1" noMove="1" noResize="1" noEditPoints="1" noAdjustHandles="1" noChangeArrowheads="1" noChangeShapeType="1" noTextEdit="1"/>
              </p:cNvSpPr>
              <p:nvPr>
                <p:ph type="body" idx="1"/>
              </p:nvPr>
            </p:nvSpPr>
            <p:spPr>
              <a:xfrm>
                <a:off x="326265" y="1023715"/>
                <a:ext cx="11539470" cy="5087936"/>
              </a:xfrm>
              <a:blipFill rotWithShape="0">
                <a:blip r:embed="rId2"/>
                <a:stretch>
                  <a:fillRect l="-951" t="-2036" r="-529" b="-1677"/>
                </a:stretch>
              </a:blipFill>
            </p:spPr>
            <p:txBody>
              <a:bodyPr/>
              <a:lstStyle/>
              <a:p>
                <a:r>
                  <a:rPr lang="en-IN">
                    <a:noFill/>
                  </a:rPr>
                  <a:t> </a:t>
                </a:r>
              </a:p>
            </p:txBody>
          </p:sp>
        </mc:Fallback>
      </mc:AlternateContent>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0785" y="1268414"/>
            <a:ext cx="7082307" cy="772464"/>
          </a:xfrm>
          <a:prstGeom prst="rect">
            <a:avLst/>
          </a:prstGeom>
        </p:spPr>
      </p:pic>
    </p:spTree>
    <p:extLst>
      <p:ext uri="{BB962C8B-B14F-4D97-AF65-F5344CB8AC3E}">
        <p14:creationId xmlns:p14="http://schemas.microsoft.com/office/powerpoint/2010/main" val="22636969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80</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mc:AlternateContent xmlns:mc="http://schemas.openxmlformats.org/markup-compatibility/2006" xmlns:a14="http://schemas.microsoft.com/office/drawing/2010/main">
        <mc:Choice Requires="a14">
          <p:sp>
            <p:nvSpPr>
              <p:cNvPr id="679939" name="Rectangle 3"/>
              <p:cNvSpPr>
                <a:spLocks noGrp="1" noChangeArrowheads="1"/>
              </p:cNvSpPr>
              <p:nvPr>
                <p:ph type="body" idx="1"/>
              </p:nvPr>
            </p:nvSpPr>
            <p:spPr>
              <a:xfrm>
                <a:off x="347730" y="1268414"/>
                <a:ext cx="11539470" cy="4859337"/>
              </a:xfrm>
            </p:spPr>
            <p:txBody>
              <a:bodyPr>
                <a:noAutofit/>
              </a:bodyPr>
              <a:lstStyle/>
              <a:p>
                <a:r>
                  <a:rPr lang="en-US" altLang="en-US" dirty="0" smtClean="0">
                    <a:solidFill>
                      <a:srgbClr val="FF0000"/>
                    </a:solidFill>
                    <a:latin typeface="Sylfaen" panose="010A0502050306030303" pitchFamily="18" charset="0"/>
                  </a:rPr>
                  <a:t>Lift:</a:t>
                </a:r>
                <a:r>
                  <a:rPr lang="en-US" altLang="en-US" dirty="0" smtClean="0">
                    <a:latin typeface="Sylfaen" panose="010A0502050306030303" pitchFamily="18" charset="0"/>
                  </a:rPr>
                  <a:t> </a:t>
                </a:r>
                <a:r>
                  <a:rPr lang="en-US" altLang="en-US" sz="2800" dirty="0" smtClean="0">
                    <a:latin typeface="Sylfaen" panose="010A0502050306030303" pitchFamily="18" charset="0"/>
                  </a:rPr>
                  <a:t>		Lift(</a:t>
                </a:r>
                <a14:m>
                  <m:oMath xmlns:m="http://schemas.openxmlformats.org/officeDocument/2006/math">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oMath>
                </a14:m>
                <a:r>
                  <a:rPr lang="en-US" altLang="en-US" sz="2800" dirty="0" smtClean="0">
                    <a:latin typeface="Sylfaen" panose="010A0502050306030303" pitchFamily="18" charset="0"/>
                  </a:rPr>
                  <a:t> = </a:t>
                </a:r>
                <a14:m>
                  <m:oMath xmlns:m="http://schemas.openxmlformats.org/officeDocument/2006/math">
                    <m:f>
                      <m:fPr>
                        <m:ctrlPr>
                          <a:rPr lang="en-US" altLang="en-US" sz="2800" i="1" smtClean="0">
                            <a:latin typeface="Cambria Math" panose="02040503050406030204" pitchFamily="18" charset="0"/>
                          </a:rPr>
                        </m:ctrlPr>
                      </m:fPr>
                      <m:num>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b="0" i="1" smtClean="0">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rPr>
                          <m:t>)</m:t>
                        </m:r>
                      </m:num>
                      <m:den>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r>
                          <a:rPr lang="en-IN" altLang="en-US" sz="2800" b="0" i="1" smtClean="0">
                            <a:latin typeface="Cambria Math" panose="02040503050406030204" pitchFamily="18" charset="0"/>
                          </a:rPr>
                          <m:t>𝑋</m:t>
                        </m:r>
                        <m:r>
                          <a:rPr lang="en-IN" altLang="en-US" sz="2800" b="0" i="1" smtClean="0">
                            <a:latin typeface="Cambria Math" panose="02040503050406030204" pitchFamily="18" charset="0"/>
                          </a:rPr>
                          <m:t>) ×</m:t>
                        </m:r>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rPr>
                          <m:t>)</m:t>
                        </m:r>
                      </m:den>
                    </m:f>
                  </m:oMath>
                </a14:m>
                <a:endParaRPr lang="en-US" altLang="en-US" sz="2800" dirty="0" smtClean="0">
                  <a:latin typeface="Sylfaen" panose="010A0502050306030303" pitchFamily="18" charset="0"/>
                </a:endParaRPr>
              </a:p>
              <a:p>
                <a:pPr lvl="1"/>
                <a:endParaRPr lang="en-US" altLang="en-US" sz="2800" dirty="0">
                  <a:latin typeface="Sylfaen" panose="010A0502050306030303" pitchFamily="18" charset="0"/>
                </a:endParaRPr>
              </a:p>
              <a:p>
                <a:pPr lvl="1"/>
                <a:r>
                  <a:rPr lang="en-US" altLang="en-US" sz="2800" dirty="0" smtClean="0">
                    <a:latin typeface="Sylfaen" panose="010A0502050306030303" pitchFamily="18" charset="0"/>
                  </a:rPr>
                  <a:t>Lift </a:t>
                </a:r>
                <a:r>
                  <a:rPr lang="en-US" altLang="en-US" sz="2800" b="1" dirty="0">
                    <a:latin typeface="Sylfaen" panose="010A0502050306030303" pitchFamily="18" charset="0"/>
                  </a:rPr>
                  <a:t>value near 1 </a:t>
                </a:r>
                <a:r>
                  <a:rPr lang="en-US" altLang="en-US" sz="2800" dirty="0">
                    <a:latin typeface="Sylfaen" panose="010A0502050306030303" pitchFamily="18" charset="0"/>
                  </a:rPr>
                  <a:t>indicates X and Y almost often appear together as expected, </a:t>
                </a:r>
                <a:endParaRPr lang="en-US" altLang="en-US" sz="2800" dirty="0" smtClean="0">
                  <a:latin typeface="Sylfaen" panose="010A0502050306030303" pitchFamily="18" charset="0"/>
                </a:endParaRPr>
              </a:p>
              <a:p>
                <a:pPr lvl="1"/>
                <a:endParaRPr lang="en-US" altLang="en-US" sz="2800" dirty="0">
                  <a:latin typeface="Sylfaen" panose="010A0502050306030303" pitchFamily="18" charset="0"/>
                </a:endParaRPr>
              </a:p>
              <a:p>
                <a:pPr lvl="1"/>
                <a:r>
                  <a:rPr lang="en-US" altLang="en-US" sz="2800" b="1" dirty="0" smtClean="0">
                    <a:latin typeface="Sylfaen" panose="010A0502050306030303" pitchFamily="18" charset="0"/>
                  </a:rPr>
                  <a:t>greater </a:t>
                </a:r>
                <a:r>
                  <a:rPr lang="en-US" altLang="en-US" sz="2800" b="1" dirty="0">
                    <a:latin typeface="Sylfaen" panose="010A0502050306030303" pitchFamily="18" charset="0"/>
                  </a:rPr>
                  <a:t>than 1 </a:t>
                </a:r>
                <a:r>
                  <a:rPr lang="en-US" altLang="en-US" sz="2800" dirty="0">
                    <a:latin typeface="Sylfaen" panose="010A0502050306030303" pitchFamily="18" charset="0"/>
                  </a:rPr>
                  <a:t>means they appear together more than </a:t>
                </a:r>
                <a:r>
                  <a:rPr lang="en-US" altLang="en-US" sz="2800" dirty="0" smtClean="0">
                    <a:latin typeface="Sylfaen" panose="010A0502050306030303" pitchFamily="18" charset="0"/>
                  </a:rPr>
                  <a:t>expected, </a:t>
                </a:r>
                <a:r>
                  <a:rPr lang="en-US" altLang="en-US" sz="2800" dirty="0">
                    <a:latin typeface="Sylfaen" panose="010A0502050306030303" pitchFamily="18" charset="0"/>
                  </a:rPr>
                  <a:t>and </a:t>
                </a:r>
                <a:endParaRPr lang="en-US" altLang="en-US" sz="2800" dirty="0" smtClean="0">
                  <a:latin typeface="Sylfaen" panose="010A0502050306030303" pitchFamily="18" charset="0"/>
                </a:endParaRPr>
              </a:p>
              <a:p>
                <a:pPr lvl="1"/>
                <a:endParaRPr lang="en-US" altLang="en-US" sz="2800" dirty="0">
                  <a:latin typeface="Sylfaen" panose="010A0502050306030303" pitchFamily="18" charset="0"/>
                </a:endParaRPr>
              </a:p>
              <a:p>
                <a:pPr lvl="1"/>
                <a:r>
                  <a:rPr lang="en-US" altLang="en-US" sz="2800" b="1" dirty="0" smtClean="0">
                    <a:latin typeface="Sylfaen" panose="010A0502050306030303" pitchFamily="18" charset="0"/>
                  </a:rPr>
                  <a:t>less </a:t>
                </a:r>
                <a:r>
                  <a:rPr lang="en-US" altLang="en-US" sz="2800" b="1" dirty="0">
                    <a:latin typeface="Sylfaen" panose="010A0502050306030303" pitchFamily="18" charset="0"/>
                  </a:rPr>
                  <a:t>than 1 </a:t>
                </a:r>
                <a:r>
                  <a:rPr lang="en-US" altLang="en-US" sz="2800" dirty="0">
                    <a:latin typeface="Sylfaen" panose="010A0502050306030303" pitchFamily="18" charset="0"/>
                  </a:rPr>
                  <a:t>means they appear less than expected</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u="sng" dirty="0" smtClean="0">
                    <a:latin typeface="Sylfaen" panose="010A0502050306030303" pitchFamily="18" charset="0"/>
                  </a:rPr>
                  <a:t>Greater </a:t>
                </a:r>
                <a:r>
                  <a:rPr lang="en-US" altLang="en-US" sz="2800" u="sng" dirty="0">
                    <a:latin typeface="Sylfaen" panose="010A0502050306030303" pitchFamily="18" charset="0"/>
                  </a:rPr>
                  <a:t>lift values indicate stronger association.</a:t>
                </a:r>
              </a:p>
            </p:txBody>
          </p:sp>
        </mc:Choice>
        <mc:Fallback xmlns="">
          <p:sp>
            <p:nvSpPr>
              <p:cNvPr id="679939" name="Rectangle 3"/>
              <p:cNvSpPr>
                <a:spLocks noGrp="1" noRot="1" noChangeAspect="1" noMove="1" noResize="1" noEditPoints="1" noAdjustHandles="1" noChangeArrowheads="1" noChangeShapeType="1" noTextEdit="1"/>
              </p:cNvSpPr>
              <p:nvPr>
                <p:ph type="body" idx="1"/>
              </p:nvPr>
            </p:nvSpPr>
            <p:spPr>
              <a:xfrm>
                <a:off x="347730" y="1268414"/>
                <a:ext cx="11539470" cy="4859337"/>
              </a:xfrm>
              <a:blipFill rotWithShape="0">
                <a:blip r:embed="rId2"/>
                <a:stretch>
                  <a:fillRect l="-951"/>
                </a:stretch>
              </a:blipFill>
            </p:spPr>
            <p:txBody>
              <a:bodyPr/>
              <a:lstStyle/>
              <a:p>
                <a:r>
                  <a:rPr lang="en-IN">
                    <a:noFill/>
                  </a:rPr>
                  <a:t> </a:t>
                </a:r>
              </a:p>
            </p:txBody>
          </p:sp>
        </mc:Fallback>
      </mc:AlternateContent>
    </p:spTree>
    <p:extLst>
      <p:ext uri="{BB962C8B-B14F-4D97-AF65-F5344CB8AC3E}">
        <p14:creationId xmlns:p14="http://schemas.microsoft.com/office/powerpoint/2010/main" val="31198155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622"/>
            <a:ext cx="7366715" cy="629660"/>
          </a:xfrm>
          <a:prstGeom prst="rect">
            <a:avLst/>
          </a:prstGeom>
        </p:spPr>
        <p:txBody>
          <a:bodyPr vert="horz" wrap="square" lIns="0" tIns="13970" rIns="0" bIns="0" rtlCol="0" anchor="ctr">
            <a:spAutoFit/>
          </a:bodyPr>
          <a:lstStyle/>
          <a:p>
            <a:pPr marL="12700">
              <a:lnSpc>
                <a:spcPct val="100000"/>
              </a:lnSpc>
              <a:spcBef>
                <a:spcPts val="110"/>
              </a:spcBef>
            </a:pPr>
            <a:r>
              <a:rPr sz="4000" b="1" spc="5" dirty="0">
                <a:solidFill>
                  <a:schemeClr val="accent1">
                    <a:lumMod val="75000"/>
                  </a:schemeClr>
                </a:solidFill>
                <a:latin typeface="Arial Rounded MT Bold" panose="020F0704030504030204" pitchFamily="34" charset="0"/>
                <a:cs typeface="Trebuchet MS"/>
              </a:rPr>
              <a:t>What</a:t>
            </a:r>
            <a:r>
              <a:rPr sz="4000" b="1" spc="-80" dirty="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Is</a:t>
            </a:r>
            <a:r>
              <a:rPr sz="4000" b="1" spc="-254" dirty="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An</a:t>
            </a:r>
            <a:r>
              <a:rPr sz="4000" b="1" spc="-35" dirty="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Itemset?</a:t>
            </a:r>
            <a:endParaRPr sz="4000" dirty="0">
              <a:solidFill>
                <a:schemeClr val="accent1">
                  <a:lumMod val="75000"/>
                </a:schemeClr>
              </a:solidFill>
              <a:latin typeface="Arial Rounded MT Bold" panose="020F0704030504030204" pitchFamily="34" charset="0"/>
              <a:cs typeface="Trebuchet MS"/>
            </a:endParaRPr>
          </a:p>
        </p:txBody>
      </p:sp>
      <p:sp>
        <p:nvSpPr>
          <p:cNvPr id="3" name="object 3"/>
          <p:cNvSpPr txBox="1"/>
          <p:nvPr/>
        </p:nvSpPr>
        <p:spPr>
          <a:xfrm>
            <a:off x="231819" y="1543651"/>
            <a:ext cx="11668259" cy="3768980"/>
          </a:xfrm>
          <a:prstGeom prst="rect">
            <a:avLst/>
          </a:prstGeom>
        </p:spPr>
        <p:txBody>
          <a:bodyPr vert="horz" wrap="square" lIns="0" tIns="11430" rIns="0" bIns="0" rtlCol="0">
            <a:spAutoFit/>
          </a:bodyPr>
          <a:lstStyle/>
          <a:p>
            <a:pPr marL="268605" marR="5080" indent="-256540" algn="just">
              <a:spcBef>
                <a:spcPts val="90"/>
              </a:spcBef>
              <a:buClr>
                <a:srgbClr val="9F4DA2"/>
              </a:buClr>
              <a:buChar char="•"/>
              <a:tabLst>
                <a:tab pos="268605" algn="l"/>
                <a:tab pos="269240" algn="l"/>
              </a:tabLst>
            </a:pPr>
            <a:r>
              <a:rPr sz="2400" spc="-10" dirty="0">
                <a:latin typeface="Sylfaen" panose="010A0502050306030303" pitchFamily="18" charset="0"/>
                <a:cs typeface="Georgia"/>
              </a:rPr>
              <a:t>A</a:t>
            </a:r>
            <a:r>
              <a:rPr sz="2400" spc="-25" dirty="0">
                <a:latin typeface="Sylfaen" panose="010A0502050306030303" pitchFamily="18" charset="0"/>
                <a:cs typeface="Georgia"/>
              </a:rPr>
              <a:t> </a:t>
            </a:r>
            <a:r>
              <a:rPr sz="2400" spc="-10" dirty="0">
                <a:latin typeface="Sylfaen" panose="010A0502050306030303" pitchFamily="18" charset="0"/>
                <a:cs typeface="Georgia"/>
              </a:rPr>
              <a:t>set</a:t>
            </a:r>
            <a:r>
              <a:rPr sz="2400" spc="10" dirty="0">
                <a:latin typeface="Sylfaen" panose="010A0502050306030303" pitchFamily="18" charset="0"/>
                <a:cs typeface="Georgia"/>
              </a:rPr>
              <a:t> </a:t>
            </a:r>
            <a:r>
              <a:rPr sz="2400" spc="-5" dirty="0">
                <a:latin typeface="Sylfaen" panose="010A0502050306030303" pitchFamily="18" charset="0"/>
                <a:cs typeface="Georgia"/>
              </a:rPr>
              <a:t>of </a:t>
            </a:r>
            <a:r>
              <a:rPr sz="2400" spc="-10" dirty="0">
                <a:latin typeface="Sylfaen" panose="010A0502050306030303" pitchFamily="18" charset="0"/>
                <a:cs typeface="Georgia"/>
              </a:rPr>
              <a:t>items</a:t>
            </a:r>
            <a:r>
              <a:rPr sz="2400" spc="20" dirty="0">
                <a:latin typeface="Sylfaen" panose="010A0502050306030303" pitchFamily="18" charset="0"/>
                <a:cs typeface="Georgia"/>
              </a:rPr>
              <a:t> </a:t>
            </a:r>
            <a:r>
              <a:rPr sz="2400" spc="-10" dirty="0">
                <a:latin typeface="Sylfaen" panose="010A0502050306030303" pitchFamily="18" charset="0"/>
                <a:cs typeface="Georgia"/>
              </a:rPr>
              <a:t>together</a:t>
            </a:r>
            <a:r>
              <a:rPr sz="2400" spc="15" dirty="0">
                <a:latin typeface="Sylfaen" panose="010A0502050306030303" pitchFamily="18" charset="0"/>
                <a:cs typeface="Georgia"/>
              </a:rPr>
              <a:t> </a:t>
            </a:r>
            <a:r>
              <a:rPr sz="2400" spc="-10" dirty="0">
                <a:latin typeface="Sylfaen" panose="010A0502050306030303" pitchFamily="18" charset="0"/>
                <a:cs typeface="Georgia"/>
              </a:rPr>
              <a:t>is</a:t>
            </a:r>
            <a:r>
              <a:rPr sz="2400" dirty="0">
                <a:latin typeface="Sylfaen" panose="010A0502050306030303" pitchFamily="18" charset="0"/>
                <a:cs typeface="Georgia"/>
              </a:rPr>
              <a:t> </a:t>
            </a:r>
            <a:r>
              <a:rPr sz="2400" spc="-5" dirty="0">
                <a:latin typeface="Sylfaen" panose="010A0502050306030303" pitchFamily="18" charset="0"/>
                <a:cs typeface="Georgia"/>
              </a:rPr>
              <a:t>called</a:t>
            </a:r>
            <a:r>
              <a:rPr sz="2400" spc="20" dirty="0">
                <a:latin typeface="Sylfaen" panose="010A0502050306030303" pitchFamily="18" charset="0"/>
                <a:cs typeface="Georgia"/>
              </a:rPr>
              <a:t> </a:t>
            </a:r>
            <a:r>
              <a:rPr sz="2400" spc="-5" dirty="0">
                <a:latin typeface="Sylfaen" panose="010A0502050306030303" pitchFamily="18" charset="0"/>
                <a:cs typeface="Georgia"/>
              </a:rPr>
              <a:t>an</a:t>
            </a:r>
            <a:r>
              <a:rPr sz="2400" spc="75" dirty="0">
                <a:latin typeface="Sylfaen" panose="010A0502050306030303" pitchFamily="18" charset="0"/>
                <a:cs typeface="Georgia"/>
              </a:rPr>
              <a:t> </a:t>
            </a:r>
            <a:r>
              <a:rPr sz="2400" spc="-10" dirty="0">
                <a:latin typeface="Sylfaen" panose="010A0502050306030303" pitchFamily="18" charset="0"/>
                <a:cs typeface="Georgia"/>
              </a:rPr>
              <a:t>itemset.</a:t>
            </a:r>
            <a:r>
              <a:rPr sz="2400" spc="15" dirty="0">
                <a:latin typeface="Sylfaen" panose="010A0502050306030303" pitchFamily="18" charset="0"/>
                <a:cs typeface="Georgia"/>
              </a:rPr>
              <a:t> </a:t>
            </a:r>
            <a:r>
              <a:rPr sz="2400" spc="-10" dirty="0">
                <a:latin typeface="Sylfaen" panose="010A0502050306030303" pitchFamily="18" charset="0"/>
                <a:cs typeface="Georgia"/>
              </a:rPr>
              <a:t>If</a:t>
            </a:r>
            <a:r>
              <a:rPr sz="2400" spc="15" dirty="0">
                <a:latin typeface="Sylfaen" panose="010A0502050306030303" pitchFamily="18" charset="0"/>
                <a:cs typeface="Georgia"/>
              </a:rPr>
              <a:t> </a:t>
            </a:r>
            <a:r>
              <a:rPr sz="2400" spc="-5" dirty="0">
                <a:latin typeface="Sylfaen" panose="010A0502050306030303" pitchFamily="18" charset="0"/>
                <a:cs typeface="Georgia"/>
              </a:rPr>
              <a:t>any</a:t>
            </a:r>
            <a:r>
              <a:rPr sz="2400" spc="40" dirty="0">
                <a:latin typeface="Sylfaen" panose="010A0502050306030303" pitchFamily="18" charset="0"/>
                <a:cs typeface="Georgia"/>
              </a:rPr>
              <a:t> </a:t>
            </a:r>
            <a:r>
              <a:rPr sz="2400" spc="-10" dirty="0">
                <a:latin typeface="Sylfaen" panose="010A0502050306030303" pitchFamily="18" charset="0"/>
                <a:cs typeface="Georgia"/>
              </a:rPr>
              <a:t>itemset</a:t>
            </a:r>
            <a:r>
              <a:rPr sz="2400" spc="5" dirty="0">
                <a:latin typeface="Sylfaen" panose="010A0502050306030303" pitchFamily="18" charset="0"/>
                <a:cs typeface="Georgia"/>
              </a:rPr>
              <a:t> </a:t>
            </a:r>
            <a:r>
              <a:rPr sz="2400" spc="-10" dirty="0">
                <a:latin typeface="Sylfaen" panose="010A0502050306030303" pitchFamily="18" charset="0"/>
                <a:cs typeface="Georgia"/>
              </a:rPr>
              <a:t>has</a:t>
            </a:r>
            <a:r>
              <a:rPr sz="2400" spc="30" dirty="0">
                <a:latin typeface="Sylfaen" panose="010A0502050306030303" pitchFamily="18" charset="0"/>
                <a:cs typeface="Georgia"/>
              </a:rPr>
              <a:t> </a:t>
            </a:r>
            <a:r>
              <a:rPr sz="2400" spc="-10" dirty="0">
                <a:latin typeface="Sylfaen" panose="010A0502050306030303" pitchFamily="18" charset="0"/>
                <a:cs typeface="Georgia"/>
              </a:rPr>
              <a:t>k- </a:t>
            </a:r>
            <a:r>
              <a:rPr sz="2400" spc="-5" dirty="0">
                <a:latin typeface="Sylfaen" panose="010A0502050306030303" pitchFamily="18" charset="0"/>
                <a:cs typeface="Georgia"/>
              </a:rPr>
              <a:t> </a:t>
            </a:r>
            <a:r>
              <a:rPr sz="2400" spc="-10" dirty="0">
                <a:latin typeface="Sylfaen" panose="010A0502050306030303" pitchFamily="18" charset="0"/>
                <a:cs typeface="Georgia"/>
              </a:rPr>
              <a:t>items</a:t>
            </a:r>
            <a:r>
              <a:rPr sz="2400" spc="-5" dirty="0">
                <a:latin typeface="Sylfaen" panose="010A0502050306030303" pitchFamily="18" charset="0"/>
                <a:cs typeface="Georgia"/>
              </a:rPr>
              <a:t> </a:t>
            </a:r>
            <a:r>
              <a:rPr sz="2400" spc="-10" dirty="0">
                <a:latin typeface="Sylfaen" panose="010A0502050306030303" pitchFamily="18" charset="0"/>
                <a:cs typeface="Georgia"/>
              </a:rPr>
              <a:t>it</a:t>
            </a:r>
            <a:r>
              <a:rPr sz="2400" dirty="0">
                <a:latin typeface="Sylfaen" panose="010A0502050306030303" pitchFamily="18" charset="0"/>
                <a:cs typeface="Georgia"/>
              </a:rPr>
              <a:t> </a:t>
            </a:r>
            <a:r>
              <a:rPr sz="2400" spc="-10" dirty="0">
                <a:latin typeface="Sylfaen" panose="010A0502050306030303" pitchFamily="18" charset="0"/>
                <a:cs typeface="Georgia"/>
              </a:rPr>
              <a:t>is</a:t>
            </a:r>
            <a:r>
              <a:rPr sz="2400" spc="20" dirty="0">
                <a:latin typeface="Sylfaen" panose="010A0502050306030303" pitchFamily="18" charset="0"/>
                <a:cs typeface="Georgia"/>
              </a:rPr>
              <a:t> </a:t>
            </a:r>
            <a:r>
              <a:rPr sz="2400" spc="-5" dirty="0">
                <a:latin typeface="Sylfaen" panose="010A0502050306030303" pitchFamily="18" charset="0"/>
                <a:cs typeface="Georgia"/>
              </a:rPr>
              <a:t>called</a:t>
            </a:r>
            <a:r>
              <a:rPr sz="2400" spc="20" dirty="0">
                <a:latin typeface="Sylfaen" panose="010A0502050306030303" pitchFamily="18" charset="0"/>
                <a:cs typeface="Georgia"/>
              </a:rPr>
              <a:t> </a:t>
            </a:r>
            <a:r>
              <a:rPr sz="2400" spc="-5" dirty="0">
                <a:latin typeface="Sylfaen" panose="010A0502050306030303" pitchFamily="18" charset="0"/>
                <a:cs typeface="Georgia"/>
              </a:rPr>
              <a:t>a k-itemset.</a:t>
            </a:r>
            <a:r>
              <a:rPr sz="2400" spc="30" dirty="0">
                <a:latin typeface="Sylfaen" panose="010A0502050306030303" pitchFamily="18" charset="0"/>
                <a:cs typeface="Georgia"/>
              </a:rPr>
              <a:t> </a:t>
            </a:r>
            <a:endParaRPr lang="en-IN" sz="2400" spc="30" dirty="0" smtClean="0">
              <a:latin typeface="Sylfaen" panose="010A0502050306030303" pitchFamily="18" charset="0"/>
              <a:cs typeface="Georgia"/>
            </a:endParaRPr>
          </a:p>
          <a:p>
            <a:pPr marL="268605" marR="5080" indent="-256540" algn="just">
              <a:spcBef>
                <a:spcPts val="90"/>
              </a:spcBef>
              <a:buClr>
                <a:srgbClr val="9F4DA2"/>
              </a:buClr>
              <a:buChar char="•"/>
              <a:tabLst>
                <a:tab pos="268605" algn="l"/>
                <a:tab pos="269240" algn="l"/>
              </a:tabLst>
            </a:pPr>
            <a:endParaRPr lang="en-IN" sz="2400" spc="30" dirty="0">
              <a:latin typeface="Sylfaen" panose="010A0502050306030303" pitchFamily="18" charset="0"/>
              <a:cs typeface="Georgia"/>
            </a:endParaRPr>
          </a:p>
          <a:p>
            <a:pPr marL="268605" marR="5080" indent="-256540" algn="just">
              <a:spcBef>
                <a:spcPts val="90"/>
              </a:spcBef>
              <a:buClr>
                <a:srgbClr val="9F4DA2"/>
              </a:buClr>
              <a:buChar char="•"/>
              <a:tabLst>
                <a:tab pos="268605" algn="l"/>
                <a:tab pos="269240" algn="l"/>
              </a:tabLst>
            </a:pPr>
            <a:r>
              <a:rPr sz="2400" spc="-5" dirty="0" smtClean="0">
                <a:latin typeface="Sylfaen" panose="010A0502050306030303" pitchFamily="18" charset="0"/>
                <a:cs typeface="Georgia"/>
              </a:rPr>
              <a:t>An</a:t>
            </a:r>
            <a:r>
              <a:rPr sz="2400" spc="20" dirty="0" smtClean="0">
                <a:latin typeface="Sylfaen" panose="010A0502050306030303" pitchFamily="18" charset="0"/>
                <a:cs typeface="Georgia"/>
              </a:rPr>
              <a:t> </a:t>
            </a:r>
            <a:r>
              <a:rPr sz="2400" spc="-10" dirty="0">
                <a:latin typeface="Sylfaen" panose="010A0502050306030303" pitchFamily="18" charset="0"/>
                <a:cs typeface="Georgia"/>
              </a:rPr>
              <a:t>itemset</a:t>
            </a:r>
            <a:r>
              <a:rPr sz="2400" spc="5" dirty="0">
                <a:latin typeface="Sylfaen" panose="010A0502050306030303" pitchFamily="18" charset="0"/>
                <a:cs typeface="Georgia"/>
              </a:rPr>
              <a:t> </a:t>
            </a:r>
            <a:r>
              <a:rPr sz="2400" spc="-5" dirty="0">
                <a:latin typeface="Sylfaen" panose="010A0502050306030303" pitchFamily="18" charset="0"/>
                <a:cs typeface="Georgia"/>
              </a:rPr>
              <a:t>consists</a:t>
            </a:r>
            <a:r>
              <a:rPr sz="2400" spc="20" dirty="0">
                <a:latin typeface="Sylfaen" panose="010A0502050306030303" pitchFamily="18" charset="0"/>
                <a:cs typeface="Georgia"/>
              </a:rPr>
              <a:t> </a:t>
            </a:r>
            <a:r>
              <a:rPr sz="2400" spc="-5" dirty="0">
                <a:latin typeface="Sylfaen" panose="010A0502050306030303" pitchFamily="18" charset="0"/>
                <a:cs typeface="Georgia"/>
              </a:rPr>
              <a:t>of two or</a:t>
            </a:r>
            <a:r>
              <a:rPr sz="2400" spc="25" dirty="0">
                <a:latin typeface="Sylfaen" panose="010A0502050306030303" pitchFamily="18" charset="0"/>
                <a:cs typeface="Georgia"/>
              </a:rPr>
              <a:t> </a:t>
            </a:r>
            <a:r>
              <a:rPr sz="2400" spc="-5" dirty="0">
                <a:latin typeface="Sylfaen" panose="010A0502050306030303" pitchFamily="18" charset="0"/>
                <a:cs typeface="Georgia"/>
              </a:rPr>
              <a:t>more </a:t>
            </a:r>
            <a:r>
              <a:rPr sz="2400" dirty="0">
                <a:latin typeface="Sylfaen" panose="010A0502050306030303" pitchFamily="18" charset="0"/>
                <a:cs typeface="Georgia"/>
              </a:rPr>
              <a:t> </a:t>
            </a:r>
            <a:r>
              <a:rPr sz="2400" spc="-10" dirty="0">
                <a:latin typeface="Sylfaen" panose="010A0502050306030303" pitchFamily="18" charset="0"/>
                <a:cs typeface="Georgia"/>
              </a:rPr>
              <a:t>items.</a:t>
            </a:r>
            <a:r>
              <a:rPr sz="2400" spc="75" dirty="0">
                <a:latin typeface="Sylfaen" panose="010A0502050306030303" pitchFamily="18" charset="0"/>
                <a:cs typeface="Georgia"/>
              </a:rPr>
              <a:t> </a:t>
            </a:r>
            <a:r>
              <a:rPr sz="2400" spc="-5" dirty="0">
                <a:latin typeface="Sylfaen" panose="010A0502050306030303" pitchFamily="18" charset="0"/>
                <a:cs typeface="Georgia"/>
              </a:rPr>
              <a:t>An</a:t>
            </a:r>
            <a:r>
              <a:rPr sz="2400" spc="114" dirty="0">
                <a:latin typeface="Sylfaen" panose="010A0502050306030303" pitchFamily="18" charset="0"/>
                <a:cs typeface="Georgia"/>
              </a:rPr>
              <a:t> </a:t>
            </a:r>
            <a:r>
              <a:rPr sz="2400" spc="-10" dirty="0">
                <a:latin typeface="Sylfaen" panose="010A0502050306030303" pitchFamily="18" charset="0"/>
                <a:cs typeface="Georgia"/>
              </a:rPr>
              <a:t>itemset</a:t>
            </a:r>
            <a:r>
              <a:rPr sz="2400" spc="114" dirty="0">
                <a:latin typeface="Sylfaen" panose="010A0502050306030303" pitchFamily="18" charset="0"/>
                <a:cs typeface="Georgia"/>
              </a:rPr>
              <a:t> </a:t>
            </a:r>
            <a:r>
              <a:rPr sz="2400" spc="-5" dirty="0">
                <a:latin typeface="Sylfaen" panose="010A0502050306030303" pitchFamily="18" charset="0"/>
                <a:cs typeface="Georgia"/>
              </a:rPr>
              <a:t>that</a:t>
            </a:r>
            <a:r>
              <a:rPr sz="2400" spc="95" dirty="0">
                <a:latin typeface="Sylfaen" panose="010A0502050306030303" pitchFamily="18" charset="0"/>
                <a:cs typeface="Georgia"/>
              </a:rPr>
              <a:t> </a:t>
            </a:r>
            <a:r>
              <a:rPr sz="2400" spc="-5" dirty="0">
                <a:latin typeface="Sylfaen" panose="010A0502050306030303" pitchFamily="18" charset="0"/>
                <a:cs typeface="Georgia"/>
              </a:rPr>
              <a:t>occurs</a:t>
            </a:r>
            <a:r>
              <a:rPr sz="2400" spc="80" dirty="0">
                <a:latin typeface="Sylfaen" panose="010A0502050306030303" pitchFamily="18" charset="0"/>
                <a:cs typeface="Georgia"/>
              </a:rPr>
              <a:t> </a:t>
            </a:r>
            <a:r>
              <a:rPr sz="2400" spc="-10" dirty="0">
                <a:latin typeface="Sylfaen" panose="010A0502050306030303" pitchFamily="18" charset="0"/>
                <a:cs typeface="Georgia"/>
              </a:rPr>
              <a:t>frequently</a:t>
            </a:r>
            <a:r>
              <a:rPr sz="2400" spc="130" dirty="0">
                <a:latin typeface="Sylfaen" panose="010A0502050306030303" pitchFamily="18" charset="0"/>
                <a:cs typeface="Georgia"/>
              </a:rPr>
              <a:t> </a:t>
            </a:r>
            <a:r>
              <a:rPr sz="2400" spc="-10" dirty="0">
                <a:latin typeface="Sylfaen" panose="010A0502050306030303" pitchFamily="18" charset="0"/>
                <a:cs typeface="Georgia"/>
              </a:rPr>
              <a:t>is</a:t>
            </a:r>
            <a:r>
              <a:rPr sz="2400" spc="105" dirty="0">
                <a:latin typeface="Sylfaen" panose="010A0502050306030303" pitchFamily="18" charset="0"/>
                <a:cs typeface="Georgia"/>
              </a:rPr>
              <a:t> </a:t>
            </a:r>
            <a:r>
              <a:rPr sz="2400" spc="-5" dirty="0">
                <a:latin typeface="Sylfaen" panose="010A0502050306030303" pitchFamily="18" charset="0"/>
                <a:cs typeface="Georgia"/>
              </a:rPr>
              <a:t>called</a:t>
            </a:r>
            <a:r>
              <a:rPr sz="2400" spc="95" dirty="0">
                <a:latin typeface="Sylfaen" panose="010A0502050306030303" pitchFamily="18" charset="0"/>
                <a:cs typeface="Georgia"/>
              </a:rPr>
              <a:t> </a:t>
            </a:r>
            <a:r>
              <a:rPr sz="2400" spc="-5" dirty="0">
                <a:latin typeface="Sylfaen" panose="010A0502050306030303" pitchFamily="18" charset="0"/>
                <a:cs typeface="Georgia"/>
              </a:rPr>
              <a:t>a</a:t>
            </a:r>
            <a:r>
              <a:rPr sz="2400" spc="105" dirty="0">
                <a:latin typeface="Sylfaen" panose="010A0502050306030303" pitchFamily="18" charset="0"/>
                <a:cs typeface="Georgia"/>
              </a:rPr>
              <a:t> </a:t>
            </a:r>
            <a:r>
              <a:rPr sz="2400" spc="-10" dirty="0">
                <a:latin typeface="Sylfaen" panose="010A0502050306030303" pitchFamily="18" charset="0"/>
                <a:cs typeface="Georgia"/>
              </a:rPr>
              <a:t>frequent </a:t>
            </a:r>
            <a:r>
              <a:rPr sz="2400" spc="-5" dirty="0">
                <a:latin typeface="Sylfaen" panose="010A0502050306030303" pitchFamily="18" charset="0"/>
                <a:cs typeface="Georgia"/>
              </a:rPr>
              <a:t> </a:t>
            </a:r>
            <a:r>
              <a:rPr sz="2400" spc="-10" dirty="0">
                <a:latin typeface="Sylfaen" panose="010A0502050306030303" pitchFamily="18" charset="0"/>
                <a:cs typeface="Georgia"/>
              </a:rPr>
              <a:t>itemset.</a:t>
            </a:r>
            <a:r>
              <a:rPr sz="2400" spc="-15" dirty="0">
                <a:latin typeface="Sylfaen" panose="010A0502050306030303" pitchFamily="18" charset="0"/>
                <a:cs typeface="Georgia"/>
              </a:rPr>
              <a:t> </a:t>
            </a:r>
            <a:endParaRPr lang="en-IN" sz="2400" spc="-15" dirty="0" smtClean="0">
              <a:latin typeface="Sylfaen" panose="010A0502050306030303" pitchFamily="18" charset="0"/>
              <a:cs typeface="Georgia"/>
            </a:endParaRPr>
          </a:p>
          <a:p>
            <a:pPr marL="268605" marR="5080" indent="-256540" algn="just">
              <a:spcBef>
                <a:spcPts val="90"/>
              </a:spcBef>
              <a:buClr>
                <a:srgbClr val="9F4DA2"/>
              </a:buClr>
              <a:buChar char="•"/>
              <a:tabLst>
                <a:tab pos="268605" algn="l"/>
                <a:tab pos="269240" algn="l"/>
              </a:tabLst>
            </a:pPr>
            <a:endParaRPr lang="en-IN" sz="2400" spc="-15" dirty="0">
              <a:latin typeface="Sylfaen" panose="010A0502050306030303" pitchFamily="18" charset="0"/>
              <a:cs typeface="Georgia"/>
            </a:endParaRPr>
          </a:p>
          <a:p>
            <a:pPr marL="268605" marR="5080" indent="-256540" algn="just">
              <a:spcBef>
                <a:spcPts val="90"/>
              </a:spcBef>
              <a:buClr>
                <a:srgbClr val="9F4DA2"/>
              </a:buClr>
              <a:buChar char="•"/>
              <a:tabLst>
                <a:tab pos="268605" algn="l"/>
                <a:tab pos="269240" algn="l"/>
              </a:tabLst>
            </a:pPr>
            <a:r>
              <a:rPr sz="2400" spc="-10" dirty="0" smtClean="0">
                <a:latin typeface="Sylfaen" panose="010A0502050306030303" pitchFamily="18" charset="0"/>
                <a:cs typeface="Georgia"/>
              </a:rPr>
              <a:t>Thus</a:t>
            </a:r>
            <a:r>
              <a:rPr sz="2400" spc="25" dirty="0" smtClean="0">
                <a:latin typeface="Sylfaen" panose="010A0502050306030303" pitchFamily="18" charset="0"/>
                <a:cs typeface="Georgia"/>
              </a:rPr>
              <a:t> </a:t>
            </a:r>
            <a:r>
              <a:rPr sz="2400" spc="-10" dirty="0">
                <a:latin typeface="Sylfaen" panose="010A0502050306030303" pitchFamily="18" charset="0"/>
                <a:cs typeface="Georgia"/>
              </a:rPr>
              <a:t>frequent</a:t>
            </a:r>
            <a:r>
              <a:rPr sz="2400" spc="70" dirty="0">
                <a:latin typeface="Sylfaen" panose="010A0502050306030303" pitchFamily="18" charset="0"/>
                <a:cs typeface="Georgia"/>
              </a:rPr>
              <a:t> </a:t>
            </a:r>
            <a:r>
              <a:rPr sz="2400" spc="-10" dirty="0">
                <a:latin typeface="Sylfaen" panose="010A0502050306030303" pitchFamily="18" charset="0"/>
                <a:cs typeface="Georgia"/>
              </a:rPr>
              <a:t>itemset</a:t>
            </a:r>
            <a:r>
              <a:rPr sz="2400" spc="35" dirty="0">
                <a:latin typeface="Sylfaen" panose="010A0502050306030303" pitchFamily="18" charset="0"/>
                <a:cs typeface="Georgia"/>
              </a:rPr>
              <a:t> </a:t>
            </a:r>
            <a:r>
              <a:rPr sz="2400" spc="-10" dirty="0">
                <a:latin typeface="Sylfaen" panose="010A0502050306030303" pitchFamily="18" charset="0"/>
                <a:cs typeface="Georgia"/>
              </a:rPr>
              <a:t>mining</a:t>
            </a:r>
            <a:r>
              <a:rPr sz="2400" spc="55" dirty="0">
                <a:latin typeface="Sylfaen" panose="010A0502050306030303" pitchFamily="18" charset="0"/>
                <a:cs typeface="Georgia"/>
              </a:rPr>
              <a:t> </a:t>
            </a:r>
            <a:r>
              <a:rPr sz="2400" spc="-10" dirty="0">
                <a:latin typeface="Sylfaen" panose="010A0502050306030303" pitchFamily="18" charset="0"/>
                <a:cs typeface="Georgia"/>
              </a:rPr>
              <a:t>is</a:t>
            </a:r>
            <a:r>
              <a:rPr sz="2400" dirty="0">
                <a:latin typeface="Sylfaen" panose="010A0502050306030303" pitchFamily="18" charset="0"/>
                <a:cs typeface="Georgia"/>
              </a:rPr>
              <a:t> </a:t>
            </a:r>
            <a:r>
              <a:rPr sz="2400" spc="-5" dirty="0">
                <a:latin typeface="Sylfaen" panose="010A0502050306030303" pitchFamily="18" charset="0"/>
                <a:cs typeface="Georgia"/>
              </a:rPr>
              <a:t>a</a:t>
            </a:r>
            <a:r>
              <a:rPr sz="2400" spc="30" dirty="0">
                <a:latin typeface="Sylfaen" panose="010A0502050306030303" pitchFamily="18" charset="0"/>
                <a:cs typeface="Georgia"/>
              </a:rPr>
              <a:t> </a:t>
            </a:r>
            <a:r>
              <a:rPr sz="2400" spc="-5" dirty="0">
                <a:latin typeface="Sylfaen" panose="010A0502050306030303" pitchFamily="18" charset="0"/>
                <a:cs typeface="Georgia"/>
              </a:rPr>
              <a:t>data</a:t>
            </a:r>
            <a:r>
              <a:rPr sz="2400" dirty="0">
                <a:latin typeface="Sylfaen" panose="010A0502050306030303" pitchFamily="18" charset="0"/>
                <a:cs typeface="Georgia"/>
              </a:rPr>
              <a:t> </a:t>
            </a:r>
            <a:r>
              <a:rPr sz="2400" spc="-10" dirty="0">
                <a:latin typeface="Sylfaen" panose="010A0502050306030303" pitchFamily="18" charset="0"/>
                <a:cs typeface="Georgia"/>
              </a:rPr>
              <a:t>mining</a:t>
            </a:r>
            <a:r>
              <a:rPr sz="2400" spc="55" dirty="0">
                <a:latin typeface="Sylfaen" panose="010A0502050306030303" pitchFamily="18" charset="0"/>
                <a:cs typeface="Georgia"/>
              </a:rPr>
              <a:t> </a:t>
            </a:r>
            <a:r>
              <a:rPr sz="2400" spc="-10" dirty="0">
                <a:latin typeface="Sylfaen" panose="010A0502050306030303" pitchFamily="18" charset="0"/>
                <a:cs typeface="Georgia"/>
              </a:rPr>
              <a:t>technique</a:t>
            </a:r>
            <a:r>
              <a:rPr sz="2400" spc="40" dirty="0">
                <a:latin typeface="Sylfaen" panose="010A0502050306030303" pitchFamily="18" charset="0"/>
                <a:cs typeface="Georgia"/>
              </a:rPr>
              <a:t> </a:t>
            </a:r>
            <a:r>
              <a:rPr sz="2400" spc="-5" dirty="0">
                <a:latin typeface="Sylfaen" panose="010A0502050306030303" pitchFamily="18" charset="0"/>
                <a:cs typeface="Georgia"/>
              </a:rPr>
              <a:t>to </a:t>
            </a:r>
            <a:r>
              <a:rPr sz="2400" spc="-465" dirty="0">
                <a:latin typeface="Sylfaen" panose="010A0502050306030303" pitchFamily="18" charset="0"/>
                <a:cs typeface="Georgia"/>
              </a:rPr>
              <a:t> </a:t>
            </a:r>
            <a:r>
              <a:rPr sz="2400" spc="-10" dirty="0">
                <a:latin typeface="Sylfaen" panose="010A0502050306030303" pitchFamily="18" charset="0"/>
                <a:cs typeface="Georgia"/>
              </a:rPr>
              <a:t>identify</a:t>
            </a:r>
            <a:r>
              <a:rPr sz="2400" spc="15" dirty="0">
                <a:latin typeface="Sylfaen" panose="010A0502050306030303" pitchFamily="18" charset="0"/>
                <a:cs typeface="Georgia"/>
              </a:rPr>
              <a:t> </a:t>
            </a:r>
            <a:r>
              <a:rPr sz="2400" spc="-5" dirty="0">
                <a:latin typeface="Sylfaen" panose="010A0502050306030303" pitchFamily="18" charset="0"/>
                <a:cs typeface="Georgia"/>
              </a:rPr>
              <a:t>the </a:t>
            </a:r>
            <a:r>
              <a:rPr sz="2400" spc="-10" dirty="0">
                <a:latin typeface="Sylfaen" panose="010A0502050306030303" pitchFamily="18" charset="0"/>
                <a:cs typeface="Georgia"/>
              </a:rPr>
              <a:t>items</a:t>
            </a:r>
            <a:r>
              <a:rPr sz="2400" spc="20" dirty="0">
                <a:latin typeface="Sylfaen" panose="010A0502050306030303" pitchFamily="18" charset="0"/>
                <a:cs typeface="Georgia"/>
              </a:rPr>
              <a:t> </a:t>
            </a:r>
            <a:r>
              <a:rPr sz="2400" spc="-5" dirty="0">
                <a:latin typeface="Sylfaen" panose="010A0502050306030303" pitchFamily="18" charset="0"/>
                <a:cs typeface="Georgia"/>
              </a:rPr>
              <a:t>that</a:t>
            </a:r>
            <a:r>
              <a:rPr sz="2400" spc="5" dirty="0">
                <a:latin typeface="Sylfaen" panose="010A0502050306030303" pitchFamily="18" charset="0"/>
                <a:cs typeface="Georgia"/>
              </a:rPr>
              <a:t> </a:t>
            </a:r>
            <a:r>
              <a:rPr sz="2400" spc="-5" dirty="0">
                <a:latin typeface="Sylfaen" panose="010A0502050306030303" pitchFamily="18" charset="0"/>
                <a:cs typeface="Georgia"/>
              </a:rPr>
              <a:t>often</a:t>
            </a:r>
            <a:r>
              <a:rPr sz="2400" spc="10" dirty="0">
                <a:latin typeface="Sylfaen" panose="010A0502050306030303" pitchFamily="18" charset="0"/>
                <a:cs typeface="Georgia"/>
              </a:rPr>
              <a:t> </a:t>
            </a:r>
            <a:r>
              <a:rPr sz="2400" spc="-5" dirty="0">
                <a:latin typeface="Sylfaen" panose="010A0502050306030303" pitchFamily="18" charset="0"/>
                <a:cs typeface="Georgia"/>
              </a:rPr>
              <a:t>occur together.</a:t>
            </a:r>
            <a:endParaRPr sz="2400" dirty="0">
              <a:latin typeface="Sylfaen" panose="010A0502050306030303" pitchFamily="18" charset="0"/>
              <a:cs typeface="Georgia"/>
            </a:endParaRPr>
          </a:p>
          <a:p>
            <a:pPr algn="just">
              <a:spcBef>
                <a:spcPts val="50"/>
              </a:spcBef>
              <a:buClr>
                <a:srgbClr val="9F4DA2"/>
              </a:buClr>
              <a:buFont typeface="Georgia"/>
              <a:buChar char="•"/>
            </a:pPr>
            <a:endParaRPr sz="2400" dirty="0">
              <a:latin typeface="Sylfaen" panose="010A0502050306030303" pitchFamily="18" charset="0"/>
              <a:cs typeface="Georgia"/>
            </a:endParaRPr>
          </a:p>
          <a:p>
            <a:pPr marL="268605" indent="-256540" algn="just">
              <a:spcBef>
                <a:spcPts val="5"/>
              </a:spcBef>
              <a:buClr>
                <a:srgbClr val="9F4DA2"/>
              </a:buClr>
              <a:buChar char="•"/>
              <a:tabLst>
                <a:tab pos="268605" algn="l"/>
                <a:tab pos="269240" algn="l"/>
              </a:tabLst>
            </a:pPr>
            <a:r>
              <a:rPr sz="2400" u="sng" spc="-5" dirty="0">
                <a:uFill>
                  <a:solidFill>
                    <a:srgbClr val="000000"/>
                  </a:solidFill>
                </a:uFill>
                <a:latin typeface="Sylfaen" panose="010A0502050306030303" pitchFamily="18" charset="0"/>
                <a:cs typeface="Georgia"/>
              </a:rPr>
              <a:t>For</a:t>
            </a:r>
            <a:r>
              <a:rPr sz="2400" u="sng" spc="-20" dirty="0">
                <a:uFill>
                  <a:solidFill>
                    <a:srgbClr val="000000"/>
                  </a:solidFill>
                </a:uFill>
                <a:latin typeface="Sylfaen" panose="010A0502050306030303" pitchFamily="18" charset="0"/>
                <a:cs typeface="Georgia"/>
              </a:rPr>
              <a:t> </a:t>
            </a:r>
            <a:r>
              <a:rPr sz="2400" u="sng" spc="-10" dirty="0">
                <a:uFill>
                  <a:solidFill>
                    <a:srgbClr val="000000"/>
                  </a:solidFill>
                </a:uFill>
                <a:latin typeface="Sylfaen" panose="010A0502050306030303" pitchFamily="18" charset="0"/>
                <a:cs typeface="Georgia"/>
              </a:rPr>
              <a:t>Example</a:t>
            </a:r>
            <a:r>
              <a:rPr sz="2400" spc="-10" dirty="0">
                <a:latin typeface="Sylfaen" panose="010A0502050306030303" pitchFamily="18" charset="0"/>
                <a:cs typeface="Georgia"/>
              </a:rPr>
              <a:t>,</a:t>
            </a:r>
            <a:r>
              <a:rPr sz="2400" spc="60" dirty="0">
                <a:latin typeface="Sylfaen" panose="010A0502050306030303" pitchFamily="18" charset="0"/>
                <a:cs typeface="Georgia"/>
              </a:rPr>
              <a:t> </a:t>
            </a:r>
            <a:r>
              <a:rPr sz="2400" spc="-10" dirty="0">
                <a:latin typeface="Sylfaen" panose="010A0502050306030303" pitchFamily="18" charset="0"/>
                <a:cs typeface="Georgia"/>
              </a:rPr>
              <a:t>Bread</a:t>
            </a:r>
            <a:r>
              <a:rPr sz="2400" spc="55" dirty="0">
                <a:latin typeface="Sylfaen" panose="010A0502050306030303" pitchFamily="18" charset="0"/>
                <a:cs typeface="Georgia"/>
              </a:rPr>
              <a:t> </a:t>
            </a:r>
            <a:r>
              <a:rPr sz="2400" spc="-5" dirty="0">
                <a:latin typeface="Sylfaen" panose="010A0502050306030303" pitchFamily="18" charset="0"/>
                <a:cs typeface="Georgia"/>
              </a:rPr>
              <a:t>and</a:t>
            </a:r>
            <a:r>
              <a:rPr sz="2400" spc="30" dirty="0">
                <a:latin typeface="Sylfaen" panose="010A0502050306030303" pitchFamily="18" charset="0"/>
                <a:cs typeface="Georgia"/>
              </a:rPr>
              <a:t> </a:t>
            </a:r>
            <a:r>
              <a:rPr sz="2400" spc="-10" dirty="0">
                <a:latin typeface="Sylfaen" panose="010A0502050306030303" pitchFamily="18" charset="0"/>
                <a:cs typeface="Georgia"/>
              </a:rPr>
              <a:t>butter,</a:t>
            </a:r>
            <a:r>
              <a:rPr sz="2400" spc="10" dirty="0">
                <a:latin typeface="Sylfaen" panose="010A0502050306030303" pitchFamily="18" charset="0"/>
                <a:cs typeface="Georgia"/>
              </a:rPr>
              <a:t> </a:t>
            </a:r>
            <a:r>
              <a:rPr sz="2400" spc="-5" dirty="0">
                <a:latin typeface="Sylfaen" panose="010A0502050306030303" pitchFamily="18" charset="0"/>
                <a:cs typeface="Georgia"/>
              </a:rPr>
              <a:t>Laptop</a:t>
            </a:r>
            <a:r>
              <a:rPr sz="2400" spc="10" dirty="0">
                <a:latin typeface="Sylfaen" panose="010A0502050306030303" pitchFamily="18" charset="0"/>
                <a:cs typeface="Georgia"/>
              </a:rPr>
              <a:t> </a:t>
            </a:r>
            <a:r>
              <a:rPr sz="2400" spc="-5" dirty="0">
                <a:latin typeface="Sylfaen" panose="010A0502050306030303" pitchFamily="18" charset="0"/>
                <a:cs typeface="Georgia"/>
              </a:rPr>
              <a:t>and</a:t>
            </a:r>
            <a:r>
              <a:rPr sz="2400" spc="35" dirty="0">
                <a:latin typeface="Sylfaen" panose="010A0502050306030303" pitchFamily="18" charset="0"/>
                <a:cs typeface="Georgia"/>
              </a:rPr>
              <a:t> </a:t>
            </a:r>
            <a:r>
              <a:rPr sz="2400" spc="-10" dirty="0">
                <a:latin typeface="Sylfaen" panose="010A0502050306030303" pitchFamily="18" charset="0"/>
                <a:cs typeface="Georgia"/>
              </a:rPr>
              <a:t>Antivirus</a:t>
            </a:r>
            <a:r>
              <a:rPr sz="2400" spc="55" dirty="0">
                <a:latin typeface="Sylfaen" panose="010A0502050306030303" pitchFamily="18" charset="0"/>
                <a:cs typeface="Georgia"/>
              </a:rPr>
              <a:t> </a:t>
            </a:r>
            <a:r>
              <a:rPr sz="2400" spc="-10" dirty="0">
                <a:latin typeface="Sylfaen" panose="010A0502050306030303" pitchFamily="18" charset="0"/>
                <a:cs typeface="Georgia"/>
              </a:rPr>
              <a:t>software,</a:t>
            </a:r>
            <a:r>
              <a:rPr sz="2400" spc="10" dirty="0">
                <a:latin typeface="Sylfaen" panose="010A0502050306030303" pitchFamily="18" charset="0"/>
                <a:cs typeface="Georgia"/>
              </a:rPr>
              <a:t> </a:t>
            </a:r>
            <a:r>
              <a:rPr sz="2400" spc="-5" dirty="0">
                <a:latin typeface="Sylfaen" panose="010A0502050306030303" pitchFamily="18" charset="0"/>
                <a:cs typeface="Georgia"/>
              </a:rPr>
              <a:t>etc.</a:t>
            </a:r>
            <a:endParaRPr sz="2400" dirty="0">
              <a:latin typeface="Sylfaen" panose="010A0502050306030303" pitchFamily="18" charset="0"/>
              <a:cs typeface="Georgia"/>
            </a:endParaRPr>
          </a:p>
        </p:txBody>
      </p:sp>
    </p:spTree>
    <p:extLst>
      <p:ext uri="{BB962C8B-B14F-4D97-AF65-F5344CB8AC3E}">
        <p14:creationId xmlns:p14="http://schemas.microsoft.com/office/powerpoint/2010/main" val="5186393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622"/>
            <a:ext cx="7366715" cy="629660"/>
          </a:xfrm>
          <a:prstGeom prst="rect">
            <a:avLst/>
          </a:prstGeom>
        </p:spPr>
        <p:txBody>
          <a:bodyPr vert="horz" wrap="square" lIns="0" tIns="13970" rIns="0" bIns="0" rtlCol="0" anchor="ctr">
            <a:spAutoFit/>
          </a:bodyPr>
          <a:lstStyle/>
          <a:p>
            <a:pPr marL="12700">
              <a:lnSpc>
                <a:spcPct val="100000"/>
              </a:lnSpc>
              <a:spcBef>
                <a:spcPts val="110"/>
              </a:spcBef>
            </a:pPr>
            <a:r>
              <a:rPr sz="4000" b="1" spc="5" dirty="0">
                <a:solidFill>
                  <a:schemeClr val="accent1">
                    <a:lumMod val="75000"/>
                  </a:schemeClr>
                </a:solidFill>
                <a:latin typeface="Arial Rounded MT Bold" panose="020F0704030504030204" pitchFamily="34" charset="0"/>
                <a:cs typeface="Trebuchet MS"/>
              </a:rPr>
              <a:t>What</a:t>
            </a:r>
            <a:r>
              <a:rPr sz="4000" b="1" spc="-80" dirty="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Is</a:t>
            </a:r>
            <a:r>
              <a:rPr sz="4000" b="1" spc="-254" dirty="0">
                <a:solidFill>
                  <a:schemeClr val="accent1">
                    <a:lumMod val="75000"/>
                  </a:schemeClr>
                </a:solidFill>
                <a:latin typeface="Arial Rounded MT Bold" panose="020F0704030504030204" pitchFamily="34" charset="0"/>
                <a:cs typeface="Trebuchet MS"/>
              </a:rPr>
              <a:t> </a:t>
            </a:r>
            <a:r>
              <a:rPr lang="en-IN" sz="4000" b="1" dirty="0" smtClean="0">
                <a:solidFill>
                  <a:schemeClr val="accent1">
                    <a:lumMod val="75000"/>
                  </a:schemeClr>
                </a:solidFill>
                <a:latin typeface="Arial Rounded MT Bold" panose="020F0704030504030204" pitchFamily="34" charset="0"/>
                <a:cs typeface="Trebuchet MS"/>
              </a:rPr>
              <a:t>a Frequent</a:t>
            </a:r>
            <a:r>
              <a:rPr sz="4000" b="1" spc="-35" dirty="0" smtClean="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Itemset?</a:t>
            </a:r>
            <a:endParaRPr sz="4000" dirty="0">
              <a:solidFill>
                <a:schemeClr val="accent1">
                  <a:lumMod val="75000"/>
                </a:schemeClr>
              </a:solidFill>
              <a:latin typeface="Arial Rounded MT Bold" panose="020F0704030504030204" pitchFamily="34" charset="0"/>
              <a:cs typeface="Trebuchet MS"/>
            </a:endParaRPr>
          </a:p>
        </p:txBody>
      </p:sp>
      <p:sp>
        <p:nvSpPr>
          <p:cNvPr id="3" name="object 3"/>
          <p:cNvSpPr txBox="1"/>
          <p:nvPr/>
        </p:nvSpPr>
        <p:spPr>
          <a:xfrm>
            <a:off x="231819" y="1543651"/>
            <a:ext cx="11668259" cy="4571764"/>
          </a:xfrm>
          <a:prstGeom prst="rect">
            <a:avLst/>
          </a:prstGeom>
        </p:spPr>
        <p:txBody>
          <a:bodyPr vert="horz" wrap="square" lIns="0" tIns="11430" rIns="0" bIns="0" rtlCol="0">
            <a:spAutoFit/>
          </a:bodyPr>
          <a:lstStyle/>
          <a:p>
            <a:pPr marL="268605" marR="5080" indent="-256540" algn="just">
              <a:spcBef>
                <a:spcPts val="95"/>
              </a:spcBef>
              <a:buClr>
                <a:srgbClr val="9F4DA2"/>
              </a:buClr>
              <a:buChar char="•"/>
              <a:tabLst>
                <a:tab pos="269240" algn="l"/>
              </a:tabLst>
            </a:pPr>
            <a:r>
              <a:rPr lang="en-US" sz="2400" spc="-5" dirty="0">
                <a:latin typeface="Sylfaen" panose="010A0502050306030303" pitchFamily="18" charset="0"/>
                <a:cs typeface="Georgia"/>
              </a:rPr>
              <a:t>A </a:t>
            </a:r>
            <a:r>
              <a:rPr lang="en-US" sz="2400" spc="-10" dirty="0">
                <a:latin typeface="Sylfaen" panose="010A0502050306030303" pitchFamily="18" charset="0"/>
                <a:cs typeface="Georgia"/>
              </a:rPr>
              <a:t>set </a:t>
            </a:r>
            <a:r>
              <a:rPr lang="en-US" sz="2400" spc="-5" dirty="0">
                <a:latin typeface="Sylfaen" panose="010A0502050306030303" pitchFamily="18" charset="0"/>
                <a:cs typeface="Georgia"/>
              </a:rPr>
              <a:t>of items </a:t>
            </a:r>
            <a:r>
              <a:rPr lang="en-US" sz="2400" spc="-10" dirty="0">
                <a:latin typeface="Sylfaen" panose="010A0502050306030303" pitchFamily="18" charset="0"/>
                <a:cs typeface="Georgia"/>
              </a:rPr>
              <a:t>is </a:t>
            </a:r>
            <a:r>
              <a:rPr lang="en-US" sz="2400" spc="-5" dirty="0">
                <a:latin typeface="Sylfaen" panose="010A0502050306030303" pitchFamily="18" charset="0"/>
                <a:cs typeface="Georgia"/>
              </a:rPr>
              <a:t>called </a:t>
            </a:r>
            <a:r>
              <a:rPr lang="en-US" sz="2400" spc="-10" dirty="0">
                <a:latin typeface="Sylfaen" panose="010A0502050306030303" pitchFamily="18" charset="0"/>
                <a:cs typeface="Georgia"/>
              </a:rPr>
              <a:t>frequent if it satisfies </a:t>
            </a:r>
            <a:r>
              <a:rPr lang="en-US" sz="2400" spc="-5" dirty="0">
                <a:latin typeface="Sylfaen" panose="010A0502050306030303" pitchFamily="18" charset="0"/>
                <a:cs typeface="Georgia"/>
              </a:rPr>
              <a:t>a </a:t>
            </a:r>
            <a:r>
              <a:rPr lang="en-US" sz="2400" b="1" spc="-10" dirty="0">
                <a:latin typeface="Sylfaen" panose="010A0502050306030303" pitchFamily="18" charset="0"/>
                <a:cs typeface="Georgia"/>
              </a:rPr>
              <a:t>minimum </a:t>
            </a:r>
            <a:r>
              <a:rPr lang="en-US" sz="2400" b="1" spc="-5" dirty="0">
                <a:latin typeface="Sylfaen" panose="010A0502050306030303" pitchFamily="18" charset="0"/>
                <a:cs typeface="Georgia"/>
              </a:rPr>
              <a:t>threshold</a:t>
            </a:r>
            <a:r>
              <a:rPr lang="en-US" sz="2400" spc="-5" dirty="0">
                <a:latin typeface="Sylfaen" panose="010A0502050306030303" pitchFamily="18" charset="0"/>
                <a:cs typeface="Georgia"/>
              </a:rPr>
              <a:t> </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value </a:t>
            </a:r>
            <a:r>
              <a:rPr lang="en-US" sz="2400" spc="-10" dirty="0">
                <a:latin typeface="Sylfaen" panose="010A0502050306030303" pitchFamily="18" charset="0"/>
                <a:cs typeface="Georgia"/>
              </a:rPr>
              <a:t>for </a:t>
            </a:r>
            <a:r>
              <a:rPr lang="en-US" sz="2400" spc="-10" dirty="0">
                <a:solidFill>
                  <a:srgbClr val="FF0000"/>
                </a:solidFill>
                <a:latin typeface="Sylfaen" panose="010A0502050306030303" pitchFamily="18" charset="0"/>
                <a:cs typeface="Georgia"/>
              </a:rPr>
              <a:t>support</a:t>
            </a:r>
            <a:r>
              <a:rPr lang="en-US" sz="2400" spc="-10" dirty="0">
                <a:latin typeface="Sylfaen" panose="010A0502050306030303" pitchFamily="18" charset="0"/>
                <a:cs typeface="Georgia"/>
              </a:rPr>
              <a:t> </a:t>
            </a:r>
            <a:r>
              <a:rPr lang="en-US" sz="2400" spc="-5" dirty="0">
                <a:latin typeface="Sylfaen" panose="010A0502050306030303" pitchFamily="18" charset="0"/>
                <a:cs typeface="Georgia"/>
              </a:rPr>
              <a:t>and </a:t>
            </a:r>
            <a:r>
              <a:rPr lang="en-US" sz="2400" spc="-10" dirty="0">
                <a:solidFill>
                  <a:srgbClr val="0070C0"/>
                </a:solidFill>
                <a:latin typeface="Sylfaen" panose="010A0502050306030303" pitchFamily="18" charset="0"/>
                <a:cs typeface="Georgia"/>
              </a:rPr>
              <a:t>confidence</a:t>
            </a:r>
            <a:r>
              <a:rPr lang="en-US" sz="2400" spc="-10" dirty="0">
                <a:latin typeface="Sylfaen" panose="010A0502050306030303" pitchFamily="18" charset="0"/>
                <a:cs typeface="Georgia"/>
              </a:rPr>
              <a:t>. Support shows </a:t>
            </a:r>
            <a:r>
              <a:rPr lang="en-US" sz="2400" spc="-5" dirty="0">
                <a:latin typeface="Sylfaen" panose="010A0502050306030303" pitchFamily="18" charset="0"/>
                <a:cs typeface="Georgia"/>
              </a:rPr>
              <a:t>transactions </a:t>
            </a:r>
            <a:r>
              <a:rPr lang="en-US" sz="2400" spc="-10" dirty="0">
                <a:latin typeface="Sylfaen" panose="010A0502050306030303" pitchFamily="18" charset="0"/>
                <a:cs typeface="Georgia"/>
              </a:rPr>
              <a:t>with </a:t>
            </a:r>
            <a:r>
              <a:rPr lang="en-US" sz="2400" spc="-5" dirty="0">
                <a:latin typeface="Sylfaen" panose="010A0502050306030303" pitchFamily="18" charset="0"/>
                <a:cs typeface="Georgia"/>
              </a:rPr>
              <a:t> </a:t>
            </a:r>
            <a:r>
              <a:rPr lang="en-US" sz="2400" spc="-10" dirty="0">
                <a:latin typeface="Sylfaen" panose="010A0502050306030303" pitchFamily="18" charset="0"/>
                <a:cs typeface="Georgia"/>
              </a:rPr>
              <a:t>items purchased together in </a:t>
            </a:r>
            <a:r>
              <a:rPr lang="en-US" sz="2400" spc="-5" dirty="0">
                <a:latin typeface="Sylfaen" panose="010A0502050306030303" pitchFamily="18" charset="0"/>
                <a:cs typeface="Georgia"/>
              </a:rPr>
              <a:t>a </a:t>
            </a:r>
            <a:r>
              <a:rPr lang="en-US" sz="2400" spc="-10" dirty="0">
                <a:latin typeface="Sylfaen" panose="010A0502050306030303" pitchFamily="18" charset="0"/>
                <a:cs typeface="Georgia"/>
              </a:rPr>
              <a:t>single </a:t>
            </a:r>
            <a:r>
              <a:rPr lang="en-US" sz="2400" spc="-5" dirty="0">
                <a:latin typeface="Sylfaen" panose="010A0502050306030303" pitchFamily="18" charset="0"/>
                <a:cs typeface="Georgia"/>
              </a:rPr>
              <a:t>transaction. </a:t>
            </a:r>
            <a:r>
              <a:rPr lang="en-US" sz="2400" spc="-10" dirty="0">
                <a:latin typeface="Sylfaen" panose="010A0502050306030303" pitchFamily="18" charset="0"/>
                <a:cs typeface="Georgia"/>
              </a:rPr>
              <a:t>Confidence shows </a:t>
            </a:r>
            <a:r>
              <a:rPr lang="en-US" sz="2400" spc="-470" dirty="0">
                <a:latin typeface="Sylfaen" panose="010A0502050306030303" pitchFamily="18" charset="0"/>
                <a:cs typeface="Georgia"/>
              </a:rPr>
              <a:t> </a:t>
            </a:r>
            <a:r>
              <a:rPr lang="en-US" sz="2400" spc="-5" dirty="0">
                <a:latin typeface="Sylfaen" panose="010A0502050306030303" pitchFamily="18" charset="0"/>
                <a:cs typeface="Georgia"/>
              </a:rPr>
              <a:t>transactions </a:t>
            </a:r>
            <a:r>
              <a:rPr lang="en-US" sz="2400" spc="-10" dirty="0">
                <a:latin typeface="Sylfaen" panose="010A0502050306030303" pitchFamily="18" charset="0"/>
                <a:cs typeface="Georgia"/>
              </a:rPr>
              <a:t>where</a:t>
            </a:r>
            <a:r>
              <a:rPr lang="en-US" sz="2400" spc="35" dirty="0">
                <a:latin typeface="Sylfaen" panose="010A0502050306030303" pitchFamily="18" charset="0"/>
                <a:cs typeface="Georgia"/>
              </a:rPr>
              <a:t> </a:t>
            </a:r>
            <a:r>
              <a:rPr lang="en-US" sz="2400" spc="-5" dirty="0">
                <a:latin typeface="Sylfaen" panose="010A0502050306030303" pitchFamily="18" charset="0"/>
                <a:cs typeface="Georgia"/>
              </a:rPr>
              <a:t>the</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items</a:t>
            </a:r>
            <a:r>
              <a:rPr lang="en-US" sz="2400" spc="20" dirty="0">
                <a:latin typeface="Sylfaen" panose="010A0502050306030303" pitchFamily="18" charset="0"/>
                <a:cs typeface="Georgia"/>
              </a:rPr>
              <a:t> </a:t>
            </a:r>
            <a:r>
              <a:rPr lang="en-US" sz="2400" spc="-5" dirty="0">
                <a:latin typeface="Sylfaen" panose="010A0502050306030303" pitchFamily="18" charset="0"/>
                <a:cs typeface="Georgia"/>
              </a:rPr>
              <a:t>are</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purchased</a:t>
            </a:r>
            <a:r>
              <a:rPr lang="en-US" sz="2400" spc="25" dirty="0">
                <a:latin typeface="Sylfaen" panose="010A0502050306030303" pitchFamily="18" charset="0"/>
                <a:cs typeface="Georgia"/>
              </a:rPr>
              <a:t> </a:t>
            </a:r>
            <a:r>
              <a:rPr lang="en-US" sz="2400" spc="-10" dirty="0">
                <a:latin typeface="Sylfaen" panose="010A0502050306030303" pitchFamily="18" charset="0"/>
                <a:cs typeface="Georgia"/>
              </a:rPr>
              <a:t>one</a:t>
            </a:r>
            <a:r>
              <a:rPr lang="en-US" sz="2400" spc="20" dirty="0">
                <a:latin typeface="Sylfaen" panose="010A0502050306030303" pitchFamily="18" charset="0"/>
                <a:cs typeface="Georgia"/>
              </a:rPr>
              <a:t> </a:t>
            </a:r>
            <a:r>
              <a:rPr lang="en-US" sz="2400" spc="-5" dirty="0">
                <a:latin typeface="Sylfaen" panose="010A0502050306030303" pitchFamily="18" charset="0"/>
                <a:cs typeface="Georgia"/>
              </a:rPr>
              <a:t>after</a:t>
            </a:r>
            <a:r>
              <a:rPr lang="en-US" sz="2400" spc="10" dirty="0">
                <a:latin typeface="Sylfaen" panose="010A0502050306030303" pitchFamily="18" charset="0"/>
                <a:cs typeface="Georgia"/>
              </a:rPr>
              <a:t> </a:t>
            </a:r>
            <a:r>
              <a:rPr lang="en-US" sz="2400" spc="-5" dirty="0">
                <a:latin typeface="Sylfaen" panose="010A0502050306030303" pitchFamily="18" charset="0"/>
                <a:cs typeface="Georgia"/>
              </a:rPr>
              <a:t>the</a:t>
            </a:r>
            <a:r>
              <a:rPr lang="en-US" sz="2400" dirty="0">
                <a:latin typeface="Sylfaen" panose="010A0502050306030303" pitchFamily="18" charset="0"/>
                <a:cs typeface="Georgia"/>
              </a:rPr>
              <a:t> </a:t>
            </a:r>
            <a:r>
              <a:rPr lang="en-US" sz="2400" spc="-10" dirty="0">
                <a:latin typeface="Sylfaen" panose="010A0502050306030303" pitchFamily="18" charset="0"/>
                <a:cs typeface="Georgia"/>
              </a:rPr>
              <a:t>other</a:t>
            </a:r>
            <a:r>
              <a:rPr lang="en-US" sz="2400" spc="-10" dirty="0" smtClean="0">
                <a:latin typeface="Sylfaen" panose="010A0502050306030303" pitchFamily="18" charset="0"/>
                <a:cs typeface="Georgia"/>
              </a:rPr>
              <a:t>.</a:t>
            </a:r>
          </a:p>
          <a:p>
            <a:pPr marL="268605" marR="5080" indent="-256540" algn="just">
              <a:spcBef>
                <a:spcPts val="95"/>
              </a:spcBef>
              <a:buClr>
                <a:srgbClr val="9F4DA2"/>
              </a:buClr>
              <a:buChar char="•"/>
              <a:tabLst>
                <a:tab pos="269240" algn="l"/>
              </a:tabLst>
            </a:pPr>
            <a:endParaRPr lang="en-US" sz="2400" dirty="0">
              <a:latin typeface="Sylfaen" panose="010A0502050306030303" pitchFamily="18" charset="0"/>
              <a:cs typeface="Georgia"/>
            </a:endParaRPr>
          </a:p>
          <a:p>
            <a:pPr marL="268605" marR="302895" indent="-256540" algn="just">
              <a:spcBef>
                <a:spcPts val="290"/>
              </a:spcBef>
              <a:buClr>
                <a:srgbClr val="9F4DA2"/>
              </a:buClr>
              <a:buChar char="•"/>
              <a:tabLst>
                <a:tab pos="268605" algn="l"/>
                <a:tab pos="269240" algn="l"/>
              </a:tabLst>
            </a:pPr>
            <a:r>
              <a:rPr lang="en-US" sz="2400" spc="-5" dirty="0">
                <a:latin typeface="Sylfaen" panose="010A0502050306030303" pitchFamily="18" charset="0"/>
                <a:cs typeface="Georgia"/>
              </a:rPr>
              <a:t>For</a:t>
            </a:r>
            <a:r>
              <a:rPr lang="en-US" sz="2400" spc="-25" dirty="0">
                <a:latin typeface="Sylfaen" panose="010A0502050306030303" pitchFamily="18" charset="0"/>
                <a:cs typeface="Georgia"/>
              </a:rPr>
              <a:t> </a:t>
            </a:r>
            <a:r>
              <a:rPr lang="en-US" sz="2400" spc="-10" dirty="0">
                <a:latin typeface="Sylfaen" panose="010A0502050306030303" pitchFamily="18" charset="0"/>
                <a:cs typeface="Georgia"/>
              </a:rPr>
              <a:t>frequent</a:t>
            </a:r>
            <a:r>
              <a:rPr lang="en-US" sz="2400" spc="65" dirty="0">
                <a:latin typeface="Sylfaen" panose="010A0502050306030303" pitchFamily="18" charset="0"/>
                <a:cs typeface="Georgia"/>
              </a:rPr>
              <a:t> </a:t>
            </a:r>
            <a:r>
              <a:rPr lang="en-US" sz="2400" spc="-10" dirty="0" err="1">
                <a:latin typeface="Sylfaen" panose="010A0502050306030303" pitchFamily="18" charset="0"/>
                <a:cs typeface="Georgia"/>
              </a:rPr>
              <a:t>itemset</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mining</a:t>
            </a:r>
            <a:r>
              <a:rPr lang="en-US" sz="2400" spc="55" dirty="0">
                <a:latin typeface="Sylfaen" panose="010A0502050306030303" pitchFamily="18" charset="0"/>
                <a:cs typeface="Georgia"/>
              </a:rPr>
              <a:t> </a:t>
            </a:r>
            <a:r>
              <a:rPr lang="en-US" sz="2400" spc="-5" dirty="0">
                <a:latin typeface="Sylfaen" panose="010A0502050306030303" pitchFamily="18" charset="0"/>
                <a:cs typeface="Georgia"/>
              </a:rPr>
              <a:t>method,</a:t>
            </a:r>
            <a:r>
              <a:rPr lang="en-US" sz="2400" spc="10" dirty="0">
                <a:latin typeface="Sylfaen" panose="010A0502050306030303" pitchFamily="18" charset="0"/>
                <a:cs typeface="Georgia"/>
              </a:rPr>
              <a:t> </a:t>
            </a:r>
            <a:r>
              <a:rPr lang="en-US" sz="2400" spc="-10" dirty="0">
                <a:latin typeface="Sylfaen" panose="010A0502050306030303" pitchFamily="18" charset="0"/>
                <a:cs typeface="Georgia"/>
              </a:rPr>
              <a:t>we</a:t>
            </a:r>
            <a:r>
              <a:rPr lang="en-US" sz="2400" spc="10" dirty="0">
                <a:latin typeface="Sylfaen" panose="010A0502050306030303" pitchFamily="18" charset="0"/>
                <a:cs typeface="Georgia"/>
              </a:rPr>
              <a:t> </a:t>
            </a:r>
            <a:r>
              <a:rPr lang="en-US" sz="2400" spc="-5" dirty="0">
                <a:latin typeface="Sylfaen" panose="010A0502050306030303" pitchFamily="18" charset="0"/>
                <a:cs typeface="Georgia"/>
              </a:rPr>
              <a:t>consider</a:t>
            </a:r>
            <a:r>
              <a:rPr lang="en-US" sz="2400" spc="20" dirty="0">
                <a:latin typeface="Sylfaen" panose="010A0502050306030303" pitchFamily="18" charset="0"/>
                <a:cs typeface="Georgia"/>
              </a:rPr>
              <a:t> </a:t>
            </a:r>
            <a:r>
              <a:rPr lang="en-US" sz="2400" spc="-5" dirty="0">
                <a:latin typeface="Sylfaen" panose="010A0502050306030303" pitchFamily="18" charset="0"/>
                <a:cs typeface="Georgia"/>
              </a:rPr>
              <a:t>only</a:t>
            </a:r>
            <a:r>
              <a:rPr lang="en-US" sz="2400" spc="25" dirty="0">
                <a:latin typeface="Sylfaen" panose="010A0502050306030303" pitchFamily="18" charset="0"/>
                <a:cs typeface="Georgia"/>
              </a:rPr>
              <a:t> </a:t>
            </a:r>
            <a:r>
              <a:rPr lang="en-US" sz="2400" spc="-10" dirty="0">
                <a:latin typeface="Sylfaen" panose="010A0502050306030303" pitchFamily="18" charset="0"/>
                <a:cs typeface="Georgia"/>
              </a:rPr>
              <a:t>those </a:t>
            </a:r>
            <a:r>
              <a:rPr lang="en-US" sz="2400" spc="-5" dirty="0">
                <a:latin typeface="Sylfaen" panose="010A0502050306030303" pitchFamily="18" charset="0"/>
                <a:cs typeface="Georgia"/>
              </a:rPr>
              <a:t> transactions</a:t>
            </a:r>
            <a:r>
              <a:rPr lang="en-US" sz="2400" spc="-10" dirty="0">
                <a:latin typeface="Sylfaen" panose="010A0502050306030303" pitchFamily="18" charset="0"/>
                <a:cs typeface="Georgia"/>
              </a:rPr>
              <a:t> which</a:t>
            </a:r>
            <a:r>
              <a:rPr lang="en-US" sz="2400" spc="60" dirty="0">
                <a:latin typeface="Sylfaen" panose="010A0502050306030303" pitchFamily="18" charset="0"/>
                <a:cs typeface="Georgia"/>
              </a:rPr>
              <a:t> </a:t>
            </a:r>
            <a:r>
              <a:rPr lang="en-US" sz="2400" spc="-10" dirty="0">
                <a:latin typeface="Sylfaen" panose="010A0502050306030303" pitchFamily="18" charset="0"/>
                <a:cs typeface="Georgia"/>
              </a:rPr>
              <a:t>meet</a:t>
            </a:r>
            <a:r>
              <a:rPr lang="en-US" sz="2400" spc="-5" dirty="0">
                <a:latin typeface="Sylfaen" panose="010A0502050306030303" pitchFamily="18" charset="0"/>
                <a:cs typeface="Georgia"/>
              </a:rPr>
              <a:t> </a:t>
            </a:r>
            <a:r>
              <a:rPr lang="en-US" sz="2400" spc="-10" dirty="0">
                <a:latin typeface="Sylfaen" panose="010A0502050306030303" pitchFamily="18" charset="0"/>
                <a:cs typeface="Georgia"/>
              </a:rPr>
              <a:t>minimum</a:t>
            </a:r>
            <a:r>
              <a:rPr lang="en-US" sz="2400" spc="60" dirty="0">
                <a:latin typeface="Sylfaen" panose="010A0502050306030303" pitchFamily="18" charset="0"/>
                <a:cs typeface="Georgia"/>
              </a:rPr>
              <a:t> </a:t>
            </a:r>
            <a:r>
              <a:rPr lang="en-US" sz="2400" spc="-5" dirty="0">
                <a:latin typeface="Sylfaen" panose="010A0502050306030303" pitchFamily="18" charset="0"/>
                <a:cs typeface="Georgia"/>
              </a:rPr>
              <a:t>threshold</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support</a:t>
            </a:r>
            <a:r>
              <a:rPr lang="en-US" sz="2400" spc="30" dirty="0">
                <a:latin typeface="Sylfaen" panose="010A0502050306030303" pitchFamily="18" charset="0"/>
                <a:cs typeface="Georgia"/>
              </a:rPr>
              <a:t> </a:t>
            </a:r>
            <a:r>
              <a:rPr lang="en-US" sz="2400" spc="-5" dirty="0">
                <a:latin typeface="Sylfaen" panose="010A0502050306030303" pitchFamily="18" charset="0"/>
                <a:cs typeface="Georgia"/>
              </a:rPr>
              <a:t>and </a:t>
            </a:r>
            <a:r>
              <a:rPr lang="en-US" sz="2400" dirty="0">
                <a:latin typeface="Sylfaen" panose="010A0502050306030303" pitchFamily="18" charset="0"/>
                <a:cs typeface="Georgia"/>
              </a:rPr>
              <a:t> </a:t>
            </a:r>
            <a:r>
              <a:rPr lang="en-US" sz="2400" spc="-10" dirty="0">
                <a:latin typeface="Sylfaen" panose="010A0502050306030303" pitchFamily="18" charset="0"/>
                <a:cs typeface="Georgia"/>
              </a:rPr>
              <a:t>confidence</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requirements.</a:t>
            </a:r>
            <a:r>
              <a:rPr lang="en-US" sz="2400" spc="80" dirty="0">
                <a:latin typeface="Sylfaen" panose="010A0502050306030303" pitchFamily="18" charset="0"/>
                <a:cs typeface="Georgia"/>
              </a:rPr>
              <a:t> </a:t>
            </a:r>
            <a:r>
              <a:rPr lang="en-US" sz="2400" spc="-10" dirty="0">
                <a:latin typeface="Sylfaen" panose="010A0502050306030303" pitchFamily="18" charset="0"/>
                <a:cs typeface="Georgia"/>
              </a:rPr>
              <a:t>Insights</a:t>
            </a:r>
            <a:r>
              <a:rPr lang="en-US" sz="2400" spc="60" dirty="0">
                <a:latin typeface="Sylfaen" panose="010A0502050306030303" pitchFamily="18" charset="0"/>
                <a:cs typeface="Georgia"/>
              </a:rPr>
              <a:t> </a:t>
            </a:r>
            <a:r>
              <a:rPr lang="en-US" sz="2400" spc="-10" dirty="0">
                <a:latin typeface="Sylfaen" panose="010A0502050306030303" pitchFamily="18" charset="0"/>
                <a:cs typeface="Georgia"/>
              </a:rPr>
              <a:t>from</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these</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mining</a:t>
            </a:r>
            <a:r>
              <a:rPr lang="en-US" sz="2400" spc="50" dirty="0">
                <a:latin typeface="Sylfaen" panose="010A0502050306030303" pitchFamily="18" charset="0"/>
                <a:cs typeface="Georgia"/>
              </a:rPr>
              <a:t> </a:t>
            </a:r>
            <a:r>
              <a:rPr lang="en-US" sz="2400" spc="-10" dirty="0">
                <a:latin typeface="Sylfaen" panose="010A0502050306030303" pitchFamily="18" charset="0"/>
                <a:cs typeface="Georgia"/>
              </a:rPr>
              <a:t>algorithms </a:t>
            </a:r>
            <a:r>
              <a:rPr lang="en-US" sz="2400" spc="-470" dirty="0">
                <a:latin typeface="Sylfaen" panose="010A0502050306030303" pitchFamily="18" charset="0"/>
                <a:cs typeface="Georgia"/>
              </a:rPr>
              <a:t> </a:t>
            </a:r>
            <a:r>
              <a:rPr lang="en-US" sz="2400" spc="-10" dirty="0">
                <a:latin typeface="Sylfaen" panose="010A0502050306030303" pitchFamily="18" charset="0"/>
                <a:cs typeface="Georgia"/>
              </a:rPr>
              <a:t>offer</a:t>
            </a:r>
            <a:r>
              <a:rPr lang="en-US" sz="2400" spc="-5" dirty="0">
                <a:latin typeface="Sylfaen" panose="010A0502050306030303" pitchFamily="18" charset="0"/>
                <a:cs typeface="Georgia"/>
              </a:rPr>
              <a:t> a lot</a:t>
            </a:r>
            <a:r>
              <a:rPr lang="en-US" sz="2400" spc="10" dirty="0">
                <a:latin typeface="Sylfaen" panose="010A0502050306030303" pitchFamily="18" charset="0"/>
                <a:cs typeface="Georgia"/>
              </a:rPr>
              <a:t> </a:t>
            </a:r>
            <a:r>
              <a:rPr lang="en-US" sz="2400" spc="-5" dirty="0">
                <a:latin typeface="Sylfaen" panose="010A0502050306030303" pitchFamily="18" charset="0"/>
                <a:cs typeface="Georgia"/>
              </a:rPr>
              <a:t>of </a:t>
            </a:r>
            <a:r>
              <a:rPr lang="en-US" sz="2400" spc="-10" dirty="0">
                <a:latin typeface="Sylfaen" panose="010A0502050306030303" pitchFamily="18" charset="0"/>
                <a:cs typeface="Georgia"/>
              </a:rPr>
              <a:t>benefits,</a:t>
            </a:r>
            <a:r>
              <a:rPr lang="en-US" sz="2400" spc="60" dirty="0">
                <a:latin typeface="Sylfaen" panose="010A0502050306030303" pitchFamily="18" charset="0"/>
                <a:cs typeface="Georgia"/>
              </a:rPr>
              <a:t> </a:t>
            </a:r>
            <a:r>
              <a:rPr lang="en-US" sz="2400" spc="-5" dirty="0">
                <a:latin typeface="Sylfaen" panose="010A0502050306030303" pitchFamily="18" charset="0"/>
                <a:cs typeface="Georgia"/>
              </a:rPr>
              <a:t>cost-cutting</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and</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improved</a:t>
            </a:r>
            <a:r>
              <a:rPr lang="en-US" sz="2400" spc="50" dirty="0">
                <a:latin typeface="Sylfaen" panose="010A0502050306030303" pitchFamily="18" charset="0"/>
                <a:cs typeface="Georgia"/>
              </a:rPr>
              <a:t> </a:t>
            </a:r>
            <a:r>
              <a:rPr lang="en-US" sz="2400" spc="-10" dirty="0">
                <a:latin typeface="Sylfaen" panose="010A0502050306030303" pitchFamily="18" charset="0"/>
                <a:cs typeface="Georgia"/>
              </a:rPr>
              <a:t>competitive </a:t>
            </a:r>
            <a:r>
              <a:rPr lang="en-US" sz="2400" spc="-5" dirty="0">
                <a:latin typeface="Sylfaen" panose="010A0502050306030303" pitchFamily="18" charset="0"/>
                <a:cs typeface="Georgia"/>
              </a:rPr>
              <a:t> advantage</a:t>
            </a:r>
            <a:r>
              <a:rPr lang="en-US" sz="2400" spc="-5" dirty="0" smtClean="0">
                <a:latin typeface="Sylfaen" panose="010A0502050306030303" pitchFamily="18" charset="0"/>
                <a:cs typeface="Georgia"/>
              </a:rPr>
              <a:t>.</a:t>
            </a:r>
          </a:p>
          <a:p>
            <a:pPr marL="268605" marR="302895" indent="-256540" algn="just">
              <a:spcBef>
                <a:spcPts val="290"/>
              </a:spcBef>
              <a:buClr>
                <a:srgbClr val="9F4DA2"/>
              </a:buClr>
              <a:buChar char="•"/>
              <a:tabLst>
                <a:tab pos="268605" algn="l"/>
                <a:tab pos="269240" algn="l"/>
              </a:tabLst>
            </a:pPr>
            <a:endParaRPr lang="en-US" sz="2400" dirty="0">
              <a:latin typeface="Sylfaen" panose="010A0502050306030303" pitchFamily="18" charset="0"/>
              <a:cs typeface="Georgia"/>
            </a:endParaRPr>
          </a:p>
          <a:p>
            <a:pPr marL="268605" marR="130175" indent="-256540" algn="just">
              <a:spcBef>
                <a:spcPts val="315"/>
              </a:spcBef>
              <a:buClr>
                <a:srgbClr val="9F4DA2"/>
              </a:buClr>
              <a:buChar char="•"/>
              <a:tabLst>
                <a:tab pos="268605" algn="l"/>
                <a:tab pos="269240" algn="l"/>
              </a:tabLst>
            </a:pPr>
            <a:r>
              <a:rPr lang="en-US" sz="2400" spc="-15" dirty="0">
                <a:latin typeface="Sylfaen" panose="010A0502050306030303" pitchFamily="18" charset="0"/>
                <a:cs typeface="Georgia"/>
              </a:rPr>
              <a:t>There</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is</a:t>
            </a:r>
            <a:r>
              <a:rPr lang="en-US" sz="2400" spc="25" dirty="0">
                <a:latin typeface="Sylfaen" panose="010A0502050306030303" pitchFamily="18" charset="0"/>
                <a:cs typeface="Georgia"/>
              </a:rPr>
              <a:t> </a:t>
            </a:r>
            <a:r>
              <a:rPr lang="en-US" sz="2400" spc="-5" dirty="0">
                <a:latin typeface="Sylfaen" panose="010A0502050306030303" pitchFamily="18" charset="0"/>
                <a:cs typeface="Georgia"/>
              </a:rPr>
              <a:t>a</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tradeoff</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time</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taken</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to</a:t>
            </a:r>
            <a:r>
              <a:rPr lang="en-US" sz="2400" spc="10" dirty="0">
                <a:latin typeface="Sylfaen" panose="010A0502050306030303" pitchFamily="18" charset="0"/>
                <a:cs typeface="Georgia"/>
              </a:rPr>
              <a:t> </a:t>
            </a:r>
            <a:r>
              <a:rPr lang="en-US" sz="2400" spc="-10" dirty="0">
                <a:latin typeface="Sylfaen" panose="010A0502050306030303" pitchFamily="18" charset="0"/>
                <a:cs typeface="Georgia"/>
              </a:rPr>
              <a:t>mine</a:t>
            </a:r>
            <a:r>
              <a:rPr lang="en-US" sz="2400" spc="45" dirty="0">
                <a:latin typeface="Sylfaen" panose="010A0502050306030303" pitchFamily="18" charset="0"/>
                <a:cs typeface="Georgia"/>
              </a:rPr>
              <a:t> </a:t>
            </a:r>
            <a:r>
              <a:rPr lang="en-US" sz="2400" spc="-5" dirty="0">
                <a:latin typeface="Sylfaen" panose="010A0502050306030303" pitchFamily="18" charset="0"/>
                <a:cs typeface="Georgia"/>
              </a:rPr>
              <a:t>data</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and</a:t>
            </a:r>
            <a:r>
              <a:rPr lang="en-US" sz="2400" spc="35" dirty="0">
                <a:latin typeface="Sylfaen" panose="010A0502050306030303" pitchFamily="18" charset="0"/>
                <a:cs typeface="Georgia"/>
              </a:rPr>
              <a:t> </a:t>
            </a:r>
            <a:r>
              <a:rPr lang="en-US" sz="2400" spc="-10" dirty="0">
                <a:latin typeface="Sylfaen" panose="010A0502050306030303" pitchFamily="18" charset="0"/>
                <a:cs typeface="Georgia"/>
              </a:rPr>
              <a:t>the</a:t>
            </a:r>
            <a:r>
              <a:rPr lang="en-US" sz="2400" dirty="0">
                <a:latin typeface="Sylfaen" panose="010A0502050306030303" pitchFamily="18" charset="0"/>
                <a:cs typeface="Georgia"/>
              </a:rPr>
              <a:t> </a:t>
            </a:r>
            <a:r>
              <a:rPr lang="en-US" sz="2400" spc="-10" dirty="0">
                <a:latin typeface="Sylfaen" panose="010A0502050306030303" pitchFamily="18" charset="0"/>
                <a:cs typeface="Georgia"/>
              </a:rPr>
              <a:t>volume</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of</a:t>
            </a:r>
            <a:r>
              <a:rPr lang="en-US" sz="2400" spc="5" dirty="0">
                <a:latin typeface="Sylfaen" panose="010A0502050306030303" pitchFamily="18" charset="0"/>
                <a:cs typeface="Georgia"/>
              </a:rPr>
              <a:t> </a:t>
            </a:r>
            <a:r>
              <a:rPr lang="en-US" sz="2400" spc="-5" dirty="0">
                <a:latin typeface="Sylfaen" panose="010A0502050306030303" pitchFamily="18" charset="0"/>
                <a:cs typeface="Georgia"/>
              </a:rPr>
              <a:t>data </a:t>
            </a:r>
            <a:r>
              <a:rPr lang="en-US" sz="2400" spc="-470" dirty="0">
                <a:latin typeface="Sylfaen" panose="010A0502050306030303" pitchFamily="18" charset="0"/>
                <a:cs typeface="Georgia"/>
              </a:rPr>
              <a:t> </a:t>
            </a:r>
            <a:r>
              <a:rPr lang="en-US" sz="2400" spc="-10" dirty="0">
                <a:latin typeface="Sylfaen" panose="010A0502050306030303" pitchFamily="18" charset="0"/>
                <a:cs typeface="Georgia"/>
              </a:rPr>
              <a:t>for</a:t>
            </a:r>
            <a:r>
              <a:rPr lang="en-US" sz="2400" spc="-5" dirty="0">
                <a:latin typeface="Sylfaen" panose="010A0502050306030303" pitchFamily="18" charset="0"/>
                <a:cs typeface="Georgia"/>
              </a:rPr>
              <a:t> </a:t>
            </a:r>
            <a:r>
              <a:rPr lang="en-US" sz="2400" spc="-10" dirty="0">
                <a:latin typeface="Sylfaen" panose="010A0502050306030303" pitchFamily="18" charset="0"/>
                <a:cs typeface="Georgia"/>
              </a:rPr>
              <a:t>frequent</a:t>
            </a:r>
            <a:r>
              <a:rPr lang="en-US" sz="2400" spc="25" dirty="0">
                <a:latin typeface="Sylfaen" panose="010A0502050306030303" pitchFamily="18" charset="0"/>
                <a:cs typeface="Georgia"/>
              </a:rPr>
              <a:t> </a:t>
            </a:r>
            <a:r>
              <a:rPr lang="en-US" sz="2400" spc="-10" dirty="0">
                <a:latin typeface="Sylfaen" panose="010A0502050306030303" pitchFamily="18" charset="0"/>
                <a:cs typeface="Georgia"/>
              </a:rPr>
              <a:t>mining.</a:t>
            </a:r>
            <a:r>
              <a:rPr lang="en-US" sz="2400" spc="80" dirty="0">
                <a:latin typeface="Sylfaen" panose="010A0502050306030303" pitchFamily="18" charset="0"/>
                <a:cs typeface="Georgia"/>
              </a:rPr>
              <a:t> </a:t>
            </a:r>
            <a:r>
              <a:rPr lang="en-US" sz="2400" spc="-15" dirty="0">
                <a:latin typeface="Sylfaen" panose="010A0502050306030303" pitchFamily="18" charset="0"/>
                <a:cs typeface="Georgia"/>
              </a:rPr>
              <a:t>The</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frequent</a:t>
            </a:r>
            <a:r>
              <a:rPr lang="en-US" sz="2400" spc="50" dirty="0">
                <a:latin typeface="Sylfaen" panose="010A0502050306030303" pitchFamily="18" charset="0"/>
                <a:cs typeface="Georgia"/>
              </a:rPr>
              <a:t> </a:t>
            </a:r>
            <a:r>
              <a:rPr lang="en-US" sz="2400" spc="-10" dirty="0">
                <a:latin typeface="Sylfaen" panose="010A0502050306030303" pitchFamily="18" charset="0"/>
                <a:cs typeface="Georgia"/>
              </a:rPr>
              <a:t>mining</a:t>
            </a:r>
            <a:r>
              <a:rPr lang="en-US" sz="2400" spc="55" dirty="0">
                <a:latin typeface="Sylfaen" panose="010A0502050306030303" pitchFamily="18" charset="0"/>
                <a:cs typeface="Georgia"/>
              </a:rPr>
              <a:t> </a:t>
            </a:r>
            <a:r>
              <a:rPr lang="en-US" sz="2400" spc="-10" dirty="0">
                <a:latin typeface="Sylfaen" panose="010A0502050306030303" pitchFamily="18" charset="0"/>
                <a:cs typeface="Georgia"/>
              </a:rPr>
              <a:t>algorithm</a:t>
            </a:r>
            <a:r>
              <a:rPr lang="en-US" sz="2400" spc="45" dirty="0">
                <a:latin typeface="Sylfaen" panose="010A0502050306030303" pitchFamily="18" charset="0"/>
                <a:cs typeface="Georgia"/>
              </a:rPr>
              <a:t> </a:t>
            </a:r>
            <a:r>
              <a:rPr lang="en-US" sz="2400" spc="-10" dirty="0">
                <a:latin typeface="Sylfaen" panose="010A0502050306030303" pitchFamily="18" charset="0"/>
                <a:cs typeface="Georgia"/>
              </a:rPr>
              <a:t>is</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an</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efficient </a:t>
            </a:r>
            <a:r>
              <a:rPr lang="en-US" sz="2400" spc="-465" dirty="0">
                <a:latin typeface="Sylfaen" panose="010A0502050306030303" pitchFamily="18" charset="0"/>
                <a:cs typeface="Georgia"/>
              </a:rPr>
              <a:t> </a:t>
            </a:r>
            <a:r>
              <a:rPr lang="en-US" sz="2400" spc="-10" dirty="0">
                <a:latin typeface="Sylfaen" panose="010A0502050306030303" pitchFamily="18" charset="0"/>
                <a:cs typeface="Georgia"/>
              </a:rPr>
              <a:t>algorithm</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to</a:t>
            </a:r>
            <a:r>
              <a:rPr lang="en-US" sz="2400" spc="5" dirty="0">
                <a:latin typeface="Sylfaen" panose="010A0502050306030303" pitchFamily="18" charset="0"/>
                <a:cs typeface="Georgia"/>
              </a:rPr>
              <a:t> </a:t>
            </a:r>
            <a:r>
              <a:rPr lang="en-US" sz="2400" spc="-10" dirty="0">
                <a:latin typeface="Sylfaen" panose="010A0502050306030303" pitchFamily="18" charset="0"/>
                <a:cs typeface="Georgia"/>
              </a:rPr>
              <a:t>mine</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the</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hidden</a:t>
            </a:r>
            <a:r>
              <a:rPr lang="en-US" sz="2400" spc="40" dirty="0">
                <a:latin typeface="Sylfaen" panose="010A0502050306030303" pitchFamily="18" charset="0"/>
                <a:cs typeface="Georgia"/>
              </a:rPr>
              <a:t> </a:t>
            </a:r>
            <a:r>
              <a:rPr lang="en-US" sz="2400" spc="-10" dirty="0">
                <a:latin typeface="Sylfaen" panose="010A0502050306030303" pitchFamily="18" charset="0"/>
                <a:cs typeface="Georgia"/>
              </a:rPr>
              <a:t>patterns</a:t>
            </a:r>
            <a:r>
              <a:rPr lang="en-US" sz="2400" spc="20" dirty="0">
                <a:latin typeface="Sylfaen" panose="010A0502050306030303" pitchFamily="18" charset="0"/>
                <a:cs typeface="Georgia"/>
              </a:rPr>
              <a:t> </a:t>
            </a:r>
            <a:r>
              <a:rPr lang="en-US" sz="2400" spc="-5" dirty="0">
                <a:latin typeface="Sylfaen" panose="010A0502050306030303" pitchFamily="18" charset="0"/>
                <a:cs typeface="Georgia"/>
              </a:rPr>
              <a:t>of</a:t>
            </a:r>
            <a:r>
              <a:rPr lang="en-US" sz="2400" spc="60" dirty="0">
                <a:latin typeface="Sylfaen" panose="010A0502050306030303" pitchFamily="18" charset="0"/>
                <a:cs typeface="Georgia"/>
              </a:rPr>
              <a:t> </a:t>
            </a:r>
            <a:r>
              <a:rPr lang="en-US" sz="2400" spc="-10" dirty="0" err="1">
                <a:latin typeface="Sylfaen" panose="010A0502050306030303" pitchFamily="18" charset="0"/>
                <a:cs typeface="Georgia"/>
              </a:rPr>
              <a:t>itemsets</a:t>
            </a:r>
            <a:r>
              <a:rPr lang="en-US" sz="2400" spc="10" dirty="0">
                <a:latin typeface="Sylfaen" panose="010A0502050306030303" pitchFamily="18" charset="0"/>
                <a:cs typeface="Georgia"/>
              </a:rPr>
              <a:t> </a:t>
            </a:r>
            <a:r>
              <a:rPr lang="en-US" sz="2400" spc="-10" dirty="0">
                <a:latin typeface="Sylfaen" panose="010A0502050306030303" pitchFamily="18" charset="0"/>
                <a:cs typeface="Georgia"/>
              </a:rPr>
              <a:t>within</a:t>
            </a:r>
            <a:r>
              <a:rPr lang="en-US" sz="2400" spc="70" dirty="0">
                <a:latin typeface="Sylfaen" panose="010A0502050306030303" pitchFamily="18" charset="0"/>
                <a:cs typeface="Georgia"/>
              </a:rPr>
              <a:t> </a:t>
            </a:r>
            <a:r>
              <a:rPr lang="en-US" sz="2400" spc="-5" dirty="0">
                <a:latin typeface="Sylfaen" panose="010A0502050306030303" pitchFamily="18" charset="0"/>
                <a:cs typeface="Georgia"/>
              </a:rPr>
              <a:t>a</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short </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time</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and</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less</a:t>
            </a:r>
            <a:r>
              <a:rPr lang="en-US" sz="2400" dirty="0">
                <a:latin typeface="Sylfaen" panose="010A0502050306030303" pitchFamily="18" charset="0"/>
                <a:cs typeface="Georgia"/>
              </a:rPr>
              <a:t> </a:t>
            </a:r>
            <a:r>
              <a:rPr lang="en-US" sz="2400" spc="-10" dirty="0">
                <a:latin typeface="Sylfaen" panose="010A0502050306030303" pitchFamily="18" charset="0"/>
                <a:cs typeface="Georgia"/>
              </a:rPr>
              <a:t>memory</a:t>
            </a:r>
            <a:r>
              <a:rPr lang="en-US" sz="2400" spc="40" dirty="0">
                <a:latin typeface="Sylfaen" panose="010A0502050306030303" pitchFamily="18" charset="0"/>
                <a:cs typeface="Georgia"/>
              </a:rPr>
              <a:t> </a:t>
            </a:r>
            <a:r>
              <a:rPr lang="en-US" sz="2400" spc="-10" dirty="0">
                <a:latin typeface="Sylfaen" panose="010A0502050306030303" pitchFamily="18" charset="0"/>
                <a:cs typeface="Georgia"/>
              </a:rPr>
              <a:t>consumption.</a:t>
            </a:r>
            <a:endParaRPr lang="en-US" sz="2400" dirty="0">
              <a:latin typeface="Sylfaen" panose="010A0502050306030303" pitchFamily="18" charset="0"/>
              <a:cs typeface="Georgia"/>
            </a:endParaRPr>
          </a:p>
        </p:txBody>
      </p:sp>
    </p:spTree>
    <p:extLst>
      <p:ext uri="{BB962C8B-B14F-4D97-AF65-F5344CB8AC3E}">
        <p14:creationId xmlns:p14="http://schemas.microsoft.com/office/powerpoint/2010/main" val="36912005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83</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smtClean="0">
                <a:solidFill>
                  <a:schemeClr val="accent1">
                    <a:lumMod val="75000"/>
                  </a:schemeClr>
                </a:solidFill>
                <a:latin typeface="Arial Rounded MT Bold" panose="020F0704030504030204" pitchFamily="34" charset="0"/>
              </a:rPr>
              <a:t>Example</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892876430"/>
              </p:ext>
            </p:extLst>
          </p:nvPr>
        </p:nvGraphicFramePr>
        <p:xfrm>
          <a:off x="656821" y="901517"/>
          <a:ext cx="10354615" cy="5287854"/>
        </p:xfrm>
        <a:graphic>
          <a:graphicData uri="http://schemas.openxmlformats.org/drawingml/2006/table">
            <a:tbl>
              <a:tblPr firstRow="1" firstCol="1" bandRow="1">
                <a:tableStyleId>{5C22544A-7EE6-4342-B048-85BDC9FD1C3A}</a:tableStyleId>
              </a:tblPr>
              <a:tblGrid>
                <a:gridCol w="1066862"/>
                <a:gridCol w="2501955"/>
                <a:gridCol w="2324145"/>
                <a:gridCol w="2324145"/>
                <a:gridCol w="2137508"/>
              </a:tblGrid>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2</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Ketchup</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3</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Ketchup</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4</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5</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6</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7</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8</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9</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Egg</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10</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11</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12</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Ketchup</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4615434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84</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p:sp>
        <p:nvSpPr>
          <p:cNvPr id="679939" name="Rectangle 3"/>
          <p:cNvSpPr>
            <a:spLocks noGrp="1" noChangeArrowheads="1"/>
          </p:cNvSpPr>
          <p:nvPr>
            <p:ph type="body" idx="1"/>
          </p:nvPr>
        </p:nvSpPr>
        <p:spPr>
          <a:xfrm>
            <a:off x="347730" y="1268414"/>
            <a:ext cx="11539470" cy="4859337"/>
          </a:xfrm>
        </p:spPr>
        <p:txBody>
          <a:bodyPr>
            <a:noAutofit/>
          </a:bodyPr>
          <a:lstStyle/>
          <a:p>
            <a:pPr marL="0" indent="0">
              <a:buNone/>
            </a:pPr>
            <a:r>
              <a:rPr lang="en-US" altLang="en-US" dirty="0" smtClean="0">
                <a:latin typeface="Sylfaen" panose="010A0502050306030303" pitchFamily="18" charset="0"/>
              </a:rPr>
              <a:t>Support ( Milk)?</a:t>
            </a:r>
          </a:p>
          <a:p>
            <a:pPr marL="0" indent="0">
              <a:buNone/>
            </a:pPr>
            <a:endParaRPr lang="en-US" altLang="en-US" sz="2800" dirty="0">
              <a:latin typeface="Sylfaen" panose="010A0502050306030303" pitchFamily="18" charset="0"/>
            </a:endParaRPr>
          </a:p>
          <a:p>
            <a:pPr marL="0" indent="0">
              <a:buNone/>
            </a:pPr>
            <a:r>
              <a:rPr lang="en-US" altLang="en-US" dirty="0" smtClean="0">
                <a:latin typeface="Sylfaen" panose="010A0502050306030303" pitchFamily="18" charset="0"/>
              </a:rPr>
              <a:t>Support (Egg) ?</a:t>
            </a:r>
          </a:p>
          <a:p>
            <a:pPr marL="0" indent="0">
              <a:buNone/>
            </a:pPr>
            <a:endParaRPr lang="en-US" altLang="en-US" sz="2800" dirty="0">
              <a:latin typeface="Sylfaen" panose="010A0502050306030303" pitchFamily="18" charset="0"/>
            </a:endParaRPr>
          </a:p>
          <a:p>
            <a:pPr marL="0" indent="0">
              <a:buNone/>
            </a:pPr>
            <a:r>
              <a:rPr lang="en-US" altLang="en-US" dirty="0" smtClean="0">
                <a:latin typeface="Sylfaen" panose="010A0502050306030303" pitchFamily="18" charset="0"/>
              </a:rPr>
              <a:t>Support (Milk -&gt; Bread) ?</a:t>
            </a:r>
          </a:p>
          <a:p>
            <a:pPr marL="0" indent="0">
              <a:buNone/>
            </a:pPr>
            <a:endParaRPr lang="en-US" altLang="en-US" sz="2800" dirty="0">
              <a:latin typeface="Sylfaen" panose="010A0502050306030303" pitchFamily="18" charset="0"/>
            </a:endParaRPr>
          </a:p>
          <a:p>
            <a:pPr marL="0" indent="0">
              <a:buNone/>
            </a:pPr>
            <a:r>
              <a:rPr lang="en-US" altLang="en-US" dirty="0" smtClean="0">
                <a:latin typeface="Sylfaen" panose="010A0502050306030303" pitchFamily="18" charset="0"/>
              </a:rPr>
              <a:t>Confidence( Milk-&gt; Bread) ?</a:t>
            </a:r>
          </a:p>
          <a:p>
            <a:pPr marL="0" indent="0">
              <a:buNone/>
            </a:pPr>
            <a:endParaRPr lang="en-US" altLang="en-US" sz="2800" dirty="0">
              <a:latin typeface="Sylfaen" panose="010A0502050306030303" pitchFamily="18" charset="0"/>
            </a:endParaRPr>
          </a:p>
          <a:p>
            <a:pPr marL="0" indent="0">
              <a:buNone/>
            </a:pPr>
            <a:r>
              <a:rPr lang="en-US" altLang="en-US" dirty="0" smtClean="0">
                <a:latin typeface="Sylfaen" panose="010A0502050306030303" pitchFamily="18" charset="0"/>
              </a:rPr>
              <a:t>Lift(Milk-&gt; Bread) ?</a:t>
            </a:r>
            <a:endParaRPr lang="en-US" altLang="en-US" sz="2800" dirty="0">
              <a:latin typeface="Sylfaen" panose="010A0502050306030303" pitchFamily="18" charset="0"/>
            </a:endParaRPr>
          </a:p>
        </p:txBody>
      </p:sp>
    </p:spTree>
    <p:extLst>
      <p:ext uri="{BB962C8B-B14F-4D97-AF65-F5344CB8AC3E}">
        <p14:creationId xmlns:p14="http://schemas.microsoft.com/office/powerpoint/2010/main" val="130387818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85</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smtClean="0">
                <a:solidFill>
                  <a:schemeClr val="accent1">
                    <a:lumMod val="75000"/>
                  </a:schemeClr>
                </a:solidFill>
                <a:latin typeface="Arial Rounded MT Bold" panose="020F0704030504030204" pitchFamily="34" charset="0"/>
              </a:rPr>
              <a:t>Example</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735943987"/>
              </p:ext>
            </p:extLst>
          </p:nvPr>
        </p:nvGraphicFramePr>
        <p:xfrm>
          <a:off x="656821" y="901517"/>
          <a:ext cx="5892962" cy="2847306"/>
        </p:xfrm>
        <a:graphic>
          <a:graphicData uri="http://schemas.openxmlformats.org/drawingml/2006/table">
            <a:tbl>
              <a:tblPr firstRow="1" firstCol="1" bandRow="1">
                <a:tableStyleId>{5C22544A-7EE6-4342-B048-85BDC9FD1C3A}</a:tableStyleId>
              </a:tblPr>
              <a:tblGrid>
                <a:gridCol w="1066862"/>
                <a:gridCol w="2501955"/>
                <a:gridCol w="2324145"/>
              </a:tblGrid>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Item</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5</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Ketchup</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530491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86</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t>
            </a:r>
            <a:r>
              <a:rPr lang="it-IT" altLang="en-US" sz="3200" dirty="0">
                <a:solidFill>
                  <a:schemeClr val="accent1">
                    <a:lumMod val="75000"/>
                  </a:schemeClr>
                </a:solidFill>
                <a:latin typeface="Arial Rounded MT Bold" panose="020F0704030504030204" pitchFamily="34" charset="0"/>
              </a:rPr>
              <a:t>Algorithm in </a:t>
            </a:r>
            <a:r>
              <a:rPr lang="it-IT" altLang="en-US" sz="3200" dirty="0" smtClean="0">
                <a:solidFill>
                  <a:schemeClr val="accent1">
                    <a:lumMod val="75000"/>
                  </a:schemeClr>
                </a:solidFill>
                <a:latin typeface="Arial Rounded MT Bold" panose="020F0704030504030204" pitchFamily="34" charset="0"/>
              </a:rPr>
              <a:t>Data Mining</a:t>
            </a:r>
            <a:endParaRPr lang="en-US" altLang="en-US" sz="3200" dirty="0">
              <a:solidFill>
                <a:schemeClr val="accent1">
                  <a:lumMod val="75000"/>
                </a:schemeClr>
              </a:solidFill>
              <a:latin typeface="Arial Rounded MT Bold" panose="020F0704030504030204" pitchFamily="34" charset="0"/>
            </a:endParaRPr>
          </a:p>
        </p:txBody>
      </p:sp>
      <p:sp>
        <p:nvSpPr>
          <p:cNvPr id="679939" name="Rectangle 3"/>
          <p:cNvSpPr>
            <a:spLocks noGrp="1" noChangeArrowheads="1"/>
          </p:cNvSpPr>
          <p:nvPr>
            <p:ph type="body" idx="1"/>
          </p:nvPr>
        </p:nvSpPr>
        <p:spPr>
          <a:xfrm>
            <a:off x="128790" y="746975"/>
            <a:ext cx="11912956" cy="5609375"/>
          </a:xfrm>
        </p:spPr>
        <p:txBody>
          <a:bodyPr>
            <a:noAutofit/>
          </a:bodyPr>
          <a:lstStyle/>
          <a:p>
            <a:pPr marL="609600" indent="-609600">
              <a:buNone/>
            </a:pPr>
            <a:r>
              <a:rPr lang="en-GB" altLang="en-US" dirty="0"/>
              <a:t>1:  Find all large 1-itemsets</a:t>
            </a:r>
          </a:p>
          <a:p>
            <a:pPr marL="609600" indent="-609600">
              <a:buNone/>
            </a:pPr>
            <a:r>
              <a:rPr lang="en-GB" altLang="en-US" dirty="0"/>
              <a:t>2:  For (</a:t>
            </a:r>
            <a:r>
              <a:rPr lang="en-GB" altLang="en-US" i="1" dirty="0"/>
              <a:t>k </a:t>
            </a:r>
            <a:r>
              <a:rPr lang="en-GB" altLang="en-US" dirty="0"/>
              <a:t>= 2 ; while </a:t>
            </a:r>
            <a:r>
              <a:rPr lang="en-GB" altLang="en-US" i="1" dirty="0"/>
              <a:t>L</a:t>
            </a:r>
            <a:r>
              <a:rPr lang="en-GB" altLang="en-US" i="1" baseline="-25000" dirty="0"/>
              <a:t>k</a:t>
            </a:r>
            <a:r>
              <a:rPr lang="en-GB" altLang="en-US" baseline="-25000" dirty="0"/>
              <a:t>-1 </a:t>
            </a:r>
            <a:r>
              <a:rPr lang="en-GB" altLang="en-US" dirty="0"/>
              <a:t>is non-empty; </a:t>
            </a:r>
            <a:r>
              <a:rPr lang="en-GB" altLang="en-US" i="1" dirty="0"/>
              <a:t>k</a:t>
            </a:r>
            <a:r>
              <a:rPr lang="en-GB" altLang="en-US" dirty="0"/>
              <a:t>++)</a:t>
            </a:r>
          </a:p>
          <a:p>
            <a:pPr marL="609600" indent="-609600">
              <a:buNone/>
            </a:pPr>
            <a:r>
              <a:rPr lang="en-GB" altLang="en-US" dirty="0"/>
              <a:t>3		{</a:t>
            </a:r>
            <a:r>
              <a:rPr lang="en-GB" altLang="en-US" i="1" dirty="0" err="1"/>
              <a:t>C</a:t>
            </a:r>
            <a:r>
              <a:rPr lang="en-GB" altLang="en-US" i="1" baseline="-25000" dirty="0" err="1"/>
              <a:t>k</a:t>
            </a:r>
            <a:r>
              <a:rPr lang="en-GB" altLang="en-US" i="1" dirty="0"/>
              <a:t> = </a:t>
            </a:r>
            <a:r>
              <a:rPr lang="en-GB" altLang="en-US" dirty="0" err="1">
                <a:solidFill>
                  <a:srgbClr val="990000"/>
                </a:solidFill>
                <a:latin typeface="Courier New" panose="02070309020205020404" pitchFamily="49" charset="0"/>
              </a:rPr>
              <a:t>apriori</a:t>
            </a:r>
            <a:r>
              <a:rPr lang="en-GB" altLang="en-US" dirty="0">
                <a:solidFill>
                  <a:srgbClr val="990000"/>
                </a:solidFill>
                <a:latin typeface="Courier New" panose="02070309020205020404" pitchFamily="49" charset="0"/>
              </a:rPr>
              <a:t>-gen</a:t>
            </a:r>
            <a:r>
              <a:rPr lang="en-GB" altLang="en-US" dirty="0"/>
              <a:t>(</a:t>
            </a:r>
            <a:r>
              <a:rPr lang="en-GB" altLang="en-US" i="1" dirty="0"/>
              <a:t>L</a:t>
            </a:r>
            <a:r>
              <a:rPr lang="en-GB" altLang="en-US" i="1" baseline="-25000" dirty="0"/>
              <a:t>k</a:t>
            </a:r>
            <a:r>
              <a:rPr lang="en-GB" altLang="en-US" baseline="-25000" dirty="0"/>
              <a:t>-1</a:t>
            </a:r>
            <a:r>
              <a:rPr lang="en-GB" altLang="en-US" dirty="0"/>
              <a:t>)</a:t>
            </a:r>
          </a:p>
          <a:p>
            <a:pPr marL="609600" indent="-609600">
              <a:buNone/>
            </a:pPr>
            <a:r>
              <a:rPr lang="en-GB" altLang="en-US" dirty="0"/>
              <a:t>4          For each </a:t>
            </a:r>
            <a:r>
              <a:rPr lang="en-GB" altLang="en-US" i="1" dirty="0"/>
              <a:t>c</a:t>
            </a:r>
            <a:r>
              <a:rPr lang="en-GB" altLang="en-US" dirty="0"/>
              <a:t> in </a:t>
            </a:r>
            <a:r>
              <a:rPr lang="en-GB" altLang="en-US" i="1" dirty="0" err="1"/>
              <a:t>C</a:t>
            </a:r>
            <a:r>
              <a:rPr lang="en-GB" altLang="en-US" i="1" baseline="-25000" dirty="0" err="1"/>
              <a:t>k</a:t>
            </a:r>
            <a:r>
              <a:rPr lang="en-GB" altLang="en-US" i="1" dirty="0"/>
              <a:t>, </a:t>
            </a:r>
            <a:r>
              <a:rPr lang="en-GB" altLang="en-US" dirty="0"/>
              <a:t>initialise </a:t>
            </a:r>
            <a:r>
              <a:rPr lang="en-GB" altLang="en-US" i="1" dirty="0" err="1"/>
              <a:t>c</a:t>
            </a:r>
            <a:r>
              <a:rPr lang="en-GB" altLang="en-US" dirty="0" err="1"/>
              <a:t>.</a:t>
            </a:r>
            <a:r>
              <a:rPr lang="en-GB" altLang="en-US" i="1" dirty="0" err="1"/>
              <a:t>count</a:t>
            </a:r>
            <a:r>
              <a:rPr lang="en-GB" altLang="en-US" i="1" dirty="0"/>
              <a:t> </a:t>
            </a:r>
            <a:r>
              <a:rPr lang="en-GB" altLang="en-US" dirty="0"/>
              <a:t>to zero</a:t>
            </a:r>
            <a:r>
              <a:rPr lang="en-GB" altLang="en-US" i="1" dirty="0"/>
              <a:t> </a:t>
            </a:r>
            <a:endParaRPr lang="en-GB" altLang="en-US" dirty="0"/>
          </a:p>
          <a:p>
            <a:pPr marL="609600" indent="-609600">
              <a:buNone/>
            </a:pPr>
            <a:r>
              <a:rPr lang="en-GB" altLang="en-US" dirty="0"/>
              <a:t>5          For all records </a:t>
            </a:r>
            <a:r>
              <a:rPr lang="en-GB" altLang="en-US" i="1" dirty="0"/>
              <a:t>r </a:t>
            </a:r>
            <a:r>
              <a:rPr lang="en-GB" altLang="en-US" dirty="0"/>
              <a:t>in the DB</a:t>
            </a:r>
          </a:p>
          <a:p>
            <a:pPr marL="609600" indent="-609600">
              <a:buFontTx/>
              <a:buAutoNum type="arabicPlain" startAt="6"/>
            </a:pPr>
            <a:r>
              <a:rPr lang="en-GB" altLang="en-US" dirty="0"/>
              <a:t>      {</a:t>
            </a:r>
            <a:r>
              <a:rPr lang="en-GB" altLang="en-US" i="1" dirty="0"/>
              <a:t>C</a:t>
            </a:r>
            <a:r>
              <a:rPr lang="en-GB" altLang="en-US" i="1" baseline="-25000" dirty="0"/>
              <a:t>r</a:t>
            </a:r>
            <a:r>
              <a:rPr lang="en-GB" altLang="en-US" i="1" dirty="0"/>
              <a:t> = </a:t>
            </a:r>
            <a:r>
              <a:rPr lang="en-GB" altLang="en-US" dirty="0">
                <a:solidFill>
                  <a:srgbClr val="990000"/>
                </a:solidFill>
                <a:latin typeface="Courier New" panose="02070309020205020404" pitchFamily="49" charset="0"/>
              </a:rPr>
              <a:t>subset</a:t>
            </a:r>
            <a:r>
              <a:rPr lang="en-GB" altLang="en-US" dirty="0"/>
              <a:t>(</a:t>
            </a:r>
            <a:r>
              <a:rPr lang="en-GB" altLang="en-US" i="1" dirty="0" err="1"/>
              <a:t>C</a:t>
            </a:r>
            <a:r>
              <a:rPr lang="en-GB" altLang="en-US" i="1" baseline="-25000" dirty="0" err="1"/>
              <a:t>k</a:t>
            </a:r>
            <a:r>
              <a:rPr lang="en-GB" altLang="en-US" dirty="0"/>
              <a:t>, </a:t>
            </a:r>
            <a:r>
              <a:rPr lang="en-GB" altLang="en-US" i="1" dirty="0"/>
              <a:t>r</a:t>
            </a:r>
            <a:r>
              <a:rPr lang="en-GB" altLang="en-US" dirty="0"/>
              <a:t>); </a:t>
            </a:r>
            <a:r>
              <a:rPr lang="en-GB" altLang="en-US" i="1" dirty="0"/>
              <a:t> </a:t>
            </a:r>
            <a:r>
              <a:rPr lang="en-GB" altLang="en-US" dirty="0"/>
              <a:t>For each </a:t>
            </a:r>
            <a:r>
              <a:rPr lang="en-GB" altLang="en-US" i="1" dirty="0"/>
              <a:t>c </a:t>
            </a:r>
            <a:r>
              <a:rPr lang="en-GB" altLang="en-US" dirty="0"/>
              <a:t>in </a:t>
            </a:r>
            <a:r>
              <a:rPr lang="en-GB" altLang="en-US" i="1" dirty="0"/>
              <a:t>C</a:t>
            </a:r>
            <a:r>
              <a:rPr lang="en-GB" altLang="en-US" i="1" baseline="-25000" dirty="0"/>
              <a:t>r</a:t>
            </a:r>
            <a:r>
              <a:rPr lang="en-GB" altLang="en-US" i="1" dirty="0"/>
              <a:t> , </a:t>
            </a:r>
            <a:r>
              <a:rPr lang="en-GB" altLang="en-US" i="1" dirty="0" err="1"/>
              <a:t>c.count</a:t>
            </a:r>
            <a:r>
              <a:rPr lang="en-GB" altLang="en-US" dirty="0"/>
              <a:t>++ }</a:t>
            </a:r>
          </a:p>
          <a:p>
            <a:pPr marL="609600" indent="-609600">
              <a:buNone/>
            </a:pPr>
            <a:r>
              <a:rPr lang="en-GB" altLang="en-US" dirty="0"/>
              <a:t>7             Set </a:t>
            </a:r>
            <a:r>
              <a:rPr lang="en-GB" altLang="en-US" i="1" dirty="0" err="1"/>
              <a:t>L</a:t>
            </a:r>
            <a:r>
              <a:rPr lang="en-GB" altLang="en-US" i="1" baseline="-25000" dirty="0" err="1"/>
              <a:t>k</a:t>
            </a:r>
            <a:r>
              <a:rPr lang="en-GB" altLang="en-US" baseline="-25000" dirty="0"/>
              <a:t> </a:t>
            </a:r>
            <a:r>
              <a:rPr lang="en-GB" altLang="en-US" dirty="0"/>
              <a:t>:= all </a:t>
            </a:r>
            <a:r>
              <a:rPr lang="en-GB" altLang="en-US" i="1" dirty="0"/>
              <a:t>c </a:t>
            </a:r>
            <a:r>
              <a:rPr lang="en-GB" altLang="en-US" dirty="0"/>
              <a:t>in </a:t>
            </a:r>
            <a:r>
              <a:rPr lang="en-GB" altLang="en-US" i="1" dirty="0" err="1"/>
              <a:t>C</a:t>
            </a:r>
            <a:r>
              <a:rPr lang="en-GB" altLang="en-US" i="1" baseline="-25000" dirty="0" err="1"/>
              <a:t>k</a:t>
            </a:r>
            <a:r>
              <a:rPr lang="en-GB" altLang="en-US" i="1" dirty="0"/>
              <a:t> </a:t>
            </a:r>
            <a:r>
              <a:rPr lang="en-GB" altLang="en-US" dirty="0"/>
              <a:t>whose </a:t>
            </a:r>
            <a:r>
              <a:rPr lang="en-GB" altLang="en-US" i="1" dirty="0"/>
              <a:t>count</a:t>
            </a:r>
            <a:r>
              <a:rPr lang="en-GB" altLang="en-US" dirty="0"/>
              <a:t> &gt;=  </a:t>
            </a:r>
            <a:r>
              <a:rPr lang="en-GB" altLang="en-US" i="1" dirty="0" err="1"/>
              <a:t>minsup</a:t>
            </a:r>
            <a:endParaRPr lang="en-GB" altLang="en-US" i="1" dirty="0"/>
          </a:p>
          <a:p>
            <a:pPr marL="609600" indent="-609600">
              <a:buNone/>
            </a:pPr>
            <a:r>
              <a:rPr lang="en-GB" altLang="en-US" i="1" dirty="0"/>
              <a:t>8         </a:t>
            </a:r>
            <a:r>
              <a:rPr lang="en-GB" altLang="en-US" dirty="0"/>
              <a:t>}  /*  end   -- return all of the </a:t>
            </a:r>
            <a:r>
              <a:rPr lang="en-GB" altLang="en-US" i="1" dirty="0" err="1"/>
              <a:t>L</a:t>
            </a:r>
            <a:r>
              <a:rPr lang="en-GB" altLang="en-US" i="1" baseline="-25000" dirty="0" err="1"/>
              <a:t>k</a:t>
            </a:r>
            <a:r>
              <a:rPr lang="en-GB" altLang="en-US" baseline="-25000" dirty="0"/>
              <a:t> </a:t>
            </a:r>
            <a:r>
              <a:rPr lang="en-GB" altLang="en-US" dirty="0"/>
              <a:t>sets.</a:t>
            </a:r>
            <a:endParaRPr lang="en-GB" altLang="en-US" i="1" baseline="-25000" dirty="0"/>
          </a:p>
        </p:txBody>
      </p:sp>
    </p:spTree>
    <p:extLst>
      <p:ext uri="{BB962C8B-B14F-4D97-AF65-F5344CB8AC3E}">
        <p14:creationId xmlns:p14="http://schemas.microsoft.com/office/powerpoint/2010/main" val="66446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99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99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99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99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99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799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7993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87</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t>
            </a:r>
            <a:r>
              <a:rPr lang="it-IT" altLang="en-US" sz="3200" dirty="0">
                <a:solidFill>
                  <a:schemeClr val="accent1">
                    <a:lumMod val="75000"/>
                  </a:schemeClr>
                </a:solidFill>
                <a:latin typeface="Arial Rounded MT Bold" panose="020F0704030504030204" pitchFamily="34" charset="0"/>
              </a:rPr>
              <a:t>Algorithm in </a:t>
            </a:r>
            <a:r>
              <a:rPr lang="it-IT" altLang="en-US" sz="3200" dirty="0" smtClean="0">
                <a:solidFill>
                  <a:schemeClr val="accent1">
                    <a:lumMod val="75000"/>
                  </a:schemeClr>
                </a:solidFill>
                <a:latin typeface="Arial Rounded MT Bold" panose="020F0704030504030204" pitchFamily="34" charset="0"/>
              </a:rPr>
              <a:t>Data Mining</a:t>
            </a:r>
            <a:endParaRPr lang="en-US" altLang="en-US" sz="3200" dirty="0">
              <a:solidFill>
                <a:schemeClr val="accent1">
                  <a:lumMod val="75000"/>
                </a:schemeClr>
              </a:solidFill>
              <a:latin typeface="Arial Rounded MT Bold" panose="020F0704030504030204" pitchFamily="34" charset="0"/>
            </a:endParaRPr>
          </a:p>
        </p:txBody>
      </p:sp>
      <p:sp>
        <p:nvSpPr>
          <p:cNvPr id="679939" name="Rectangle 3"/>
          <p:cNvSpPr>
            <a:spLocks noGrp="1" noChangeArrowheads="1"/>
          </p:cNvSpPr>
          <p:nvPr>
            <p:ph type="body" idx="1"/>
          </p:nvPr>
        </p:nvSpPr>
        <p:spPr>
          <a:xfrm>
            <a:off x="128790" y="746975"/>
            <a:ext cx="11397802" cy="5609375"/>
          </a:xfrm>
        </p:spPr>
        <p:txBody>
          <a:bodyPr>
            <a:noAutofit/>
          </a:bodyPr>
          <a:lstStyle/>
          <a:p>
            <a:pPr marL="0" indent="0" algn="just">
              <a:buNone/>
            </a:pPr>
            <a:r>
              <a:rPr lang="en-US" altLang="en-US" dirty="0" smtClean="0">
                <a:latin typeface="Sylfaen" panose="010A0502050306030303" pitchFamily="18" charset="0"/>
              </a:rPr>
              <a:t>There </a:t>
            </a:r>
            <a:r>
              <a:rPr lang="en-US" altLang="en-US" dirty="0">
                <a:latin typeface="Sylfaen" panose="010A0502050306030303" pitchFamily="18" charset="0"/>
              </a:rPr>
              <a:t>are two-step process is followed, including join and prune actions which are as follows −</a:t>
            </a:r>
          </a:p>
          <a:p>
            <a:pPr marL="0" indent="0" algn="just">
              <a:buNone/>
            </a:pPr>
            <a:endParaRPr lang="en-US" altLang="en-US" b="1" dirty="0">
              <a:latin typeface="Sylfaen" panose="010A0502050306030303" pitchFamily="18" charset="0"/>
            </a:endParaRPr>
          </a:p>
          <a:p>
            <a:pPr marL="514350" indent="-514350" algn="just">
              <a:buFont typeface="+mj-lt"/>
              <a:buAutoNum type="arabicPeriod"/>
            </a:pPr>
            <a:r>
              <a:rPr lang="en-US" altLang="en-US" b="1" dirty="0">
                <a:latin typeface="Sylfaen" panose="010A0502050306030303" pitchFamily="18" charset="0"/>
              </a:rPr>
              <a:t>Join Step</a:t>
            </a:r>
            <a:r>
              <a:rPr lang="en-US" altLang="en-US" dirty="0">
                <a:latin typeface="Sylfaen" panose="010A0502050306030303" pitchFamily="18" charset="0"/>
              </a:rPr>
              <a:t>: This step generates (K+1) </a:t>
            </a:r>
            <a:r>
              <a:rPr lang="en-US" altLang="en-US" dirty="0" err="1">
                <a:latin typeface="Sylfaen" panose="010A0502050306030303" pitchFamily="18" charset="0"/>
              </a:rPr>
              <a:t>itemset</a:t>
            </a:r>
            <a:r>
              <a:rPr lang="en-US" altLang="en-US" dirty="0">
                <a:latin typeface="Sylfaen" panose="010A0502050306030303" pitchFamily="18" charset="0"/>
              </a:rPr>
              <a:t> from K-</a:t>
            </a:r>
            <a:r>
              <a:rPr lang="en-US" altLang="en-US" dirty="0" err="1">
                <a:latin typeface="Sylfaen" panose="010A0502050306030303" pitchFamily="18" charset="0"/>
              </a:rPr>
              <a:t>itemsets</a:t>
            </a:r>
            <a:r>
              <a:rPr lang="en-US" altLang="en-US" dirty="0">
                <a:latin typeface="Sylfaen" panose="010A0502050306030303" pitchFamily="18" charset="0"/>
              </a:rPr>
              <a:t> </a:t>
            </a:r>
            <a:r>
              <a:rPr lang="en-US" altLang="en-US" dirty="0" smtClean="0">
                <a:latin typeface="Sylfaen" panose="010A0502050306030303" pitchFamily="18" charset="0"/>
              </a:rPr>
              <a:t>by joining </a:t>
            </a:r>
            <a:r>
              <a:rPr lang="en-US" altLang="en-US" dirty="0">
                <a:latin typeface="Sylfaen" panose="010A0502050306030303" pitchFamily="18" charset="0"/>
              </a:rPr>
              <a:t>each item with itself.</a:t>
            </a:r>
          </a:p>
          <a:p>
            <a:pPr marL="514350" indent="-514350" algn="just">
              <a:buFont typeface="+mj-lt"/>
              <a:buAutoNum type="arabicPeriod"/>
            </a:pPr>
            <a:endParaRPr lang="en-US" altLang="en-US" dirty="0">
              <a:latin typeface="Sylfaen" panose="010A0502050306030303" pitchFamily="18" charset="0"/>
            </a:endParaRPr>
          </a:p>
          <a:p>
            <a:pPr marL="514350" indent="-514350" algn="just">
              <a:buFont typeface="+mj-lt"/>
              <a:buAutoNum type="arabicPeriod"/>
            </a:pPr>
            <a:r>
              <a:rPr lang="en-US" altLang="en-US" b="1" dirty="0">
                <a:latin typeface="Sylfaen" panose="010A0502050306030303" pitchFamily="18" charset="0"/>
              </a:rPr>
              <a:t>Prune Step: </a:t>
            </a:r>
            <a:r>
              <a:rPr lang="en-US" altLang="en-US" dirty="0">
                <a:latin typeface="Sylfaen" panose="010A0502050306030303" pitchFamily="18" charset="0"/>
              </a:rPr>
              <a:t>This step scans the count of each item in the database.  If the candidate item does not meet minimum support, then it is  regarded as infrequent and thus it is removed. This step is  performed to reduce the size of the candidate </a:t>
            </a:r>
            <a:r>
              <a:rPr lang="en-US" altLang="en-US" dirty="0" err="1">
                <a:latin typeface="Sylfaen" panose="010A0502050306030303" pitchFamily="18" charset="0"/>
              </a:rPr>
              <a:t>itemsets</a:t>
            </a:r>
            <a:r>
              <a:rPr lang="en-US" altLang="en-US" dirty="0">
                <a:latin typeface="Sylfaen" panose="010A0502050306030303" pitchFamily="18" charset="0"/>
              </a:rPr>
              <a:t>.</a:t>
            </a:r>
            <a:endParaRPr lang="en-US" altLang="en-US" sz="2800" dirty="0">
              <a:latin typeface="Sylfaen" panose="010A0502050306030303" pitchFamily="18" charset="0"/>
            </a:endParaRPr>
          </a:p>
        </p:txBody>
      </p:sp>
    </p:spTree>
    <p:extLst>
      <p:ext uri="{BB962C8B-B14F-4D97-AF65-F5344CB8AC3E}">
        <p14:creationId xmlns:p14="http://schemas.microsoft.com/office/powerpoint/2010/main" val="113206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592428"/>
            <a:ext cx="12192000" cy="6265571"/>
          </a:xfrm>
          <a:prstGeom prst="rect">
            <a:avLst/>
          </a:prstGeom>
        </p:spPr>
      </p:pic>
      <p:sp>
        <p:nvSpPr>
          <p:cNvPr id="4"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t>
            </a:r>
            <a:r>
              <a:rPr lang="it-IT" altLang="en-US" sz="3200" dirty="0">
                <a:solidFill>
                  <a:schemeClr val="accent1">
                    <a:lumMod val="75000"/>
                  </a:schemeClr>
                </a:solidFill>
                <a:latin typeface="Arial Rounded MT Bold" panose="020F0704030504030204" pitchFamily="34" charset="0"/>
              </a:rPr>
              <a:t>Algorithm in </a:t>
            </a:r>
            <a:r>
              <a:rPr lang="it-IT" altLang="en-US" sz="3200" dirty="0" smtClean="0">
                <a:solidFill>
                  <a:schemeClr val="accent1">
                    <a:lumMod val="75000"/>
                  </a:schemeClr>
                </a:solidFill>
                <a:latin typeface="Arial Rounded MT Bold" panose="020F0704030504030204" pitchFamily="34" charset="0"/>
              </a:rPr>
              <a:t>Data Mining</a:t>
            </a:r>
            <a:endParaRPr lang="en-US" altLang="en-US" sz="3200"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20129113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89</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t>
            </a:r>
            <a:r>
              <a:rPr lang="it-IT" altLang="en-US" sz="3200" dirty="0">
                <a:solidFill>
                  <a:schemeClr val="accent1">
                    <a:lumMod val="75000"/>
                  </a:schemeClr>
                </a:solidFill>
                <a:latin typeface="Arial Rounded MT Bold" panose="020F0704030504030204" pitchFamily="34" charset="0"/>
              </a:rPr>
              <a:t>Algorithm in </a:t>
            </a:r>
            <a:r>
              <a:rPr lang="it-IT" altLang="en-US" sz="3200" dirty="0" smtClean="0">
                <a:solidFill>
                  <a:schemeClr val="accent1">
                    <a:lumMod val="75000"/>
                  </a:schemeClr>
                </a:solidFill>
                <a:latin typeface="Arial Rounded MT Bold" panose="020F0704030504030204" pitchFamily="34" charset="0"/>
              </a:rPr>
              <a:t>Data Mining</a:t>
            </a:r>
            <a:endParaRPr lang="en-US" altLang="en-US" sz="3200" dirty="0">
              <a:solidFill>
                <a:schemeClr val="accent1">
                  <a:lumMod val="75000"/>
                </a:schemeClr>
              </a:solidFill>
              <a:latin typeface="Arial Rounded MT Bold" panose="020F0704030504030204" pitchFamily="34" charset="0"/>
            </a:endParaRPr>
          </a:p>
        </p:txBody>
      </p:sp>
      <p:sp>
        <p:nvSpPr>
          <p:cNvPr id="679939" name="Rectangle 3"/>
          <p:cNvSpPr>
            <a:spLocks noGrp="1" noChangeArrowheads="1"/>
          </p:cNvSpPr>
          <p:nvPr>
            <p:ph type="body" idx="1"/>
          </p:nvPr>
        </p:nvSpPr>
        <p:spPr>
          <a:xfrm>
            <a:off x="128790" y="746975"/>
            <a:ext cx="11912956" cy="5609375"/>
          </a:xfrm>
        </p:spPr>
        <p:txBody>
          <a:bodyPr>
            <a:noAutofit/>
          </a:bodyPr>
          <a:lstStyle/>
          <a:p>
            <a:pPr marL="0" indent="0">
              <a:buNone/>
            </a:pPr>
            <a:r>
              <a:rPr lang="en-US" altLang="en-US" dirty="0">
                <a:latin typeface="Sylfaen" panose="010A0502050306030303" pitchFamily="18" charset="0"/>
              </a:rPr>
              <a:t>The </a:t>
            </a:r>
            <a:r>
              <a:rPr lang="en-US" altLang="en-US" dirty="0" err="1">
                <a:latin typeface="Sylfaen" panose="010A0502050306030303" pitchFamily="18" charset="0"/>
              </a:rPr>
              <a:t>Apriori</a:t>
            </a:r>
            <a:r>
              <a:rPr lang="en-US" altLang="en-US" dirty="0">
                <a:latin typeface="Sylfaen" panose="010A0502050306030303" pitchFamily="18" charset="0"/>
              </a:rPr>
              <a:t> Algorithm: Pseudo </a:t>
            </a:r>
            <a:r>
              <a:rPr lang="en-US" altLang="en-US" dirty="0" smtClean="0">
                <a:latin typeface="Sylfaen" panose="010A0502050306030303" pitchFamily="18" charset="0"/>
              </a:rPr>
              <a:t>Code</a:t>
            </a:r>
          </a:p>
          <a:p>
            <a:pPr marL="0" indent="0">
              <a:buNone/>
            </a:pPr>
            <a:endParaRPr lang="en-US" altLang="en-US" dirty="0">
              <a:latin typeface="Sylfaen" panose="010A0502050306030303" pitchFamily="18" charset="0"/>
            </a:endParaRPr>
          </a:p>
          <a:p>
            <a:pPr marL="0" indent="0">
              <a:buNone/>
            </a:pPr>
            <a:r>
              <a:rPr lang="en-US" altLang="en-US" b="1" dirty="0">
                <a:latin typeface="Sylfaen" panose="010A0502050306030303" pitchFamily="18" charset="0"/>
              </a:rPr>
              <a:t>C: </a:t>
            </a:r>
            <a:r>
              <a:rPr lang="en-US" altLang="en-US" b="1" dirty="0">
                <a:solidFill>
                  <a:srgbClr val="C00000"/>
                </a:solidFill>
                <a:latin typeface="Sylfaen" panose="010A0502050306030303" pitchFamily="18" charset="0"/>
              </a:rPr>
              <a:t>Candidate item </a:t>
            </a:r>
            <a:r>
              <a:rPr lang="en-US" altLang="en-US" b="1" dirty="0">
                <a:latin typeface="Sylfaen" panose="010A0502050306030303" pitchFamily="18" charset="0"/>
              </a:rPr>
              <a:t>set of size </a:t>
            </a:r>
            <a:r>
              <a:rPr lang="en-US" altLang="en-US" b="1" dirty="0" smtClean="0">
                <a:latin typeface="Sylfaen" panose="010A0502050306030303" pitchFamily="18" charset="0"/>
              </a:rPr>
              <a:t>k</a:t>
            </a:r>
          </a:p>
          <a:p>
            <a:pPr marL="0" indent="0">
              <a:buNone/>
            </a:pPr>
            <a:endParaRPr lang="en-US" altLang="en-US" dirty="0">
              <a:latin typeface="Sylfaen" panose="010A0502050306030303" pitchFamily="18" charset="0"/>
            </a:endParaRPr>
          </a:p>
          <a:p>
            <a:pPr marL="0" indent="0">
              <a:buNone/>
            </a:pPr>
            <a:r>
              <a:rPr lang="en-US" altLang="en-US" b="1" dirty="0">
                <a:latin typeface="Sylfaen" panose="010A0502050306030303" pitchFamily="18" charset="0"/>
              </a:rPr>
              <a:t>L: </a:t>
            </a:r>
            <a:r>
              <a:rPr lang="en-US" altLang="en-US" b="1" dirty="0">
                <a:solidFill>
                  <a:srgbClr val="7030A0"/>
                </a:solidFill>
                <a:latin typeface="Sylfaen" panose="010A0502050306030303" pitchFamily="18" charset="0"/>
              </a:rPr>
              <a:t>Frequent </a:t>
            </a:r>
            <a:r>
              <a:rPr lang="en-US" altLang="en-US" b="1" dirty="0" err="1">
                <a:solidFill>
                  <a:srgbClr val="7030A0"/>
                </a:solidFill>
                <a:latin typeface="Sylfaen" panose="010A0502050306030303" pitchFamily="18" charset="0"/>
              </a:rPr>
              <a:t>itemset</a:t>
            </a:r>
            <a:r>
              <a:rPr lang="en-US" altLang="en-US" b="1" dirty="0">
                <a:latin typeface="Sylfaen" panose="010A0502050306030303" pitchFamily="18" charset="0"/>
              </a:rPr>
              <a:t> of size k</a:t>
            </a:r>
            <a:endParaRPr lang="en-US" altLang="en-US" sz="2800" b="1" dirty="0">
              <a:latin typeface="Sylfaen" panose="010A0502050306030303" pitchFamily="18" charset="0"/>
            </a:endParaRPr>
          </a:p>
        </p:txBody>
      </p:sp>
    </p:spTree>
    <p:extLst>
      <p:ext uri="{BB962C8B-B14F-4D97-AF65-F5344CB8AC3E}">
        <p14:creationId xmlns:p14="http://schemas.microsoft.com/office/powerpoint/2010/main" val="99026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99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99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90</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Algorithm: Find Association Rules</a:t>
            </a:r>
            <a:endParaRPr lang="en-US" altLang="en-US" sz="3200" dirty="0">
              <a:solidFill>
                <a:schemeClr val="accent1">
                  <a:lumMod val="75000"/>
                </a:schemeClr>
              </a:solidFill>
              <a:latin typeface="Arial Rounded MT Bold" panose="020F0704030504030204" pitchFamily="34" charset="0"/>
            </a:endParaRPr>
          </a:p>
        </p:txBody>
      </p:sp>
      <p:sp>
        <p:nvSpPr>
          <p:cNvPr id="679939" name="Rectangle 3"/>
          <p:cNvSpPr>
            <a:spLocks noGrp="1" noChangeArrowheads="1"/>
          </p:cNvSpPr>
          <p:nvPr>
            <p:ph type="body" idx="1"/>
          </p:nvPr>
        </p:nvSpPr>
        <p:spPr>
          <a:xfrm>
            <a:off x="128790" y="746975"/>
            <a:ext cx="11912956" cy="5609375"/>
          </a:xfrm>
        </p:spPr>
        <p:txBody>
          <a:bodyPr>
            <a:noAutofit/>
          </a:bodyPr>
          <a:lstStyle/>
          <a:p>
            <a:pPr marL="0" indent="0">
              <a:buNone/>
            </a:pPr>
            <a:r>
              <a:rPr lang="en-US" altLang="en-US" dirty="0" smtClean="0">
                <a:latin typeface="Sylfaen" panose="010A0502050306030303" pitchFamily="18" charset="0"/>
              </a:rPr>
              <a:t>Here are dozen sales transactions</a:t>
            </a:r>
          </a:p>
          <a:p>
            <a:pPr marL="0" indent="0">
              <a:buNone/>
            </a:pPr>
            <a:endParaRPr lang="en-US" altLang="en-US" sz="2800" b="1" dirty="0">
              <a:latin typeface="Sylfaen" panose="010A0502050306030303" pitchFamily="18" charset="0"/>
            </a:endParaRPr>
          </a:p>
          <a:p>
            <a:pPr marL="0" indent="0">
              <a:buNone/>
            </a:pPr>
            <a:r>
              <a:rPr lang="en-US" altLang="en-US" b="1" dirty="0" smtClean="0">
                <a:latin typeface="Sylfaen" panose="010A0502050306030303" pitchFamily="18" charset="0"/>
              </a:rPr>
              <a:t>Find which products sell together often </a:t>
            </a:r>
            <a:r>
              <a:rPr lang="en-US" altLang="en-US" dirty="0" smtClean="0">
                <a:latin typeface="Sylfaen" panose="010A0502050306030303" pitchFamily="18" charset="0"/>
              </a:rPr>
              <a:t>(that is, affinities between products)</a:t>
            </a:r>
          </a:p>
          <a:p>
            <a:pPr marL="0" indent="0">
              <a:buNone/>
            </a:pPr>
            <a:endParaRPr lang="en-US" altLang="en-US" sz="2800" dirty="0">
              <a:latin typeface="Sylfaen" panose="010A0502050306030303" pitchFamily="18" charset="0"/>
            </a:endParaRPr>
          </a:p>
          <a:p>
            <a:pPr marL="0" indent="0">
              <a:buNone/>
            </a:pPr>
            <a:r>
              <a:rPr lang="en-US" altLang="en-US" sz="4000" dirty="0" smtClean="0">
                <a:solidFill>
                  <a:srgbClr val="FF0000"/>
                </a:solidFill>
                <a:latin typeface="Sylfaen" panose="010A0502050306030303" pitchFamily="18" charset="0"/>
              </a:rPr>
              <a:t>The minimum support level will be set at 33% and the confidence level will be set at 50%.</a:t>
            </a:r>
            <a:endParaRPr lang="en-US" altLang="en-US" sz="4000" dirty="0">
              <a:solidFill>
                <a:srgbClr val="FF0000"/>
              </a:solidFill>
              <a:latin typeface="Sylfaen" panose="010A0502050306030303" pitchFamily="18" charset="0"/>
            </a:endParaRPr>
          </a:p>
        </p:txBody>
      </p:sp>
    </p:spTree>
    <p:extLst>
      <p:ext uri="{BB962C8B-B14F-4D97-AF65-F5344CB8AC3E}">
        <p14:creationId xmlns:p14="http://schemas.microsoft.com/office/powerpoint/2010/main" val="78526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99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99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91</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a:t>
            </a:r>
            <a:r>
              <a:rPr lang="en-US" altLang="en-US" sz="3200" dirty="0">
                <a:solidFill>
                  <a:schemeClr val="accent1">
                    <a:lumMod val="75000"/>
                  </a:schemeClr>
                </a:solidFill>
                <a:latin typeface="Arial Rounded MT Bold" panose="020F0704030504030204" pitchFamily="34" charset="0"/>
              </a:rPr>
              <a:t>Example</a:t>
            </a:r>
          </a:p>
        </p:txBody>
      </p:sp>
      <p:graphicFrame>
        <p:nvGraphicFramePr>
          <p:cNvPr id="4" name="Table 3"/>
          <p:cNvGraphicFramePr>
            <a:graphicFrameLocks noGrp="1"/>
          </p:cNvGraphicFramePr>
          <p:nvPr/>
        </p:nvGraphicFramePr>
        <p:xfrm>
          <a:off x="656821" y="901517"/>
          <a:ext cx="10354615" cy="5287854"/>
        </p:xfrm>
        <a:graphic>
          <a:graphicData uri="http://schemas.openxmlformats.org/drawingml/2006/table">
            <a:tbl>
              <a:tblPr firstRow="1" firstCol="1" bandRow="1">
                <a:tableStyleId>{5C22544A-7EE6-4342-B048-85BDC9FD1C3A}</a:tableStyleId>
              </a:tblPr>
              <a:tblGrid>
                <a:gridCol w="1066862"/>
                <a:gridCol w="2501955"/>
                <a:gridCol w="2324145"/>
                <a:gridCol w="2324145"/>
                <a:gridCol w="2137508"/>
              </a:tblGrid>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2</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Ketchup</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3</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Ketchup</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4</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5</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6</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7</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8</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9</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Egg</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10</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11</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12</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Ketchup</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68112680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92</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Iteration 1</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599686580"/>
              </p:ext>
            </p:extLst>
          </p:nvPr>
        </p:nvGraphicFramePr>
        <p:xfrm>
          <a:off x="218939" y="2112131"/>
          <a:ext cx="3832916" cy="2847306"/>
        </p:xfrm>
        <a:graphic>
          <a:graphicData uri="http://schemas.openxmlformats.org/drawingml/2006/table">
            <a:tbl>
              <a:tblPr firstRow="1" firstCol="1" bandRow="1">
                <a:tableStyleId>{5C22544A-7EE6-4342-B048-85BDC9FD1C3A}</a:tableStyleId>
              </a:tblPr>
              <a:tblGrid>
                <a:gridCol w="162560"/>
                <a:gridCol w="1784900"/>
                <a:gridCol w="1885456"/>
              </a:tblGrid>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5</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Ketchup</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571346585"/>
              </p:ext>
            </p:extLst>
          </p:nvPr>
        </p:nvGraphicFramePr>
        <p:xfrm>
          <a:off x="6398651" y="2161500"/>
          <a:ext cx="5372639" cy="2033790"/>
        </p:xfrm>
        <a:graphic>
          <a:graphicData uri="http://schemas.openxmlformats.org/drawingml/2006/table">
            <a:tbl>
              <a:tblPr firstRow="1" firstCol="1" bandRow="1">
                <a:tableStyleId>{5C22544A-7EE6-4342-B048-85BDC9FD1C3A}</a:tableStyleId>
              </a:tblPr>
              <a:tblGrid>
                <a:gridCol w="227862"/>
                <a:gridCol w="3069261"/>
                <a:gridCol w="2075516"/>
              </a:tblGrid>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Frequent 1-Item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5</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46231548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93</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Iteration </a:t>
            </a:r>
            <a:r>
              <a:rPr lang="it-IT" altLang="en-US" sz="3200" dirty="0" smtClean="0">
                <a:solidFill>
                  <a:schemeClr val="accent1">
                    <a:lumMod val="75000"/>
                  </a:schemeClr>
                </a:solidFill>
                <a:latin typeface="Arial Rounded MT Bold" panose="020F0704030504030204" pitchFamily="34" charset="0"/>
              </a:rPr>
              <a:t>2</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286403893"/>
              </p:ext>
            </p:extLst>
          </p:nvPr>
        </p:nvGraphicFramePr>
        <p:xfrm>
          <a:off x="216792" y="3146935"/>
          <a:ext cx="5372639" cy="2845156"/>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2-Item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7</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7</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Milk,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Butter</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4</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Butter,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208820271"/>
              </p:ext>
            </p:extLst>
          </p:nvPr>
        </p:nvGraphicFramePr>
        <p:xfrm>
          <a:off x="7264758" y="241524"/>
          <a:ext cx="3069261" cy="1627032"/>
        </p:xfrm>
        <a:graphic>
          <a:graphicData uri="http://schemas.openxmlformats.org/drawingml/2006/table">
            <a:tbl>
              <a:tblPr firstRow="1" firstCol="1" bandRow="1">
                <a:tableStyleId>{5C22544A-7EE6-4342-B048-85BDC9FD1C3A}</a:tableStyleId>
              </a:tblPr>
              <a:tblGrid>
                <a:gridCol w="3069261"/>
              </a:tblGrid>
              <a:tr h="406758">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002298137"/>
              </p:ext>
            </p:extLst>
          </p:nvPr>
        </p:nvGraphicFramePr>
        <p:xfrm>
          <a:off x="6602567" y="3106151"/>
          <a:ext cx="5372639" cy="2031640"/>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Frequent 2-Item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7</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7</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Butter</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4</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4293161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94</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Iteration 3</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175329621"/>
              </p:ext>
            </p:extLst>
          </p:nvPr>
        </p:nvGraphicFramePr>
        <p:xfrm>
          <a:off x="216792" y="3146935"/>
          <a:ext cx="5372639" cy="2031640"/>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6</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 Cookies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2</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Milk, Butter,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Butter,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450286260"/>
              </p:ext>
            </p:extLst>
          </p:nvPr>
        </p:nvGraphicFramePr>
        <p:xfrm>
          <a:off x="6602567" y="3106151"/>
          <a:ext cx="5372639" cy="811366"/>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Frequent 3-Item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6</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181004434"/>
              </p:ext>
            </p:extLst>
          </p:nvPr>
        </p:nvGraphicFramePr>
        <p:xfrm>
          <a:off x="8153400" y="162104"/>
          <a:ext cx="3069261" cy="1627032"/>
        </p:xfrm>
        <a:graphic>
          <a:graphicData uri="http://schemas.openxmlformats.org/drawingml/2006/table">
            <a:tbl>
              <a:tblPr firstRow="1" firstCol="1" bandRow="1">
                <a:tableStyleId>{5C22544A-7EE6-4342-B048-85BDC9FD1C3A}</a:tableStyleId>
              </a:tblPr>
              <a:tblGrid>
                <a:gridCol w="3069261"/>
              </a:tblGrid>
              <a:tr h="406758">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48400608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95</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Iteration 3</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000011434"/>
              </p:ext>
            </p:extLst>
          </p:nvPr>
        </p:nvGraphicFramePr>
        <p:xfrm>
          <a:off x="2650899" y="3159814"/>
          <a:ext cx="5372639" cy="811366"/>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4-Item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683372955"/>
              </p:ext>
            </p:extLst>
          </p:nvPr>
        </p:nvGraphicFramePr>
        <p:xfrm>
          <a:off x="2661632" y="4716010"/>
          <a:ext cx="5372639" cy="811366"/>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Frequent 3-Item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6</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213418476"/>
              </p:ext>
            </p:extLst>
          </p:nvPr>
        </p:nvGraphicFramePr>
        <p:xfrm>
          <a:off x="3851856" y="1231051"/>
          <a:ext cx="3069261" cy="1220274"/>
        </p:xfrm>
        <a:graphic>
          <a:graphicData uri="http://schemas.openxmlformats.org/drawingml/2006/table">
            <a:tbl>
              <a:tblPr firstRow="1" firstCol="1" bandRow="1">
                <a:tableStyleId>{5C22544A-7EE6-4342-B048-85BDC9FD1C3A}</a:tableStyleId>
              </a:tblPr>
              <a:tblGrid>
                <a:gridCol w="3069261"/>
              </a:tblGrid>
              <a:tr h="406758">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19576024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96</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57577" y="2014597"/>
            <a:ext cx="11668259" cy="3970318"/>
          </a:xfrm>
          <a:prstGeom prst="rect">
            <a:avLst/>
          </a:prstGeom>
        </p:spPr>
        <p:txBody>
          <a:bodyPr wrap="square">
            <a:spAutoFit/>
          </a:bodyPr>
          <a:lstStyle/>
          <a:p>
            <a:r>
              <a:rPr lang="en-US" altLang="en-US" sz="3600" dirty="0">
                <a:latin typeface="Sylfaen" panose="010A0502050306030303" pitchFamily="18" charset="0"/>
              </a:rPr>
              <a:t>Frequent 3-Item Set </a:t>
            </a:r>
            <a:r>
              <a:rPr lang="en-US" altLang="en-US" sz="3600" b="1" dirty="0" smtClean="0">
                <a:latin typeface="Sylfaen" panose="010A0502050306030303" pitchFamily="18" charset="0"/>
              </a:rPr>
              <a:t>I</a:t>
            </a:r>
            <a:r>
              <a:rPr lang="en-US" altLang="en-US" sz="3600" dirty="0" smtClean="0">
                <a:latin typeface="Sylfaen" panose="010A0502050306030303" pitchFamily="18" charset="0"/>
              </a:rPr>
              <a:t> = { Milk, Bread, Butter}</a:t>
            </a:r>
          </a:p>
          <a:p>
            <a:endParaRPr lang="en-US" altLang="en-US" sz="3600" dirty="0" smtClean="0">
              <a:latin typeface="Sylfaen" panose="010A0502050306030303" pitchFamily="18" charset="0"/>
            </a:endParaRPr>
          </a:p>
          <a:p>
            <a:r>
              <a:rPr lang="en-US" altLang="en-US" sz="3600" dirty="0" smtClean="0">
                <a:latin typeface="Sylfaen" panose="010A0502050306030303" pitchFamily="18" charset="0"/>
              </a:rPr>
              <a:t>Non-empty Subset are = { (Milk), (Bread), (Butter), </a:t>
            </a:r>
          </a:p>
          <a:p>
            <a:r>
              <a:rPr lang="en-US" altLang="en-US" sz="3600" dirty="0" smtClean="0">
                <a:latin typeface="Sylfaen" panose="010A0502050306030303" pitchFamily="18" charset="0"/>
              </a:rPr>
              <a:t>(Milk, Bread) </a:t>
            </a:r>
            <a:r>
              <a:rPr lang="en-US" altLang="en-US" sz="3600" dirty="0">
                <a:latin typeface="Sylfaen" panose="010A0502050306030303" pitchFamily="18" charset="0"/>
              </a:rPr>
              <a:t>(Milk, Butter</a:t>
            </a:r>
            <a:r>
              <a:rPr lang="en-US" altLang="en-US" sz="3600" dirty="0" smtClean="0">
                <a:latin typeface="Sylfaen" panose="010A0502050306030303" pitchFamily="18" charset="0"/>
              </a:rPr>
              <a:t>), (Bread</a:t>
            </a:r>
            <a:r>
              <a:rPr lang="en-US" altLang="en-US" sz="3600" dirty="0">
                <a:latin typeface="Sylfaen" panose="010A0502050306030303" pitchFamily="18" charset="0"/>
              </a:rPr>
              <a:t>, Butter</a:t>
            </a:r>
            <a:r>
              <a:rPr lang="en-US" altLang="en-US" sz="3600" dirty="0" smtClean="0">
                <a:latin typeface="Sylfaen" panose="010A0502050306030303" pitchFamily="18" charset="0"/>
              </a:rPr>
              <a:t>),  </a:t>
            </a:r>
          </a:p>
          <a:p>
            <a:r>
              <a:rPr lang="en-US" altLang="en-US" sz="3600" dirty="0" smtClean="0">
                <a:latin typeface="Sylfaen" panose="010A0502050306030303" pitchFamily="18" charset="0"/>
              </a:rPr>
              <a:t>(</a:t>
            </a:r>
            <a:r>
              <a:rPr lang="en-US" altLang="en-US" sz="3600" dirty="0">
                <a:latin typeface="Sylfaen" panose="010A0502050306030303" pitchFamily="18" charset="0"/>
              </a:rPr>
              <a:t>Milk, </a:t>
            </a:r>
            <a:r>
              <a:rPr lang="en-US" altLang="en-US" sz="3600" dirty="0" smtClean="0">
                <a:latin typeface="Sylfaen" panose="010A0502050306030303" pitchFamily="18" charset="0"/>
              </a:rPr>
              <a:t>Bread, </a:t>
            </a:r>
            <a:r>
              <a:rPr lang="en-US" altLang="en-US" sz="3600" dirty="0">
                <a:latin typeface="Sylfaen" panose="010A0502050306030303" pitchFamily="18" charset="0"/>
              </a:rPr>
              <a:t>Butter</a:t>
            </a:r>
            <a:r>
              <a:rPr lang="en-US" altLang="en-US" sz="3600" dirty="0" smtClean="0">
                <a:latin typeface="Sylfaen" panose="010A0502050306030303" pitchFamily="18" charset="0"/>
              </a:rPr>
              <a:t>)</a:t>
            </a:r>
          </a:p>
          <a:p>
            <a:r>
              <a:rPr lang="en-US" altLang="en-US" sz="3600" dirty="0" smtClean="0">
                <a:latin typeface="Sylfaen" panose="010A0502050306030303" pitchFamily="18" charset="0"/>
              </a:rPr>
              <a:t>}</a:t>
            </a:r>
            <a:endParaRPr lang="en-US" altLang="en-US" sz="3600" dirty="0">
              <a:latin typeface="Sylfaen" panose="010A0502050306030303" pitchFamily="18" charset="0"/>
            </a:endParaRPr>
          </a:p>
          <a:p>
            <a:endParaRPr lang="en-US" altLang="en-US" dirty="0">
              <a:latin typeface="Sylfaen" panose="010A0502050306030303" pitchFamily="18" charset="0"/>
            </a:endParaRPr>
          </a:p>
          <a:p>
            <a:endParaRPr lang="en-US" altLang="en-US" dirty="0">
              <a:latin typeface="Sylfaen" panose="010A0502050306030303" pitchFamily="18" charset="0"/>
            </a:endParaRPr>
          </a:p>
        </p:txBody>
      </p:sp>
    </p:spTree>
    <p:extLst>
      <p:ext uri="{BB962C8B-B14F-4D97-AF65-F5344CB8AC3E}">
        <p14:creationId xmlns:p14="http://schemas.microsoft.com/office/powerpoint/2010/main" val="243379161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97</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57577" y="2014597"/>
            <a:ext cx="11668259" cy="3970318"/>
          </a:xfrm>
          <a:prstGeom prst="rect">
            <a:avLst/>
          </a:prstGeom>
        </p:spPr>
        <p:txBody>
          <a:bodyPr wrap="square">
            <a:spAutoFit/>
          </a:bodyPr>
          <a:lstStyle/>
          <a:p>
            <a:r>
              <a:rPr lang="en-US" altLang="en-US" sz="3600" b="1" dirty="0" smtClean="0">
                <a:solidFill>
                  <a:srgbClr val="C00000"/>
                </a:solidFill>
                <a:latin typeface="Sylfaen" panose="010A0502050306030303" pitchFamily="18" charset="0"/>
              </a:rPr>
              <a:t>How to form Association Rule …</a:t>
            </a:r>
          </a:p>
          <a:p>
            <a:endParaRPr lang="en-US" altLang="en-US" sz="3600" dirty="0" smtClean="0">
              <a:latin typeface="Sylfaen" panose="010A0502050306030303" pitchFamily="18" charset="0"/>
            </a:endParaRPr>
          </a:p>
          <a:p>
            <a:r>
              <a:rPr lang="en-US" altLang="en-US" sz="3600" dirty="0" smtClean="0">
                <a:latin typeface="Sylfaen" panose="010A0502050306030303" pitchFamily="18" charset="0"/>
              </a:rPr>
              <a:t>For every non-empty set S of I, the association rule is:</a:t>
            </a:r>
          </a:p>
          <a:p>
            <a:endParaRPr lang="en-US" altLang="en-US" sz="3600" dirty="0">
              <a:latin typeface="Sylfaen" panose="010A0502050306030303" pitchFamily="18" charset="0"/>
            </a:endParaRPr>
          </a:p>
          <a:p>
            <a:pPr marL="571500" indent="-571500">
              <a:buFont typeface="Arial" panose="020B0604020202020204" pitchFamily="34" charset="0"/>
              <a:buChar char="•"/>
            </a:pPr>
            <a:r>
              <a:rPr lang="en-US" altLang="en-US" sz="3600" dirty="0" smtClean="0">
                <a:latin typeface="Sylfaen" panose="010A0502050306030303" pitchFamily="18" charset="0"/>
              </a:rPr>
              <a:t>	</a:t>
            </a:r>
            <a:r>
              <a:rPr lang="en-US" altLang="en-US" sz="3600" b="1" dirty="0" smtClean="0">
                <a:latin typeface="Sylfaen" panose="010A0502050306030303" pitchFamily="18" charset="0"/>
              </a:rPr>
              <a:t>S -&gt; (S-I)</a:t>
            </a:r>
          </a:p>
          <a:p>
            <a:pPr marL="571500" indent="-571500">
              <a:buFont typeface="Arial" panose="020B0604020202020204" pitchFamily="34" charset="0"/>
              <a:buChar char="•"/>
            </a:pPr>
            <a:r>
              <a:rPr lang="en-US" altLang="en-US" sz="3600" b="1" dirty="0">
                <a:latin typeface="Sylfaen" panose="010A0502050306030303" pitchFamily="18" charset="0"/>
              </a:rPr>
              <a:t>	</a:t>
            </a:r>
            <a:r>
              <a:rPr lang="en-US" altLang="en-US" sz="3600" b="1" dirty="0" smtClean="0">
                <a:latin typeface="Sylfaen" panose="010A0502050306030303" pitchFamily="18" charset="0"/>
              </a:rPr>
              <a:t>If support (I)/ support(S) &gt;= </a:t>
            </a:r>
            <a:r>
              <a:rPr lang="en-US" altLang="en-US" sz="3600" b="1" dirty="0" err="1" smtClean="0">
                <a:latin typeface="Sylfaen" panose="010A0502050306030303" pitchFamily="18" charset="0"/>
              </a:rPr>
              <a:t>minimum_confidance</a:t>
            </a:r>
            <a:endParaRPr lang="en-US" altLang="en-US" sz="3600" b="1" dirty="0">
              <a:latin typeface="Sylfaen" panose="010A0502050306030303" pitchFamily="18" charset="0"/>
            </a:endParaRPr>
          </a:p>
          <a:p>
            <a:endParaRPr lang="en-US" altLang="en-US" b="1" dirty="0">
              <a:latin typeface="Sylfaen" panose="010A0502050306030303" pitchFamily="18" charset="0"/>
            </a:endParaRPr>
          </a:p>
          <a:p>
            <a:endParaRPr lang="en-US" altLang="en-US" b="1" dirty="0">
              <a:latin typeface="Sylfaen" panose="010A0502050306030303" pitchFamily="18" charset="0"/>
            </a:endParaRPr>
          </a:p>
        </p:txBody>
      </p:sp>
    </p:spTree>
    <p:extLst>
      <p:ext uri="{BB962C8B-B14F-4D97-AF65-F5344CB8AC3E}">
        <p14:creationId xmlns:p14="http://schemas.microsoft.com/office/powerpoint/2010/main" val="293500610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98</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a:t>
            </a:r>
            <a:r>
              <a:rPr lang="it-IT" altLang="en-US" sz="3200" dirty="0" smtClean="0">
                <a:solidFill>
                  <a:schemeClr val="accent1">
                    <a:lumMod val="75000"/>
                  </a:schemeClr>
                </a:solidFill>
                <a:latin typeface="Arial Rounded MT Bold" panose="020F0704030504030204" pitchFamily="34" charset="0"/>
              </a:rPr>
              <a:t>: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36112" y="704400"/>
            <a:ext cx="11719775" cy="5601533"/>
          </a:xfrm>
          <a:prstGeom prst="rect">
            <a:avLst/>
          </a:prstGeom>
        </p:spPr>
        <p:txBody>
          <a:bodyPr wrap="square">
            <a:spAutoFit/>
          </a:bodyPr>
          <a:lstStyle/>
          <a:p>
            <a:pPr marL="457200" indent="-457200">
              <a:buFont typeface="Wingdings" panose="05000000000000000000" pitchFamily="2" charset="2"/>
              <a:buChar char="Ø"/>
            </a:pPr>
            <a:r>
              <a:rPr lang="en-US" altLang="en-US" sz="2800" dirty="0">
                <a:latin typeface="Sylfaen" panose="010A0502050306030303" pitchFamily="18" charset="0"/>
              </a:rPr>
              <a:t>Non-empty Subset are = </a:t>
            </a:r>
            <a:r>
              <a:rPr lang="en-US" altLang="en-US" sz="2800" dirty="0" smtClean="0">
                <a:latin typeface="Sylfaen" panose="010A0502050306030303" pitchFamily="18" charset="0"/>
              </a:rPr>
              <a:t>{(</a:t>
            </a:r>
            <a:r>
              <a:rPr lang="en-US" altLang="en-US" sz="2800" dirty="0">
                <a:latin typeface="Sylfaen" panose="010A0502050306030303" pitchFamily="18" charset="0"/>
              </a:rPr>
              <a:t>Milk), (Bread), (Butter), </a:t>
            </a:r>
            <a:r>
              <a:rPr lang="en-US" altLang="en-US" sz="2800" dirty="0" smtClean="0">
                <a:latin typeface="Sylfaen" panose="010A0502050306030303" pitchFamily="18" charset="0"/>
              </a:rPr>
              <a:t>(</a:t>
            </a:r>
            <a:r>
              <a:rPr lang="en-US" altLang="en-US" sz="2800" dirty="0">
                <a:latin typeface="Sylfaen" panose="010A0502050306030303" pitchFamily="18" charset="0"/>
              </a:rPr>
              <a:t>Milk, Bread) (Milk, Butter), (Bread, Butter),  </a:t>
            </a:r>
            <a:r>
              <a:rPr lang="en-US" altLang="en-US" sz="2800" dirty="0" smtClean="0">
                <a:latin typeface="Sylfaen" panose="010A0502050306030303" pitchFamily="18" charset="0"/>
              </a:rPr>
              <a:t>(</a:t>
            </a:r>
            <a:r>
              <a:rPr lang="en-US" altLang="en-US" sz="2800" dirty="0">
                <a:latin typeface="Sylfaen" panose="010A0502050306030303" pitchFamily="18" charset="0"/>
              </a:rPr>
              <a:t>Milk, Bread, Butter</a:t>
            </a:r>
            <a:r>
              <a:rPr lang="en-US" altLang="en-US" sz="2800" dirty="0" smtClean="0">
                <a:latin typeface="Sylfaen" panose="010A0502050306030303" pitchFamily="18" charset="0"/>
              </a:rPr>
              <a:t>)}</a:t>
            </a:r>
          </a:p>
          <a:p>
            <a:pPr marL="457200" indent="-457200">
              <a:buFont typeface="Wingdings" panose="05000000000000000000" pitchFamily="2" charset="2"/>
              <a:buChar char="Ø"/>
            </a:pPr>
            <a:endParaRPr lang="en-US" altLang="en-US" sz="2800" dirty="0">
              <a:latin typeface="Sylfaen" panose="010A0502050306030303" pitchFamily="18" charset="0"/>
            </a:endParaRPr>
          </a:p>
          <a:p>
            <a:pPr marL="457200" indent="-457200">
              <a:buFont typeface="Wingdings" panose="05000000000000000000" pitchFamily="2" charset="2"/>
              <a:buChar char="Ø"/>
            </a:pPr>
            <a:r>
              <a:rPr lang="en-US" altLang="en-US" sz="2800" dirty="0" err="1" smtClean="0">
                <a:solidFill>
                  <a:schemeClr val="accent4">
                    <a:lumMod val="50000"/>
                  </a:schemeClr>
                </a:solidFill>
                <a:latin typeface="Sylfaen" panose="010A0502050306030303" pitchFamily="18" charset="0"/>
              </a:rPr>
              <a:t>Min_support</a:t>
            </a:r>
            <a:r>
              <a:rPr lang="en-US" altLang="en-US" sz="2800" dirty="0" smtClean="0">
                <a:solidFill>
                  <a:schemeClr val="accent4">
                    <a:lumMod val="50000"/>
                  </a:schemeClr>
                </a:solidFill>
                <a:latin typeface="Sylfaen" panose="010A0502050306030303" pitchFamily="18" charset="0"/>
              </a:rPr>
              <a:t> =30% </a:t>
            </a:r>
            <a:r>
              <a:rPr lang="en-US" altLang="en-US" sz="2800" dirty="0" smtClean="0">
                <a:latin typeface="Sylfaen" panose="010A0502050306030303" pitchFamily="18" charset="0"/>
              </a:rPr>
              <a:t>and </a:t>
            </a:r>
            <a:r>
              <a:rPr lang="en-US" altLang="en-US" sz="2800" dirty="0" err="1" smtClean="0">
                <a:solidFill>
                  <a:srgbClr val="C00000"/>
                </a:solidFill>
                <a:latin typeface="Sylfaen" panose="010A0502050306030303" pitchFamily="18" charset="0"/>
              </a:rPr>
              <a:t>Min_Confidence</a:t>
            </a:r>
            <a:r>
              <a:rPr lang="en-US" altLang="en-US" sz="2800" dirty="0" smtClean="0">
                <a:solidFill>
                  <a:srgbClr val="C00000"/>
                </a:solidFill>
                <a:latin typeface="Sylfaen" panose="010A0502050306030303" pitchFamily="18" charset="0"/>
              </a:rPr>
              <a:t> = 60%</a:t>
            </a:r>
          </a:p>
          <a:p>
            <a:pPr marL="457200" indent="-457200">
              <a:buFont typeface="Wingdings" panose="05000000000000000000" pitchFamily="2" charset="2"/>
              <a:buChar char="Ø"/>
            </a:pPr>
            <a:endParaRPr lang="en-US" altLang="en-US" sz="2800" dirty="0">
              <a:solidFill>
                <a:srgbClr val="C00000"/>
              </a:solidFill>
              <a:latin typeface="Sylfaen" panose="010A0502050306030303" pitchFamily="18" charset="0"/>
            </a:endParaRPr>
          </a:p>
          <a:p>
            <a:pPr marL="457200" indent="-457200">
              <a:buFont typeface="Wingdings" panose="05000000000000000000" pitchFamily="2" charset="2"/>
              <a:buChar char="§"/>
            </a:pPr>
            <a:r>
              <a:rPr lang="en-US" altLang="en-US" sz="2800" dirty="0" smtClean="0">
                <a:latin typeface="Sylfaen" panose="010A0502050306030303" pitchFamily="18" charset="0"/>
              </a:rPr>
              <a:t>Rule 1: {Milk} -&gt; {</a:t>
            </a:r>
            <a:r>
              <a:rPr lang="en-US" altLang="en-US" sz="2800" dirty="0">
                <a:latin typeface="Sylfaen" panose="010A0502050306030303" pitchFamily="18" charset="0"/>
              </a:rPr>
              <a:t>Bread, </a:t>
            </a:r>
            <a:r>
              <a:rPr lang="en-US" altLang="en-US" sz="2800" dirty="0" smtClean="0">
                <a:latin typeface="Sylfaen" panose="010A0502050306030303" pitchFamily="18" charset="0"/>
              </a:rPr>
              <a:t>Butter}</a:t>
            </a:r>
          </a:p>
          <a:p>
            <a:pPr marL="914400" lvl="1" indent="-457200">
              <a:buFont typeface="Wingdings" panose="05000000000000000000" pitchFamily="2" charset="2"/>
              <a:buChar char="§"/>
            </a:pPr>
            <a:r>
              <a:rPr lang="en-US" altLang="en-US" sz="28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800" dirty="0" smtClean="0">
                <a:latin typeface="Sylfaen" panose="010A0502050306030303" pitchFamily="18" charset="0"/>
              </a:rPr>
              <a:t>support(Milk) = 9/ 12</a:t>
            </a:r>
          </a:p>
          <a:p>
            <a:pPr marL="914400" lvl="1" indent="-457200">
              <a:buFont typeface="Wingdings" panose="05000000000000000000" pitchFamily="2" charset="2"/>
              <a:buChar char="§"/>
            </a:pPr>
            <a:r>
              <a:rPr lang="en-US" altLang="en-US" sz="2800" dirty="0" smtClean="0">
                <a:latin typeface="Sylfaen" panose="010A0502050306030303" pitchFamily="18" charset="0"/>
              </a:rPr>
              <a:t>Confidence = support(</a:t>
            </a:r>
            <a:r>
              <a:rPr lang="en-US" altLang="en-US" sz="2800" dirty="0">
                <a:latin typeface="Sylfaen" panose="010A0502050306030303" pitchFamily="18" charset="0"/>
              </a:rPr>
              <a:t>Milk, Bread, </a:t>
            </a:r>
            <a:r>
              <a:rPr lang="en-US" altLang="en-US" sz="2800" dirty="0" smtClean="0">
                <a:latin typeface="Sylfaen" panose="010A0502050306030303" pitchFamily="18" charset="0"/>
              </a:rPr>
              <a:t>Butter)/ support(Milk)</a:t>
            </a:r>
          </a:p>
          <a:p>
            <a:pPr lvl="3"/>
            <a:r>
              <a:rPr lang="en-US" altLang="en-US" dirty="0">
                <a:latin typeface="Sylfaen" panose="010A0502050306030303" pitchFamily="18" charset="0"/>
              </a:rPr>
              <a:t>	</a:t>
            </a:r>
            <a:r>
              <a:rPr lang="en-US" altLang="en-US" dirty="0" smtClean="0">
                <a:latin typeface="Sylfaen" panose="010A0502050306030303" pitchFamily="18" charset="0"/>
              </a:rPr>
              <a:t>	</a:t>
            </a:r>
            <a:r>
              <a:rPr lang="en-US" altLang="en-US" sz="2800" dirty="0" smtClean="0">
                <a:latin typeface="Sylfaen" panose="010A0502050306030303" pitchFamily="18" charset="0"/>
              </a:rPr>
              <a:t>= 6/12 * 12/9 = 6/9</a:t>
            </a:r>
          </a:p>
          <a:p>
            <a:pPr lvl="3"/>
            <a:r>
              <a:rPr lang="en-US" altLang="en-US" sz="2800" dirty="0">
                <a:latin typeface="Sylfaen" panose="010A0502050306030303" pitchFamily="18" charset="0"/>
              </a:rPr>
              <a:t>	</a:t>
            </a:r>
            <a:r>
              <a:rPr lang="en-US" altLang="en-US" sz="2800" dirty="0" smtClean="0">
                <a:latin typeface="Sylfaen" panose="010A0502050306030303" pitchFamily="18" charset="0"/>
              </a:rPr>
              <a:t>	= 66.67% &gt;= 60%</a:t>
            </a:r>
          </a:p>
          <a:p>
            <a:pPr lvl="3"/>
            <a:r>
              <a:rPr lang="en-US" altLang="en-US" sz="2800" dirty="0">
                <a:latin typeface="Sylfaen" panose="010A0502050306030303" pitchFamily="18" charset="0"/>
              </a:rPr>
              <a:t>	</a:t>
            </a:r>
            <a:r>
              <a:rPr lang="en-US" altLang="en-US" sz="2800" dirty="0" smtClean="0">
                <a:solidFill>
                  <a:srgbClr val="00B050"/>
                </a:solidFill>
                <a:latin typeface="Sylfaen" panose="010A0502050306030303" pitchFamily="18" charset="0"/>
              </a:rPr>
              <a:t>√ </a:t>
            </a:r>
            <a:r>
              <a:rPr lang="en-US" altLang="en-US" sz="3200" dirty="0">
                <a:solidFill>
                  <a:srgbClr val="00B050"/>
                </a:solidFill>
                <a:latin typeface="Sylfaen" panose="010A0502050306030303" pitchFamily="18" charset="0"/>
              </a:rPr>
              <a:t>{Milk} -&gt; {Bread, Butter}</a:t>
            </a:r>
          </a:p>
          <a:p>
            <a:pPr lvl="3"/>
            <a:endParaRPr lang="en-US" altLang="en-US" dirty="0">
              <a:latin typeface="Sylfaen" panose="010A0502050306030303" pitchFamily="18" charset="0"/>
            </a:endParaRPr>
          </a:p>
        </p:txBody>
      </p:sp>
    </p:spTree>
    <p:extLst>
      <p:ext uri="{BB962C8B-B14F-4D97-AF65-F5344CB8AC3E}">
        <p14:creationId xmlns:p14="http://schemas.microsoft.com/office/powerpoint/2010/main" val="205681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10" end="10"/>
                                            </p:txEl>
                                          </p:spTgt>
                                        </p:tgtEl>
                                        <p:attrNameLst>
                                          <p:attrName>style.visibility</p:attrName>
                                        </p:attrNameLst>
                                      </p:cBhvr>
                                      <p:to>
                                        <p:strVal val="visible"/>
                                      </p:to>
                                    </p:set>
                                    <p:animEffect transition="in" filter="circle(in)">
                                      <p:cBhvr>
                                        <p:cTn id="7" dur="2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99</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a:t>
            </a:r>
            <a:r>
              <a:rPr lang="it-IT" altLang="en-US" sz="3200" dirty="0" smtClean="0">
                <a:solidFill>
                  <a:schemeClr val="accent1">
                    <a:lumMod val="75000"/>
                  </a:schemeClr>
                </a:solidFill>
                <a:latin typeface="Arial Rounded MT Bold" panose="020F0704030504030204" pitchFamily="34" charset="0"/>
              </a:rPr>
              <a:t>: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36112" y="704400"/>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2: {</a:t>
            </a:r>
            <a:r>
              <a:rPr lang="en-US" altLang="en-US" sz="2400" dirty="0">
                <a:latin typeface="Sylfaen" panose="010A0502050306030303" pitchFamily="18" charset="0"/>
              </a:rPr>
              <a:t>Bread</a:t>
            </a:r>
            <a:r>
              <a:rPr lang="en-US" altLang="en-US" sz="2400" dirty="0" smtClean="0">
                <a:latin typeface="Sylfaen" panose="010A0502050306030303" pitchFamily="18" charset="0"/>
              </a:rPr>
              <a:t>} -&gt; {Milk, Butter}</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Bread</a:t>
            </a:r>
            <a:r>
              <a:rPr lang="en-US" altLang="en-US" sz="2400" dirty="0" smtClean="0">
                <a:latin typeface="Sylfaen" panose="010A0502050306030303" pitchFamily="18" charset="0"/>
              </a:rPr>
              <a:t>) = 10/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Bread</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6/12 * 12/10 = 6/10</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66.00% &gt;= 60%</a:t>
            </a:r>
          </a:p>
          <a:p>
            <a:pPr lvl="3"/>
            <a:r>
              <a:rPr lang="en-US" altLang="en-US" sz="2400" dirty="0">
                <a:latin typeface="Sylfaen" panose="010A0502050306030303" pitchFamily="18" charset="0"/>
              </a:rPr>
              <a:t>	</a:t>
            </a:r>
            <a:r>
              <a:rPr lang="en-US" altLang="en-US" sz="2400" dirty="0" smtClean="0">
                <a:solidFill>
                  <a:srgbClr val="00B050"/>
                </a:solidFill>
                <a:latin typeface="Sylfaen" panose="010A0502050306030303" pitchFamily="18" charset="0"/>
              </a:rPr>
              <a:t>√ {Bread} </a:t>
            </a:r>
            <a:r>
              <a:rPr lang="en-US" altLang="en-US" sz="2400" dirty="0">
                <a:solidFill>
                  <a:srgbClr val="00B050"/>
                </a:solidFill>
                <a:latin typeface="Sylfaen" panose="010A0502050306030303" pitchFamily="18" charset="0"/>
              </a:rPr>
              <a:t>-&gt; </a:t>
            </a:r>
            <a:r>
              <a:rPr lang="en-US" altLang="en-US" sz="2400" dirty="0" smtClean="0">
                <a:solidFill>
                  <a:srgbClr val="00B050"/>
                </a:solidFill>
                <a:latin typeface="Sylfaen" panose="010A0502050306030303" pitchFamily="18" charset="0"/>
              </a:rPr>
              <a:t>{Milk, </a:t>
            </a:r>
            <a:r>
              <a:rPr lang="en-US" altLang="en-US" sz="2400" dirty="0">
                <a:solidFill>
                  <a:srgbClr val="00B050"/>
                </a:solidFill>
                <a:latin typeface="Sylfaen" panose="010A0502050306030303" pitchFamily="18" charset="0"/>
              </a:rPr>
              <a:t>Butter</a:t>
            </a:r>
            <a:r>
              <a:rPr lang="en-US" altLang="en-US" sz="2400" dirty="0" smtClean="0">
                <a:solidFill>
                  <a:srgbClr val="00B050"/>
                </a:solidFill>
                <a:latin typeface="Sylfaen" panose="010A0502050306030303" pitchFamily="18" charset="0"/>
              </a:rPr>
              <a:t>}</a:t>
            </a:r>
            <a:endParaRPr lang="en-US" altLang="en-US" dirty="0">
              <a:latin typeface="Sylfaen" panose="010A0502050306030303" pitchFamily="18" charset="0"/>
            </a:endParaRPr>
          </a:p>
        </p:txBody>
      </p:sp>
      <p:sp>
        <p:nvSpPr>
          <p:cNvPr id="6" name="Rectangle 5"/>
          <p:cNvSpPr/>
          <p:nvPr/>
        </p:nvSpPr>
        <p:spPr>
          <a:xfrm>
            <a:off x="236112" y="3678694"/>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3: {Butter} -&gt; {Milk, Butter, </a:t>
            </a:r>
            <a:r>
              <a:rPr lang="en-US" altLang="en-US" sz="2400" dirty="0">
                <a:latin typeface="Sylfaen" panose="010A0502050306030303" pitchFamily="18" charset="0"/>
              </a:rPr>
              <a:t>Bread</a:t>
            </a:r>
            <a:r>
              <a:rPr lang="en-US" altLang="en-US" sz="2400" dirty="0" smtClean="0">
                <a:latin typeface="Sylfaen" panose="010A0502050306030303" pitchFamily="18" charset="0"/>
              </a:rPr>
              <a:t>}</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Butter</a:t>
            </a:r>
            <a:r>
              <a:rPr lang="en-US" altLang="en-US" sz="2400" dirty="0" smtClean="0">
                <a:latin typeface="Sylfaen" panose="010A0502050306030303" pitchFamily="18" charset="0"/>
              </a:rPr>
              <a:t>) = 10/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Butter</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6/12 * 12/10 = 6/10</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66.00% &gt;= 60%</a:t>
            </a:r>
          </a:p>
          <a:p>
            <a:pPr lvl="3"/>
            <a:r>
              <a:rPr lang="en-US" altLang="en-US" sz="2400" dirty="0">
                <a:latin typeface="Sylfaen" panose="010A0502050306030303" pitchFamily="18" charset="0"/>
              </a:rPr>
              <a:t>	</a:t>
            </a:r>
            <a:r>
              <a:rPr lang="en-US" altLang="en-US" sz="2400" dirty="0" smtClean="0">
                <a:solidFill>
                  <a:srgbClr val="00B050"/>
                </a:solidFill>
                <a:latin typeface="Sylfaen" panose="010A0502050306030303" pitchFamily="18" charset="0"/>
              </a:rPr>
              <a:t>√ {Butte} </a:t>
            </a:r>
            <a:r>
              <a:rPr lang="en-US" altLang="en-US" sz="2400" dirty="0">
                <a:solidFill>
                  <a:srgbClr val="00B050"/>
                </a:solidFill>
                <a:latin typeface="Sylfaen" panose="010A0502050306030303" pitchFamily="18" charset="0"/>
              </a:rPr>
              <a:t>-&gt; </a:t>
            </a:r>
            <a:r>
              <a:rPr lang="en-US" altLang="en-US" sz="2400" dirty="0" smtClean="0">
                <a:solidFill>
                  <a:srgbClr val="00B050"/>
                </a:solidFill>
                <a:latin typeface="Sylfaen" panose="010A0502050306030303" pitchFamily="18" charset="0"/>
              </a:rPr>
              <a:t>{Milk, Bread}</a:t>
            </a:r>
            <a:endParaRPr lang="en-US" altLang="en-US" dirty="0">
              <a:latin typeface="Sylfaen" panose="010A0502050306030303" pitchFamily="18" charset="0"/>
            </a:endParaRPr>
          </a:p>
        </p:txBody>
      </p:sp>
    </p:spTree>
    <p:extLst>
      <p:ext uri="{BB962C8B-B14F-4D97-AF65-F5344CB8AC3E}">
        <p14:creationId xmlns:p14="http://schemas.microsoft.com/office/powerpoint/2010/main" val="58447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circle(in)">
                                      <p:cBhvr>
                                        <p:cTn id="7" dur="2000"/>
                                        <p:tgtEl>
                                          <p:spTgt spid="4">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6">
                                            <p:txEl>
                                              <p:pRg st="6" end="6"/>
                                            </p:txEl>
                                          </p:spTgt>
                                        </p:tgtEl>
                                        <p:attrNameLst>
                                          <p:attrName>style.visibility</p:attrName>
                                        </p:attrNameLst>
                                      </p:cBhvr>
                                      <p:to>
                                        <p:strVal val="visible"/>
                                      </p:to>
                                    </p:set>
                                    <p:anim calcmode="lin" valueType="num">
                                      <p:cBhvr>
                                        <p:cTn id="18"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19"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20"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21" dur="1000"/>
                                        <p:tgtEl>
                                          <p:spTgt spid="6">
                                            <p:txEl>
                                              <p:pRg st="6" end="6"/>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100</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a:t>
            </a:r>
            <a:r>
              <a:rPr lang="it-IT" altLang="en-US" sz="3200" dirty="0" smtClean="0">
                <a:solidFill>
                  <a:schemeClr val="accent1">
                    <a:lumMod val="75000"/>
                  </a:schemeClr>
                </a:solidFill>
                <a:latin typeface="Arial Rounded MT Bold" panose="020F0704030504030204" pitchFamily="34" charset="0"/>
              </a:rPr>
              <a:t>: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36112" y="708099"/>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4: {Milk, Bread} -&gt; {Butter}</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Milk, Bread</a:t>
            </a:r>
            <a:r>
              <a:rPr lang="en-US" altLang="en-US" sz="2400" dirty="0" smtClean="0">
                <a:latin typeface="Sylfaen" panose="010A0502050306030303" pitchFamily="18" charset="0"/>
              </a:rPr>
              <a:t>) = 7/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Milk, Bread</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6/12 * 12/7 = 6/7</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85.7% &gt;= 60%</a:t>
            </a:r>
          </a:p>
          <a:p>
            <a:pPr lvl="3"/>
            <a:r>
              <a:rPr lang="en-US" altLang="en-US" sz="2400" dirty="0">
                <a:latin typeface="Sylfaen" panose="010A0502050306030303" pitchFamily="18" charset="0"/>
              </a:rPr>
              <a:t>	</a:t>
            </a:r>
            <a:r>
              <a:rPr lang="en-US" altLang="en-US" sz="2400" dirty="0" smtClean="0">
                <a:solidFill>
                  <a:srgbClr val="00B050"/>
                </a:solidFill>
                <a:latin typeface="Sylfaen" panose="010A0502050306030303" pitchFamily="18" charset="0"/>
              </a:rPr>
              <a:t>√ {</a:t>
            </a:r>
            <a:r>
              <a:rPr lang="en-US" altLang="en-US" sz="2400" dirty="0">
                <a:solidFill>
                  <a:srgbClr val="00B050"/>
                </a:solidFill>
                <a:latin typeface="Sylfaen" panose="010A0502050306030303" pitchFamily="18" charset="0"/>
              </a:rPr>
              <a:t>Milk, Bread</a:t>
            </a:r>
            <a:r>
              <a:rPr lang="en-US" altLang="en-US" sz="2400" dirty="0" smtClean="0">
                <a:solidFill>
                  <a:srgbClr val="00B050"/>
                </a:solidFill>
                <a:latin typeface="Sylfaen" panose="010A0502050306030303" pitchFamily="18" charset="0"/>
              </a:rPr>
              <a:t>} </a:t>
            </a:r>
            <a:r>
              <a:rPr lang="en-US" altLang="en-US" sz="2400" dirty="0">
                <a:solidFill>
                  <a:srgbClr val="00B050"/>
                </a:solidFill>
                <a:latin typeface="Sylfaen" panose="010A0502050306030303" pitchFamily="18" charset="0"/>
              </a:rPr>
              <a:t>-&gt; </a:t>
            </a:r>
            <a:r>
              <a:rPr lang="en-US" altLang="en-US" sz="2400" dirty="0" smtClean="0">
                <a:solidFill>
                  <a:srgbClr val="00B050"/>
                </a:solidFill>
                <a:latin typeface="Sylfaen" panose="010A0502050306030303" pitchFamily="18" charset="0"/>
              </a:rPr>
              <a:t>{Butter}</a:t>
            </a:r>
            <a:endParaRPr lang="en-US" altLang="en-US" dirty="0">
              <a:solidFill>
                <a:srgbClr val="00B050"/>
              </a:solidFill>
              <a:latin typeface="Sylfaen" panose="010A0502050306030303" pitchFamily="18" charset="0"/>
            </a:endParaRPr>
          </a:p>
        </p:txBody>
      </p:sp>
      <p:sp>
        <p:nvSpPr>
          <p:cNvPr id="6" name="Rectangle 5"/>
          <p:cNvSpPr/>
          <p:nvPr/>
        </p:nvSpPr>
        <p:spPr>
          <a:xfrm>
            <a:off x="236112" y="3678694"/>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5: {Milk, Butter} -&gt; {Bread}</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Milk, Butter</a:t>
            </a:r>
            <a:r>
              <a:rPr lang="en-US" altLang="en-US" sz="2400" dirty="0" smtClean="0">
                <a:latin typeface="Sylfaen" panose="010A0502050306030303" pitchFamily="18" charset="0"/>
              </a:rPr>
              <a:t>) = 7/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Milk, Butter</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a:t>
            </a:r>
            <a:r>
              <a:rPr lang="en-US" altLang="en-US" sz="2400" dirty="0">
                <a:latin typeface="Sylfaen" panose="010A0502050306030303" pitchFamily="18" charset="0"/>
              </a:rPr>
              <a:t>= 6/12 * 12/7 = 6/7</a:t>
            </a:r>
          </a:p>
          <a:p>
            <a:pPr lvl="3"/>
            <a:r>
              <a:rPr lang="en-US" altLang="en-US" sz="2400" dirty="0">
                <a:latin typeface="Sylfaen" panose="010A0502050306030303" pitchFamily="18" charset="0"/>
              </a:rPr>
              <a:t>		= 85.7% &gt;= 60</a:t>
            </a:r>
            <a:r>
              <a:rPr lang="en-US" altLang="en-US" sz="2400" dirty="0" smtClean="0">
                <a:latin typeface="Sylfaen" panose="010A0502050306030303" pitchFamily="18" charset="0"/>
              </a:rPr>
              <a:t>%</a:t>
            </a:r>
          </a:p>
          <a:p>
            <a:pPr lvl="3"/>
            <a:r>
              <a:rPr lang="en-US" altLang="en-US" sz="2400" dirty="0" smtClean="0">
                <a:latin typeface="Sylfaen" panose="010A0502050306030303" pitchFamily="18" charset="0"/>
              </a:rPr>
              <a:t>	</a:t>
            </a:r>
            <a:r>
              <a:rPr lang="en-US" altLang="en-US" sz="2400" dirty="0" smtClean="0">
                <a:solidFill>
                  <a:srgbClr val="00B050"/>
                </a:solidFill>
                <a:latin typeface="Sylfaen" panose="010A0502050306030303" pitchFamily="18" charset="0"/>
              </a:rPr>
              <a:t>√ {Milk, Butter} -&gt; {Bread}</a:t>
            </a:r>
            <a:endParaRPr lang="en-US" altLang="en-US" dirty="0">
              <a:latin typeface="Sylfaen" panose="010A0502050306030303" pitchFamily="18" charset="0"/>
            </a:endParaRPr>
          </a:p>
        </p:txBody>
      </p:sp>
    </p:spTree>
    <p:extLst>
      <p:ext uri="{BB962C8B-B14F-4D97-AF65-F5344CB8AC3E}">
        <p14:creationId xmlns:p14="http://schemas.microsoft.com/office/powerpoint/2010/main" val="153761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circle(in)">
                                      <p:cBhvr>
                                        <p:cTn id="7" dur="2000"/>
                                        <p:tgtEl>
                                          <p:spTgt spid="4">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ircle(in)">
                                      <p:cBhvr>
                                        <p:cTn id="15" dur="20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circle(in)">
                                      <p:cBhvr>
                                        <p:cTn id="20" dur="20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circle(in)">
                                      <p:cBhvr>
                                        <p:cTn id="25" dur="2000"/>
                                        <p:tgtEl>
                                          <p:spTgt spid="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circle(in)">
                                      <p:cBhvr>
                                        <p:cTn id="30" dur="20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circle(in)">
                                      <p:cBhvr>
                                        <p:cTn id="35" dur="2000"/>
                                        <p:tgtEl>
                                          <p:spTgt spid="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6">
                                            <p:txEl>
                                              <p:pRg st="6" end="6"/>
                                            </p:txEl>
                                          </p:spTgt>
                                        </p:tgtEl>
                                        <p:attrNameLst>
                                          <p:attrName>style.visibility</p:attrName>
                                        </p:attrNameLst>
                                      </p:cBhvr>
                                      <p:to>
                                        <p:strVal val="visible"/>
                                      </p:to>
                                    </p:set>
                                    <p:animEffect transition="in" filter="circle(in)">
                                      <p:cBhvr>
                                        <p:cTn id="40"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101</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a:t>
            </a:r>
            <a:r>
              <a:rPr lang="it-IT" altLang="en-US" sz="3200" dirty="0" smtClean="0">
                <a:solidFill>
                  <a:schemeClr val="accent1">
                    <a:lumMod val="75000"/>
                  </a:schemeClr>
                </a:solidFill>
                <a:latin typeface="Arial Rounded MT Bold" panose="020F0704030504030204" pitchFamily="34" charset="0"/>
              </a:rPr>
              <a:t>: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36112" y="704400"/>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6: {Butter, Bread} -&gt; {Milk}</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Butter, Bread</a:t>
            </a:r>
            <a:r>
              <a:rPr lang="en-US" altLang="en-US" sz="2400" dirty="0" smtClean="0">
                <a:latin typeface="Sylfaen" panose="010A0502050306030303" pitchFamily="18" charset="0"/>
              </a:rPr>
              <a:t>) = 7/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Butter, Bread</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6/12 * 12/9 = 6/9</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85.7% &gt;= 66.66%</a:t>
            </a:r>
          </a:p>
          <a:p>
            <a:pPr lvl="3"/>
            <a:r>
              <a:rPr lang="en-US" altLang="en-US" sz="2400" dirty="0">
                <a:latin typeface="Sylfaen" panose="010A0502050306030303" pitchFamily="18" charset="0"/>
              </a:rPr>
              <a:t>	</a:t>
            </a:r>
            <a:r>
              <a:rPr lang="en-US" altLang="en-US" sz="2400" dirty="0" smtClean="0">
                <a:solidFill>
                  <a:srgbClr val="00B050"/>
                </a:solidFill>
                <a:latin typeface="Sylfaen" panose="010A0502050306030303" pitchFamily="18" charset="0"/>
              </a:rPr>
              <a:t>√ {Butter, </a:t>
            </a:r>
            <a:r>
              <a:rPr lang="en-US" altLang="en-US" sz="2400" dirty="0">
                <a:solidFill>
                  <a:srgbClr val="00B050"/>
                </a:solidFill>
                <a:latin typeface="Sylfaen" panose="010A0502050306030303" pitchFamily="18" charset="0"/>
              </a:rPr>
              <a:t>Bread</a:t>
            </a:r>
            <a:r>
              <a:rPr lang="en-US" altLang="en-US" sz="2400" dirty="0" smtClean="0">
                <a:solidFill>
                  <a:srgbClr val="00B050"/>
                </a:solidFill>
                <a:latin typeface="Sylfaen" panose="010A0502050306030303" pitchFamily="18" charset="0"/>
              </a:rPr>
              <a:t>} </a:t>
            </a:r>
            <a:r>
              <a:rPr lang="en-US" altLang="en-US" sz="2400" dirty="0">
                <a:solidFill>
                  <a:srgbClr val="00B050"/>
                </a:solidFill>
                <a:latin typeface="Sylfaen" panose="010A0502050306030303" pitchFamily="18" charset="0"/>
              </a:rPr>
              <a:t>-&gt; </a:t>
            </a:r>
            <a:r>
              <a:rPr lang="en-US" altLang="en-US" sz="2400" dirty="0" smtClean="0">
                <a:solidFill>
                  <a:srgbClr val="00B050"/>
                </a:solidFill>
                <a:latin typeface="Sylfaen" panose="010A0502050306030303" pitchFamily="18" charset="0"/>
              </a:rPr>
              <a:t>{Milk}</a:t>
            </a:r>
            <a:endParaRPr lang="en-US" altLang="en-US" dirty="0">
              <a:solidFill>
                <a:srgbClr val="00B050"/>
              </a:solidFill>
              <a:latin typeface="Sylfaen" panose="010A0502050306030303" pitchFamily="18" charset="0"/>
            </a:endParaRPr>
          </a:p>
        </p:txBody>
      </p:sp>
    </p:spTree>
    <p:extLst>
      <p:ext uri="{BB962C8B-B14F-4D97-AF65-F5344CB8AC3E}">
        <p14:creationId xmlns:p14="http://schemas.microsoft.com/office/powerpoint/2010/main" val="236292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circle(in)">
                                      <p:cBhvr>
                                        <p:cTn id="7"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836" y="3431598"/>
            <a:ext cx="10515600" cy="1325563"/>
          </a:xfrm>
        </p:spPr>
        <p:txBody>
          <a:bodyPr/>
          <a:lstStyle/>
          <a:p>
            <a:pPr algn="ctr"/>
            <a:r>
              <a:rPr lang="en-US" b="1" dirty="0" smtClean="0"/>
              <a:t>Thanks</a:t>
            </a:r>
            <a:endParaRPr lang="en-IN" b="1" dirty="0"/>
          </a:p>
        </p:txBody>
      </p:sp>
    </p:spTree>
    <p:extLst>
      <p:ext uri="{BB962C8B-B14F-4D97-AF65-F5344CB8AC3E}">
        <p14:creationId xmlns:p14="http://schemas.microsoft.com/office/powerpoint/2010/main" val="647493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1557</TotalTime>
  <Words>5928</Words>
  <Application>Microsoft Office PowerPoint</Application>
  <PresentationFormat>Widescreen</PresentationFormat>
  <Paragraphs>2523</Paragraphs>
  <Slides>102</Slides>
  <Notes>0</Notes>
  <HiddenSlides>1</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102</vt:i4>
      </vt:variant>
    </vt:vector>
  </HeadingPairs>
  <TitlesOfParts>
    <vt:vector size="122" baseType="lpstr">
      <vt:lpstr>Arial</vt:lpstr>
      <vt:lpstr>Arial Black</vt:lpstr>
      <vt:lpstr>Arial MT</vt:lpstr>
      <vt:lpstr>Arial Rounded MT Bold</vt:lpstr>
      <vt:lpstr>Bahnschrift Light</vt:lpstr>
      <vt:lpstr>Berlin Sans FB</vt:lpstr>
      <vt:lpstr>Book Antiqua</vt:lpstr>
      <vt:lpstr>Calibri</vt:lpstr>
      <vt:lpstr>Calibri Light</vt:lpstr>
      <vt:lpstr>Cambria</vt:lpstr>
      <vt:lpstr>Cambria Math</vt:lpstr>
      <vt:lpstr>Courier New</vt:lpstr>
      <vt:lpstr>Georgia</vt:lpstr>
      <vt:lpstr>Segoe UI Symbol</vt:lpstr>
      <vt:lpstr>Sylfaen</vt:lpstr>
      <vt:lpstr>Symbol</vt:lpstr>
      <vt:lpstr>Times New Roman</vt:lpstr>
      <vt:lpstr>Trebuchet MS</vt:lpstr>
      <vt:lpstr>Wingdings</vt:lpstr>
      <vt:lpstr>Office Theme</vt:lpstr>
      <vt:lpstr>Analytical Techniques for Business Intelligence</vt:lpstr>
      <vt:lpstr>Outline (Theoretical Analysis)</vt:lpstr>
      <vt:lpstr>  Machine Learning: Brief Overview  </vt:lpstr>
      <vt:lpstr>Some Common Terms</vt:lpstr>
      <vt:lpstr>What is Machine Learning?</vt:lpstr>
      <vt:lpstr>Traditional Programming Vs. Machine Learning</vt:lpstr>
      <vt:lpstr>Traditional Programming Vs. Machine Learning</vt:lpstr>
      <vt:lpstr>How does Machine Learning?</vt:lpstr>
      <vt:lpstr>Machine Learning Lifecycle</vt:lpstr>
      <vt:lpstr>Machine Learning Algorithms and Where they are Used?</vt:lpstr>
      <vt:lpstr>What is Supervised Machine Learning?</vt:lpstr>
      <vt:lpstr>What is Supervised Machine Learning?</vt:lpstr>
      <vt:lpstr>Example Supervised Machine Learning</vt:lpstr>
      <vt:lpstr>Examples Supervised Machine Learning</vt:lpstr>
      <vt:lpstr>Example Supervised Machine Learning</vt:lpstr>
      <vt:lpstr>How supervised learning works </vt:lpstr>
      <vt:lpstr>How supervised learning works </vt:lpstr>
      <vt:lpstr>How supervised learning works </vt:lpstr>
      <vt:lpstr>How supervised learning works </vt:lpstr>
      <vt:lpstr>Supervised learning algorithms</vt:lpstr>
      <vt:lpstr>Unsupervised Learning</vt:lpstr>
      <vt:lpstr>What is Unsupervised Machine Learning?</vt:lpstr>
      <vt:lpstr>How Unsupervised Machine Works?</vt:lpstr>
      <vt:lpstr>Examples: Unsupervised Machine Learning</vt:lpstr>
      <vt:lpstr>Examples: Unsupervised Machine Learning</vt:lpstr>
      <vt:lpstr>Examples: Unsupervised Machine Learning</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Clustering: K-Means and Hierarchical Algorithms</vt:lpstr>
      <vt:lpstr>PowerPoint Presentation</vt:lpstr>
      <vt:lpstr>Distance Metrics for Machine Learning</vt:lpstr>
      <vt:lpstr>Distance Metrics for Machine Learning</vt:lpstr>
      <vt:lpstr>Distance Metrics for Machine Learning</vt:lpstr>
      <vt:lpstr>Distance Metrics for Machine Learning</vt:lpstr>
      <vt:lpstr>Example: k-means Clustering</vt:lpstr>
      <vt:lpstr>PowerPoint Presentation</vt:lpstr>
      <vt:lpstr>PowerPoint Presentation</vt:lpstr>
      <vt:lpstr>PowerPoint Presentation</vt:lpstr>
      <vt:lpstr>PowerPoint Presentation</vt:lpstr>
      <vt:lpstr>PowerPoint Presentation</vt:lpstr>
      <vt:lpstr>PowerPoint Presentation</vt:lpstr>
      <vt:lpstr>Example: 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Association: Market Basket Analysis</vt:lpstr>
      <vt:lpstr>WHAT IS ASSOCIATION RULE MINING?</vt:lpstr>
      <vt:lpstr>Transaction  Frequent itemset</vt:lpstr>
      <vt:lpstr>Association Rule Mining</vt:lpstr>
      <vt:lpstr>DEFINITION: FREQUENT ITEMSET</vt:lpstr>
      <vt:lpstr>The model: data</vt:lpstr>
      <vt:lpstr>Transaction data: supermarket data</vt:lpstr>
      <vt:lpstr>Example: Transaction data</vt:lpstr>
      <vt:lpstr>Example: Transaction data</vt:lpstr>
      <vt:lpstr>The model: rules</vt:lpstr>
      <vt:lpstr>What an association rule exactly looks like?</vt:lpstr>
      <vt:lpstr>Rule strength measures</vt:lpstr>
      <vt:lpstr>Rule strength measures</vt:lpstr>
      <vt:lpstr>Rule strength measures</vt:lpstr>
      <vt:lpstr>Rule strength measures</vt:lpstr>
      <vt:lpstr>Rule strength measures</vt:lpstr>
      <vt:lpstr>What Is An Itemset?</vt:lpstr>
      <vt:lpstr>What Is a Frequent Itemset?</vt:lpstr>
      <vt:lpstr>Example</vt:lpstr>
      <vt:lpstr>Rule strength measures</vt:lpstr>
      <vt:lpstr>Example</vt:lpstr>
      <vt:lpstr>Apriori Algorithm in Data Mining</vt:lpstr>
      <vt:lpstr>Apriori Algorithm in Data Mining</vt:lpstr>
      <vt:lpstr>Apriori Algorithm in Data Mining</vt:lpstr>
      <vt:lpstr>Apriori Algorithm in Data Mining</vt:lpstr>
      <vt:lpstr>Apriori Algorithm: Find Association Rules</vt:lpstr>
      <vt:lpstr>Apriori Algorithm Example</vt:lpstr>
      <vt:lpstr>Apriori Algorithm: Iteration 1</vt:lpstr>
      <vt:lpstr>Apriori Algorithm: Iteration 2</vt:lpstr>
      <vt:lpstr>Apriori Algorithm: Iteration 3</vt:lpstr>
      <vt:lpstr>Apriori Algorithm: Iteration 3</vt:lpstr>
      <vt:lpstr>Apriori Algorithm: Association Rule Formation</vt:lpstr>
      <vt:lpstr>Apriori Algorithm: Association Rule Formation</vt:lpstr>
      <vt:lpstr>Apriori Algorithm: Association Rule Formation</vt:lpstr>
      <vt:lpstr>Apriori Algorithm: Association Rule Formation</vt:lpstr>
      <vt:lpstr>Apriori Algorithm: Association Rule Formation</vt:lpstr>
      <vt:lpstr>Apriori Algorithm: Association Rule Formation</vt:lpstr>
      <vt:lpstr>Thanks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163</cp:revision>
  <dcterms:created xsi:type="dcterms:W3CDTF">2022-09-22T17:04:25Z</dcterms:created>
  <dcterms:modified xsi:type="dcterms:W3CDTF">2023-02-11T10:26:01Z</dcterms:modified>
</cp:coreProperties>
</file>