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963DCA-6551-496D-8F54-731E94795F39}" type="datetimeFigureOut">
              <a:rPr lang="en-US" smtClean="0"/>
              <a:pPr/>
              <a:t>10/18/2012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DC0EAD-98FA-44E6-85E5-C0FF0B0797E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lvl1pPr>
          </a:lstStyle>
          <a:p>
            <a:r>
              <a:rPr lang="en-US" dirty="0" smtClean="0"/>
              <a:t>Click to edit Master title style</a:t>
            </a:r>
            <a:endParaRPr lang="en-US" dirty="0"/>
          </a:p>
        </p:txBody>
      </p:sp>
      <p:sp>
        <p:nvSpPr>
          <p:cNvPr id="3" name="Content Placeholder 2"/>
          <p:cNvSpPr>
            <a:spLocks noGrp="1"/>
          </p:cNvSpPr>
          <p:nvPr>
            <p:ph idx="1"/>
          </p:nvPr>
        </p:nvSpPr>
        <p:spPr/>
        <p:txBody>
          <a:bodyPr>
            <a:normAutofit/>
          </a:bodyPr>
          <a:lstStyle>
            <a:lvl1pPr>
              <a:defRPr sz="24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D963DCA-6551-496D-8F54-731E94795F39}" type="datetimeFigureOut">
              <a:rPr lang="en-US" smtClean="0"/>
              <a:pPr/>
              <a:t>10/18/2012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DC0EAD-98FA-44E6-85E5-C0FF0B0797E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963DCA-6551-496D-8F54-731E94795F39}" type="datetimeFigureOut">
              <a:rPr lang="en-US" smtClean="0"/>
              <a:pPr/>
              <a:t>10/18/2012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DC0EAD-98FA-44E6-85E5-C0FF0B0797E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963DCA-6551-496D-8F54-731E94795F39}" type="datetimeFigureOut">
              <a:rPr lang="en-US" smtClean="0"/>
              <a:pPr/>
              <a:t>10/18/2012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DC0EAD-98FA-44E6-85E5-C0FF0B0797E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963DCA-6551-496D-8F54-731E94795F39}" type="datetimeFigureOut">
              <a:rPr lang="en-US" smtClean="0"/>
              <a:pPr/>
              <a:t>10/18/2012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DC0EAD-98FA-44E6-85E5-C0FF0B0797E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963DCA-6551-496D-8F54-731E94795F39}" type="datetimeFigureOut">
              <a:rPr lang="en-US" smtClean="0"/>
              <a:pPr/>
              <a:t>10/18/2012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DC0EAD-98FA-44E6-85E5-C0FF0B0797E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963DCA-6551-496D-8F54-731E94795F39}" type="datetimeFigureOut">
              <a:rPr lang="en-US" smtClean="0"/>
              <a:pPr/>
              <a:t>10/18/2012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DC0EAD-98FA-44E6-85E5-C0FF0B0797E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963DCA-6551-496D-8F54-731E94795F39}" type="datetimeFigureOut">
              <a:rPr lang="en-US" smtClean="0"/>
              <a:pPr/>
              <a:t>10/18/2012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DC0EAD-98FA-44E6-85E5-C0FF0B0797E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963DCA-6551-496D-8F54-731E94795F39}" type="datetimeFigureOut">
              <a:rPr lang="en-US" smtClean="0"/>
              <a:pPr/>
              <a:t>10/18/2012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DC0EAD-98FA-44E6-85E5-C0FF0B0797E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963DCA-6551-496D-8F54-731E94795F39}" type="datetimeFigureOut">
              <a:rPr lang="en-US" smtClean="0"/>
              <a:pPr/>
              <a:t>10/18/2012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DC0EAD-98FA-44E6-85E5-C0FF0B0797E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963DCA-6551-496D-8F54-731E94795F39}" type="datetimeFigureOut">
              <a:rPr lang="en-US" smtClean="0"/>
              <a:pPr/>
              <a:t>10/18/2012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DC0EAD-98FA-44E6-85E5-C0FF0B0797E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963DCA-6551-496D-8F54-731E94795F39}" type="datetimeFigureOut">
              <a:rPr lang="en-US" smtClean="0"/>
              <a:pPr/>
              <a:t>10/18/2012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DC0EAD-98FA-44E6-85E5-C0FF0B0797E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MAX SOFTWARE SERVICES</a:t>
            </a:r>
            <a:endParaRPr lang="en-US" dirty="0"/>
          </a:p>
        </p:txBody>
      </p:sp>
      <p:sp>
        <p:nvSpPr>
          <p:cNvPr id="3" name="Subtitle 2"/>
          <p:cNvSpPr>
            <a:spLocks noGrp="1"/>
          </p:cNvSpPr>
          <p:nvPr>
            <p:ph type="subTitle" idx="1"/>
          </p:nvPr>
        </p:nvSpPr>
        <p:spPr/>
        <p:txBody>
          <a:bodyPr/>
          <a:lstStyle/>
          <a:p>
            <a:r>
              <a:rPr lang="en-US" dirty="0" smtClean="0"/>
              <a:t>RELATIVE VALUATION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idx="1"/>
          </p:nvPr>
        </p:nvSpPr>
        <p:spPr/>
        <p:txBody>
          <a:bodyPr/>
          <a:lstStyle/>
          <a:p>
            <a:r>
              <a:rPr lang="en-US" dirty="0" smtClean="0"/>
              <a:t>It provides a fundamental understanding of relative valuation</a:t>
            </a:r>
          </a:p>
          <a:p>
            <a:endParaRPr lang="en-US" dirty="0" smtClean="0"/>
          </a:p>
          <a:p>
            <a:r>
              <a:rPr lang="en-US" dirty="0" smtClean="0"/>
              <a:t>It explains the concepts of relative valuation with the help of Max software services (Max Soft), a privately held company.</a:t>
            </a:r>
          </a:p>
          <a:p>
            <a:endParaRPr lang="en-US" dirty="0" smtClean="0"/>
          </a:p>
          <a:p>
            <a:r>
              <a:rPr lang="en-US" dirty="0" smtClean="0"/>
              <a:t>The case study facilitates multiples analysis of for Indian IT companies, which help the learner to estimate the value of unlisted company, Max Soft.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To understand the superiority of relative valuation when compared to other forms of valuation</a:t>
            </a:r>
          </a:p>
          <a:p>
            <a:endParaRPr lang="en-US" dirty="0" smtClean="0"/>
          </a:p>
          <a:p>
            <a:r>
              <a:rPr lang="en-US" dirty="0" smtClean="0"/>
              <a:t>To understand and interpret each of the multiples used in relative valuation</a:t>
            </a:r>
          </a:p>
          <a:p>
            <a:endParaRPr lang="en-US" dirty="0" smtClean="0"/>
          </a:p>
          <a:p>
            <a:r>
              <a:rPr lang="en-US" dirty="0" smtClean="0"/>
              <a:t>To understand how to estimate the value of private companies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Questions</a:t>
            </a:r>
            <a:endParaRPr lang="en-US" dirty="0"/>
          </a:p>
        </p:txBody>
      </p:sp>
      <p:sp>
        <p:nvSpPr>
          <p:cNvPr id="3" name="Content Placeholder 2"/>
          <p:cNvSpPr>
            <a:spLocks noGrp="1"/>
          </p:cNvSpPr>
          <p:nvPr>
            <p:ph idx="1"/>
          </p:nvPr>
        </p:nvSpPr>
        <p:spPr/>
        <p:txBody>
          <a:bodyPr/>
          <a:lstStyle/>
          <a:p>
            <a:r>
              <a:rPr lang="en-US" dirty="0" smtClean="0"/>
              <a:t>Discuss the concept of relative valuation. Also explain how is it better than other methods o valuation</a:t>
            </a:r>
          </a:p>
          <a:p>
            <a:endParaRPr lang="en-US" dirty="0" smtClean="0"/>
          </a:p>
          <a:p>
            <a:r>
              <a:rPr lang="en-US" dirty="0" smtClean="0"/>
              <a:t>Explain the different multiples used in relative valuation</a:t>
            </a:r>
          </a:p>
          <a:p>
            <a:endParaRPr lang="en-US" dirty="0" smtClean="0"/>
          </a:p>
          <a:p>
            <a:r>
              <a:rPr lang="en-US" dirty="0" smtClean="0"/>
              <a:t>Find out the true value of Max Soft with the help of multiples of Indian IT Industry.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relative valuation</a:t>
            </a:r>
            <a:endParaRPr lang="en-US" dirty="0"/>
          </a:p>
        </p:txBody>
      </p:sp>
      <p:sp>
        <p:nvSpPr>
          <p:cNvPr id="3" name="Content Placeholder 2"/>
          <p:cNvSpPr>
            <a:spLocks noGrp="1"/>
          </p:cNvSpPr>
          <p:nvPr>
            <p:ph idx="1"/>
          </p:nvPr>
        </p:nvSpPr>
        <p:spPr/>
        <p:txBody>
          <a:bodyPr/>
          <a:lstStyle/>
          <a:p>
            <a:r>
              <a:rPr lang="en-US" dirty="0" smtClean="0"/>
              <a:t>Valuation based on multiples and comparables firms can be done with fewer assumptions and at a faster rate than DCF valuation</a:t>
            </a:r>
          </a:p>
          <a:p>
            <a:endParaRPr lang="en-US" dirty="0" smtClean="0"/>
          </a:p>
          <a:p>
            <a:r>
              <a:rPr lang="en-US" dirty="0" smtClean="0"/>
              <a:t>Relative valuation is simple and easy to understand than the DCF valuation</a:t>
            </a:r>
          </a:p>
          <a:p>
            <a:endParaRPr lang="en-US" dirty="0" smtClean="0"/>
          </a:p>
          <a:p>
            <a:r>
              <a:rPr lang="en-US" dirty="0" smtClean="0"/>
              <a:t>Relative valuation </a:t>
            </a:r>
            <a:r>
              <a:rPr lang="en-US" dirty="0" smtClean="0"/>
              <a:t>measures the relative value of the asset rather than the intrinsic value and hence, it reflects the current atmosphere of the market.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stage exercise</a:t>
            </a:r>
            <a:endParaRPr lang="en-US" dirty="0"/>
          </a:p>
        </p:txBody>
      </p:sp>
      <p:sp>
        <p:nvSpPr>
          <p:cNvPr id="3" name="Content Placeholder 2"/>
          <p:cNvSpPr>
            <a:spLocks noGrp="1"/>
          </p:cNvSpPr>
          <p:nvPr>
            <p:ph idx="1"/>
          </p:nvPr>
        </p:nvSpPr>
        <p:spPr/>
        <p:txBody>
          <a:bodyPr/>
          <a:lstStyle/>
          <a:p>
            <a:r>
              <a:rPr lang="en-US" dirty="0" smtClean="0"/>
              <a:t>Analysis of the firm</a:t>
            </a:r>
          </a:p>
          <a:p>
            <a:endParaRPr lang="en-US" dirty="0" smtClean="0"/>
          </a:p>
          <a:p>
            <a:r>
              <a:rPr lang="en-US" dirty="0" smtClean="0"/>
              <a:t>Identification of comparable firms</a:t>
            </a:r>
          </a:p>
          <a:p>
            <a:endParaRPr lang="en-US" dirty="0" smtClean="0"/>
          </a:p>
          <a:p>
            <a:r>
              <a:rPr lang="en-US" dirty="0" smtClean="0"/>
              <a:t>Comparison and analysis</a:t>
            </a:r>
          </a:p>
          <a:p>
            <a:endParaRPr lang="en-US" dirty="0" smtClean="0"/>
          </a:p>
          <a:p>
            <a:r>
              <a:rPr lang="en-US" dirty="0" smtClean="0"/>
              <a:t>Selection of valuation multiples and</a:t>
            </a:r>
          </a:p>
          <a:p>
            <a:endParaRPr lang="en-US" dirty="0" smtClean="0"/>
          </a:p>
          <a:p>
            <a:r>
              <a:rPr lang="en-US" dirty="0" smtClean="0"/>
              <a:t>Valuation of the firm</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	(Price to Earning)</a:t>
            </a:r>
            <a:endParaRPr lang="en-US" dirty="0"/>
          </a:p>
        </p:txBody>
      </p:sp>
      <p:sp>
        <p:nvSpPr>
          <p:cNvPr id="3" name="Content Placeholder 2"/>
          <p:cNvSpPr>
            <a:spLocks noGrp="1"/>
          </p:cNvSpPr>
          <p:nvPr>
            <p:ph idx="1"/>
          </p:nvPr>
        </p:nvSpPr>
        <p:spPr/>
        <p:txBody>
          <a:bodyPr>
            <a:normAutofit lnSpcReduction="10000"/>
          </a:bodyPr>
          <a:lstStyle/>
          <a:p>
            <a:r>
              <a:rPr lang="en-US" dirty="0" smtClean="0"/>
              <a:t>Widely used</a:t>
            </a:r>
          </a:p>
          <a:p>
            <a:endParaRPr lang="en-US" dirty="0" smtClean="0"/>
          </a:p>
          <a:p>
            <a:r>
              <a:rPr lang="en-US" dirty="0" smtClean="0"/>
              <a:t>Used to know how much time it would take for an investor to get back his initial investment in stock, if the company keeps gathering the same earnings as it did in past.</a:t>
            </a:r>
          </a:p>
          <a:p>
            <a:endParaRPr lang="en-US" dirty="0" smtClean="0"/>
          </a:p>
          <a:p>
            <a:r>
              <a:rPr lang="en-US" dirty="0" smtClean="0"/>
              <a:t>E.g. if current share price is Rs.100 and EPS is 20, then P/E is 5, it means it would take 5 years to get back to your initial investment.</a:t>
            </a:r>
          </a:p>
          <a:p>
            <a:endParaRPr lang="en-US" dirty="0" smtClean="0"/>
          </a:p>
          <a:p>
            <a:r>
              <a:rPr lang="en-US" dirty="0" smtClean="0"/>
              <a:t>No guarantee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 – Price to sales</a:t>
            </a:r>
            <a:endParaRPr lang="en-US" dirty="0"/>
          </a:p>
        </p:txBody>
      </p:sp>
      <p:sp>
        <p:nvSpPr>
          <p:cNvPr id="3" name="Content Placeholder 2"/>
          <p:cNvSpPr>
            <a:spLocks noGrp="1"/>
          </p:cNvSpPr>
          <p:nvPr>
            <p:ph idx="1"/>
          </p:nvPr>
        </p:nvSpPr>
        <p:spPr/>
        <p:txBody>
          <a:bodyPr/>
          <a:lstStyle/>
          <a:p>
            <a:r>
              <a:rPr lang="en-US" dirty="0" smtClean="0"/>
              <a:t>P/S is mostly used for unprofitable firms as they do not have P/E.</a:t>
            </a:r>
          </a:p>
          <a:p>
            <a:endParaRPr lang="en-US" dirty="0" smtClean="0"/>
          </a:p>
          <a:p>
            <a:r>
              <a:rPr lang="en-US" dirty="0" smtClean="0"/>
              <a:t>Suggests how much an investor has to pay for every Re.1 sale.</a:t>
            </a:r>
          </a:p>
          <a:p>
            <a:endParaRPr lang="en-US" dirty="0" smtClean="0"/>
          </a:p>
          <a:p>
            <a:r>
              <a:rPr lang="en-US" dirty="0" smtClean="0"/>
              <a:t>The better the P/S, the investor has to pay less for every unit of sale.</a:t>
            </a:r>
          </a:p>
          <a:p>
            <a:endParaRPr lang="en-US" dirty="0" smtClean="0"/>
          </a:p>
          <a:p>
            <a:r>
              <a:rPr lang="en-US" dirty="0" smtClean="0"/>
              <a:t>Limitation is sales do not reflect the complete picture of the firm</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P/CF – Price to Cash flow</a:t>
            </a:r>
            <a:endParaRPr lang="en-US" dirty="0"/>
          </a:p>
        </p:txBody>
      </p:sp>
      <p:sp>
        <p:nvSpPr>
          <p:cNvPr id="3" name="Content Placeholder 2"/>
          <p:cNvSpPr>
            <a:spLocks noGrp="1"/>
          </p:cNvSpPr>
          <p:nvPr>
            <p:ph idx="1"/>
          </p:nvPr>
        </p:nvSpPr>
        <p:spPr/>
        <p:txBody>
          <a:bodyPr/>
          <a:lstStyle/>
          <a:p>
            <a:r>
              <a:rPr lang="en-US" dirty="0" smtClean="0"/>
              <a:t>This ratio nullifies the effect of non-cash factors and gives a relatively better price of the company</a:t>
            </a:r>
          </a:p>
          <a:p>
            <a:endParaRPr lang="en-US" dirty="0" smtClean="0"/>
          </a:p>
          <a:p>
            <a:r>
              <a:rPr lang="en-US" dirty="0" smtClean="0"/>
              <a:t>Useful for assessing foreign companies and firms for which working capital, more specifically cash, is more important over other items.</a:t>
            </a:r>
          </a:p>
          <a:p>
            <a:endParaRPr lang="en-US" dirty="0" smtClean="0"/>
          </a:p>
          <a:p>
            <a:r>
              <a:rPr lang="en-US" dirty="0" smtClean="0"/>
              <a:t>This ratio is higher in software companies and lower in capital intensive industry</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P/BV – Price to Book Value</a:t>
            </a:r>
            <a:endParaRPr lang="en-US" dirty="0"/>
          </a:p>
        </p:txBody>
      </p:sp>
      <p:sp>
        <p:nvSpPr>
          <p:cNvPr id="3" name="Content Placeholder 2"/>
          <p:cNvSpPr>
            <a:spLocks noGrp="1"/>
          </p:cNvSpPr>
          <p:nvPr>
            <p:ph idx="1"/>
          </p:nvPr>
        </p:nvSpPr>
        <p:spPr/>
        <p:txBody>
          <a:bodyPr/>
          <a:lstStyle/>
          <a:p>
            <a:r>
              <a:rPr lang="en-US" dirty="0" smtClean="0"/>
              <a:t>It is used to compare the book value of the equity with the market value of the equity. </a:t>
            </a:r>
            <a:endParaRPr lang="en-US" dirty="0" smtClean="0"/>
          </a:p>
          <a:p>
            <a:endParaRPr lang="en-US" dirty="0" smtClean="0"/>
          </a:p>
          <a:p>
            <a:r>
              <a:rPr lang="en-US" dirty="0" smtClean="0"/>
              <a:t>P/BV lower than one, indicates that stock is undervalued.</a:t>
            </a:r>
          </a:p>
          <a:p>
            <a:endParaRPr lang="en-US" dirty="0" smtClean="0"/>
          </a:p>
          <a:p>
            <a:r>
              <a:rPr lang="en-US" dirty="0" smtClean="0"/>
              <a:t>It could also suggest that fundamentally something is incorrect with the firm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EV/EBITDA – Enterprise value to earning before interest, tax, depreciation and amortisation</a:t>
            </a:r>
            <a:endParaRPr lang="en-US" dirty="0"/>
          </a:p>
        </p:txBody>
      </p:sp>
      <p:sp>
        <p:nvSpPr>
          <p:cNvPr id="3" name="Content Placeholder 2"/>
          <p:cNvSpPr>
            <a:spLocks noGrp="1"/>
          </p:cNvSpPr>
          <p:nvPr>
            <p:ph idx="1"/>
          </p:nvPr>
        </p:nvSpPr>
        <p:spPr/>
        <p:txBody>
          <a:bodyPr/>
          <a:lstStyle/>
          <a:p>
            <a:r>
              <a:rPr lang="en-US" dirty="0" smtClean="0"/>
              <a:t>Used for an alternative or parallel to P/E ratio.</a:t>
            </a:r>
          </a:p>
          <a:p>
            <a:endParaRPr lang="en-US" dirty="0" smtClean="0"/>
          </a:p>
          <a:p>
            <a:r>
              <a:rPr lang="en-US" dirty="0" smtClean="0"/>
              <a:t>Explains how any time market valuing of the company is relative to its operating profit.</a:t>
            </a:r>
          </a:p>
          <a:p>
            <a:endParaRPr lang="en-US" dirty="0" smtClean="0"/>
          </a:p>
          <a:p>
            <a:r>
              <a:rPr lang="en-US" dirty="0" smtClean="0"/>
              <a:t>The advantage is that it is neutral to capital structure because numerator includes both debt as well as equity</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EV/EBIT – Enterprise value to earnings before interest and tax</a:t>
            </a:r>
            <a:endParaRPr lang="en-US" dirty="0"/>
          </a:p>
        </p:txBody>
      </p:sp>
      <p:sp>
        <p:nvSpPr>
          <p:cNvPr id="3" name="Content Placeholder 2"/>
          <p:cNvSpPr>
            <a:spLocks noGrp="1"/>
          </p:cNvSpPr>
          <p:nvPr>
            <p:ph idx="1"/>
          </p:nvPr>
        </p:nvSpPr>
        <p:spPr/>
        <p:txBody>
          <a:bodyPr/>
          <a:lstStyle/>
          <a:p>
            <a:r>
              <a:rPr lang="en-US" dirty="0" smtClean="0"/>
              <a:t>Explains how many times market valuing of the company is relative to its earning before interest and tax.</a:t>
            </a:r>
          </a:p>
          <a:p>
            <a:endParaRPr lang="en-US" dirty="0" smtClean="0"/>
          </a:p>
          <a:p>
            <a:r>
              <a:rPr lang="en-US" dirty="0" smtClean="0"/>
              <a:t>Lower suggests that management is unable to use the resources efficiently.</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EV/S – Enterprise value to sales</a:t>
            </a:r>
            <a:endParaRPr lang="en-US" dirty="0"/>
          </a:p>
        </p:txBody>
      </p:sp>
      <p:sp>
        <p:nvSpPr>
          <p:cNvPr id="3" name="Content Placeholder 2"/>
          <p:cNvSpPr>
            <a:spLocks noGrp="1"/>
          </p:cNvSpPr>
          <p:nvPr>
            <p:ph idx="1"/>
          </p:nvPr>
        </p:nvSpPr>
        <p:spPr/>
        <p:txBody>
          <a:bodyPr/>
          <a:lstStyle/>
          <a:p>
            <a:r>
              <a:rPr lang="en-US" dirty="0" smtClean="0"/>
              <a:t>It explains how much an investor has to pay to buy a Re.1 sale of the company.</a:t>
            </a:r>
          </a:p>
          <a:p>
            <a:endParaRPr lang="en-US" dirty="0" smtClean="0"/>
          </a:p>
          <a:p>
            <a:r>
              <a:rPr lang="en-US" dirty="0" smtClean="0"/>
              <a:t>It is extension of PE/S ratio, which uses market price of a stock in place of enterprise value.</a:t>
            </a:r>
          </a:p>
          <a:p>
            <a:endParaRPr lang="en-US" dirty="0" smtClean="0"/>
          </a:p>
          <a:p>
            <a:r>
              <a:rPr lang="en-US" dirty="0" smtClean="0"/>
              <a:t>It is more accurate because its market value does not consider the debt, which a firm has to pay back in future.</a:t>
            </a:r>
          </a:p>
          <a:p>
            <a:endParaRPr lang="en-US" dirty="0" smtClean="0"/>
          </a:p>
          <a:p>
            <a:r>
              <a:rPr lang="en-US" dirty="0" smtClean="0"/>
              <a:t>Lower EV/S is better than higher one.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will use …. </a:t>
            </a:r>
            <a:endParaRPr lang="en-US" dirty="0"/>
          </a:p>
        </p:txBody>
      </p:sp>
      <p:sp>
        <p:nvSpPr>
          <p:cNvPr id="3" name="Content Placeholder 2"/>
          <p:cNvSpPr>
            <a:spLocks noGrp="1"/>
          </p:cNvSpPr>
          <p:nvPr>
            <p:ph idx="1"/>
          </p:nvPr>
        </p:nvSpPr>
        <p:spPr/>
        <p:txBody>
          <a:bodyPr/>
          <a:lstStyle/>
          <a:p>
            <a:r>
              <a:rPr lang="en-US" dirty="0" smtClean="0"/>
              <a:t>Earnings multiple</a:t>
            </a:r>
          </a:p>
          <a:p>
            <a:pPr lvl="1"/>
            <a:r>
              <a:rPr lang="en-US" dirty="0" smtClean="0"/>
              <a:t>P/E</a:t>
            </a:r>
          </a:p>
          <a:p>
            <a:pPr lvl="1"/>
            <a:r>
              <a:rPr lang="en-US" dirty="0" smtClean="0"/>
              <a:t>P/S</a:t>
            </a:r>
          </a:p>
          <a:p>
            <a:pPr lvl="1"/>
            <a:r>
              <a:rPr lang="en-US" dirty="0" smtClean="0"/>
              <a:t>P/BV</a:t>
            </a:r>
          </a:p>
          <a:p>
            <a:pPr lvl="1"/>
            <a:r>
              <a:rPr lang="en-US" dirty="0" smtClean="0"/>
              <a:t>P/CF</a:t>
            </a:r>
          </a:p>
          <a:p>
            <a:endParaRPr lang="en-US" dirty="0" smtClean="0"/>
          </a:p>
          <a:p>
            <a:r>
              <a:rPr lang="en-US" dirty="0" smtClean="0"/>
              <a:t>Value multiples</a:t>
            </a:r>
          </a:p>
          <a:p>
            <a:pPr lvl="1"/>
            <a:r>
              <a:rPr lang="en-US" dirty="0" smtClean="0"/>
              <a:t>EV/EBIT</a:t>
            </a:r>
          </a:p>
          <a:p>
            <a:pPr lvl="1"/>
            <a:r>
              <a:rPr lang="en-US" dirty="0" smtClean="0"/>
              <a:t>EV/SALES</a:t>
            </a:r>
          </a:p>
          <a:p>
            <a:pPr lvl="1"/>
            <a:r>
              <a:rPr lang="en-US" dirty="0" smtClean="0"/>
              <a:t>EV/EBITDA</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1 – explanation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P/E ratio indicates that infosys and TCS are trading above the industry average P/E (9.53), indicating a high degree of market confidence level for the future earning of these two stocks.</a:t>
            </a:r>
          </a:p>
          <a:p>
            <a:endParaRPr lang="en-US" dirty="0" smtClean="0"/>
          </a:p>
          <a:p>
            <a:r>
              <a:rPr lang="en-US" dirty="0" smtClean="0"/>
              <a:t>P/S multiple suggests that Infosys is costlier, which HCL tech is the cheapest one because investors have to pay only Rs.0.68 for every Rs.1. Infosys is the only stock, which is trading above the industry average of price to sale (1.87)</a:t>
            </a:r>
          </a:p>
          <a:p>
            <a:endParaRPr lang="en-US" dirty="0" smtClean="0"/>
          </a:p>
          <a:p>
            <a:r>
              <a:rPr lang="en-US" dirty="0" smtClean="0"/>
              <a:t>P/BV multiple suggest that TCS is the most overvalued stock followed by Infosys, Wipro and HCL Tech. TCS is selling at P/CF (9.05) around 21% higher than </a:t>
            </a:r>
            <a:r>
              <a:rPr lang="en-US" dirty="0" err="1" smtClean="0"/>
              <a:t>wipro</a:t>
            </a:r>
            <a:r>
              <a:rPr lang="en-US" dirty="0" smtClean="0"/>
              <a:t> which is selling at P/CF (7.15). </a:t>
            </a:r>
          </a:p>
          <a:p>
            <a:endParaRPr lang="en-US" dirty="0" smtClean="0"/>
          </a:p>
          <a:p>
            <a:r>
              <a:rPr lang="en-US" dirty="0" smtClean="0"/>
              <a:t>Both stock are trading above the industry average of 3.79. at the same time, infosys is trading at lowers price to cash </a:t>
            </a:r>
            <a:r>
              <a:rPr lang="en-US" dirty="0" err="1" smtClean="0"/>
              <a:t>flwo</a:t>
            </a:r>
            <a:r>
              <a:rPr lang="en-US" dirty="0" smtClean="0"/>
              <a:t> (0.17), making it better stock than compared to others.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multiples – table 2</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HCL tech is the only company trading below the industry average of EV/EBIT (7.56) has a relatively poor use of resources. At the same time, infosys is trading at EV/EBIT (10.27), which is higher than the industry average</a:t>
            </a:r>
          </a:p>
          <a:p>
            <a:endParaRPr lang="en-US" dirty="0" smtClean="0"/>
          </a:p>
          <a:p>
            <a:r>
              <a:rPr lang="en-US" dirty="0" smtClean="0"/>
              <a:t>The EV/Sales multiples indicates that HCL Tech is the cheapest stock among the top four Indian IT players as it is trading almost 2.5 times, lower than industry average of 1.76. however, infosys is the costliest one because every Rs. 1 sale investor has to pay Rs.3.05</a:t>
            </a:r>
          </a:p>
          <a:p>
            <a:endParaRPr lang="en-US" dirty="0" smtClean="0"/>
          </a:p>
          <a:p>
            <a:r>
              <a:rPr lang="en-US" dirty="0" smtClean="0"/>
              <a:t>Infosys is trading at EV/ EBITDA (9.91) around 22.5% higher than TCS . HCL is trading at EV/EBITDA (3.33) lowest among all the four players, which makes it attractive compared to others.</a:t>
            </a:r>
          </a:p>
          <a:p>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Assumptions for Max soft</a:t>
            </a:r>
            <a:endParaRPr lang="en-US" dirty="0"/>
          </a:p>
        </p:txBody>
      </p:sp>
      <p:sp>
        <p:nvSpPr>
          <p:cNvPr id="3" name="Content Placeholder 2"/>
          <p:cNvSpPr>
            <a:spLocks noGrp="1"/>
          </p:cNvSpPr>
          <p:nvPr>
            <p:ph idx="1"/>
          </p:nvPr>
        </p:nvSpPr>
        <p:spPr/>
        <p:txBody>
          <a:bodyPr/>
          <a:lstStyle/>
          <a:p>
            <a:r>
              <a:rPr lang="en-US" dirty="0" smtClean="0"/>
              <a:t>Use of relative valuations.</a:t>
            </a:r>
          </a:p>
          <a:p>
            <a:endParaRPr lang="en-US" dirty="0" smtClean="0"/>
          </a:p>
          <a:p>
            <a:r>
              <a:rPr lang="en-US" dirty="0" smtClean="0"/>
              <a:t>We will take top 4 it companies </a:t>
            </a:r>
          </a:p>
          <a:p>
            <a:endParaRPr lang="en-US" dirty="0" smtClean="0"/>
          </a:p>
          <a:p>
            <a:r>
              <a:rPr lang="en-US" dirty="0" smtClean="0"/>
              <a:t>We will use 7 multiples as suggested</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Max soft operating and net profit earnings</a:t>
            </a:r>
            <a:endParaRPr lang="en-US" dirty="0"/>
          </a:p>
        </p:txBody>
      </p:sp>
      <p:sp>
        <p:nvSpPr>
          <p:cNvPr id="3" name="Content Placeholder 2"/>
          <p:cNvSpPr>
            <a:spLocks noGrp="1"/>
          </p:cNvSpPr>
          <p:nvPr>
            <p:ph idx="1"/>
          </p:nvPr>
        </p:nvSpPr>
        <p:spPr/>
        <p:txBody>
          <a:bodyPr/>
          <a:lstStyle/>
          <a:p>
            <a:r>
              <a:rPr lang="en-US" dirty="0" smtClean="0"/>
              <a:t>Table 3</a:t>
            </a:r>
          </a:p>
          <a:p>
            <a:endParaRPr lang="en-US" dirty="0" smtClean="0"/>
          </a:p>
          <a:p>
            <a:pPr lvl="1"/>
            <a:r>
              <a:rPr lang="en-US" dirty="0" smtClean="0"/>
              <a:t>Max soft has earned less operating margin and net profit margin</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4</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HCL is trading at the lowest P/E among the top IT players. So we take upper band to set the range because Max Soft margins are lower than that of HCL tech.</a:t>
            </a:r>
          </a:p>
          <a:p>
            <a:endParaRPr lang="en-US" dirty="0" smtClean="0"/>
          </a:p>
          <a:p>
            <a:r>
              <a:rPr lang="en-US" dirty="0" smtClean="0"/>
              <a:t>After deciding the upper band, we have to set the lower band of the range. This can be taken arbitrarily</a:t>
            </a:r>
          </a:p>
          <a:p>
            <a:endParaRPr lang="en-US" dirty="0" smtClean="0"/>
          </a:p>
          <a:p>
            <a:r>
              <a:rPr lang="en-US" dirty="0" smtClean="0"/>
              <a:t>We will find all the values of max soft – table 6</a:t>
            </a:r>
          </a:p>
          <a:p>
            <a:endParaRPr lang="en-US" dirty="0" smtClean="0"/>
          </a:p>
          <a:p>
            <a:r>
              <a:rPr lang="en-US" dirty="0" smtClean="0"/>
              <a:t>Once these are decided we have to multiply each one with the lower and upper band of the range.</a:t>
            </a:r>
          </a:p>
          <a:p>
            <a:endParaRPr lang="en-US" dirty="0" smtClean="0"/>
          </a:p>
          <a:p>
            <a:r>
              <a:rPr lang="en-US" dirty="0" smtClean="0"/>
              <a:t>This gives us different prices of max soft. After averaging all the prices, we have to multiply the average price with the number of shares. This gives us value of max – soft via equity multiples.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multiples of max soft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To find the value of max soft we have to decide the upper and lower bands of the range.</a:t>
            </a:r>
          </a:p>
          <a:p>
            <a:endParaRPr lang="en-US" dirty="0" smtClean="0"/>
          </a:p>
          <a:p>
            <a:r>
              <a:rPr lang="en-US" dirty="0" smtClean="0"/>
              <a:t>That find EBIT, sales and EBITDA of max soft (given)</a:t>
            </a:r>
          </a:p>
          <a:p>
            <a:endParaRPr lang="en-US" dirty="0" smtClean="0"/>
          </a:p>
          <a:p>
            <a:r>
              <a:rPr lang="en-US" dirty="0" smtClean="0"/>
              <a:t>We deduct the non current liabilities and cash from different EV.</a:t>
            </a:r>
          </a:p>
          <a:p>
            <a:endParaRPr lang="en-US" dirty="0" smtClean="0"/>
          </a:p>
          <a:p>
            <a:r>
              <a:rPr lang="en-US" dirty="0" smtClean="0"/>
              <a:t>This gives us different market values of equity. </a:t>
            </a:r>
          </a:p>
          <a:p>
            <a:endParaRPr lang="en-US" dirty="0" smtClean="0"/>
          </a:p>
          <a:p>
            <a:r>
              <a:rPr lang="en-US" dirty="0" smtClean="0"/>
              <a:t>After averaging the market values of equity, we will get the total value of max soft via sales multiples.</a:t>
            </a:r>
          </a:p>
          <a:p>
            <a:endParaRPr lang="en-US" dirty="0" smtClean="0"/>
          </a:p>
          <a:p>
            <a:r>
              <a:rPr lang="en-US" dirty="0" smtClean="0"/>
              <a:t>We can get value per share by dividing the total value with the number of shares.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Now we have two different values for max soft, which we can use as range.</a:t>
            </a:r>
          </a:p>
          <a:p>
            <a:endParaRPr lang="en-US" dirty="0" smtClean="0"/>
          </a:p>
          <a:p>
            <a:r>
              <a:rPr lang="en-US" dirty="0" smtClean="0"/>
              <a:t>The possible price range for max soft would be 11 billion – 13.2 billion with an average of </a:t>
            </a:r>
            <a:r>
              <a:rPr lang="en-US" smtClean="0"/>
              <a:t>12.1 billion.</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1275</Words>
  <Application>Microsoft Office PowerPoint</Application>
  <PresentationFormat>On-screen Show (4:3)</PresentationFormat>
  <Paragraphs>142</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MAX SOFTWARE SERVICES</vt:lpstr>
      <vt:lpstr>Synopsis</vt:lpstr>
      <vt:lpstr>Objectives</vt:lpstr>
      <vt:lpstr>Assignment Questions</vt:lpstr>
      <vt:lpstr>Advantages of relative valuation</vt:lpstr>
      <vt:lpstr>Five stage exercise</vt:lpstr>
      <vt:lpstr>P/E (Price to Earning)</vt:lpstr>
      <vt:lpstr>P/S – Price to sales</vt:lpstr>
      <vt:lpstr>P/CF – Price to Cash flow</vt:lpstr>
      <vt:lpstr>P/BV – Price to Book Value</vt:lpstr>
      <vt:lpstr>EV/EBITDA – Enterprise value to earning before interest, tax, depreciation and amortisation</vt:lpstr>
      <vt:lpstr>EV/EBIT – Enterprise value to earnings before interest and tax</vt:lpstr>
      <vt:lpstr>EV/S – Enterprise value to sales</vt:lpstr>
      <vt:lpstr>We will use …. </vt:lpstr>
      <vt:lpstr>Table 1 – explanation </vt:lpstr>
      <vt:lpstr>Value multiples – table 2</vt:lpstr>
      <vt:lpstr>Assumptions for Max soft</vt:lpstr>
      <vt:lpstr>Max soft operating and net profit earnings</vt:lpstr>
      <vt:lpstr>Table 4</vt:lpstr>
      <vt:lpstr>Value multiples of max soft</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MAX SOFTWARE SERVICES</dc:title>
  <dc:creator>sir</dc:creator>
  <cp:lastModifiedBy>sir</cp:lastModifiedBy>
  <cp:revision>6</cp:revision>
  <dcterms:created xsi:type="dcterms:W3CDTF">2012-10-17T15:11:13Z</dcterms:created>
  <dcterms:modified xsi:type="dcterms:W3CDTF">2012-10-18T02:48:54Z</dcterms:modified>
</cp:coreProperties>
</file>