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82" r:id="rId3"/>
    <p:sldId id="325" r:id="rId4"/>
    <p:sldId id="281" r:id="rId5"/>
    <p:sldId id="286" r:id="rId6"/>
    <p:sldId id="287" r:id="rId7"/>
    <p:sldId id="288" r:id="rId8"/>
    <p:sldId id="289" r:id="rId9"/>
    <p:sldId id="292" r:id="rId10"/>
    <p:sldId id="291" r:id="rId11"/>
    <p:sldId id="326" r:id="rId12"/>
    <p:sldId id="263" r:id="rId13"/>
    <p:sldId id="327" r:id="rId14"/>
    <p:sldId id="328" r:id="rId15"/>
    <p:sldId id="265" r:id="rId16"/>
    <p:sldId id="329" r:id="rId17"/>
    <p:sldId id="266" r:id="rId18"/>
    <p:sldId id="267" r:id="rId19"/>
    <p:sldId id="269" r:id="rId20"/>
    <p:sldId id="270" r:id="rId21"/>
    <p:sldId id="280" r:id="rId22"/>
    <p:sldId id="271" r:id="rId23"/>
    <p:sldId id="332" r:id="rId24"/>
    <p:sldId id="333" r:id="rId25"/>
    <p:sldId id="293" r:id="rId26"/>
    <p:sldId id="334" r:id="rId27"/>
    <p:sldId id="335" r:id="rId28"/>
    <p:sldId id="336" r:id="rId29"/>
    <p:sldId id="46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1569A-6F41-4332-AE92-297877E9277C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9DB4-D22F-44BB-8D54-15F5D39D4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14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0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6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61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18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59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2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8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86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30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26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20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E0E4F6-5C5B-4A70-9F7E-66C8CC49C4CD}" type="datetimeFigureOut">
              <a:rPr lang="en-IN" smtClean="0"/>
              <a:t>06/04/25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8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mint.com/news/india/gdp-growth-could-fall-below-5-11573496318601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DB57-FD57-4DC2-BC6F-D1807B7D0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Budgeting/Investment Appraisal: Tools</a:t>
            </a:r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Techniques</a:t>
            </a:r>
            <a:b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16B5ACC-61C4-55A5-DE25-A3DA496B5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>
            <a:normAutofit/>
          </a:bodyPr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B36F6-F162-6928-9439-8C2406992897}"/>
              </a:ext>
            </a:extLst>
          </p:cNvPr>
          <p:cNvSpPr txBox="1">
            <a:spLocks/>
          </p:cNvSpPr>
          <p:nvPr/>
        </p:nvSpPr>
        <p:spPr>
          <a:xfrm>
            <a:off x="1240972" y="4394200"/>
            <a:ext cx="10350954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" marR="50800" algn="ctr">
              <a:spcBef>
                <a:spcPts val="1150"/>
              </a:spcBef>
              <a:spcAft>
                <a:spcPts val="0"/>
              </a:spcAft>
            </a:pPr>
            <a:r>
              <a:rPr lang="en-US" sz="15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PGC - AFM</a:t>
            </a:r>
            <a:endParaRPr lang="en-IN" sz="1400" b="1" dirty="0">
              <a:solidFill>
                <a:srgbClr val="0070C0"/>
              </a:solidFill>
              <a:latin typeface="Helvetica" pitchFamily="2" charset="0"/>
            </a:endParaRPr>
          </a:p>
          <a:p>
            <a:pPr algn="ctr"/>
            <a:r>
              <a:rPr lang="en-IN" sz="1400" dirty="0">
                <a:solidFill>
                  <a:srgbClr val="FF0000"/>
                </a:solidFill>
                <a:latin typeface="Helvetica" pitchFamily="2" charset="0"/>
              </a:rPr>
              <a:t>Module – 2: Corporate finance fundamentals</a:t>
            </a:r>
          </a:p>
          <a:p>
            <a:pPr algn="ctr"/>
            <a:r>
              <a:rPr lang="en-IN" sz="1300" dirty="0">
                <a:latin typeface="Helvetica" pitchFamily="2" charset="0"/>
              </a:rPr>
              <a:t>Prof. M Shameem Jawed, IIM Visakhapatnam</a:t>
            </a:r>
          </a:p>
          <a:p>
            <a:endParaRPr lang="en-IN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Firm’s growth and survival in the competitive market space, it needs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83659"/>
            <a:ext cx="10590744" cy="4525963"/>
          </a:xfrm>
        </p:spPr>
        <p:txBody>
          <a:bodyPr>
            <a:normAutofit/>
          </a:bodyPr>
          <a:lstStyle/>
          <a:p>
            <a:r>
              <a:rPr lang="en-US" sz="2800" dirty="0"/>
              <a:t>Constant Flow of Ideas, for: </a:t>
            </a:r>
          </a:p>
          <a:p>
            <a:pPr lvl="1"/>
            <a:r>
              <a:rPr lang="en-US" sz="2400" dirty="0"/>
              <a:t>Developing </a:t>
            </a:r>
            <a:r>
              <a:rPr lang="en-US" sz="2400" b="1" dirty="0"/>
              <a:t>New Product/Services</a:t>
            </a:r>
          </a:p>
          <a:p>
            <a:pPr lvl="1"/>
            <a:r>
              <a:rPr lang="en-US" sz="2400" dirty="0"/>
              <a:t>Improving the </a:t>
            </a:r>
            <a:r>
              <a:rPr lang="en-US" sz="2400" b="1" dirty="0"/>
              <a:t>quality of existing</a:t>
            </a:r>
            <a:r>
              <a:rPr lang="en-US" sz="2400" dirty="0"/>
              <a:t> Product/Service</a:t>
            </a:r>
          </a:p>
          <a:p>
            <a:pPr lvl="1"/>
            <a:r>
              <a:rPr lang="en-US" sz="2400" b="1" dirty="0"/>
              <a:t>Reducing the cost</a:t>
            </a:r>
            <a:r>
              <a:rPr lang="en-US" sz="2400" dirty="0"/>
              <a:t> of production/operations</a:t>
            </a:r>
          </a:p>
          <a:p>
            <a:pPr lvl="1"/>
            <a:r>
              <a:rPr lang="en-US" sz="2400" dirty="0"/>
              <a:t>Reach to </a:t>
            </a:r>
            <a:r>
              <a:rPr lang="en-US" sz="2400" b="1" dirty="0"/>
              <a:t>new markets/geographies</a:t>
            </a:r>
            <a:r>
              <a:rPr lang="en-US" sz="2400" dirty="0"/>
              <a:t>, etc.</a:t>
            </a:r>
          </a:p>
          <a:p>
            <a:pPr lvl="1"/>
            <a:endParaRPr lang="en-US" sz="2400" dirty="0"/>
          </a:p>
          <a:p>
            <a:r>
              <a:rPr lang="en-US" sz="2800" dirty="0"/>
              <a:t>Thus, good companies should always be looking new project proposals, screen them and choose the ones which are value maximizing!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4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Capital Budgeting?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708" y="1813806"/>
            <a:ext cx="9934972" cy="4167503"/>
          </a:xfrm>
        </p:spPr>
        <p:txBody>
          <a:bodyPr>
            <a:normAutofit/>
          </a:bodyPr>
          <a:lstStyle/>
          <a:p>
            <a:r>
              <a:rPr lang="en-US" sz="2800" dirty="0"/>
              <a:t>Process of identifying projects that add value to the firm (shareholders).</a:t>
            </a:r>
          </a:p>
          <a:p>
            <a:endParaRPr lang="en-US" sz="2800" dirty="0"/>
          </a:p>
          <a:p>
            <a:r>
              <a:rPr lang="en-US" sz="2800" dirty="0"/>
              <a:t>At mid/senior management levels, Capital Budgeting is perhaps one of the most important and crucial decisions which managers make. </a:t>
            </a:r>
            <a:r>
              <a:rPr lang="en-US" sz="2800" b="1" dirty="0"/>
              <a:t>Why</a:t>
            </a:r>
            <a:r>
              <a:rPr lang="en-US" sz="2800" dirty="0"/>
              <a:t>?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2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 (Why?)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Cap. Budgeting:</a:t>
            </a:r>
          </a:p>
          <a:p>
            <a:pPr lvl="1"/>
            <a:r>
              <a:rPr lang="en-US" sz="2800" dirty="0"/>
              <a:t>Defines the </a:t>
            </a:r>
            <a:r>
              <a:rPr lang="en-US" sz="2800" b="1" dirty="0"/>
              <a:t>strategic direction</a:t>
            </a:r>
            <a:r>
              <a:rPr lang="en-US" sz="2800" dirty="0"/>
              <a:t> of the firm(Product/Geographical diversification)</a:t>
            </a:r>
          </a:p>
          <a:p>
            <a:pPr lvl="1"/>
            <a:r>
              <a:rPr lang="en-US" sz="2800" b="1" dirty="0"/>
              <a:t>Long term implications</a:t>
            </a:r>
            <a:r>
              <a:rPr lang="en-US" sz="2800" dirty="0"/>
              <a:t> (reducing financial flexibility)</a:t>
            </a:r>
          </a:p>
          <a:p>
            <a:pPr lvl="1"/>
            <a:r>
              <a:rPr lang="en-US" sz="2800" dirty="0"/>
              <a:t>Poor decisions can have serious value eroding consequences in future</a:t>
            </a:r>
          </a:p>
          <a:p>
            <a:pPr lvl="2"/>
            <a:r>
              <a:rPr lang="en-US" sz="2400" dirty="0"/>
              <a:t>(</a:t>
            </a:r>
            <a:r>
              <a:rPr lang="en-US" sz="2400" b="1" dirty="0"/>
              <a:t>Overinvestment/ underinvestment</a:t>
            </a:r>
            <a:r>
              <a:rPr lang="en-US" sz="2400" dirty="0"/>
              <a:t>) leading to excess capacity or inferior quality </a:t>
            </a:r>
            <a:r>
              <a:rPr lang="en-US" sz="2400" dirty="0" err="1"/>
              <a:t>w.r.t</a:t>
            </a:r>
            <a:r>
              <a:rPr lang="en-US" sz="2400" dirty="0"/>
              <a:t>. competition resulting in reduced profitability or shrinking market share.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7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Six most used Capital Budgeting Methods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638" y="1737360"/>
            <a:ext cx="7832687" cy="4525963"/>
          </a:xfrm>
        </p:spPr>
        <p:txBody>
          <a:bodyPr>
            <a:normAutofit/>
          </a:bodyPr>
          <a:lstStyle/>
          <a:p>
            <a:r>
              <a:rPr lang="en-US" sz="3200" dirty="0"/>
              <a:t>Net Present Value (NPV)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Internal Rate of Return (IRR)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Modified Internal Rate of Return (MIRR)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Payback Method 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Discounted Payback Method</a:t>
            </a:r>
          </a:p>
          <a:p>
            <a:r>
              <a:rPr lang="en-US" sz="3200" dirty="0">
                <a:solidFill>
                  <a:srgbClr val="0070C0"/>
                </a:solidFill>
              </a:rPr>
              <a:t>Profitability Index (PI)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CFO Decision Tools (Globally)</a:t>
            </a: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28683" b="-28683"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808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CFO Decision Tools (India)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749" b="574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42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Capital Budgeting Methods Used in Practice: A Temporal View</a:t>
            </a:r>
            <a:r>
              <a:rPr lang="en-US" sz="49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46" b="846"/>
          <a:stretch>
            <a:fillRect/>
          </a:stretch>
        </p:blipFill>
        <p:spPr>
          <a:xfrm>
            <a:off x="1614238" y="1417638"/>
            <a:ext cx="8928516" cy="4910340"/>
          </a:xfrm>
        </p:spPr>
      </p:pic>
    </p:spTree>
    <p:extLst>
      <p:ext uri="{BB962C8B-B14F-4D97-AF65-F5344CB8AC3E}">
        <p14:creationId xmlns:p14="http://schemas.microsoft.com/office/powerpoint/2010/main" val="164537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 &amp; 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845734"/>
          <a:ext cx="10058400" cy="4280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Project/Year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t=0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t=1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3200" u="none" strike="noStrike">
                          <a:effectLst/>
                        </a:rPr>
                        <a:t>t=2</a:t>
                      </a:r>
                      <a:endParaRPr lang="is-I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t=3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t=4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Project-</a:t>
                      </a:r>
                      <a:r>
                        <a:rPr lang="en-US" sz="3200" u="none" strike="noStrike" dirty="0">
                          <a:effectLst/>
                        </a:rPr>
                        <a:t>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500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400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300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100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Project-</a:t>
                      </a:r>
                      <a:r>
                        <a:rPr lang="en-US" sz="3200" u="none" strike="noStrike" dirty="0">
                          <a:effectLst/>
                        </a:rPr>
                        <a:t>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100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300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400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600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010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Cost of Capital = </a:t>
                      </a:r>
                    </a:p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400" u="none" strike="noStrike" dirty="0">
                          <a:effectLst/>
                        </a:rPr>
                        <a:t>Project )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u="none" strike="noStrike" dirty="0">
                          <a:effectLst/>
                        </a:rPr>
                        <a:t>10%</a:t>
                      </a:r>
                      <a:endParaRPr lang="pt-BR" sz="32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7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Present Value (NPV) Method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164893" b="-164893"/>
          <a:stretch>
            <a:fillRect/>
          </a:stretch>
        </p:blipFill>
        <p:spPr>
          <a:xfrm>
            <a:off x="1401778" y="312828"/>
            <a:ext cx="8229600" cy="4525963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981200" y="3551417"/>
            <a:ext cx="8229600" cy="2574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Let’s calculate the NPV of Project S &amp; L</a:t>
            </a:r>
            <a:r>
              <a:rPr lang="is-IS" dirty="0"/>
              <a:t>…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1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2323-90E8-4F2F-B750-BF42D7C0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NPV In MS-Excel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6408-ED06-47F5-A497-0ED59BBCB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= NPV(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rate</a:t>
            </a:r>
            <a:r>
              <a:rPr lang="en-US" sz="2800" dirty="0"/>
              <a:t>, value1, value2, …., value(n)) – </a:t>
            </a:r>
            <a:r>
              <a:rPr lang="en-US" sz="2800" dirty="0">
                <a:solidFill>
                  <a:srgbClr val="FF0000"/>
                </a:solidFill>
              </a:rPr>
              <a:t>value0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457200" lvl="1" indent="0">
              <a:buNone/>
            </a:pPr>
            <a:r>
              <a:rPr lang="en-US" sz="2800" dirty="0"/>
              <a:t>E.g., </a:t>
            </a:r>
          </a:p>
          <a:p>
            <a:pPr marL="457200" lvl="1" indent="0">
              <a:buNone/>
            </a:pPr>
            <a:r>
              <a:rPr lang="en-US" sz="2800" dirty="0"/>
              <a:t>	= NPV (0.1, B2 : B12) – 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</a:p>
          <a:p>
            <a:pPr marL="457200" lvl="1" indent="0">
              <a:buNone/>
            </a:pPr>
            <a:r>
              <a:rPr lang="en-US" sz="2800" dirty="0"/>
              <a:t>	= NPV (10%, B2 : B12) – 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776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67018"/>
            <a:ext cx="8229600" cy="1143000"/>
          </a:xfrm>
        </p:spPr>
        <p:txBody>
          <a:bodyPr/>
          <a:lstStyle/>
          <a:p>
            <a:r>
              <a:rPr lang="en-US" dirty="0"/>
              <a:t>Internal 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7136"/>
            <a:ext cx="8229600" cy="4468840"/>
          </a:xfrm>
        </p:spPr>
        <p:txBody>
          <a:bodyPr/>
          <a:lstStyle/>
          <a:p>
            <a:r>
              <a:rPr lang="en-US" sz="3200" dirty="0"/>
              <a:t>Example</a:t>
            </a:r>
          </a:p>
          <a:p>
            <a:pPr lvl="1"/>
            <a:r>
              <a:rPr lang="en-US" sz="3000" dirty="0"/>
              <a:t>Tool A costs 4,000. Investment will generate </a:t>
            </a:r>
            <a:r>
              <a:rPr lang="en-US" sz="3000" dirty="0" err="1"/>
              <a:t>Rs</a:t>
            </a:r>
            <a:r>
              <a:rPr lang="en-US" sz="3000" dirty="0"/>
              <a:t>. 2,000 and </a:t>
            </a:r>
            <a:r>
              <a:rPr lang="en-US" sz="3000" dirty="0" err="1"/>
              <a:t>Rs</a:t>
            </a:r>
            <a:r>
              <a:rPr lang="en-US" sz="3000" dirty="0"/>
              <a:t>. 4,000 in cash flows for two years. What is IRR?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332348" y="4187536"/>
          <a:ext cx="6765184" cy="115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200" imgH="393480" progId="Equation.3">
                  <p:embed/>
                </p:oleObj>
              </mc:Choice>
              <mc:Fallback>
                <p:oleObj name="Equation" r:id="rId2" imgW="2311200" imgH="3934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32348" y="4187536"/>
                        <a:ext cx="6765184" cy="115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271969" y="5743101"/>
          <a:ext cx="2755578" cy="53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152280" progId="Equation.3">
                  <p:embed/>
                </p:oleObj>
              </mc:Choice>
              <mc:Fallback>
                <p:oleObj name="Equation" r:id="rId4" imgW="787320" imgH="15228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71969" y="5743101"/>
                        <a:ext cx="2755578" cy="533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6143" y="3264843"/>
            <a:ext cx="4432555" cy="10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8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2323-90E8-4F2F-B750-BF42D7C0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IRR In MS-Excel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6408-ED06-47F5-A497-0ED59BBCB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= IRR(value0, value2, …..., value(n), Guess)</a:t>
            </a:r>
          </a:p>
          <a:p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E.g., </a:t>
            </a:r>
          </a:p>
          <a:p>
            <a:pPr marL="457200" lvl="1" indent="0">
              <a:buNone/>
            </a:pPr>
            <a:r>
              <a:rPr lang="en-US" sz="2800" dirty="0"/>
              <a:t>	= IRR (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: B12, 0.1)</a:t>
            </a:r>
          </a:p>
          <a:p>
            <a:pPr marL="457200" lvl="1" indent="0">
              <a:buNone/>
            </a:pPr>
            <a:r>
              <a:rPr lang="en-US" sz="2800" dirty="0"/>
              <a:t>	= IRR (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: B12, 10%)</a:t>
            </a:r>
            <a:endParaRPr lang="en-US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3561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8102" b="1810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575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1: Lending or Borrowing?</a:t>
            </a:r>
          </a:p>
          <a:p>
            <a:pPr lvl="1"/>
            <a:r>
              <a:rPr lang="en-US" sz="2400" dirty="0"/>
              <a:t>IRR?</a:t>
            </a:r>
          </a:p>
          <a:p>
            <a:pPr lvl="1"/>
            <a:r>
              <a:rPr lang="en-US" sz="2400" dirty="0"/>
              <a:t>NPV ?</a:t>
            </a:r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80207" y="3086165"/>
          <a:ext cx="6887880" cy="2360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Project/Year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t=0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t=1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effectLst/>
                        </a:rPr>
                        <a:t>1500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B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+1,000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-1500</a:t>
                      </a:r>
                      <a:endParaRPr lang="nb-NO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Cost of Capital of the</a:t>
                      </a:r>
                      <a:r>
                        <a:rPr lang="en-US" sz="24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400" u="none" strike="noStrike" dirty="0">
                          <a:effectLst/>
                        </a:rPr>
                        <a:t>Projects) = 10%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32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04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1: Lending or Borrowing?</a:t>
            </a:r>
          </a:p>
          <a:p>
            <a:pPr lvl="1"/>
            <a:r>
              <a:rPr lang="en-US" sz="2800" dirty="0"/>
              <a:t>NPV of project increases as discount rate increases for some cash flows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2" y="3733800"/>
            <a:ext cx="757115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2: Multiple Rates of Return</a:t>
            </a:r>
          </a:p>
          <a:p>
            <a:pPr lvl="1"/>
            <a:r>
              <a:rPr lang="en-US" sz="2400" dirty="0"/>
              <a:t>Certain cash flows generate NPV = 0 at two different discount rates</a:t>
            </a:r>
          </a:p>
          <a:p>
            <a:pPr lvl="2"/>
            <a:r>
              <a:rPr lang="en-US" sz="2400" dirty="0"/>
              <a:t>Following cash flow generates NPV = $A253 million at IRR% of 3.5% and 19.54%</a:t>
            </a:r>
            <a:endParaRPr lang="en-US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6169" y="4460914"/>
            <a:ext cx="623307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381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Rates of Return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20576" b="-20576"/>
          <a:stretch>
            <a:fillRect/>
          </a:stretch>
        </p:blipFill>
        <p:spPr bwMode="auto">
          <a:xfrm>
            <a:off x="1575104" y="1348759"/>
            <a:ext cx="9092899" cy="5000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388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3: Mutually Exclusive Projects</a:t>
            </a:r>
          </a:p>
          <a:p>
            <a:pPr lvl="1"/>
            <a:r>
              <a:rPr lang="en-US" sz="2800" dirty="0"/>
              <a:t>IRR sometimes ignores magnitude of project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2" y="3596393"/>
            <a:ext cx="7512943" cy="208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3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03735"/>
            <a:ext cx="8229600" cy="597497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u="sng" dirty="0">
              <a:hlinkClick r:id="rId2"/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341564"/>
              </p:ext>
            </p:extLst>
          </p:nvPr>
        </p:nvGraphicFramePr>
        <p:xfrm>
          <a:off x="2363592" y="1240971"/>
          <a:ext cx="7847208" cy="3430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7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231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Project/Year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t=0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t=1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t=2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t=3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t=4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3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Project-</a:t>
                      </a:r>
                      <a:r>
                        <a:rPr lang="en-US" sz="2800" u="none" strike="noStrike" dirty="0">
                          <a:effectLst/>
                        </a:rPr>
                        <a:t>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500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400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300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100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3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Project-</a:t>
                      </a:r>
                      <a:r>
                        <a:rPr lang="en-US" sz="2800" u="none" strike="noStrike" dirty="0">
                          <a:effectLst/>
                        </a:rPr>
                        <a:t>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100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300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400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600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586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Cost of Capital = </a:t>
                      </a:r>
                    </a:p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000" u="none" strike="noStrike" dirty="0">
                          <a:effectLst/>
                        </a:rPr>
                        <a:t>Project 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7.0%</a:t>
                      </a:r>
                      <a:endParaRPr lang="pt-BR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000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9" b="8609"/>
          <a:stretch/>
        </p:blipFill>
        <p:spPr>
          <a:xfrm>
            <a:off x="2006601" y="643468"/>
            <a:ext cx="8178799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089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Pitfall 4: More than One Opportunity Cost of Capital</a:t>
            </a:r>
          </a:p>
          <a:p>
            <a:pPr lvl="1"/>
            <a:r>
              <a:rPr lang="en-US" sz="2800" dirty="0"/>
              <a:t>Term Structure Assumption</a:t>
            </a:r>
          </a:p>
          <a:p>
            <a:pPr lvl="2"/>
            <a:r>
              <a:rPr lang="en-US" sz="2800" dirty="0"/>
              <a:t>Assume discount rates stable during term of project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Implies all funds reinvested at IRR</a:t>
            </a:r>
          </a:p>
          <a:p>
            <a:pPr lvl="2"/>
            <a:r>
              <a:rPr lang="en-US" sz="2800" dirty="0"/>
              <a:t>False assumption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17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6550" b="-6550"/>
          <a:stretch>
            <a:fillRect/>
          </a:stretch>
        </p:blipFill>
        <p:spPr>
          <a:xfrm>
            <a:off x="2385118" y="1600201"/>
            <a:ext cx="7524290" cy="4138070"/>
          </a:xfrm>
        </p:spPr>
      </p:pic>
    </p:spTree>
    <p:extLst>
      <p:ext uri="{BB962C8B-B14F-4D97-AF65-F5344CB8AC3E}">
        <p14:creationId xmlns:p14="http://schemas.microsoft.com/office/powerpoint/2010/main" val="2472238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14BBA-831E-47EF-AC00-28C466DF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MIRR in MS-Excel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907B-8838-4707-A80B-B4AD17D37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=MIRR</a:t>
            </a:r>
            <a:r>
              <a:rPr lang="en-US" sz="2800" dirty="0">
                <a:solidFill>
                  <a:srgbClr val="0070C0"/>
                </a:solidFill>
              </a:rPr>
              <a:t>(cash flows, financing rate, reinvestment rate)</a:t>
            </a:r>
          </a:p>
          <a:p>
            <a:pPr lvl="1"/>
            <a:r>
              <a:rPr lang="en-US" sz="2400" dirty="0"/>
              <a:t>Where:</a:t>
            </a:r>
          </a:p>
          <a:p>
            <a:pPr lvl="2"/>
            <a:r>
              <a:rPr lang="en-US" sz="2000" i="1" dirty="0"/>
              <a:t>Cash Flows</a:t>
            </a:r>
            <a:r>
              <a:rPr lang="en-US" sz="2000" dirty="0"/>
              <a:t> – Individual cash flows from each period in the series</a:t>
            </a:r>
          </a:p>
          <a:p>
            <a:pPr lvl="2"/>
            <a:r>
              <a:rPr lang="en-US" sz="2000" i="1" dirty="0"/>
              <a:t>Financing Rate</a:t>
            </a:r>
            <a:r>
              <a:rPr lang="en-US" sz="2000" dirty="0"/>
              <a:t> – Cost of borrowing or interest expense in the event of negative cash flows</a:t>
            </a:r>
          </a:p>
          <a:p>
            <a:pPr lvl="2"/>
            <a:r>
              <a:rPr lang="en-US" sz="2000" i="1" dirty="0"/>
              <a:t>Reinvestment Rate</a:t>
            </a:r>
            <a:r>
              <a:rPr lang="en-US" sz="2000" dirty="0"/>
              <a:t> – Compounding rate of return at which positive cash flow is reinvested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06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Payback Period</a:t>
            </a:r>
          </a:p>
          <a:p>
            <a:pPr lvl="1"/>
            <a:r>
              <a:rPr lang="en-US" sz="2800" dirty="0"/>
              <a:t>Number of years before cumulative cash flow equals initial outlay</a:t>
            </a:r>
          </a:p>
          <a:p>
            <a:pPr lvl="1"/>
            <a:endParaRPr lang="en-US" sz="2800" dirty="0"/>
          </a:p>
          <a:p>
            <a:r>
              <a:rPr lang="en-US" sz="3200" dirty="0"/>
              <a:t>Payback Rule</a:t>
            </a:r>
          </a:p>
          <a:p>
            <a:pPr lvl="1"/>
            <a:r>
              <a:rPr lang="en-US" sz="2800" dirty="0"/>
              <a:t>Only accept projects that pay back within desired time frame</a:t>
            </a:r>
          </a:p>
          <a:p>
            <a:pPr lvl="1"/>
            <a:r>
              <a:rPr lang="en-US" sz="2800" dirty="0"/>
              <a:t>Ignores later year cash flows and present value of future cash flows</a:t>
            </a:r>
          </a:p>
        </p:txBody>
      </p:sp>
    </p:spTree>
    <p:extLst>
      <p:ext uri="{BB962C8B-B14F-4D97-AF65-F5344CB8AC3E}">
        <p14:creationId xmlns:p14="http://schemas.microsoft.com/office/powerpoint/2010/main" val="116290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</a:t>
            </a:r>
          </a:p>
          <a:p>
            <a:pPr lvl="1"/>
            <a:r>
              <a:rPr lang="en-US" sz="2800" dirty="0"/>
              <a:t>Find disadvantage of only taking projects with payback period of two years or less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4" y="3863183"/>
            <a:ext cx="8257143" cy="1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41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Discounted 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Number of years required to recover the investment from </a:t>
            </a:r>
            <a:r>
              <a:rPr lang="en-US" sz="3200" i="1" dirty="0"/>
              <a:t>discounted </a:t>
            </a:r>
            <a:r>
              <a:rPr lang="en-US" sz="3200" dirty="0"/>
              <a:t>net cash flows.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400" y="3895797"/>
            <a:ext cx="8868491" cy="227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33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E7A64-4E84-4BAE-A350-B05618E8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solidFill>
                  <a:srgbClr val="0070C0"/>
                </a:solidFill>
              </a:rPr>
              <a:t>Let’s now talk a little about the X-factor!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604D-9C20-4010-9DD4-9CE4416D4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05781"/>
            <a:ext cx="9113520" cy="4296546"/>
          </a:xfrm>
        </p:spPr>
        <p:txBody>
          <a:bodyPr>
            <a:normAutofit fontScale="92500" lnSpcReduction="10000"/>
          </a:bodyPr>
          <a:lstStyle/>
          <a:p>
            <a:r>
              <a:rPr lang="en-IN" sz="3600" dirty="0"/>
              <a:t>Can you point out one basic underlying assumption in all the methods discussed so far which may not be true in real life?</a:t>
            </a:r>
          </a:p>
          <a:p>
            <a:endParaRPr lang="en-IN" sz="1900" dirty="0"/>
          </a:p>
          <a:p>
            <a:pPr lvl="1"/>
            <a:r>
              <a:rPr lang="en-IN" sz="3200" dirty="0"/>
              <a:t>Timing of cash flows – both in and out!</a:t>
            </a:r>
          </a:p>
          <a:p>
            <a:pPr lvl="1"/>
            <a:r>
              <a:rPr lang="en-IN" sz="3200" dirty="0"/>
              <a:t>Cash don’t wait till the end of the year to come and go!</a:t>
            </a:r>
            <a:r>
              <a:rPr lang="en-IN" dirty="0"/>
              <a:t> 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r>
              <a:rPr lang="en-IN" dirty="0"/>
              <a:t>	</a:t>
            </a:r>
            <a:r>
              <a:rPr lang="en-IN" sz="3000" dirty="0"/>
              <a:t>=XNPV(rate, values, dates) , </a:t>
            </a:r>
          </a:p>
          <a:p>
            <a:pPr marL="457200" lvl="1" indent="0">
              <a:buNone/>
            </a:pPr>
            <a:endParaRPr lang="en-IN" sz="3000" dirty="0"/>
          </a:p>
          <a:p>
            <a:pPr marL="457200" lvl="1" indent="0">
              <a:buNone/>
            </a:pPr>
            <a:r>
              <a:rPr lang="en-IN" sz="3000" dirty="0"/>
              <a:t>	=XIRR (values, date, guess[rate])</a:t>
            </a:r>
          </a:p>
        </p:txBody>
      </p:sp>
    </p:spTree>
    <p:extLst>
      <p:ext uri="{BB962C8B-B14F-4D97-AF65-F5344CB8AC3E}">
        <p14:creationId xmlns:p14="http://schemas.microsoft.com/office/powerpoint/2010/main" val="102893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29F45E3-C125-49F5-863F-3F771273B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3C6175-7110-4DB0-BEA4-FC1D29302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4DF19B-511F-4F07-A7AD-1A010C6B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73996F-FE1A-B0DF-08E9-5D7430A90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9" b="15572"/>
          <a:stretch/>
        </p:blipFill>
        <p:spPr>
          <a:xfrm>
            <a:off x="2002971" y="807496"/>
            <a:ext cx="7630688" cy="307621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ED3830-ABBE-41E7-B0D4-FA582F847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F394EE-52D9-4BC8-8F01-DCF6EAD9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852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873</Words>
  <Application>Microsoft Macintosh PowerPoint</Application>
  <PresentationFormat>Widescreen</PresentationFormat>
  <Paragraphs>169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Helvetica</vt:lpstr>
      <vt:lpstr>Times New Roman</vt:lpstr>
      <vt:lpstr>Trebuchet MS</vt:lpstr>
      <vt:lpstr>Retrospect</vt:lpstr>
      <vt:lpstr>Equation</vt:lpstr>
      <vt:lpstr>    Capital Budgeting/Investment Appraisal: Tools &amp; Techniques </vt:lpstr>
      <vt:lpstr>For Firm’s growth and survival in the competitive market space, it needs…</vt:lpstr>
      <vt:lpstr>Capital Budgeting? </vt:lpstr>
      <vt:lpstr>Ans (Why?)</vt:lpstr>
      <vt:lpstr>Six most used Capital Budgeting Methods…</vt:lpstr>
      <vt:lpstr>CFO Decision Tools (Globally)</vt:lpstr>
      <vt:lpstr>CFO Decision Tools (India)</vt:lpstr>
      <vt:lpstr>Capital Budgeting Methods Used in Practice: A Temporal View  </vt:lpstr>
      <vt:lpstr>Project S &amp; L</vt:lpstr>
      <vt:lpstr>Net Present Value (NPV) Method</vt:lpstr>
      <vt:lpstr>NPV In MS-Excel</vt:lpstr>
      <vt:lpstr>Internal Rate of Return</vt:lpstr>
      <vt:lpstr>IRR In MS-Excel</vt:lpstr>
      <vt:lpstr>Internal Rate of Return </vt:lpstr>
      <vt:lpstr>Internal Rate of Return </vt:lpstr>
      <vt:lpstr>Internal Rate of Return </vt:lpstr>
      <vt:lpstr>Internal Rate of Return </vt:lpstr>
      <vt:lpstr>Multiple Rates of Return</vt:lpstr>
      <vt:lpstr>Internal Rate of Return </vt:lpstr>
      <vt:lpstr>PowerPoint Presentation</vt:lpstr>
      <vt:lpstr>PowerPoint Presentation</vt:lpstr>
      <vt:lpstr>Internal Rate of Return </vt:lpstr>
      <vt:lpstr>MIRR</vt:lpstr>
      <vt:lpstr>MIRR in MS-Excel</vt:lpstr>
      <vt:lpstr>Payback</vt:lpstr>
      <vt:lpstr>Payback</vt:lpstr>
      <vt:lpstr>Discounted Payback</vt:lpstr>
      <vt:lpstr>Let’s now talk a little about the X-factor!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Valuing Bonds</dc:title>
  <dc:creator>Kaveri Krishnan</dc:creator>
  <cp:lastModifiedBy>Mohammad Shameem Jawed</cp:lastModifiedBy>
  <cp:revision>21</cp:revision>
  <dcterms:created xsi:type="dcterms:W3CDTF">2018-11-01T00:46:58Z</dcterms:created>
  <dcterms:modified xsi:type="dcterms:W3CDTF">2025-04-06T06:59:41Z</dcterms:modified>
</cp:coreProperties>
</file>