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7"/>
  </p:notesMasterIdLst>
  <p:sldIdLst>
    <p:sldId id="256" r:id="rId2"/>
    <p:sldId id="282" r:id="rId3"/>
    <p:sldId id="325" r:id="rId4"/>
    <p:sldId id="281" r:id="rId5"/>
    <p:sldId id="286" r:id="rId6"/>
    <p:sldId id="287" r:id="rId7"/>
    <p:sldId id="288" r:id="rId8"/>
    <p:sldId id="289" r:id="rId9"/>
    <p:sldId id="292" r:id="rId10"/>
    <p:sldId id="291" r:id="rId11"/>
    <p:sldId id="326" r:id="rId12"/>
    <p:sldId id="263" r:id="rId13"/>
    <p:sldId id="327" r:id="rId14"/>
    <p:sldId id="328" r:id="rId15"/>
    <p:sldId id="265" r:id="rId16"/>
    <p:sldId id="329" r:id="rId17"/>
    <p:sldId id="266" r:id="rId18"/>
    <p:sldId id="267" r:id="rId19"/>
    <p:sldId id="269" r:id="rId20"/>
    <p:sldId id="270" r:id="rId21"/>
    <p:sldId id="280" r:id="rId22"/>
    <p:sldId id="271" r:id="rId23"/>
    <p:sldId id="332" r:id="rId24"/>
    <p:sldId id="333" r:id="rId25"/>
    <p:sldId id="293" r:id="rId26"/>
    <p:sldId id="334" r:id="rId27"/>
    <p:sldId id="335" r:id="rId28"/>
    <p:sldId id="336" r:id="rId29"/>
    <p:sldId id="337" r:id="rId30"/>
    <p:sldId id="272" r:id="rId31"/>
    <p:sldId id="273" r:id="rId32"/>
    <p:sldId id="274" r:id="rId33"/>
    <p:sldId id="275" r:id="rId34"/>
    <p:sldId id="276" r:id="rId35"/>
    <p:sldId id="278" r:id="rId36"/>
    <p:sldId id="515" r:id="rId37"/>
    <p:sldId id="520" r:id="rId38"/>
    <p:sldId id="521" r:id="rId39"/>
    <p:sldId id="285" r:id="rId40"/>
    <p:sldId id="516" r:id="rId41"/>
    <p:sldId id="517" r:id="rId42"/>
    <p:sldId id="518" r:id="rId43"/>
    <p:sldId id="519" r:id="rId44"/>
    <p:sldId id="290" r:id="rId45"/>
    <p:sldId id="460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1569A-6F41-4332-AE92-297877E9277C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A9DB4-D22F-44BB-8D54-15F5D39D45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5144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30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0658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619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0187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059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52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58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2865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30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726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4201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3E0E4F6-5C5B-4A70-9F7E-66C8CC49C4CD}" type="datetimeFigureOut">
              <a:rPr lang="en-IN" smtClean="0"/>
              <a:t>14/05/25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42C7A6B-18A9-46D9-89B7-61AE161F86E5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18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vemint.com/news/india/gdp-growth-could-fall-below-5-11573496318601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CDB57-FD57-4DC2-BC6F-D1807B7D0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 fontScale="90000"/>
          </a:bodyPr>
          <a:lstStyle/>
          <a:p>
            <a:pPr algn="ctr"/>
            <a:b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Budgeting: </a:t>
            </a:r>
            <a:b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Principles, Tools &amp; Techniques, Cash Flow Estimation</a:t>
            </a:r>
            <a:b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16B5ACC-61C4-55A5-DE25-A3DA496B57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138" y="4456113"/>
            <a:ext cx="10058400" cy="1143000"/>
          </a:xfrm>
        </p:spPr>
        <p:txBody>
          <a:bodyPr>
            <a:normAutofit/>
          </a:bodyPr>
          <a:lstStyle/>
          <a:p>
            <a:pPr algn="l"/>
            <a:endParaRPr lang="en-IN" sz="18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18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B36F6-F162-6928-9439-8C2406992897}"/>
              </a:ext>
            </a:extLst>
          </p:cNvPr>
          <p:cNvSpPr txBox="1">
            <a:spLocks/>
          </p:cNvSpPr>
          <p:nvPr/>
        </p:nvSpPr>
        <p:spPr>
          <a:xfrm>
            <a:off x="1240972" y="4394200"/>
            <a:ext cx="10350954" cy="114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" marR="50800" algn="ctr">
              <a:spcBef>
                <a:spcPts val="1150"/>
              </a:spcBef>
              <a:spcAft>
                <a:spcPts val="0"/>
              </a:spcAft>
            </a:pPr>
            <a:r>
              <a:rPr lang="en-US" sz="15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Executive Certificate Program in </a:t>
            </a:r>
          </a:p>
          <a:p>
            <a:pPr marL="40640" marR="50800" algn="ctr">
              <a:spcBef>
                <a:spcPts val="1150"/>
              </a:spcBef>
              <a:spcAft>
                <a:spcPts val="0"/>
              </a:spcAft>
            </a:pPr>
            <a:r>
              <a:rPr lang="en-US" sz="1800" dirty="0">
                <a:solidFill>
                  <a:srgbClr val="0070C0"/>
                </a:solidFill>
                <a:effectLst/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Financial Data Analytics &amp; Corporate Finance</a:t>
            </a:r>
            <a:endParaRPr lang="en-IN" sz="1400" b="1" dirty="0">
              <a:solidFill>
                <a:srgbClr val="0070C0"/>
              </a:solidFill>
              <a:latin typeface="Helvetica" pitchFamily="2" charset="0"/>
            </a:endParaRPr>
          </a:p>
          <a:p>
            <a:pPr algn="ctr"/>
            <a:r>
              <a:rPr lang="en-IN" sz="1400" dirty="0">
                <a:solidFill>
                  <a:srgbClr val="FF0000"/>
                </a:solidFill>
                <a:latin typeface="Helvetica" pitchFamily="2" charset="0"/>
              </a:rPr>
              <a:t>Module – 1: Corporate finance fundamentals</a:t>
            </a:r>
          </a:p>
          <a:p>
            <a:pPr algn="ctr"/>
            <a:r>
              <a:rPr lang="en-IN" sz="1300" dirty="0">
                <a:latin typeface="Helvetica" pitchFamily="2" charset="0"/>
              </a:rPr>
              <a:t>Prof. M Shameem Jawed, IIM Visakhapatnam</a:t>
            </a:r>
          </a:p>
          <a:p>
            <a:endParaRPr lang="en-IN" sz="18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96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Firm’s growth and survival in the competitive market space, it needs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83659"/>
            <a:ext cx="10590744" cy="4525963"/>
          </a:xfrm>
        </p:spPr>
        <p:txBody>
          <a:bodyPr>
            <a:normAutofit/>
          </a:bodyPr>
          <a:lstStyle/>
          <a:p>
            <a:r>
              <a:rPr lang="en-US" sz="2800" dirty="0"/>
              <a:t>Constant Flow of Ideas, for: </a:t>
            </a:r>
          </a:p>
          <a:p>
            <a:pPr lvl="1"/>
            <a:r>
              <a:rPr lang="en-US" sz="2400" dirty="0"/>
              <a:t>Developing </a:t>
            </a:r>
            <a:r>
              <a:rPr lang="en-US" sz="2400" b="1" dirty="0"/>
              <a:t>New Product/Services</a:t>
            </a:r>
          </a:p>
          <a:p>
            <a:pPr lvl="1"/>
            <a:r>
              <a:rPr lang="en-US" sz="2400" dirty="0"/>
              <a:t>Improving the </a:t>
            </a:r>
            <a:r>
              <a:rPr lang="en-US" sz="2400" b="1" dirty="0"/>
              <a:t>quality of existing</a:t>
            </a:r>
            <a:r>
              <a:rPr lang="en-US" sz="2400" dirty="0"/>
              <a:t> Product/Service</a:t>
            </a:r>
          </a:p>
          <a:p>
            <a:pPr lvl="1"/>
            <a:r>
              <a:rPr lang="en-US" sz="2400" b="1" dirty="0"/>
              <a:t>Reducing the cost</a:t>
            </a:r>
            <a:r>
              <a:rPr lang="en-US" sz="2400" dirty="0"/>
              <a:t> of production/operations</a:t>
            </a:r>
          </a:p>
          <a:p>
            <a:pPr lvl="1"/>
            <a:r>
              <a:rPr lang="en-US" sz="2400" dirty="0"/>
              <a:t>Reach to </a:t>
            </a:r>
            <a:r>
              <a:rPr lang="en-US" sz="2400" b="1" dirty="0"/>
              <a:t>new markets/geographies</a:t>
            </a:r>
            <a:r>
              <a:rPr lang="en-US" sz="2400" dirty="0"/>
              <a:t>, etc.</a:t>
            </a:r>
          </a:p>
          <a:p>
            <a:pPr lvl="1"/>
            <a:endParaRPr lang="en-US" sz="2400" dirty="0"/>
          </a:p>
          <a:p>
            <a:r>
              <a:rPr lang="en-US" sz="2800" dirty="0"/>
              <a:t>Thus, good companies should always be looking new project proposals, screen them and choose the ones which are value maximizing!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34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Capital Budgeting?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0708" y="1813806"/>
            <a:ext cx="9934972" cy="4167503"/>
          </a:xfrm>
        </p:spPr>
        <p:txBody>
          <a:bodyPr>
            <a:normAutofit/>
          </a:bodyPr>
          <a:lstStyle/>
          <a:p>
            <a:r>
              <a:rPr lang="en-US" sz="2800" dirty="0"/>
              <a:t>Process of identifying projects that add value to the firm (shareholders).</a:t>
            </a:r>
          </a:p>
          <a:p>
            <a:endParaRPr lang="en-US" sz="2800" dirty="0"/>
          </a:p>
          <a:p>
            <a:r>
              <a:rPr lang="en-US" sz="2800" dirty="0"/>
              <a:t>At mid/senior management levels, Capital Budgeting is perhaps one of the most important and crucial decisions which managers make. </a:t>
            </a:r>
            <a:r>
              <a:rPr lang="en-US" sz="2800" b="1" dirty="0"/>
              <a:t>Why</a:t>
            </a:r>
            <a:r>
              <a:rPr lang="en-US" sz="2800" dirty="0"/>
              <a:t>?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27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 (Why?)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Cap. Budgeting:</a:t>
            </a:r>
          </a:p>
          <a:p>
            <a:pPr lvl="1"/>
            <a:r>
              <a:rPr lang="en-US" sz="2800" dirty="0"/>
              <a:t>Defines the </a:t>
            </a:r>
            <a:r>
              <a:rPr lang="en-US" sz="2800" b="1" dirty="0"/>
              <a:t>strategic direction</a:t>
            </a:r>
            <a:r>
              <a:rPr lang="en-US" sz="2800" dirty="0"/>
              <a:t> of the firm(Product/Geographical diversification)</a:t>
            </a:r>
          </a:p>
          <a:p>
            <a:pPr lvl="1"/>
            <a:r>
              <a:rPr lang="en-US" sz="2800" b="1" dirty="0"/>
              <a:t>Long term implications</a:t>
            </a:r>
            <a:r>
              <a:rPr lang="en-US" sz="2800" dirty="0"/>
              <a:t> (reducing financial flexibility)</a:t>
            </a:r>
          </a:p>
          <a:p>
            <a:pPr lvl="1"/>
            <a:r>
              <a:rPr lang="en-US" sz="2800" dirty="0"/>
              <a:t>Poor decisions can have serious value eroding consequences in future</a:t>
            </a:r>
          </a:p>
          <a:p>
            <a:pPr lvl="2"/>
            <a:r>
              <a:rPr lang="en-US" sz="2400" dirty="0"/>
              <a:t>(</a:t>
            </a:r>
            <a:r>
              <a:rPr lang="en-US" sz="2400" b="1" dirty="0"/>
              <a:t>Overinvestment/ underinvestment</a:t>
            </a:r>
            <a:r>
              <a:rPr lang="en-US" sz="2400" dirty="0"/>
              <a:t>) leading to excess capacity or inferior quality </a:t>
            </a:r>
            <a:r>
              <a:rPr lang="en-US" sz="2400" dirty="0" err="1"/>
              <a:t>w.r.t</a:t>
            </a:r>
            <a:r>
              <a:rPr lang="en-US" sz="2400" dirty="0"/>
              <a:t>. competition resulting in reduced profitability or shrinking market share.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7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Six most used Capital Budgeting Methods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638" y="1737360"/>
            <a:ext cx="7832687" cy="4525963"/>
          </a:xfrm>
        </p:spPr>
        <p:txBody>
          <a:bodyPr>
            <a:normAutofit/>
          </a:bodyPr>
          <a:lstStyle/>
          <a:p>
            <a:r>
              <a:rPr lang="en-US" sz="3200" dirty="0"/>
              <a:t>Net Present Value (NPV)</a:t>
            </a:r>
          </a:p>
          <a:p>
            <a:r>
              <a:rPr lang="en-US" sz="3200" dirty="0">
                <a:solidFill>
                  <a:srgbClr val="0070C0"/>
                </a:solidFill>
              </a:rPr>
              <a:t>Internal Rate of Return (IRR)</a:t>
            </a:r>
          </a:p>
          <a:p>
            <a:r>
              <a:rPr lang="en-US" sz="3200" dirty="0">
                <a:solidFill>
                  <a:srgbClr val="0070C0"/>
                </a:solidFill>
              </a:rPr>
              <a:t>Modified Internal Rate of Return (MIRR)</a:t>
            </a:r>
          </a:p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Payback Method </a:t>
            </a:r>
          </a:p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Discounted Payback Method</a:t>
            </a:r>
          </a:p>
          <a:p>
            <a:r>
              <a:rPr lang="en-US" sz="3200" dirty="0">
                <a:solidFill>
                  <a:srgbClr val="0070C0"/>
                </a:solidFill>
              </a:rPr>
              <a:t>Profitability Index (PI)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50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CFO Decision Tools (Globally)</a:t>
            </a:r>
          </a:p>
        </p:txBody>
      </p:sp>
      <p:pic>
        <p:nvPicPr>
          <p:cNvPr id="4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-28683" b="-28683"/>
          <a:stretch>
            <a:fillRect/>
          </a:stretch>
        </p:blipFill>
        <p:spPr bwMode="auto"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8081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CFO Decision Tools (India)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5749" b="5749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2427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Capital Budgeting Methods Used in Practice: A Temporal View</a:t>
            </a:r>
            <a:r>
              <a:rPr lang="en-US" sz="4900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846" b="846"/>
          <a:stretch>
            <a:fillRect/>
          </a:stretch>
        </p:blipFill>
        <p:spPr>
          <a:xfrm>
            <a:off x="1614238" y="1417638"/>
            <a:ext cx="8928516" cy="4910340"/>
          </a:xfrm>
        </p:spPr>
      </p:pic>
    </p:spTree>
    <p:extLst>
      <p:ext uri="{BB962C8B-B14F-4D97-AF65-F5344CB8AC3E}">
        <p14:creationId xmlns:p14="http://schemas.microsoft.com/office/powerpoint/2010/main" val="1645377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 &amp; 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7280" y="1845734"/>
          <a:ext cx="10058400" cy="42804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7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Project/Year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t=0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t=1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3200" u="none" strike="noStrike">
                          <a:effectLst/>
                        </a:rPr>
                        <a:t>t=2</a:t>
                      </a:r>
                      <a:endParaRPr lang="is-I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t=3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t=4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Project-</a:t>
                      </a:r>
                      <a:r>
                        <a:rPr lang="en-US" sz="3200" u="none" strike="noStrike" dirty="0">
                          <a:effectLst/>
                        </a:rPr>
                        <a:t>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-1,000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500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400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300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100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Project-</a:t>
                      </a:r>
                      <a:r>
                        <a:rPr lang="en-US" sz="3200" u="none" strike="noStrike" dirty="0">
                          <a:effectLst/>
                        </a:rPr>
                        <a:t>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-1,000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100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300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400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600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010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Cost of Capital = </a:t>
                      </a:r>
                    </a:p>
                    <a:p>
                      <a:pPr algn="l" fontAlgn="b"/>
                      <a:r>
                        <a:rPr lang="en-US" sz="2400" b="0" i="0" u="none" strike="noStrike" baseline="0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2400" u="none" strike="noStrike" dirty="0">
                          <a:effectLst/>
                        </a:rPr>
                        <a:t>Project )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3200" u="none" strike="noStrike" dirty="0">
                          <a:effectLst/>
                        </a:rPr>
                        <a:t>10%</a:t>
                      </a:r>
                      <a:endParaRPr lang="pt-BR" sz="32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70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 Present Value (NPV) Method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t="-164893" b="-164893"/>
          <a:stretch>
            <a:fillRect/>
          </a:stretch>
        </p:blipFill>
        <p:spPr>
          <a:xfrm>
            <a:off x="1401778" y="312828"/>
            <a:ext cx="8229600" cy="4525963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981200" y="3551417"/>
            <a:ext cx="8229600" cy="2574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Let’s calculate the NPV of Project S &amp; L</a:t>
            </a:r>
            <a:r>
              <a:rPr lang="is-IS" dirty="0"/>
              <a:t>…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1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22323-90E8-4F2F-B750-BF42D7C0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NPV In MS-Excel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36408-ED06-47F5-A497-0ED59BBCB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= NPV(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rate</a:t>
            </a:r>
            <a:r>
              <a:rPr lang="en-US" sz="2800" dirty="0"/>
              <a:t>, value1, value2, …., value(n)) – </a:t>
            </a:r>
            <a:r>
              <a:rPr lang="en-US" sz="2800" dirty="0">
                <a:solidFill>
                  <a:srgbClr val="FF0000"/>
                </a:solidFill>
              </a:rPr>
              <a:t>value0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457200" lvl="1" indent="0">
              <a:buNone/>
            </a:pPr>
            <a:r>
              <a:rPr lang="en-US" sz="2800" dirty="0"/>
              <a:t>E.g., </a:t>
            </a:r>
          </a:p>
          <a:p>
            <a:pPr marL="457200" lvl="1" indent="0">
              <a:buNone/>
            </a:pPr>
            <a:r>
              <a:rPr lang="en-US" sz="2800" dirty="0"/>
              <a:t>	= NPV (0.1, B2 : B12) – </a:t>
            </a:r>
            <a:r>
              <a:rPr lang="en-US" sz="2800" dirty="0">
                <a:solidFill>
                  <a:srgbClr val="FF0000"/>
                </a:solidFill>
              </a:rPr>
              <a:t>B1</a:t>
            </a:r>
          </a:p>
          <a:p>
            <a:pPr marL="457200" lvl="1" indent="0">
              <a:buNone/>
            </a:pPr>
            <a:r>
              <a:rPr lang="en-US" sz="2800" dirty="0"/>
              <a:t>	= NPV (10%, B2 : B12) – </a:t>
            </a:r>
            <a:r>
              <a:rPr lang="en-US" sz="2800" dirty="0">
                <a:solidFill>
                  <a:srgbClr val="FF0000"/>
                </a:solidFill>
              </a:rPr>
              <a:t>B1</a:t>
            </a:r>
            <a:r>
              <a:rPr lang="en-US" sz="2800" dirty="0"/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7769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67018"/>
            <a:ext cx="8229600" cy="1143000"/>
          </a:xfrm>
        </p:spPr>
        <p:txBody>
          <a:bodyPr/>
          <a:lstStyle/>
          <a:p>
            <a:r>
              <a:rPr lang="en-US" dirty="0"/>
              <a:t>Internal Rate of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37136"/>
            <a:ext cx="8229600" cy="4468840"/>
          </a:xfrm>
        </p:spPr>
        <p:txBody>
          <a:bodyPr/>
          <a:lstStyle/>
          <a:p>
            <a:r>
              <a:rPr lang="en-US" sz="3200" dirty="0"/>
              <a:t>Example</a:t>
            </a:r>
          </a:p>
          <a:p>
            <a:pPr lvl="1"/>
            <a:r>
              <a:rPr lang="en-US" sz="3000" dirty="0"/>
              <a:t>Tool A costs 4,000. Investment will generate </a:t>
            </a:r>
            <a:r>
              <a:rPr lang="en-US" sz="3000" dirty="0" err="1"/>
              <a:t>Rs</a:t>
            </a:r>
            <a:r>
              <a:rPr lang="en-US" sz="3000" dirty="0"/>
              <a:t>. 2,000 and </a:t>
            </a:r>
            <a:r>
              <a:rPr lang="en-US" sz="3000" dirty="0" err="1"/>
              <a:t>Rs</a:t>
            </a:r>
            <a:r>
              <a:rPr lang="en-US" sz="3000" dirty="0"/>
              <a:t>. 4,000 in cash flows for two years. What is IRR?</a:t>
            </a:r>
          </a:p>
          <a:p>
            <a:pPr lv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332348" y="4187536"/>
          <a:ext cx="6765184" cy="115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11200" imgH="393480" progId="Equation.3">
                  <p:embed/>
                </p:oleObj>
              </mc:Choice>
              <mc:Fallback>
                <p:oleObj name="Equation" r:id="rId2" imgW="2311200" imgH="39348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32348" y="4187536"/>
                        <a:ext cx="6765184" cy="1152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271969" y="5743101"/>
          <a:ext cx="2755578" cy="53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320" imgH="152280" progId="Equation.3">
                  <p:embed/>
                </p:oleObj>
              </mc:Choice>
              <mc:Fallback>
                <p:oleObj name="Equation" r:id="rId4" imgW="787320" imgH="15228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71969" y="5743101"/>
                        <a:ext cx="2755578" cy="533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6143" y="3264843"/>
            <a:ext cx="4432555" cy="103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8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22323-90E8-4F2F-B750-BF42D7C0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IRR In MS-Excel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36408-ED06-47F5-A497-0ED59BBCB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= IRR(value0, value2, …..., value(n), Guess)</a:t>
            </a:r>
          </a:p>
          <a:p>
            <a:endParaRPr lang="en-US" sz="2800" dirty="0"/>
          </a:p>
          <a:p>
            <a:pPr marL="457200" lvl="1" indent="0">
              <a:buNone/>
            </a:pPr>
            <a:r>
              <a:rPr lang="en-US" sz="2800" dirty="0"/>
              <a:t>E.g., </a:t>
            </a:r>
          </a:p>
          <a:p>
            <a:pPr marL="457200" lvl="1" indent="0">
              <a:buNone/>
            </a:pPr>
            <a:r>
              <a:rPr lang="en-US" sz="2800" dirty="0"/>
              <a:t>	= IRR (</a:t>
            </a:r>
            <a:r>
              <a:rPr lang="en-US" sz="2800" dirty="0">
                <a:solidFill>
                  <a:srgbClr val="FF0000"/>
                </a:solidFill>
              </a:rPr>
              <a:t>B1</a:t>
            </a:r>
            <a:r>
              <a:rPr lang="en-US" sz="2800" dirty="0"/>
              <a:t> : B12, 0.1)</a:t>
            </a:r>
          </a:p>
          <a:p>
            <a:pPr marL="457200" lvl="1" indent="0">
              <a:buNone/>
            </a:pPr>
            <a:r>
              <a:rPr lang="en-US" sz="2800" dirty="0"/>
              <a:t>	= IRR (</a:t>
            </a:r>
            <a:r>
              <a:rPr lang="en-US" sz="2800" dirty="0">
                <a:solidFill>
                  <a:srgbClr val="FF0000"/>
                </a:solidFill>
              </a:rPr>
              <a:t>B1</a:t>
            </a:r>
            <a:r>
              <a:rPr lang="en-US" sz="2800" dirty="0"/>
              <a:t> : B12, 10%)</a:t>
            </a:r>
            <a:endParaRPr lang="en-US" sz="20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3561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8102" b="18102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5751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Pitfall 1: Lending or Borrowing?</a:t>
            </a:r>
          </a:p>
          <a:p>
            <a:pPr lvl="1"/>
            <a:r>
              <a:rPr lang="en-US" sz="2400" dirty="0"/>
              <a:t>IRR?</a:t>
            </a:r>
          </a:p>
          <a:p>
            <a:pPr lvl="1"/>
            <a:r>
              <a:rPr lang="en-US" sz="2400" dirty="0"/>
              <a:t>NPV ?</a:t>
            </a:r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80207" y="3086165"/>
          <a:ext cx="6887880" cy="23609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02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Project/Year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t=0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t=1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2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A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-1,000</a:t>
                      </a:r>
                      <a:endParaRPr lang="en-US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u="none" strike="noStrike" dirty="0">
                          <a:effectLst/>
                        </a:rPr>
                        <a:t>1500</a:t>
                      </a:r>
                      <a:endParaRPr lang="nb-NO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2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B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+1,000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-1500</a:t>
                      </a:r>
                      <a:endParaRPr lang="nb-NO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24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Cost of Capital of the</a:t>
                      </a:r>
                      <a:r>
                        <a:rPr lang="en-US" sz="2400" b="0" i="0" u="none" strike="noStrike" baseline="0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2400" u="none" strike="noStrike" dirty="0">
                          <a:effectLst/>
                        </a:rPr>
                        <a:t>Projects) = 10%</a:t>
                      </a:r>
                      <a:endParaRPr lang="en-US" sz="24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pt-BR" sz="32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044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Pitfall 1: Lending or Borrowing?</a:t>
            </a:r>
          </a:p>
          <a:p>
            <a:pPr lvl="1"/>
            <a:r>
              <a:rPr lang="en-US" sz="2800" dirty="0"/>
              <a:t>NPV of project increases as discount rate increases for some cash flows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2" y="3733800"/>
            <a:ext cx="757115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42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Pitfall 2: Multiple Rates of Return</a:t>
            </a:r>
          </a:p>
          <a:p>
            <a:pPr lvl="1"/>
            <a:r>
              <a:rPr lang="en-US" sz="2400" dirty="0"/>
              <a:t>Certain cash flows generate NPV = 0 at two different discount rates</a:t>
            </a:r>
          </a:p>
          <a:p>
            <a:pPr lvl="2"/>
            <a:r>
              <a:rPr lang="en-US" sz="2400" dirty="0"/>
              <a:t>Following cash flow generates NPV = $A253 million at IRR% of 3.5% and 19.54%</a:t>
            </a:r>
            <a:endParaRPr lang="en-US" sz="1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6169" y="4460914"/>
            <a:ext cx="623307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9381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Rates of Return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-20576" b="-20576"/>
          <a:stretch>
            <a:fillRect/>
          </a:stretch>
        </p:blipFill>
        <p:spPr bwMode="auto">
          <a:xfrm>
            <a:off x="1575104" y="1348759"/>
            <a:ext cx="9092899" cy="5000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3388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Pitfall 3: Mutually Exclusive Projects</a:t>
            </a:r>
          </a:p>
          <a:p>
            <a:pPr lvl="1"/>
            <a:r>
              <a:rPr lang="en-US" sz="2800" dirty="0"/>
              <a:t>IRR sometimes ignores magnitude of project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2" y="3596393"/>
            <a:ext cx="7512943" cy="208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3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703735"/>
            <a:ext cx="8229600" cy="597497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u="sng" dirty="0">
              <a:hlinkClick r:id="rId2"/>
            </a:endParaRP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341564"/>
              </p:ext>
            </p:extLst>
          </p:nvPr>
        </p:nvGraphicFramePr>
        <p:xfrm>
          <a:off x="2363592" y="1240971"/>
          <a:ext cx="7847208" cy="3430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7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7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7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8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78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231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Project/Year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t=0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t=1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u="none" strike="noStrike" dirty="0">
                          <a:effectLst/>
                        </a:rPr>
                        <a:t>t=2</a:t>
                      </a:r>
                      <a:endParaRPr lang="is-I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t=3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t=4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37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Project-</a:t>
                      </a:r>
                      <a:r>
                        <a:rPr lang="en-US" sz="2800" u="none" strike="noStrike" dirty="0">
                          <a:effectLst/>
                        </a:rPr>
                        <a:t>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500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400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300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100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37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Project-</a:t>
                      </a:r>
                      <a:r>
                        <a:rPr lang="en-US" sz="2800" u="none" strike="noStrike" dirty="0">
                          <a:effectLst/>
                        </a:rPr>
                        <a:t>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100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300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400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 dirty="0">
                          <a:effectLst/>
                        </a:rPr>
                        <a:t>600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586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Cost of Capital = </a:t>
                      </a:r>
                    </a:p>
                    <a:p>
                      <a:pPr algn="l" fontAlgn="b"/>
                      <a:r>
                        <a:rPr lang="en-US" sz="2000" b="0" i="0" u="none" strike="noStrike" baseline="0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2000" u="none" strike="noStrike" dirty="0">
                          <a:effectLst/>
                        </a:rPr>
                        <a:t>Project )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u="none" strike="noStrike" dirty="0">
                          <a:effectLst/>
                        </a:rPr>
                        <a:t>7.0%</a:t>
                      </a:r>
                      <a:endParaRPr lang="pt-BR" sz="2400" b="0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3000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69" b="8609"/>
          <a:stretch/>
        </p:blipFill>
        <p:spPr>
          <a:xfrm>
            <a:off x="2006601" y="643468"/>
            <a:ext cx="8178799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089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Rate of Return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Pitfall 4: More than One Opportunity Cost of Capital</a:t>
            </a:r>
          </a:p>
          <a:p>
            <a:pPr lvl="1"/>
            <a:r>
              <a:rPr lang="en-US" sz="2800" dirty="0"/>
              <a:t>Term Structure Assumption</a:t>
            </a:r>
          </a:p>
          <a:p>
            <a:pPr lvl="2"/>
            <a:r>
              <a:rPr lang="en-US" sz="2800" dirty="0"/>
              <a:t>Assume discount rates stable during term of project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Implies all funds reinvested at IRR</a:t>
            </a:r>
          </a:p>
          <a:p>
            <a:pPr lvl="2"/>
            <a:r>
              <a:rPr lang="en-US" sz="2800" dirty="0"/>
              <a:t>False assumption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917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MIRR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6550" b="-6550"/>
          <a:stretch>
            <a:fillRect/>
          </a:stretch>
        </p:blipFill>
        <p:spPr>
          <a:xfrm>
            <a:off x="2385118" y="1600201"/>
            <a:ext cx="7524290" cy="4138070"/>
          </a:xfrm>
        </p:spPr>
      </p:pic>
    </p:spTree>
    <p:extLst>
      <p:ext uri="{BB962C8B-B14F-4D97-AF65-F5344CB8AC3E}">
        <p14:creationId xmlns:p14="http://schemas.microsoft.com/office/powerpoint/2010/main" val="2472238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14BBA-831E-47EF-AC00-28C466DFC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MIRR in MS-Excel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907B-8838-4707-A80B-B4AD17D37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457200" lvl="1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=MIRR</a:t>
            </a:r>
            <a:r>
              <a:rPr lang="en-US" sz="2800" dirty="0">
                <a:solidFill>
                  <a:srgbClr val="0070C0"/>
                </a:solidFill>
              </a:rPr>
              <a:t>(cash flows, financing rate, reinvestment rate)</a:t>
            </a:r>
          </a:p>
          <a:p>
            <a:pPr lvl="1"/>
            <a:r>
              <a:rPr lang="en-US" sz="2400" dirty="0"/>
              <a:t>Where:</a:t>
            </a:r>
          </a:p>
          <a:p>
            <a:pPr lvl="2"/>
            <a:r>
              <a:rPr lang="en-US" sz="2000" i="1" dirty="0"/>
              <a:t>Cash Flows</a:t>
            </a:r>
            <a:r>
              <a:rPr lang="en-US" sz="2000" dirty="0"/>
              <a:t> – Individual cash flows from each period in the series</a:t>
            </a:r>
          </a:p>
          <a:p>
            <a:pPr lvl="2"/>
            <a:r>
              <a:rPr lang="en-US" sz="2000" i="1" dirty="0"/>
              <a:t>Financing Rate</a:t>
            </a:r>
            <a:r>
              <a:rPr lang="en-US" sz="2000" dirty="0"/>
              <a:t> – Cost of borrowing or interest expense in the event of negative cash flows</a:t>
            </a:r>
          </a:p>
          <a:p>
            <a:pPr lvl="2"/>
            <a:r>
              <a:rPr lang="en-US" sz="2000" i="1" dirty="0"/>
              <a:t>Reinvestment Rate</a:t>
            </a:r>
            <a:r>
              <a:rPr lang="en-US" sz="2000" dirty="0"/>
              <a:t> – Compounding rate of return at which positive cash flow is reinvested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3061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Payback Period</a:t>
            </a:r>
          </a:p>
          <a:p>
            <a:pPr lvl="1"/>
            <a:r>
              <a:rPr lang="en-US" sz="2800" dirty="0"/>
              <a:t>Number of years before cumulative cash flow equals initial outlay</a:t>
            </a:r>
          </a:p>
          <a:p>
            <a:pPr lvl="1"/>
            <a:endParaRPr lang="en-US" sz="2800" dirty="0"/>
          </a:p>
          <a:p>
            <a:r>
              <a:rPr lang="en-US" sz="3200" dirty="0"/>
              <a:t>Payback Rule</a:t>
            </a:r>
          </a:p>
          <a:p>
            <a:pPr lvl="1"/>
            <a:r>
              <a:rPr lang="en-US" sz="2800" dirty="0"/>
              <a:t>Only accept projects that pay back within desired time frame</a:t>
            </a:r>
          </a:p>
          <a:p>
            <a:pPr lvl="1"/>
            <a:r>
              <a:rPr lang="en-US" sz="2800" dirty="0"/>
              <a:t>Ignores later year cash flows and present value of future cash flows</a:t>
            </a:r>
          </a:p>
        </p:txBody>
      </p:sp>
    </p:spTree>
    <p:extLst>
      <p:ext uri="{BB962C8B-B14F-4D97-AF65-F5344CB8AC3E}">
        <p14:creationId xmlns:p14="http://schemas.microsoft.com/office/powerpoint/2010/main" val="116290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Example</a:t>
            </a:r>
          </a:p>
          <a:p>
            <a:pPr lvl="1"/>
            <a:r>
              <a:rPr lang="en-US" sz="2800" dirty="0"/>
              <a:t>Find disadvantage of only taking projects with payback period of two years or less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974" y="3863183"/>
            <a:ext cx="8257143" cy="1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41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Discounted Payback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Number of years required to recover the investment from </a:t>
            </a:r>
            <a:r>
              <a:rPr lang="en-US" sz="3200" i="1" dirty="0"/>
              <a:t>discounted </a:t>
            </a:r>
            <a:r>
              <a:rPr lang="en-US" sz="3200" dirty="0"/>
              <a:t>net cash flows.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400" y="3895797"/>
            <a:ext cx="8868491" cy="227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333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E7A64-4E84-4BAE-A350-B05618E85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>
                <a:solidFill>
                  <a:srgbClr val="0070C0"/>
                </a:solidFill>
              </a:rPr>
              <a:t>Let’s now talk a little about the X-factor!</a:t>
            </a:r>
            <a:endParaRPr lang="en-IN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4604D-9C20-4010-9DD4-9CE4416D4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05781"/>
            <a:ext cx="9113520" cy="4296546"/>
          </a:xfrm>
        </p:spPr>
        <p:txBody>
          <a:bodyPr>
            <a:normAutofit fontScale="92500" lnSpcReduction="10000"/>
          </a:bodyPr>
          <a:lstStyle/>
          <a:p>
            <a:r>
              <a:rPr lang="en-IN" sz="3600" dirty="0"/>
              <a:t>Can you point out one basic underlying assumption in all the methods discussed so far which may not be true in real life?</a:t>
            </a:r>
          </a:p>
          <a:p>
            <a:endParaRPr lang="en-IN" sz="1900" dirty="0"/>
          </a:p>
          <a:p>
            <a:pPr lvl="1"/>
            <a:r>
              <a:rPr lang="en-IN" sz="3200" dirty="0"/>
              <a:t>Timing of cash flows – both in and out!</a:t>
            </a:r>
          </a:p>
          <a:p>
            <a:pPr lvl="1"/>
            <a:r>
              <a:rPr lang="en-IN" sz="3200" dirty="0"/>
              <a:t>Cash don’t wait till the end of the year to come and go!</a:t>
            </a:r>
            <a:r>
              <a:rPr lang="en-IN" dirty="0"/>
              <a:t> </a:t>
            </a:r>
          </a:p>
          <a:p>
            <a:pPr lvl="1"/>
            <a:endParaRPr lang="en-IN" dirty="0"/>
          </a:p>
          <a:p>
            <a:pPr marL="457200" lvl="1" indent="0">
              <a:buNone/>
            </a:pPr>
            <a:r>
              <a:rPr lang="en-IN" dirty="0"/>
              <a:t>	</a:t>
            </a:r>
            <a:r>
              <a:rPr lang="en-IN" sz="3000" dirty="0"/>
              <a:t>=XNPV(rate, values, dates) , </a:t>
            </a:r>
          </a:p>
          <a:p>
            <a:pPr marL="457200" lvl="1" indent="0">
              <a:buNone/>
            </a:pPr>
            <a:endParaRPr lang="en-IN" sz="3000" dirty="0"/>
          </a:p>
          <a:p>
            <a:pPr marL="457200" lvl="1" indent="0">
              <a:buNone/>
            </a:pPr>
            <a:r>
              <a:rPr lang="en-IN" sz="3000" dirty="0"/>
              <a:t>	=XIRR (values, date, guess[rate])</a:t>
            </a:r>
          </a:p>
        </p:txBody>
      </p:sp>
    </p:spTree>
    <p:extLst>
      <p:ext uri="{BB962C8B-B14F-4D97-AF65-F5344CB8AC3E}">
        <p14:creationId xmlns:p14="http://schemas.microsoft.com/office/powerpoint/2010/main" val="102893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Choosing Capital Investments When Resources are Limited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110" y="1763060"/>
            <a:ext cx="8927690" cy="4457301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Capital Rationing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Limit set on amount of funds available for investment</a:t>
            </a:r>
          </a:p>
          <a:p>
            <a:pPr lvl="2"/>
            <a:endParaRPr lang="en-US" sz="2400" b="1" dirty="0"/>
          </a:p>
          <a:p>
            <a:pPr lvl="2"/>
            <a:r>
              <a:rPr lang="en-US" sz="2400" b="1" dirty="0"/>
              <a:t>Soft Rationing</a:t>
            </a:r>
          </a:p>
          <a:p>
            <a:pPr lvl="3"/>
            <a:r>
              <a:rPr lang="en-US" sz="2400" dirty="0"/>
              <a:t>Imposed by management</a:t>
            </a:r>
          </a:p>
          <a:p>
            <a:pPr lvl="2"/>
            <a:endParaRPr lang="en-US" sz="2400" b="1" dirty="0"/>
          </a:p>
          <a:p>
            <a:pPr lvl="2"/>
            <a:r>
              <a:rPr lang="en-US" sz="2400" b="1" dirty="0"/>
              <a:t>Hard Rationing</a:t>
            </a:r>
          </a:p>
          <a:p>
            <a:pPr lvl="3"/>
            <a:r>
              <a:rPr lang="en-US" sz="2400" dirty="0"/>
              <a:t>Imposed by unavailability of funds in capital market</a:t>
            </a:r>
          </a:p>
        </p:txBody>
      </p:sp>
    </p:spTree>
    <p:extLst>
      <p:ext uri="{BB962C8B-B14F-4D97-AF65-F5344CB8AC3E}">
        <p14:creationId xmlns:p14="http://schemas.microsoft.com/office/powerpoint/2010/main" val="264494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Choosing Capital Investments When Resources are Limited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Profitability Index (PI)</a:t>
            </a:r>
          </a:p>
          <a:p>
            <a:pPr lvl="1"/>
            <a:r>
              <a:rPr lang="en-US" sz="2800" dirty="0"/>
              <a:t>Tool for selecting between project combinations and alternatives</a:t>
            </a:r>
          </a:p>
          <a:p>
            <a:pPr lvl="1"/>
            <a:endParaRPr lang="en-US" sz="2400" dirty="0"/>
          </a:p>
          <a:p>
            <a:pPr lvl="1"/>
            <a:r>
              <a:rPr lang="en-US" sz="2800" dirty="0"/>
              <a:t>Set of limited resources and projects can yield various combinations</a:t>
            </a:r>
          </a:p>
          <a:p>
            <a:pPr lvl="1"/>
            <a:endParaRPr lang="en-US" sz="2000" dirty="0"/>
          </a:p>
          <a:p>
            <a:pPr lvl="1"/>
            <a:r>
              <a:rPr lang="en-US" sz="2800" dirty="0"/>
              <a:t>Highest weighted average PI indicates optimal project</a:t>
            </a:r>
          </a:p>
        </p:txBody>
      </p:sp>
    </p:spTree>
    <p:extLst>
      <p:ext uri="{BB962C8B-B14F-4D97-AF65-F5344CB8AC3E}">
        <p14:creationId xmlns:p14="http://schemas.microsoft.com/office/powerpoint/2010/main" val="380536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Choosing Capital Investments When Resources are Limited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44038" b="-44038"/>
          <a:stretch>
            <a:fillRect/>
          </a:stretch>
        </p:blipFill>
        <p:spPr>
          <a:xfrm>
            <a:off x="1981200" y="1298865"/>
            <a:ext cx="8229600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558926" y="5421885"/>
          <a:ext cx="8957998" cy="970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83000" imgH="419100" progId="Equation.3">
                  <p:embed/>
                </p:oleObj>
              </mc:Choice>
              <mc:Fallback>
                <p:oleObj name="Equation" r:id="rId3" imgW="3683000" imgH="41910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8926" y="5421885"/>
                        <a:ext cx="8957998" cy="9709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6273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Choosing Capital Investments When Resources are Limited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  <a:p>
            <a:pPr lvl="1"/>
            <a:r>
              <a:rPr lang="en-US" sz="3200" dirty="0"/>
              <a:t>Select best projects for </a:t>
            </a:r>
            <a:r>
              <a:rPr lang="en-US" sz="3200" dirty="0" err="1"/>
              <a:t>Rs</a:t>
            </a:r>
            <a:r>
              <a:rPr lang="en-US" sz="3200" dirty="0"/>
              <a:t>. 300,000</a:t>
            </a:r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743200" y="2971800"/>
          <a:ext cx="7467600" cy="354989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516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3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9978">
                <a:tc>
                  <a:txBody>
                    <a:bodyPr/>
                    <a:lstStyle/>
                    <a:p>
                      <a:r>
                        <a:rPr lang="en-US" sz="2800" dirty="0"/>
                        <a:t>Project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NPV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Investment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PI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978">
                <a:tc>
                  <a:txBody>
                    <a:bodyPr/>
                    <a:lstStyle/>
                    <a:p>
                      <a:r>
                        <a:rPr lang="en-US" sz="2800" dirty="0"/>
                        <a:t>A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230,000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200,000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1.15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978">
                <a:tc>
                  <a:txBody>
                    <a:bodyPr/>
                    <a:lstStyle/>
                    <a:p>
                      <a:r>
                        <a:rPr lang="en-US" sz="2800" dirty="0"/>
                        <a:t>B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141,250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125,000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1.13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978">
                <a:tc>
                  <a:txBody>
                    <a:bodyPr/>
                    <a:lstStyle/>
                    <a:p>
                      <a:r>
                        <a:rPr lang="en-US" sz="2800" dirty="0"/>
                        <a:t>C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194,250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175,000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1.11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9978">
                <a:tc>
                  <a:txBody>
                    <a:bodyPr/>
                    <a:lstStyle/>
                    <a:p>
                      <a:r>
                        <a:rPr lang="en-US" sz="2800" dirty="0"/>
                        <a:t>D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162,000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150,000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1.08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5100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Choosing Capital Investments When Resources are Limited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Example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922418"/>
              </p:ext>
            </p:extLst>
          </p:nvPr>
        </p:nvGraphicFramePr>
        <p:xfrm>
          <a:off x="4060371" y="2166754"/>
          <a:ext cx="5967172" cy="22860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212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3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7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4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3078">
                <a:tc>
                  <a:txBody>
                    <a:bodyPr/>
                    <a:lstStyle/>
                    <a:p>
                      <a:r>
                        <a:rPr lang="en-US" sz="2400" dirty="0"/>
                        <a:t>Project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NPV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Investment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PI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078"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230,000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200,000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1.15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078"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141,250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125,000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1.13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078"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194,250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175,000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1.11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078"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162,000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1.08</a:t>
                      </a:r>
                      <a:endParaRPr lang="en-US" sz="2000" dirty="0"/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344322" y="4589108"/>
            <a:ext cx="63838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Select Projects with highest Weighted average PI.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6242050"/>
              </p:ext>
            </p:extLst>
          </p:nvPr>
        </p:nvGraphicFramePr>
        <p:xfrm>
          <a:off x="3233948" y="5408441"/>
          <a:ext cx="6955083" cy="771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43300" imgH="393700" progId="Equation.3">
                  <p:embed/>
                </p:oleObj>
              </mc:Choice>
              <mc:Fallback>
                <p:oleObj name="Equation" r:id="rId2" imgW="3543300" imgH="3937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33948" y="5408441"/>
                        <a:ext cx="6955083" cy="7719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23493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Choosing Capital Investments When Resources are Limited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9368" y="1600200"/>
            <a:ext cx="9458632" cy="5257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Example (Continued)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Select projects with highest weighted average PI</a:t>
            </a:r>
          </a:p>
          <a:p>
            <a:pPr lvl="1"/>
            <a:r>
              <a:rPr lang="en-US" sz="2000" dirty="0"/>
              <a:t>WAPI (BD) = 1.01</a:t>
            </a:r>
          </a:p>
          <a:p>
            <a:pPr lvl="1"/>
            <a:r>
              <a:rPr lang="en-US" sz="2000" dirty="0"/>
              <a:t>WAPI (A)    = 0.77</a:t>
            </a:r>
          </a:p>
          <a:p>
            <a:pPr lvl="1"/>
            <a:r>
              <a:rPr lang="en-US" sz="2000" dirty="0"/>
              <a:t>WAPI (BC) = 1.12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81402" y="2202875"/>
          <a:ext cx="5606553" cy="24997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138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4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2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11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9940">
                <a:tc>
                  <a:txBody>
                    <a:bodyPr/>
                    <a:lstStyle/>
                    <a:p>
                      <a:r>
                        <a:rPr lang="en-US" sz="2400" dirty="0"/>
                        <a:t>Project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NPV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Investment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PI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940"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230,000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200,000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1.15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940"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141,250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125,000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1.13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940"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194,250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175,000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1.11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940"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162,000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150,000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1.08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1310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0751" y="297387"/>
            <a:ext cx="4598141" cy="3784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8830" y="894458"/>
            <a:ext cx="985202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latin typeface="Franklin Gothic Book"/>
                <a:cs typeface="Franklin Gothic Book"/>
              </a:rPr>
              <a:t>Let’s turn </a:t>
            </a:r>
            <a:r>
              <a:rPr b="0" spc="-35" dirty="0">
                <a:latin typeface="Franklin Gothic Book"/>
                <a:cs typeface="Franklin Gothic Book"/>
              </a:rPr>
              <a:t>to </a:t>
            </a:r>
            <a:r>
              <a:rPr b="0" spc="-10" dirty="0">
                <a:latin typeface="Franklin Gothic Book"/>
                <a:cs typeface="Franklin Gothic Book"/>
              </a:rPr>
              <a:t>the </a:t>
            </a:r>
            <a:r>
              <a:rPr b="0" dirty="0">
                <a:latin typeface="Franklin Gothic Book"/>
                <a:cs typeface="Franklin Gothic Book"/>
              </a:rPr>
              <a:t>case</a:t>
            </a:r>
            <a:r>
              <a:rPr lang="en-US" b="0" dirty="0">
                <a:latin typeface="Franklin Gothic Book"/>
                <a:cs typeface="Franklin Gothic Book"/>
              </a:rPr>
              <a:t> – 1</a:t>
            </a:r>
            <a:endParaRPr b="0" spc="-35" dirty="0">
              <a:latin typeface="Calibri Light"/>
              <a:cs typeface="Calibri Ligh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36952" y="2142877"/>
            <a:ext cx="66675" cy="80010"/>
          </a:xfrm>
          <a:custGeom>
            <a:avLst/>
            <a:gdLst/>
            <a:ahLst/>
            <a:cxnLst/>
            <a:rect l="l" t="t" r="r" b="b"/>
            <a:pathLst>
              <a:path w="66675" h="80010">
                <a:moveTo>
                  <a:pt x="0" y="0"/>
                </a:moveTo>
                <a:lnTo>
                  <a:pt x="66162" y="79585"/>
                </a:lnTo>
              </a:path>
            </a:pathLst>
          </a:custGeom>
          <a:ln w="100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77848" y="2169764"/>
            <a:ext cx="53975" cy="65405"/>
          </a:xfrm>
          <a:custGeom>
            <a:avLst/>
            <a:gdLst/>
            <a:ahLst/>
            <a:cxnLst/>
            <a:rect l="l" t="t" r="r" b="b"/>
            <a:pathLst>
              <a:path w="53975" h="65405">
                <a:moveTo>
                  <a:pt x="53700" y="0"/>
                </a:moveTo>
                <a:lnTo>
                  <a:pt x="0" y="65223"/>
                </a:lnTo>
              </a:path>
            </a:pathLst>
          </a:custGeom>
          <a:ln w="100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90796" y="2058038"/>
            <a:ext cx="3175" cy="110489"/>
          </a:xfrm>
          <a:custGeom>
            <a:avLst/>
            <a:gdLst/>
            <a:ahLst/>
            <a:cxnLst/>
            <a:rect l="l" t="t" r="r" b="b"/>
            <a:pathLst>
              <a:path w="3175" h="110489">
                <a:moveTo>
                  <a:pt x="1430" y="-5032"/>
                </a:moveTo>
                <a:lnTo>
                  <a:pt x="1430" y="115217"/>
                </a:lnTo>
              </a:path>
            </a:pathLst>
          </a:custGeom>
          <a:ln w="129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111993" y="6546088"/>
            <a:ext cx="32448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Times New Roman"/>
                <a:cs typeface="Times New Roman"/>
              </a:rPr>
              <a:t>15-23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4402" y="2359151"/>
            <a:ext cx="320484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200" spc="-95" dirty="0">
                <a:latin typeface="Calibri"/>
                <a:cs typeface="Calibri"/>
              </a:rPr>
              <a:t>Take </a:t>
            </a:r>
            <a:r>
              <a:rPr sz="3200" spc="-5" dirty="0">
                <a:latin typeface="Calibri"/>
                <a:cs typeface="Calibri"/>
              </a:rPr>
              <a:t>5 </a:t>
            </a:r>
            <a:r>
              <a:rPr sz="3200" spc="-10" dirty="0">
                <a:latin typeface="Calibri"/>
                <a:cs typeface="Calibri"/>
              </a:rPr>
              <a:t>minutes </a:t>
            </a:r>
            <a:r>
              <a:rPr sz="3200" spc="-5" dirty="0">
                <a:latin typeface="Calibri"/>
                <a:cs typeface="Calibri"/>
              </a:rPr>
              <a:t>and  </a:t>
            </a:r>
            <a:r>
              <a:rPr sz="3200" spc="-15" dirty="0">
                <a:latin typeface="Calibri"/>
                <a:cs typeface="Calibri"/>
              </a:rPr>
              <a:t>read </a:t>
            </a:r>
            <a:r>
              <a:rPr sz="3200" spc="-5" dirty="0">
                <a:latin typeface="Calibri"/>
                <a:cs typeface="Calibri"/>
              </a:rPr>
              <a:t>the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Case...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FB8EA3ED-56B6-1D7D-6BA6-229CE4CD567F}"/>
              </a:ext>
            </a:extLst>
          </p:cNvPr>
          <p:cNvSpPr txBox="1"/>
          <p:nvPr/>
        </p:nvSpPr>
        <p:spPr>
          <a:xfrm>
            <a:off x="1184402" y="4810639"/>
            <a:ext cx="1031814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z="3200" b="1" spc="-95" dirty="0">
                <a:solidFill>
                  <a:srgbClr val="FF0000"/>
                </a:solidFill>
                <a:latin typeface="Calibri"/>
                <a:cs typeface="Calibri"/>
              </a:rPr>
              <a:t>Which are the top four projects to be recommended?</a:t>
            </a:r>
            <a:endParaRPr sz="32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754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" y="29742"/>
          <a:ext cx="12192000" cy="7143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22900" imgH="3860800" progId="Word.Document.12">
                  <p:embed/>
                </p:oleObj>
              </mc:Choice>
              <mc:Fallback>
                <p:oleObj name="Document" r:id="rId2" imgW="5422900" imgH="3860800" progId="Word.Documen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" y="29742"/>
                        <a:ext cx="12192000" cy="7143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99075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04C8-A859-983E-08DC-CCD326F7C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projects with unequal life…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05268-975F-5674-9A19-36AD60FB9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sz="3600" dirty="0"/>
              <a:t>Repeated Chain Method</a:t>
            </a:r>
          </a:p>
          <a:p>
            <a:pPr>
              <a:buFont typeface="Wingdings" pitchFamily="2" charset="2"/>
              <a:buChar char="v"/>
            </a:pPr>
            <a:endParaRPr lang="en-US" sz="3200" dirty="0"/>
          </a:p>
          <a:p>
            <a:pPr>
              <a:buFont typeface="Wingdings" pitchFamily="2" charset="2"/>
              <a:buChar char="v"/>
            </a:pPr>
            <a:r>
              <a:rPr lang="en-US" sz="3200" dirty="0"/>
              <a:t>Equivalent Annuity Method</a:t>
            </a:r>
          </a:p>
        </p:txBody>
      </p:sp>
    </p:spTree>
    <p:extLst>
      <p:ext uri="{BB962C8B-B14F-4D97-AF65-F5344CB8AC3E}">
        <p14:creationId xmlns:p14="http://schemas.microsoft.com/office/powerpoint/2010/main" val="19718555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CEFB0-540A-3796-C82D-5C14AFDCC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3200" dirty="0"/>
              <a:t>Do we get the cash flows (on a platter) for real life projects?</a:t>
            </a:r>
          </a:p>
          <a:p>
            <a:pPr lvl="1"/>
            <a:endParaRPr lang="en-IN" sz="2800" dirty="0"/>
          </a:p>
          <a:p>
            <a:pPr lvl="1"/>
            <a:r>
              <a:rPr lang="en-IN" sz="2800" dirty="0"/>
              <a:t>No, someone needs to estimate them…</a:t>
            </a:r>
          </a:p>
          <a:p>
            <a:pPr lvl="1"/>
            <a:endParaRPr lang="en-IN" sz="2800" dirty="0"/>
          </a:p>
          <a:p>
            <a:pPr lvl="1"/>
            <a:r>
              <a:rPr lang="en-IN" sz="2800" dirty="0"/>
              <a:t>Can we do it ourselves?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5150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Regency Integrated Chips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/>
              <a:t>Take 5 </a:t>
            </a:r>
            <a:r>
              <a:rPr lang="en-US" sz="3200" dirty="0" err="1"/>
              <a:t>mins</a:t>
            </a:r>
            <a:r>
              <a:rPr lang="en-US" sz="3200" dirty="0"/>
              <a:t> and read the problem.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/>
              <a:t>What is it all about? 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/>
              <a:t>The managerial dilemma?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7997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z="3600" b="1" dirty="0"/>
              <a:t>A snapshot of the Problem</a:t>
            </a:r>
            <a:r>
              <a:rPr lang="is-IS" sz="3600" b="1" dirty="0"/>
              <a:t>…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2989" y="1486936"/>
          <a:ext cx="11761137" cy="5121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867400" imgH="2501900" progId="Word.Document.12">
                  <p:embed/>
                </p:oleObj>
              </mc:Choice>
              <mc:Fallback>
                <p:oleObj name="Document" r:id="rId2" imgW="5867400" imgH="2501900" progId="Word.Documen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2989" y="1486936"/>
                        <a:ext cx="11761137" cy="51217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1468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Lets start by computing the depreciation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28110" y="1614280"/>
          <a:ext cx="11791450" cy="4306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842000" imgH="2133600" progId="Word.Document.12">
                  <p:embed/>
                </p:oleObj>
              </mc:Choice>
              <mc:Fallback>
                <p:oleObj name="Document" r:id="rId2" imgW="5842000" imgH="2133600" progId="Word.Documen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110" y="1614280"/>
                        <a:ext cx="11791450" cy="43064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23337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Net Salvage Value?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4171522"/>
              </p:ext>
            </p:extLst>
          </p:nvPr>
        </p:nvGraphicFramePr>
        <p:xfrm>
          <a:off x="1372304" y="1737360"/>
          <a:ext cx="9401306" cy="4456425"/>
        </p:xfrm>
        <a:graphic>
          <a:graphicData uri="http://schemas.openxmlformats.org/drawingml/2006/table">
            <a:tbl>
              <a:tblPr/>
              <a:tblGrid>
                <a:gridCol w="4392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4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4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0033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 Salvage Value @ end of project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829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Building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Equipment 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033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Market Value when Salvaged (2010)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82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Book value when salvaged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82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Expected Gain/Loss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82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Taxes liability or credit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482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 Cash flow from Salvage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311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Free Cash Flow =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	                    Investment Outlay </a:t>
            </a:r>
          </a:p>
          <a:p>
            <a:pPr marL="0" indent="0">
              <a:buNone/>
            </a:pPr>
            <a:r>
              <a:rPr lang="en-US" sz="2800" dirty="0"/>
              <a:t>		        + Net Operating cash Flow (NOPAT)</a:t>
            </a:r>
          </a:p>
          <a:p>
            <a:pPr marL="0" indent="0">
              <a:buNone/>
            </a:pPr>
            <a:r>
              <a:rPr lang="en-US" sz="2800" dirty="0"/>
              <a:t>		        + Net change in Operating Working Capital</a:t>
            </a:r>
          </a:p>
          <a:p>
            <a:pPr marL="0" indent="0">
              <a:buNone/>
            </a:pPr>
            <a:r>
              <a:rPr lang="en-US" sz="2800" dirty="0"/>
              <a:t>		        + Salvage cash Flow (if any)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Projected Net Cash Flows in our case for the year 2009-2012?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60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20479"/>
          <a:ext cx="12192002" cy="6857984"/>
        </p:xfrm>
        <a:graphic>
          <a:graphicData uri="http://schemas.openxmlformats.org/drawingml/2006/table">
            <a:tbl>
              <a:tblPr/>
              <a:tblGrid>
                <a:gridCol w="1285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6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5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59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59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59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59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139700"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139700"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139700"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139700" prst="cross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9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Investment Outlay - Long Term investments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Bulding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12000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Equipment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8000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9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Operating Cash Flow of the Project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Units Sold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Sales Price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Sales Revenue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Variable Cost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Fixed Operating cost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Dep. (Building)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Dep. (Equipment)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Operating Income before taxes (EBIT)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Tax on operating Income (40%)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NOPAT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 back the Dep.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Operating Cash Flow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49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Cash Flow due to net operating working capital change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 Operating working capital (based on sales)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Cash flow due to investments in NOWC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49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Salvage cash Flow- long term assets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 Salvage cash Flow (Building)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 Salvage cash Flow (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Equipement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49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449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Project Net cash Flow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29445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29F45E3-C125-49F5-863F-3F771273B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3C6175-7110-4DB0-BEA4-FC1D29302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44DF19B-511F-4F07-A7AD-1A010C6BF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273996F-FE1A-B0DF-08E9-5D7430A90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9" b="15572"/>
          <a:stretch/>
        </p:blipFill>
        <p:spPr>
          <a:xfrm>
            <a:off x="2002971" y="807496"/>
            <a:ext cx="7630688" cy="3076217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8ED3830-ABBE-41E7-B0D4-FA582F847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F394EE-52D9-4BC8-8F01-DCF6EAD92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8522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1397</Words>
  <Application>Microsoft Macintosh PowerPoint</Application>
  <PresentationFormat>Widescreen</PresentationFormat>
  <Paragraphs>338</Paragraphs>
  <Slides>45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Arial</vt:lpstr>
      <vt:lpstr>Calibri</vt:lpstr>
      <vt:lpstr>Calibri Light</vt:lpstr>
      <vt:lpstr>Franklin Gothic Book</vt:lpstr>
      <vt:lpstr>Helvetica</vt:lpstr>
      <vt:lpstr>Times New Roman</vt:lpstr>
      <vt:lpstr>Trebuchet MS</vt:lpstr>
      <vt:lpstr>Wingdings</vt:lpstr>
      <vt:lpstr>Retrospect</vt:lpstr>
      <vt:lpstr>Document</vt:lpstr>
      <vt:lpstr>Equation</vt:lpstr>
      <vt:lpstr> Capital Budgeting:  Principles, Tools &amp; Techniques, Cash Flow Estimation  </vt:lpstr>
      <vt:lpstr>For Firm’s growth and survival in the competitive market space, it needs…</vt:lpstr>
      <vt:lpstr>Capital Budgeting? </vt:lpstr>
      <vt:lpstr>Ans (Why?)</vt:lpstr>
      <vt:lpstr>Six most used Capital Budgeting Methods…</vt:lpstr>
      <vt:lpstr>CFO Decision Tools (Globally)</vt:lpstr>
      <vt:lpstr>CFO Decision Tools (India)</vt:lpstr>
      <vt:lpstr>Capital Budgeting Methods Used in Practice: A Temporal View  </vt:lpstr>
      <vt:lpstr>Project S &amp; L</vt:lpstr>
      <vt:lpstr>Net Present Value (NPV) Method</vt:lpstr>
      <vt:lpstr>NPV In MS-Excel</vt:lpstr>
      <vt:lpstr>Internal Rate of Return</vt:lpstr>
      <vt:lpstr>IRR In MS-Excel</vt:lpstr>
      <vt:lpstr>Internal Rate of Return </vt:lpstr>
      <vt:lpstr>Internal Rate of Return </vt:lpstr>
      <vt:lpstr>Internal Rate of Return </vt:lpstr>
      <vt:lpstr>Internal Rate of Return </vt:lpstr>
      <vt:lpstr>Multiple Rates of Return</vt:lpstr>
      <vt:lpstr>Internal Rate of Return </vt:lpstr>
      <vt:lpstr>PowerPoint Presentation</vt:lpstr>
      <vt:lpstr>PowerPoint Presentation</vt:lpstr>
      <vt:lpstr>Internal Rate of Return </vt:lpstr>
      <vt:lpstr>MIRR</vt:lpstr>
      <vt:lpstr>MIRR in MS-Excel</vt:lpstr>
      <vt:lpstr>Payback</vt:lpstr>
      <vt:lpstr>Payback</vt:lpstr>
      <vt:lpstr>Discounted Payback</vt:lpstr>
      <vt:lpstr>Let’s now talk a little about the X-factor!</vt:lpstr>
      <vt:lpstr>Choosing Capital Investments When Resources are Limited</vt:lpstr>
      <vt:lpstr>Choosing Capital Investments When Resources are Limited</vt:lpstr>
      <vt:lpstr>Choosing Capital Investments When Resources are Limited</vt:lpstr>
      <vt:lpstr>Choosing Capital Investments When Resources are Limited</vt:lpstr>
      <vt:lpstr>Choosing Capital Investments When Resources are Limited</vt:lpstr>
      <vt:lpstr>Choosing Capital Investments When Resources are Limited</vt:lpstr>
      <vt:lpstr>Let’s turn to the case – 1</vt:lpstr>
      <vt:lpstr>PowerPoint Presentation</vt:lpstr>
      <vt:lpstr>For projects with unequal life…</vt:lpstr>
      <vt:lpstr>PowerPoint Presentation</vt:lpstr>
      <vt:lpstr>Regency Integrated Chips</vt:lpstr>
      <vt:lpstr>A snapshot of the Problem…</vt:lpstr>
      <vt:lpstr>Lets start by computing the depreciation schedule</vt:lpstr>
      <vt:lpstr>Net Salvage Value?</vt:lpstr>
      <vt:lpstr>Free Cash Flow =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Valuing Bonds</dc:title>
  <dc:creator>Kaveri Krishnan</dc:creator>
  <cp:lastModifiedBy>Mohammad Shameem Jawed</cp:lastModifiedBy>
  <cp:revision>19</cp:revision>
  <dcterms:created xsi:type="dcterms:W3CDTF">2018-11-01T00:46:58Z</dcterms:created>
  <dcterms:modified xsi:type="dcterms:W3CDTF">2025-05-14T15:41:08Z</dcterms:modified>
</cp:coreProperties>
</file>