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521" r:id="rId3"/>
    <p:sldId id="285" r:id="rId4"/>
    <p:sldId id="516" r:id="rId5"/>
    <p:sldId id="517" r:id="rId6"/>
    <p:sldId id="518" r:id="rId7"/>
    <p:sldId id="519" r:id="rId8"/>
    <p:sldId id="290" r:id="rId9"/>
    <p:sldId id="303" r:id="rId10"/>
    <p:sldId id="358" r:id="rId11"/>
    <p:sldId id="359" r:id="rId12"/>
    <p:sldId id="360" r:id="rId13"/>
    <p:sldId id="361" r:id="rId14"/>
    <p:sldId id="294" r:id="rId15"/>
    <p:sldId id="362" r:id="rId16"/>
    <p:sldId id="365" r:id="rId17"/>
    <p:sldId id="4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1569A-6F41-4332-AE92-297877E9277C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9DB4-D22F-44BB-8D54-15F5D39D4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14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B1C58-010F-4840-A570-FE4258C4ACE4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5317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0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6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61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18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59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2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8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86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30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26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20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E0E4F6-5C5B-4A70-9F7E-66C8CC49C4CD}" type="datetimeFigureOut">
              <a:rPr lang="en-IN" smtClean="0"/>
              <a:t>25/11/24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8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DB57-FD57-4DC2-BC6F-D1807B7D0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Budgeting: </a:t>
            </a: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Principles, Tools &amp; Techniques, Cash Flow Estimation</a:t>
            </a: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16B5ACC-61C4-55A5-DE25-A3DA496B5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>
            <a:normAutofit/>
          </a:bodyPr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B36F6-F162-6928-9439-8C2406992897}"/>
              </a:ext>
            </a:extLst>
          </p:cNvPr>
          <p:cNvSpPr txBox="1">
            <a:spLocks/>
          </p:cNvSpPr>
          <p:nvPr/>
        </p:nvSpPr>
        <p:spPr>
          <a:xfrm>
            <a:off x="1240972" y="4394200"/>
            <a:ext cx="10350954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" marR="50800" algn="ctr">
              <a:spcBef>
                <a:spcPts val="1150"/>
              </a:spcBef>
              <a:spcAft>
                <a:spcPts val="0"/>
              </a:spcAft>
            </a:pPr>
            <a:r>
              <a:rPr lang="en-US" sz="15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Executive Certificate Program in </a:t>
            </a:r>
          </a:p>
          <a:p>
            <a:pPr marL="40640" marR="50800" algn="ctr">
              <a:spcBef>
                <a:spcPts val="1150"/>
              </a:spcBef>
              <a:spcAft>
                <a:spcPts val="0"/>
              </a:spcAft>
            </a:pPr>
            <a:r>
              <a:rPr lang="en-US" sz="1800" dirty="0">
                <a:solidFill>
                  <a:srgbClr val="0070C0"/>
                </a:solidFill>
                <a:effectLst/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Financial Data Analytics &amp; Corporate Finance</a:t>
            </a:r>
            <a:endParaRPr lang="en-IN" sz="1400" b="1" dirty="0">
              <a:solidFill>
                <a:srgbClr val="0070C0"/>
              </a:solidFill>
              <a:latin typeface="Helvetica" pitchFamily="2" charset="0"/>
            </a:endParaRPr>
          </a:p>
          <a:p>
            <a:pPr algn="ctr"/>
            <a:r>
              <a:rPr lang="en-IN" sz="1400" dirty="0">
                <a:solidFill>
                  <a:srgbClr val="FF0000"/>
                </a:solidFill>
                <a:latin typeface="Helvetica" pitchFamily="2" charset="0"/>
              </a:rPr>
              <a:t>Module – 1: Corporate finance fundamentals</a:t>
            </a:r>
          </a:p>
          <a:p>
            <a:pPr algn="ctr"/>
            <a:r>
              <a:rPr lang="en-IN" sz="1300" dirty="0">
                <a:latin typeface="Helvetica" pitchFamily="2" charset="0"/>
              </a:rPr>
              <a:t>Prof. M Shameem Jawed, IIM Visakhapatnam</a:t>
            </a:r>
          </a:p>
          <a:p>
            <a:endParaRPr lang="en-IN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CEFB0-540A-3796-C82D-5C14AFDCC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dirty="0"/>
              <a:t>Do we get the cash flows (on a platter) for real life projects?</a:t>
            </a:r>
          </a:p>
          <a:p>
            <a:pPr lvl="1"/>
            <a:endParaRPr lang="en-IN" sz="2800" dirty="0"/>
          </a:p>
          <a:p>
            <a:pPr lvl="1"/>
            <a:r>
              <a:rPr lang="en-IN" sz="2800" dirty="0"/>
              <a:t>No, someone needs to estimate them…</a:t>
            </a:r>
          </a:p>
          <a:p>
            <a:pPr lvl="1"/>
            <a:endParaRPr lang="en-IN" sz="2800" dirty="0"/>
          </a:p>
          <a:p>
            <a:pPr lvl="1"/>
            <a:r>
              <a:rPr lang="en-IN" sz="2800" dirty="0"/>
              <a:t>Can we do it ourselves?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51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Estimation of cash flow for capital budgeting </a:t>
            </a:r>
            <a:r>
              <a:rPr lang="en-US" sz="3600" b="1" dirty="0" err="1"/>
              <a:t>excercise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b="1" dirty="0"/>
              <a:t>Regency Integrated Chips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What is the case all about? , what’s the managerial dilemma?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997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3600" b="1" dirty="0"/>
              <a:t>A snapshot of the Problem</a:t>
            </a:r>
            <a:r>
              <a:rPr lang="is-IS" sz="3600" b="1" dirty="0"/>
              <a:t>…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989" y="1486936"/>
          <a:ext cx="11761137" cy="5121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67400" imgH="2501900" progId="Word.Document.12">
                  <p:embed/>
                </p:oleObj>
              </mc:Choice>
              <mc:Fallback>
                <p:oleObj name="Document" r:id="rId2" imgW="5867400" imgH="250190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2989" y="1486936"/>
                        <a:ext cx="11761137" cy="5121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4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Lets start by computing the depreciation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8110" y="1614280"/>
          <a:ext cx="11791450" cy="4306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42000" imgH="2133600" progId="Word.Document.12">
                  <p:embed/>
                </p:oleObj>
              </mc:Choice>
              <mc:Fallback>
                <p:oleObj name="Document" r:id="rId2" imgW="5842000" imgH="213360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110" y="1614280"/>
                        <a:ext cx="11791450" cy="4306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333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Net Salvage Value?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171522"/>
              </p:ext>
            </p:extLst>
          </p:nvPr>
        </p:nvGraphicFramePr>
        <p:xfrm>
          <a:off x="1372304" y="1737360"/>
          <a:ext cx="9401306" cy="4456425"/>
        </p:xfrm>
        <a:graphic>
          <a:graphicData uri="http://schemas.openxmlformats.org/drawingml/2006/table">
            <a:tbl>
              <a:tblPr/>
              <a:tblGrid>
                <a:gridCol w="4392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00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Value @ end of project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Building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Equipment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0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Market Value when Salvaged (2010)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 value when salvaged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Expected Gain/Loss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Taxes liability or credit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Cash flow from Salvage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31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Free Cash Flow =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	                    Investment Outlay </a:t>
            </a:r>
          </a:p>
          <a:p>
            <a:pPr marL="0" indent="0">
              <a:buNone/>
            </a:pPr>
            <a:r>
              <a:rPr lang="en-US" sz="2800" dirty="0"/>
              <a:t>		        + Net Operating cash Flow (NOPAT)</a:t>
            </a:r>
          </a:p>
          <a:p>
            <a:pPr marL="0" indent="0">
              <a:buNone/>
            </a:pPr>
            <a:r>
              <a:rPr lang="en-US" sz="2800" dirty="0"/>
              <a:t>		        + Net change in Operating Working Capital</a:t>
            </a:r>
          </a:p>
          <a:p>
            <a:pPr marL="0" indent="0">
              <a:buNone/>
            </a:pPr>
            <a:r>
              <a:rPr lang="en-US" sz="2800" dirty="0"/>
              <a:t>		        + Salvage cash Flow (if any)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Projected Net Cash Flows in our case for the year 2009-2012?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20479"/>
          <a:ext cx="12192002" cy="6857984"/>
        </p:xfrm>
        <a:graphic>
          <a:graphicData uri="http://schemas.openxmlformats.org/drawingml/2006/table">
            <a:tbl>
              <a:tblPr/>
              <a:tblGrid>
                <a:gridCol w="1285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6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Investment Outlay - Long Term investments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Bulding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Equipment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Cash Flow of the Project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Units Sold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Sales Price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Sales Revenue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Variable Cost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Fixed Operating cost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 (Building)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 (Equipment)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Income before taxes (EBIT)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 on operating Income (40%)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NOPAT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back the Dep.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Cash Flow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Cash Flow due to net operating working capital change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Operating working capital (based on sales)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Cash flow due to investments in NOWC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Salvage cash Flow- long term assets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cash Flow (Building)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cash Flow (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Equipement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Project Net cash Flow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94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How to measure Project Risk?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Commonly used techniques of analyzing Standalone Project’s risk: 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Sensitivity Analysis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Scenario Analysis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Monte Carlo Simulation</a:t>
            </a:r>
          </a:p>
        </p:txBody>
      </p:sp>
    </p:spTree>
    <p:extLst>
      <p:ext uri="{BB962C8B-B14F-4D97-AF65-F5344CB8AC3E}">
        <p14:creationId xmlns:p14="http://schemas.microsoft.com/office/powerpoint/2010/main" val="12008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Sensitivity Analysis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6503" b="-165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5621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8054" r="-18054"/>
          <a:stretch>
            <a:fillRect/>
          </a:stretch>
        </p:blipFill>
        <p:spPr>
          <a:xfrm>
            <a:off x="-1009422" y="225356"/>
            <a:ext cx="14322815" cy="6652877"/>
          </a:xfrm>
        </p:spPr>
      </p:pic>
    </p:spTree>
    <p:extLst>
      <p:ext uri="{BB962C8B-B14F-4D97-AF65-F5344CB8AC3E}">
        <p14:creationId xmlns:p14="http://schemas.microsoft.com/office/powerpoint/2010/main" val="2908158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n-US" sz="36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Scenario Analysis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41006" b="-41006"/>
          <a:stretch>
            <a:fillRect/>
          </a:stretch>
        </p:blipFill>
        <p:spPr>
          <a:xfrm>
            <a:off x="368912" y="515579"/>
            <a:ext cx="11823088" cy="54917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878" y="4809307"/>
            <a:ext cx="7645122" cy="204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31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Scenario Analysis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6665" b="-166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927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Project’s Coefficient of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the SD of the different estimates of NPVs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Divide the SD with mean NPV to get the Project’s CV/</a:t>
            </a:r>
            <a:r>
              <a:rPr lang="en-US" dirty="0" err="1"/>
              <a:t>CoV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9783" y="5029865"/>
            <a:ext cx="4703652" cy="937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D56596-CF8C-41D6-9060-36E58B18B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8362" y="1747837"/>
            <a:ext cx="79152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Monte-Carlo Simulation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6305" b="-63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3096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44151" b="-44151"/>
          <a:stretch>
            <a:fillRect/>
          </a:stretch>
        </p:blipFill>
        <p:spPr>
          <a:xfrm>
            <a:off x="196753" y="582940"/>
            <a:ext cx="11823088" cy="5491766"/>
          </a:xfrm>
        </p:spPr>
      </p:pic>
    </p:spTree>
    <p:extLst>
      <p:ext uri="{BB962C8B-B14F-4D97-AF65-F5344CB8AC3E}">
        <p14:creationId xmlns:p14="http://schemas.microsoft.com/office/powerpoint/2010/main" val="107777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29F45E3-C125-49F5-863F-3F771273B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3C6175-7110-4DB0-BEA4-FC1D29302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4DF19B-511F-4F07-A7AD-1A010C6B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73996F-FE1A-B0DF-08E9-5D7430A90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9" b="15572"/>
          <a:stretch/>
        </p:blipFill>
        <p:spPr>
          <a:xfrm>
            <a:off x="2002971" y="807496"/>
            <a:ext cx="7630688" cy="307621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ED3830-ABBE-41E7-B0D4-FA582F847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F394EE-52D9-4BC8-8F01-DCF6EAD9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852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375</Words>
  <Application>Microsoft Macintosh PowerPoint</Application>
  <PresentationFormat>Widescreen</PresentationFormat>
  <Paragraphs>91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Helvetica</vt:lpstr>
      <vt:lpstr>Times New Roman</vt:lpstr>
      <vt:lpstr>Trebuchet MS</vt:lpstr>
      <vt:lpstr>Wingdings</vt:lpstr>
      <vt:lpstr>Retrospect</vt:lpstr>
      <vt:lpstr>Document</vt:lpstr>
      <vt:lpstr> Capital Budgeting:  Principles, Tools &amp; Techniques, Cash Flow Estimation  </vt:lpstr>
      <vt:lpstr>PowerPoint Presentation</vt:lpstr>
      <vt:lpstr>Estimation of cash flow for capital budgeting excercise</vt:lpstr>
      <vt:lpstr>A snapshot of the Problem…</vt:lpstr>
      <vt:lpstr>Lets start by computing the depreciation schedule</vt:lpstr>
      <vt:lpstr>Net Salvage Value?</vt:lpstr>
      <vt:lpstr>Free Cash Flow =</vt:lpstr>
      <vt:lpstr>PowerPoint Presentation</vt:lpstr>
      <vt:lpstr>How to measure Project Risk?</vt:lpstr>
      <vt:lpstr>Sensitivity Analysis</vt:lpstr>
      <vt:lpstr>PowerPoint Presentation</vt:lpstr>
      <vt:lpstr>Scenario Analysis</vt:lpstr>
      <vt:lpstr>Scenario Analysis</vt:lpstr>
      <vt:lpstr>Project’s Coefficient of Variation</vt:lpstr>
      <vt:lpstr>Monte-Carlo Simulation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Valuing Bonds</dc:title>
  <dc:creator>Kaveri Krishnan</dc:creator>
  <cp:lastModifiedBy>Mohammad Shameem Jawed</cp:lastModifiedBy>
  <cp:revision>19</cp:revision>
  <dcterms:created xsi:type="dcterms:W3CDTF">2018-11-01T00:46:58Z</dcterms:created>
  <dcterms:modified xsi:type="dcterms:W3CDTF">2024-11-25T03:24:11Z</dcterms:modified>
</cp:coreProperties>
</file>