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handoutMasterIdLst>
    <p:handoutMasterId r:id="rId72"/>
  </p:handoutMasterIdLst>
  <p:sldIdLst>
    <p:sldId id="307" r:id="rId2"/>
    <p:sldId id="542" r:id="rId3"/>
    <p:sldId id="340" r:id="rId4"/>
    <p:sldId id="352" r:id="rId5"/>
    <p:sldId id="342" r:id="rId6"/>
    <p:sldId id="479" r:id="rId7"/>
    <p:sldId id="478" r:id="rId8"/>
    <p:sldId id="480" r:id="rId9"/>
    <p:sldId id="481" r:id="rId10"/>
    <p:sldId id="482" r:id="rId11"/>
    <p:sldId id="483" r:id="rId12"/>
    <p:sldId id="484" r:id="rId13"/>
    <p:sldId id="485" r:id="rId14"/>
    <p:sldId id="486" r:id="rId15"/>
    <p:sldId id="487" r:id="rId16"/>
    <p:sldId id="488" r:id="rId17"/>
    <p:sldId id="489" r:id="rId18"/>
    <p:sldId id="490" r:id="rId19"/>
    <p:sldId id="491" r:id="rId20"/>
    <p:sldId id="492" r:id="rId21"/>
    <p:sldId id="493" r:id="rId22"/>
    <p:sldId id="494" r:id="rId23"/>
    <p:sldId id="495" r:id="rId24"/>
    <p:sldId id="496" r:id="rId25"/>
    <p:sldId id="497" r:id="rId26"/>
    <p:sldId id="498" r:id="rId27"/>
    <p:sldId id="499" r:id="rId28"/>
    <p:sldId id="500" r:id="rId29"/>
    <p:sldId id="501" r:id="rId30"/>
    <p:sldId id="502" r:id="rId31"/>
    <p:sldId id="503" r:id="rId32"/>
    <p:sldId id="504" r:id="rId33"/>
    <p:sldId id="505" r:id="rId34"/>
    <p:sldId id="506" r:id="rId35"/>
    <p:sldId id="507" r:id="rId36"/>
    <p:sldId id="508" r:id="rId37"/>
    <p:sldId id="509" r:id="rId38"/>
    <p:sldId id="510" r:id="rId39"/>
    <p:sldId id="511" r:id="rId40"/>
    <p:sldId id="512" r:id="rId41"/>
    <p:sldId id="513" r:id="rId42"/>
    <p:sldId id="514" r:id="rId43"/>
    <p:sldId id="515" r:id="rId44"/>
    <p:sldId id="516" r:id="rId45"/>
    <p:sldId id="517" r:id="rId46"/>
    <p:sldId id="518" r:id="rId47"/>
    <p:sldId id="519" r:id="rId48"/>
    <p:sldId id="520" r:id="rId49"/>
    <p:sldId id="521" r:id="rId50"/>
    <p:sldId id="522" r:id="rId51"/>
    <p:sldId id="523" r:id="rId52"/>
    <p:sldId id="524" r:id="rId53"/>
    <p:sldId id="526" r:id="rId54"/>
    <p:sldId id="527" r:id="rId55"/>
    <p:sldId id="528" r:id="rId56"/>
    <p:sldId id="529" r:id="rId57"/>
    <p:sldId id="530" r:id="rId58"/>
    <p:sldId id="531" r:id="rId59"/>
    <p:sldId id="532" r:id="rId60"/>
    <p:sldId id="541" r:id="rId61"/>
    <p:sldId id="533" r:id="rId62"/>
    <p:sldId id="534" r:id="rId63"/>
    <p:sldId id="535" r:id="rId64"/>
    <p:sldId id="536" r:id="rId65"/>
    <p:sldId id="537" r:id="rId66"/>
    <p:sldId id="538" r:id="rId67"/>
    <p:sldId id="539" r:id="rId68"/>
    <p:sldId id="540" r:id="rId69"/>
    <p:sldId id="477" r:id="rId70"/>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970ECD-9ACC-4919-B222-6756B45C80BE}" type="doc">
      <dgm:prSet loTypeId="urn:microsoft.com/office/officeart/2005/8/layout/cycle8" loCatId="cycle" qsTypeId="urn:microsoft.com/office/officeart/2005/8/quickstyle/simple5" qsCatId="simple" csTypeId="urn:microsoft.com/office/officeart/2005/8/colors/accent0_1" csCatId="mainScheme" phldr="1"/>
      <dgm:spPr/>
      <dgm:t>
        <a:bodyPr/>
        <a:lstStyle/>
        <a:p>
          <a:endParaRPr lang="en-IN"/>
        </a:p>
      </dgm:t>
    </dgm:pt>
    <dgm:pt modelId="{464D4D73-495C-4EF3-8001-AE0C3CF1BE98}">
      <dgm:prSet phldrT="[Text]"/>
      <dgm:spPr/>
      <dgm:t>
        <a:bodyPr/>
        <a:lstStyle/>
        <a:p>
          <a:r>
            <a:rPr lang="en-IN" b="1" dirty="0"/>
            <a:t>D</a:t>
          </a:r>
          <a:r>
            <a:rPr lang="en-IN" dirty="0"/>
            <a:t>iscovery</a:t>
          </a:r>
        </a:p>
      </dgm:t>
    </dgm:pt>
    <dgm:pt modelId="{4727AFCB-1A1B-4F50-9243-54F6DC9DD0BD}" type="parTrans" cxnId="{43C37AC0-A074-4571-878A-A2A4F9FD6D0D}">
      <dgm:prSet/>
      <dgm:spPr/>
      <dgm:t>
        <a:bodyPr/>
        <a:lstStyle/>
        <a:p>
          <a:endParaRPr lang="en-IN"/>
        </a:p>
      </dgm:t>
    </dgm:pt>
    <dgm:pt modelId="{4DDFF683-47E0-456D-9388-916EC6BECB38}" type="sibTrans" cxnId="{43C37AC0-A074-4571-878A-A2A4F9FD6D0D}">
      <dgm:prSet/>
      <dgm:spPr/>
      <dgm:t>
        <a:bodyPr/>
        <a:lstStyle/>
        <a:p>
          <a:endParaRPr lang="en-IN"/>
        </a:p>
      </dgm:t>
    </dgm:pt>
    <dgm:pt modelId="{BDE0EC93-DA7F-4AA5-899E-6859589743DE}">
      <dgm:prSet phldrT="[Text]"/>
      <dgm:spPr/>
      <dgm:t>
        <a:bodyPr/>
        <a:lstStyle/>
        <a:p>
          <a:r>
            <a:rPr lang="en-IN" b="1" dirty="0"/>
            <a:t>M</a:t>
          </a:r>
          <a:r>
            <a:rPr lang="en-IN" dirty="0"/>
            <a:t>atching</a:t>
          </a:r>
        </a:p>
      </dgm:t>
    </dgm:pt>
    <dgm:pt modelId="{F60C3321-9874-48D1-A67A-B881D3D4B44C}" type="parTrans" cxnId="{4C7778E0-9804-44F5-8003-E2C8F6700719}">
      <dgm:prSet/>
      <dgm:spPr/>
      <dgm:t>
        <a:bodyPr/>
        <a:lstStyle/>
        <a:p>
          <a:endParaRPr lang="en-IN"/>
        </a:p>
      </dgm:t>
    </dgm:pt>
    <dgm:pt modelId="{23CA3685-1217-45F3-8C2A-B2258751B308}" type="sibTrans" cxnId="{4C7778E0-9804-44F5-8003-E2C8F6700719}">
      <dgm:prSet/>
      <dgm:spPr/>
      <dgm:t>
        <a:bodyPr/>
        <a:lstStyle/>
        <a:p>
          <a:endParaRPr lang="en-IN"/>
        </a:p>
      </dgm:t>
    </dgm:pt>
    <dgm:pt modelId="{4EA6B845-A0D5-4577-A8C6-665FFEB08080}">
      <dgm:prSet phldrT="[Text]"/>
      <dgm:spPr/>
      <dgm:t>
        <a:bodyPr/>
        <a:lstStyle/>
        <a:p>
          <a:r>
            <a:rPr lang="en-IN" b="1" dirty="0"/>
            <a:t>T</a:t>
          </a:r>
          <a:r>
            <a:rPr lang="en-IN" dirty="0"/>
            <a:t>ransaction</a:t>
          </a:r>
        </a:p>
      </dgm:t>
    </dgm:pt>
    <dgm:pt modelId="{1324BDC5-B61B-4020-83FA-45D0B257B183}" type="parTrans" cxnId="{73AC9C5B-CD15-48C7-AE6C-F9E3122D4C91}">
      <dgm:prSet/>
      <dgm:spPr/>
      <dgm:t>
        <a:bodyPr/>
        <a:lstStyle/>
        <a:p>
          <a:endParaRPr lang="en-IN"/>
        </a:p>
      </dgm:t>
    </dgm:pt>
    <dgm:pt modelId="{23AF8C07-54D8-4BAC-AB6A-800CF50410AB}" type="sibTrans" cxnId="{73AC9C5B-CD15-48C7-AE6C-F9E3122D4C91}">
      <dgm:prSet/>
      <dgm:spPr/>
      <dgm:t>
        <a:bodyPr/>
        <a:lstStyle/>
        <a:p>
          <a:endParaRPr lang="en-IN"/>
        </a:p>
      </dgm:t>
    </dgm:pt>
    <dgm:pt modelId="{6724870E-6F2C-4FFF-BB83-365992642CBD}">
      <dgm:prSet phldrT="[Text]"/>
      <dgm:spPr/>
      <dgm:t>
        <a:bodyPr/>
        <a:lstStyle/>
        <a:p>
          <a:pPr algn="ctr"/>
          <a:r>
            <a:rPr lang="en-IN" b="1" dirty="0"/>
            <a:t>E</a:t>
          </a:r>
          <a:r>
            <a:rPr lang="en-IN" dirty="0"/>
            <a:t>valuation</a:t>
          </a:r>
        </a:p>
      </dgm:t>
    </dgm:pt>
    <dgm:pt modelId="{50258686-1DA7-43EE-8D02-DF4B7E03B778}" type="parTrans" cxnId="{D278C6E5-6CC5-4BA8-AF3C-42C9BB27679C}">
      <dgm:prSet/>
      <dgm:spPr/>
      <dgm:t>
        <a:bodyPr/>
        <a:lstStyle/>
        <a:p>
          <a:endParaRPr lang="en-IN"/>
        </a:p>
      </dgm:t>
    </dgm:pt>
    <dgm:pt modelId="{4AFBC535-CE17-41F3-AF06-C49F0CDB6781}" type="sibTrans" cxnId="{D278C6E5-6CC5-4BA8-AF3C-42C9BB27679C}">
      <dgm:prSet/>
      <dgm:spPr/>
      <dgm:t>
        <a:bodyPr/>
        <a:lstStyle/>
        <a:p>
          <a:endParaRPr lang="en-IN"/>
        </a:p>
      </dgm:t>
    </dgm:pt>
    <dgm:pt modelId="{C48DB077-345F-4914-BDB5-FB829423022F}" type="pres">
      <dgm:prSet presAssocID="{3F970ECD-9ACC-4919-B222-6756B45C80BE}" presName="compositeShape" presStyleCnt="0">
        <dgm:presLayoutVars>
          <dgm:chMax val="7"/>
          <dgm:dir/>
          <dgm:resizeHandles val="exact"/>
        </dgm:presLayoutVars>
      </dgm:prSet>
      <dgm:spPr/>
      <dgm:t>
        <a:bodyPr/>
        <a:lstStyle/>
        <a:p>
          <a:endParaRPr lang="en-US"/>
        </a:p>
      </dgm:t>
    </dgm:pt>
    <dgm:pt modelId="{FF5A6C3F-063A-41BC-8189-E05D2937DB09}" type="pres">
      <dgm:prSet presAssocID="{3F970ECD-9ACC-4919-B222-6756B45C80BE}" presName="wedge1" presStyleLbl="node1" presStyleIdx="0" presStyleCnt="4"/>
      <dgm:spPr/>
      <dgm:t>
        <a:bodyPr/>
        <a:lstStyle/>
        <a:p>
          <a:endParaRPr lang="en-US"/>
        </a:p>
      </dgm:t>
    </dgm:pt>
    <dgm:pt modelId="{942A956C-C5DF-40D7-95EE-1B6165D38556}" type="pres">
      <dgm:prSet presAssocID="{3F970ECD-9ACC-4919-B222-6756B45C80BE}" presName="dummy1a" presStyleCnt="0"/>
      <dgm:spPr/>
    </dgm:pt>
    <dgm:pt modelId="{46D51D69-AAF4-4DA4-99C5-6208EF3EDFA2}" type="pres">
      <dgm:prSet presAssocID="{3F970ECD-9ACC-4919-B222-6756B45C80BE}" presName="dummy1b" presStyleCnt="0"/>
      <dgm:spPr/>
    </dgm:pt>
    <dgm:pt modelId="{DAB1CE37-AAB4-41C6-8F11-3D253C4D758A}" type="pres">
      <dgm:prSet presAssocID="{3F970ECD-9ACC-4919-B222-6756B45C80BE}" presName="wedge1Tx" presStyleLbl="node1" presStyleIdx="0" presStyleCnt="4">
        <dgm:presLayoutVars>
          <dgm:chMax val="0"/>
          <dgm:chPref val="0"/>
          <dgm:bulletEnabled val="1"/>
        </dgm:presLayoutVars>
      </dgm:prSet>
      <dgm:spPr/>
      <dgm:t>
        <a:bodyPr/>
        <a:lstStyle/>
        <a:p>
          <a:endParaRPr lang="en-US"/>
        </a:p>
      </dgm:t>
    </dgm:pt>
    <dgm:pt modelId="{3F877FCA-9106-414C-B1B9-416357FEC2E4}" type="pres">
      <dgm:prSet presAssocID="{3F970ECD-9ACC-4919-B222-6756B45C80BE}" presName="wedge2" presStyleLbl="node1" presStyleIdx="1" presStyleCnt="4"/>
      <dgm:spPr/>
      <dgm:t>
        <a:bodyPr/>
        <a:lstStyle/>
        <a:p>
          <a:endParaRPr lang="en-US"/>
        </a:p>
      </dgm:t>
    </dgm:pt>
    <dgm:pt modelId="{A25D9B77-0141-42AC-B88C-D920F7FC670D}" type="pres">
      <dgm:prSet presAssocID="{3F970ECD-9ACC-4919-B222-6756B45C80BE}" presName="dummy2a" presStyleCnt="0"/>
      <dgm:spPr/>
    </dgm:pt>
    <dgm:pt modelId="{B79CD9B9-B4DC-47FF-832A-E73FB1AD508D}" type="pres">
      <dgm:prSet presAssocID="{3F970ECD-9ACC-4919-B222-6756B45C80BE}" presName="dummy2b" presStyleCnt="0"/>
      <dgm:spPr/>
    </dgm:pt>
    <dgm:pt modelId="{734C87FB-CA50-4B01-920E-74AD7FB357BB}" type="pres">
      <dgm:prSet presAssocID="{3F970ECD-9ACC-4919-B222-6756B45C80BE}" presName="wedge2Tx" presStyleLbl="node1" presStyleIdx="1" presStyleCnt="4">
        <dgm:presLayoutVars>
          <dgm:chMax val="0"/>
          <dgm:chPref val="0"/>
          <dgm:bulletEnabled val="1"/>
        </dgm:presLayoutVars>
      </dgm:prSet>
      <dgm:spPr/>
      <dgm:t>
        <a:bodyPr/>
        <a:lstStyle/>
        <a:p>
          <a:endParaRPr lang="en-US"/>
        </a:p>
      </dgm:t>
    </dgm:pt>
    <dgm:pt modelId="{9B04B51B-263F-4981-AAEA-48E857A28F37}" type="pres">
      <dgm:prSet presAssocID="{3F970ECD-9ACC-4919-B222-6756B45C80BE}" presName="wedge3" presStyleLbl="node1" presStyleIdx="2" presStyleCnt="4"/>
      <dgm:spPr/>
      <dgm:t>
        <a:bodyPr/>
        <a:lstStyle/>
        <a:p>
          <a:endParaRPr lang="en-US"/>
        </a:p>
      </dgm:t>
    </dgm:pt>
    <dgm:pt modelId="{D4440802-4931-42C6-98F2-54F91EFFA0CF}" type="pres">
      <dgm:prSet presAssocID="{3F970ECD-9ACC-4919-B222-6756B45C80BE}" presName="dummy3a" presStyleCnt="0"/>
      <dgm:spPr/>
    </dgm:pt>
    <dgm:pt modelId="{186DCD84-997F-4989-8F40-057333EA8449}" type="pres">
      <dgm:prSet presAssocID="{3F970ECD-9ACC-4919-B222-6756B45C80BE}" presName="dummy3b" presStyleCnt="0"/>
      <dgm:spPr/>
    </dgm:pt>
    <dgm:pt modelId="{F15FA75B-2895-41C8-A74C-1140A0E11EFF}" type="pres">
      <dgm:prSet presAssocID="{3F970ECD-9ACC-4919-B222-6756B45C80BE}" presName="wedge3Tx" presStyleLbl="node1" presStyleIdx="2" presStyleCnt="4">
        <dgm:presLayoutVars>
          <dgm:chMax val="0"/>
          <dgm:chPref val="0"/>
          <dgm:bulletEnabled val="1"/>
        </dgm:presLayoutVars>
      </dgm:prSet>
      <dgm:spPr/>
      <dgm:t>
        <a:bodyPr/>
        <a:lstStyle/>
        <a:p>
          <a:endParaRPr lang="en-US"/>
        </a:p>
      </dgm:t>
    </dgm:pt>
    <dgm:pt modelId="{29BA4324-ECD5-4E90-903F-35D56EEAC063}" type="pres">
      <dgm:prSet presAssocID="{3F970ECD-9ACC-4919-B222-6756B45C80BE}" presName="wedge4" presStyleLbl="node1" presStyleIdx="3" presStyleCnt="4"/>
      <dgm:spPr/>
      <dgm:t>
        <a:bodyPr/>
        <a:lstStyle/>
        <a:p>
          <a:endParaRPr lang="en-US"/>
        </a:p>
      </dgm:t>
    </dgm:pt>
    <dgm:pt modelId="{E3A1792C-95BC-4276-BD18-C13EF656406C}" type="pres">
      <dgm:prSet presAssocID="{3F970ECD-9ACC-4919-B222-6756B45C80BE}" presName="dummy4a" presStyleCnt="0"/>
      <dgm:spPr/>
    </dgm:pt>
    <dgm:pt modelId="{BE68B975-D810-46A3-A3E6-20EF9BB08615}" type="pres">
      <dgm:prSet presAssocID="{3F970ECD-9ACC-4919-B222-6756B45C80BE}" presName="dummy4b" presStyleCnt="0"/>
      <dgm:spPr/>
    </dgm:pt>
    <dgm:pt modelId="{D70CFD7B-A3E2-413B-86E1-65E06EE161EF}" type="pres">
      <dgm:prSet presAssocID="{3F970ECD-9ACC-4919-B222-6756B45C80BE}" presName="wedge4Tx" presStyleLbl="node1" presStyleIdx="3" presStyleCnt="4">
        <dgm:presLayoutVars>
          <dgm:chMax val="0"/>
          <dgm:chPref val="0"/>
          <dgm:bulletEnabled val="1"/>
        </dgm:presLayoutVars>
      </dgm:prSet>
      <dgm:spPr/>
      <dgm:t>
        <a:bodyPr/>
        <a:lstStyle/>
        <a:p>
          <a:endParaRPr lang="en-US"/>
        </a:p>
      </dgm:t>
    </dgm:pt>
    <dgm:pt modelId="{58142AE3-6F95-49BB-AA73-65B5FA78D071}" type="pres">
      <dgm:prSet presAssocID="{4DDFF683-47E0-456D-9388-916EC6BECB38}" presName="arrowWedge1" presStyleLbl="fgSibTrans2D1" presStyleIdx="0" presStyleCnt="4"/>
      <dgm:spPr/>
    </dgm:pt>
    <dgm:pt modelId="{CC1A3366-EF90-43E4-AE53-0DE6EE94DE4D}" type="pres">
      <dgm:prSet presAssocID="{23CA3685-1217-45F3-8C2A-B2258751B308}" presName="arrowWedge2" presStyleLbl="fgSibTrans2D1" presStyleIdx="1" presStyleCnt="4"/>
      <dgm:spPr/>
    </dgm:pt>
    <dgm:pt modelId="{85B21479-B9CB-4087-A364-177AE2228D97}" type="pres">
      <dgm:prSet presAssocID="{23AF8C07-54D8-4BAC-AB6A-800CF50410AB}" presName="arrowWedge3" presStyleLbl="fgSibTrans2D1" presStyleIdx="2" presStyleCnt="4"/>
      <dgm:spPr/>
    </dgm:pt>
    <dgm:pt modelId="{99EA35B2-387D-49C8-A5A3-6CDBA7BA576F}" type="pres">
      <dgm:prSet presAssocID="{4AFBC535-CE17-41F3-AF06-C49F0CDB6781}" presName="arrowWedge4" presStyleLbl="fgSibTrans2D1" presStyleIdx="3" presStyleCnt="4"/>
      <dgm:spPr/>
    </dgm:pt>
  </dgm:ptLst>
  <dgm:cxnLst>
    <dgm:cxn modelId="{2F3B7F5D-8458-467C-8A71-BCF4E66A31ED}" type="presOf" srcId="{464D4D73-495C-4EF3-8001-AE0C3CF1BE98}" destId="{DAB1CE37-AAB4-41C6-8F11-3D253C4D758A}" srcOrd="1" destOrd="0" presId="urn:microsoft.com/office/officeart/2005/8/layout/cycle8"/>
    <dgm:cxn modelId="{4A3DDF41-1474-41EA-B86C-47C1F4A4959C}" type="presOf" srcId="{4EA6B845-A0D5-4577-A8C6-665FFEB08080}" destId="{9B04B51B-263F-4981-AAEA-48E857A28F37}" srcOrd="0" destOrd="0" presId="urn:microsoft.com/office/officeart/2005/8/layout/cycle8"/>
    <dgm:cxn modelId="{D278C6E5-6CC5-4BA8-AF3C-42C9BB27679C}" srcId="{3F970ECD-9ACC-4919-B222-6756B45C80BE}" destId="{6724870E-6F2C-4FFF-BB83-365992642CBD}" srcOrd="3" destOrd="0" parTransId="{50258686-1DA7-43EE-8D02-DF4B7E03B778}" sibTransId="{4AFBC535-CE17-41F3-AF06-C49F0CDB6781}"/>
    <dgm:cxn modelId="{4D8DE024-D4A3-45E6-90B4-8D82EB8BAA2E}" type="presOf" srcId="{6724870E-6F2C-4FFF-BB83-365992642CBD}" destId="{29BA4324-ECD5-4E90-903F-35D56EEAC063}" srcOrd="0" destOrd="0" presId="urn:microsoft.com/office/officeart/2005/8/layout/cycle8"/>
    <dgm:cxn modelId="{37846656-8422-4106-9955-E44F897DD0AE}" type="presOf" srcId="{BDE0EC93-DA7F-4AA5-899E-6859589743DE}" destId="{3F877FCA-9106-414C-B1B9-416357FEC2E4}" srcOrd="0" destOrd="0" presId="urn:microsoft.com/office/officeart/2005/8/layout/cycle8"/>
    <dgm:cxn modelId="{9B88D595-62DC-4FA2-BE2A-81D6CB9CE26A}" type="presOf" srcId="{BDE0EC93-DA7F-4AA5-899E-6859589743DE}" destId="{734C87FB-CA50-4B01-920E-74AD7FB357BB}" srcOrd="1" destOrd="0" presId="urn:microsoft.com/office/officeart/2005/8/layout/cycle8"/>
    <dgm:cxn modelId="{73AC9C5B-CD15-48C7-AE6C-F9E3122D4C91}" srcId="{3F970ECD-9ACC-4919-B222-6756B45C80BE}" destId="{4EA6B845-A0D5-4577-A8C6-665FFEB08080}" srcOrd="2" destOrd="0" parTransId="{1324BDC5-B61B-4020-83FA-45D0B257B183}" sibTransId="{23AF8C07-54D8-4BAC-AB6A-800CF50410AB}"/>
    <dgm:cxn modelId="{43C37AC0-A074-4571-878A-A2A4F9FD6D0D}" srcId="{3F970ECD-9ACC-4919-B222-6756B45C80BE}" destId="{464D4D73-495C-4EF3-8001-AE0C3CF1BE98}" srcOrd="0" destOrd="0" parTransId="{4727AFCB-1A1B-4F50-9243-54F6DC9DD0BD}" sibTransId="{4DDFF683-47E0-456D-9388-916EC6BECB38}"/>
    <dgm:cxn modelId="{48367003-72C9-4029-8D9D-63D6CF38ECC7}" type="presOf" srcId="{6724870E-6F2C-4FFF-BB83-365992642CBD}" destId="{D70CFD7B-A3E2-413B-86E1-65E06EE161EF}" srcOrd="1" destOrd="0" presId="urn:microsoft.com/office/officeart/2005/8/layout/cycle8"/>
    <dgm:cxn modelId="{4C7778E0-9804-44F5-8003-E2C8F6700719}" srcId="{3F970ECD-9ACC-4919-B222-6756B45C80BE}" destId="{BDE0EC93-DA7F-4AA5-899E-6859589743DE}" srcOrd="1" destOrd="0" parTransId="{F60C3321-9874-48D1-A67A-B881D3D4B44C}" sibTransId="{23CA3685-1217-45F3-8C2A-B2258751B308}"/>
    <dgm:cxn modelId="{A4D7219B-AD98-4893-B493-A0C6BF602FCE}" type="presOf" srcId="{3F970ECD-9ACC-4919-B222-6756B45C80BE}" destId="{C48DB077-345F-4914-BDB5-FB829423022F}" srcOrd="0" destOrd="0" presId="urn:microsoft.com/office/officeart/2005/8/layout/cycle8"/>
    <dgm:cxn modelId="{13CDECAD-0DCF-48B9-A24A-0A843D021364}" type="presOf" srcId="{4EA6B845-A0D5-4577-A8C6-665FFEB08080}" destId="{F15FA75B-2895-41C8-A74C-1140A0E11EFF}" srcOrd="1" destOrd="0" presId="urn:microsoft.com/office/officeart/2005/8/layout/cycle8"/>
    <dgm:cxn modelId="{6CA098AC-851C-4055-87FB-C90F6AE98378}" type="presOf" srcId="{464D4D73-495C-4EF3-8001-AE0C3CF1BE98}" destId="{FF5A6C3F-063A-41BC-8189-E05D2937DB09}" srcOrd="0" destOrd="0" presId="urn:microsoft.com/office/officeart/2005/8/layout/cycle8"/>
    <dgm:cxn modelId="{FFDFDA4D-4B06-4A6E-A2BB-76EAC6D47455}" type="presParOf" srcId="{C48DB077-345F-4914-BDB5-FB829423022F}" destId="{FF5A6C3F-063A-41BC-8189-E05D2937DB09}" srcOrd="0" destOrd="0" presId="urn:microsoft.com/office/officeart/2005/8/layout/cycle8"/>
    <dgm:cxn modelId="{F5A85DEE-A318-4920-BA85-7758522B749B}" type="presParOf" srcId="{C48DB077-345F-4914-BDB5-FB829423022F}" destId="{942A956C-C5DF-40D7-95EE-1B6165D38556}" srcOrd="1" destOrd="0" presId="urn:microsoft.com/office/officeart/2005/8/layout/cycle8"/>
    <dgm:cxn modelId="{5A68E4CF-0398-4D02-BE99-4A8FF3D288ED}" type="presParOf" srcId="{C48DB077-345F-4914-BDB5-FB829423022F}" destId="{46D51D69-AAF4-4DA4-99C5-6208EF3EDFA2}" srcOrd="2" destOrd="0" presId="urn:microsoft.com/office/officeart/2005/8/layout/cycle8"/>
    <dgm:cxn modelId="{77928F21-E4C8-48FB-86EE-8D3571EAA2E1}" type="presParOf" srcId="{C48DB077-345F-4914-BDB5-FB829423022F}" destId="{DAB1CE37-AAB4-41C6-8F11-3D253C4D758A}" srcOrd="3" destOrd="0" presId="urn:microsoft.com/office/officeart/2005/8/layout/cycle8"/>
    <dgm:cxn modelId="{B8665B2F-14A4-419E-97C3-B6310486E2C5}" type="presParOf" srcId="{C48DB077-345F-4914-BDB5-FB829423022F}" destId="{3F877FCA-9106-414C-B1B9-416357FEC2E4}" srcOrd="4" destOrd="0" presId="urn:microsoft.com/office/officeart/2005/8/layout/cycle8"/>
    <dgm:cxn modelId="{C676FC6D-124E-4317-818B-907847094086}" type="presParOf" srcId="{C48DB077-345F-4914-BDB5-FB829423022F}" destId="{A25D9B77-0141-42AC-B88C-D920F7FC670D}" srcOrd="5" destOrd="0" presId="urn:microsoft.com/office/officeart/2005/8/layout/cycle8"/>
    <dgm:cxn modelId="{2DEE4B34-4F4C-4673-9E1B-8774677F40C6}" type="presParOf" srcId="{C48DB077-345F-4914-BDB5-FB829423022F}" destId="{B79CD9B9-B4DC-47FF-832A-E73FB1AD508D}" srcOrd="6" destOrd="0" presId="urn:microsoft.com/office/officeart/2005/8/layout/cycle8"/>
    <dgm:cxn modelId="{948F67B6-3044-4DC6-AC18-7AE843BD7DC7}" type="presParOf" srcId="{C48DB077-345F-4914-BDB5-FB829423022F}" destId="{734C87FB-CA50-4B01-920E-74AD7FB357BB}" srcOrd="7" destOrd="0" presId="urn:microsoft.com/office/officeart/2005/8/layout/cycle8"/>
    <dgm:cxn modelId="{C6A44FD0-B3A8-4674-831C-5ECD498DBAEF}" type="presParOf" srcId="{C48DB077-345F-4914-BDB5-FB829423022F}" destId="{9B04B51B-263F-4981-AAEA-48E857A28F37}" srcOrd="8" destOrd="0" presId="urn:microsoft.com/office/officeart/2005/8/layout/cycle8"/>
    <dgm:cxn modelId="{1C6CA355-3E46-4559-A1B2-6FD74F16725D}" type="presParOf" srcId="{C48DB077-345F-4914-BDB5-FB829423022F}" destId="{D4440802-4931-42C6-98F2-54F91EFFA0CF}" srcOrd="9" destOrd="0" presId="urn:microsoft.com/office/officeart/2005/8/layout/cycle8"/>
    <dgm:cxn modelId="{AC24BBFD-0EDC-4C77-95CB-6ABC008E2824}" type="presParOf" srcId="{C48DB077-345F-4914-BDB5-FB829423022F}" destId="{186DCD84-997F-4989-8F40-057333EA8449}" srcOrd="10" destOrd="0" presId="urn:microsoft.com/office/officeart/2005/8/layout/cycle8"/>
    <dgm:cxn modelId="{DB685676-1532-4A76-872B-56FA4C875F52}" type="presParOf" srcId="{C48DB077-345F-4914-BDB5-FB829423022F}" destId="{F15FA75B-2895-41C8-A74C-1140A0E11EFF}" srcOrd="11" destOrd="0" presId="urn:microsoft.com/office/officeart/2005/8/layout/cycle8"/>
    <dgm:cxn modelId="{F5289106-7AB9-4314-81FF-62025281A034}" type="presParOf" srcId="{C48DB077-345F-4914-BDB5-FB829423022F}" destId="{29BA4324-ECD5-4E90-903F-35D56EEAC063}" srcOrd="12" destOrd="0" presId="urn:microsoft.com/office/officeart/2005/8/layout/cycle8"/>
    <dgm:cxn modelId="{7347109B-314C-42DE-9B63-7CD6983E0388}" type="presParOf" srcId="{C48DB077-345F-4914-BDB5-FB829423022F}" destId="{E3A1792C-95BC-4276-BD18-C13EF656406C}" srcOrd="13" destOrd="0" presId="urn:microsoft.com/office/officeart/2005/8/layout/cycle8"/>
    <dgm:cxn modelId="{C79731E6-BD7B-4DDA-AD03-DF41251F8AB0}" type="presParOf" srcId="{C48DB077-345F-4914-BDB5-FB829423022F}" destId="{BE68B975-D810-46A3-A3E6-20EF9BB08615}" srcOrd="14" destOrd="0" presId="urn:microsoft.com/office/officeart/2005/8/layout/cycle8"/>
    <dgm:cxn modelId="{E947E630-4FCD-477E-859C-B1F551393AFB}" type="presParOf" srcId="{C48DB077-345F-4914-BDB5-FB829423022F}" destId="{D70CFD7B-A3E2-413B-86E1-65E06EE161EF}" srcOrd="15" destOrd="0" presId="urn:microsoft.com/office/officeart/2005/8/layout/cycle8"/>
    <dgm:cxn modelId="{A2FC039A-EDB0-4A4C-B0CF-969467E44F3B}" type="presParOf" srcId="{C48DB077-345F-4914-BDB5-FB829423022F}" destId="{58142AE3-6F95-49BB-AA73-65B5FA78D071}" srcOrd="16" destOrd="0" presId="urn:microsoft.com/office/officeart/2005/8/layout/cycle8"/>
    <dgm:cxn modelId="{0AA8EEDE-799E-4BA2-B77A-22258F9250BC}" type="presParOf" srcId="{C48DB077-345F-4914-BDB5-FB829423022F}" destId="{CC1A3366-EF90-43E4-AE53-0DE6EE94DE4D}" srcOrd="17" destOrd="0" presId="urn:microsoft.com/office/officeart/2005/8/layout/cycle8"/>
    <dgm:cxn modelId="{9B32DEAF-8939-44B2-B44D-4583EB85998F}" type="presParOf" srcId="{C48DB077-345F-4914-BDB5-FB829423022F}" destId="{85B21479-B9CB-4087-A364-177AE2228D97}" srcOrd="18" destOrd="0" presId="urn:microsoft.com/office/officeart/2005/8/layout/cycle8"/>
    <dgm:cxn modelId="{89CFD0EA-0996-4839-8B26-59901782EE1D}" type="presParOf" srcId="{C48DB077-345F-4914-BDB5-FB829423022F}" destId="{99EA35B2-387D-49C8-A5A3-6CDBA7BA576F}"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A6C3F-063A-41BC-8189-E05D2937DB09}">
      <dsp:nvSpPr>
        <dsp:cNvPr id="0" name=""/>
        <dsp:cNvSpPr/>
      </dsp:nvSpPr>
      <dsp:spPr>
        <a:xfrm>
          <a:off x="3473591" y="268753"/>
          <a:ext cx="3655123" cy="3655123"/>
        </a:xfrm>
        <a:prstGeom prst="pie">
          <a:avLst>
            <a:gd name="adj1" fmla="val 16200000"/>
            <a:gd name="adj2" fmla="val 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D</a:t>
          </a:r>
          <a:r>
            <a:rPr lang="en-IN" sz="2100" kern="1200" dirty="0"/>
            <a:t>iscovery</a:t>
          </a:r>
        </a:p>
      </dsp:txBody>
      <dsp:txXfrm>
        <a:off x="5413853" y="1026321"/>
        <a:ext cx="1348914" cy="1000807"/>
      </dsp:txXfrm>
    </dsp:sp>
    <dsp:sp modelId="{3F877FCA-9106-414C-B1B9-416357FEC2E4}">
      <dsp:nvSpPr>
        <dsp:cNvPr id="0" name=""/>
        <dsp:cNvSpPr/>
      </dsp:nvSpPr>
      <dsp:spPr>
        <a:xfrm>
          <a:off x="3473591" y="391460"/>
          <a:ext cx="3655123" cy="3655123"/>
        </a:xfrm>
        <a:prstGeom prst="pie">
          <a:avLst>
            <a:gd name="adj1" fmla="val 0"/>
            <a:gd name="adj2" fmla="val 54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M</a:t>
          </a:r>
          <a:r>
            <a:rPr lang="en-IN" sz="2100" kern="1200" dirty="0"/>
            <a:t>atching</a:t>
          </a:r>
        </a:p>
      </dsp:txBody>
      <dsp:txXfrm>
        <a:off x="5413853" y="2288209"/>
        <a:ext cx="1348914" cy="1000807"/>
      </dsp:txXfrm>
    </dsp:sp>
    <dsp:sp modelId="{9B04B51B-263F-4981-AAEA-48E857A28F37}">
      <dsp:nvSpPr>
        <dsp:cNvPr id="0" name=""/>
        <dsp:cNvSpPr/>
      </dsp:nvSpPr>
      <dsp:spPr>
        <a:xfrm>
          <a:off x="3350884" y="391460"/>
          <a:ext cx="3655123" cy="3655123"/>
        </a:xfrm>
        <a:prstGeom prst="pie">
          <a:avLst>
            <a:gd name="adj1" fmla="val 5400000"/>
            <a:gd name="adj2" fmla="val 108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T</a:t>
          </a:r>
          <a:r>
            <a:rPr lang="en-IN" sz="2100" kern="1200" dirty="0"/>
            <a:t>ransaction</a:t>
          </a:r>
        </a:p>
      </dsp:txBody>
      <dsp:txXfrm>
        <a:off x="3716831" y="2288209"/>
        <a:ext cx="1348914" cy="1000807"/>
      </dsp:txXfrm>
    </dsp:sp>
    <dsp:sp modelId="{29BA4324-ECD5-4E90-903F-35D56EEAC063}">
      <dsp:nvSpPr>
        <dsp:cNvPr id="0" name=""/>
        <dsp:cNvSpPr/>
      </dsp:nvSpPr>
      <dsp:spPr>
        <a:xfrm>
          <a:off x="3350884" y="268753"/>
          <a:ext cx="3655123" cy="3655123"/>
        </a:xfrm>
        <a:prstGeom prst="pie">
          <a:avLst>
            <a:gd name="adj1" fmla="val 10800000"/>
            <a:gd name="adj2" fmla="val 162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E</a:t>
          </a:r>
          <a:r>
            <a:rPr lang="en-IN" sz="2100" kern="1200" dirty="0"/>
            <a:t>valuation</a:t>
          </a:r>
        </a:p>
      </dsp:txBody>
      <dsp:txXfrm>
        <a:off x="3716831" y="1026321"/>
        <a:ext cx="1348914" cy="1000807"/>
      </dsp:txXfrm>
    </dsp:sp>
    <dsp:sp modelId="{58142AE3-6F95-49BB-AA73-65B5FA78D071}">
      <dsp:nvSpPr>
        <dsp:cNvPr id="0" name=""/>
        <dsp:cNvSpPr/>
      </dsp:nvSpPr>
      <dsp:spPr>
        <a:xfrm>
          <a:off x="3247322" y="42483"/>
          <a:ext cx="4107663" cy="4107663"/>
        </a:xfrm>
        <a:prstGeom prst="circularArrow">
          <a:avLst>
            <a:gd name="adj1" fmla="val 5085"/>
            <a:gd name="adj2" fmla="val 327528"/>
            <a:gd name="adj3" fmla="val 21272472"/>
            <a:gd name="adj4" fmla="val 162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1A3366-EF90-43E4-AE53-0DE6EE94DE4D}">
      <dsp:nvSpPr>
        <dsp:cNvPr id="0" name=""/>
        <dsp:cNvSpPr/>
      </dsp:nvSpPr>
      <dsp:spPr>
        <a:xfrm>
          <a:off x="3247322" y="165191"/>
          <a:ext cx="4107663" cy="4107663"/>
        </a:xfrm>
        <a:prstGeom prst="circularArrow">
          <a:avLst>
            <a:gd name="adj1" fmla="val 5085"/>
            <a:gd name="adj2" fmla="val 327528"/>
            <a:gd name="adj3" fmla="val 5072472"/>
            <a:gd name="adj4" fmla="val 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5B21479-B9CB-4087-A364-177AE2228D97}">
      <dsp:nvSpPr>
        <dsp:cNvPr id="0" name=""/>
        <dsp:cNvSpPr/>
      </dsp:nvSpPr>
      <dsp:spPr>
        <a:xfrm>
          <a:off x="3124614" y="165191"/>
          <a:ext cx="4107663" cy="4107663"/>
        </a:xfrm>
        <a:prstGeom prst="circularArrow">
          <a:avLst>
            <a:gd name="adj1" fmla="val 5085"/>
            <a:gd name="adj2" fmla="val 327528"/>
            <a:gd name="adj3" fmla="val 10472472"/>
            <a:gd name="adj4" fmla="val 54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9EA35B2-387D-49C8-A5A3-6CDBA7BA576F}">
      <dsp:nvSpPr>
        <dsp:cNvPr id="0" name=""/>
        <dsp:cNvSpPr/>
      </dsp:nvSpPr>
      <dsp:spPr>
        <a:xfrm>
          <a:off x="3124614" y="42483"/>
          <a:ext cx="4107663" cy="4107663"/>
        </a:xfrm>
        <a:prstGeom prst="circularArrow">
          <a:avLst>
            <a:gd name="adj1" fmla="val 5085"/>
            <a:gd name="adj2" fmla="val 327528"/>
            <a:gd name="adj3" fmla="val 15872472"/>
            <a:gd name="adj4" fmla="val 108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37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52375"/>
          </a:xfrm>
          <a:prstGeom prst="rect">
            <a:avLst/>
          </a:prstGeom>
        </p:spPr>
        <p:txBody>
          <a:bodyPr vert="horz" lIns="93324" tIns="46662" rIns="93324" bIns="46662" rtlCol="0"/>
          <a:lstStyle>
            <a:lvl1pPr algn="r">
              <a:defRPr sz="1200"/>
            </a:lvl1pPr>
          </a:lstStyle>
          <a:p>
            <a:fld id="{4B719B28-B981-4EAE-AA26-605F0E8A5F3F}" type="datetimeFigureOut">
              <a:rPr lang="en-US" smtClean="0"/>
              <a:t>5/21/2023</a:t>
            </a:fld>
            <a:endParaRPr lang="en-US"/>
          </a:p>
        </p:txBody>
      </p:sp>
      <p:sp>
        <p:nvSpPr>
          <p:cNvPr id="4" name="Footer Placeholder 3"/>
          <p:cNvSpPr>
            <a:spLocks noGrp="1"/>
          </p:cNvSpPr>
          <p:nvPr>
            <p:ph type="ftr" sz="quarter" idx="2"/>
          </p:nvPr>
        </p:nvSpPr>
        <p:spPr>
          <a:xfrm>
            <a:off x="0" y="6670726"/>
            <a:ext cx="4033943" cy="352374"/>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70726"/>
            <a:ext cx="4033943" cy="352374"/>
          </a:xfrm>
          <a:prstGeom prst="rect">
            <a:avLst/>
          </a:prstGeom>
        </p:spPr>
        <p:txBody>
          <a:bodyPr vert="horz" lIns="93324" tIns="46662" rIns="93324" bIns="46662" rtlCol="0" anchor="b"/>
          <a:lstStyle>
            <a:lvl1pPr algn="r">
              <a:defRPr sz="1200"/>
            </a:lvl1pPr>
          </a:lstStyle>
          <a:p>
            <a:fld id="{3731B509-435C-42E7-8D03-325AA7814718}" type="slidenum">
              <a:rPr lang="en-US" smtClean="0"/>
              <a:t>‹#›</a:t>
            </a:fld>
            <a:endParaRPr lang="en-US"/>
          </a:p>
        </p:txBody>
      </p:sp>
    </p:spTree>
    <p:extLst>
      <p:ext uri="{BB962C8B-B14F-4D97-AF65-F5344CB8AC3E}">
        <p14:creationId xmlns:p14="http://schemas.microsoft.com/office/powerpoint/2010/main" val="3692253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838" cy="352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73675" y="0"/>
            <a:ext cx="4033838" cy="352425"/>
          </a:xfrm>
          <a:prstGeom prst="rect">
            <a:avLst/>
          </a:prstGeom>
        </p:spPr>
        <p:txBody>
          <a:bodyPr vert="horz" lIns="91440" tIns="45720" rIns="91440" bIns="45720" rtlCol="0"/>
          <a:lstStyle>
            <a:lvl1pPr algn="r">
              <a:defRPr sz="1200"/>
            </a:lvl1pPr>
          </a:lstStyle>
          <a:p>
            <a:fld id="{A9369D92-AB40-489A-8A76-73F3AEF05C53}" type="datetimeFigureOut">
              <a:rPr lang="en-US" smtClean="0"/>
              <a:t>5/21/2023</a:t>
            </a:fld>
            <a:endParaRPr lang="en-US"/>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9788"/>
            <a:ext cx="7448550" cy="2765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70675"/>
            <a:ext cx="4033838" cy="352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73675" y="6670675"/>
            <a:ext cx="4033838" cy="352425"/>
          </a:xfrm>
          <a:prstGeom prst="rect">
            <a:avLst/>
          </a:prstGeom>
        </p:spPr>
        <p:txBody>
          <a:bodyPr vert="horz" lIns="91440" tIns="45720" rIns="91440" bIns="45720" rtlCol="0" anchor="b"/>
          <a:lstStyle>
            <a:lvl1pPr algn="r">
              <a:defRPr sz="1200"/>
            </a:lvl1pPr>
          </a:lstStyle>
          <a:p>
            <a:fld id="{AAE0F8FC-62BB-4BF8-9B55-0DC63FC147A6}" type="slidenum">
              <a:rPr lang="en-US" smtClean="0"/>
              <a:t>‹#›</a:t>
            </a:fld>
            <a:endParaRPr lang="en-US"/>
          </a:p>
        </p:txBody>
      </p:sp>
    </p:spTree>
    <p:extLst>
      <p:ext uri="{BB962C8B-B14F-4D97-AF65-F5344CB8AC3E}">
        <p14:creationId xmlns:p14="http://schemas.microsoft.com/office/powerpoint/2010/main" val="611222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60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3183703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D6D7F6-CAFA-497F-9F22-79FEE349219B}"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3514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6D7F6-CAFA-497F-9F22-79FEE349219B}"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49525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6D7F6-CAFA-497F-9F22-79FEE349219B}" type="datetimeFigureOut">
              <a:rPr lang="en-US" smtClean="0"/>
              <a:t>5/21/2023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567740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6D7F6-CAFA-497F-9F22-79FEE349219B}" type="datetimeFigureOut">
              <a:rPr lang="en-US" smtClean="0"/>
              <a:t>5/21/2023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2040652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D7F6-CAFA-497F-9F22-79FEE349219B}" type="datetimeFigureOut">
              <a:rPr lang="en-US" smtClean="0"/>
              <a:t>5/21/2023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4048421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259179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7868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06545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7653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1F51C-869E-4F01-B10D-81E01BBAB700}"/>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Online Reputation Management</a:t>
            </a:r>
          </a:p>
        </p:txBody>
      </p:sp>
    </p:spTree>
    <p:extLst>
      <p:ext uri="{BB962C8B-B14F-4D97-AF65-F5344CB8AC3E}">
        <p14:creationId xmlns:p14="http://schemas.microsoft.com/office/powerpoint/2010/main" val="1095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6D7F6-CAFA-497F-9F22-79FEE349219B}" type="datetimeFigureOut">
              <a:rPr lang="en-US" smtClean="0"/>
              <a:t>5/21/2023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02C53-1EEB-461D-9173-ECBBD308ADD3}" type="slidenum">
              <a:rPr lang="en-US" smtClean="0"/>
              <a:t>‹#›</a:t>
            </a:fld>
            <a:endParaRPr lang="en-US"/>
          </a:p>
        </p:txBody>
      </p:sp>
    </p:spTree>
    <p:extLst>
      <p:ext uri="{BB962C8B-B14F-4D97-AF65-F5344CB8AC3E}">
        <p14:creationId xmlns:p14="http://schemas.microsoft.com/office/powerpoint/2010/main" val="2200269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gdpr.eu/article-6-how-to-process-personal-data-legall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C9EA-F302-4157-96AF-0E83016B26AD}"/>
              </a:ext>
            </a:extLst>
          </p:cNvPr>
          <p:cNvSpPr>
            <a:spLocks noGrp="1"/>
          </p:cNvSpPr>
          <p:nvPr>
            <p:ph type="title"/>
          </p:nvPr>
        </p:nvSpPr>
        <p:spPr>
          <a:xfrm>
            <a:off x="781657" y="1051625"/>
            <a:ext cx="10888579" cy="759251"/>
          </a:xfrm>
        </p:spPr>
        <p:txBody>
          <a:bodyPr>
            <a:noAutofit/>
          </a:bodyPr>
          <a:lstStyle/>
          <a:p>
            <a:pPr algn="ctr"/>
            <a:r>
              <a:rPr lang="en-US" sz="4800" b="1" dirty="0"/>
              <a:t>Legal and </a:t>
            </a:r>
            <a:r>
              <a:rPr lang="en-US" sz="4800" b="1" dirty="0" smtClean="0"/>
              <a:t>Ethical Issues </a:t>
            </a:r>
            <a:br>
              <a:rPr lang="en-US" sz="4800" b="1" dirty="0" smtClean="0"/>
            </a:br>
            <a:r>
              <a:rPr lang="en-US" sz="4800" b="1" dirty="0" smtClean="0"/>
              <a:t>related to Digital Platforms</a:t>
            </a:r>
            <a:endParaRPr lang="en-IN" sz="4800" b="1" dirty="0">
              <a:solidFill>
                <a:schemeClr val="accent3">
                  <a:lumMod val="75000"/>
                </a:schemeClr>
              </a:solidFill>
            </a:endParaRPr>
          </a:p>
        </p:txBody>
      </p:sp>
      <p:pic>
        <p:nvPicPr>
          <p:cNvPr id="1036" name="Picture 12" descr="Pipeline Vs. Platforms. The book Platform Revolution states… | by wasan  makhlouf | Medium">
            <a:extLst>
              <a:ext uri="{FF2B5EF4-FFF2-40B4-BE49-F238E27FC236}">
                <a16:creationId xmlns:a16="http://schemas.microsoft.com/office/drawing/2014/main" id="{80908B83-8714-4A0F-B7C3-E1F854936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931297"/>
            <a:ext cx="6705600" cy="392670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Agriculture, digital, farming, gardening, smart farm, tablet, water icon -  Download on Iconfinder">
            <a:extLst>
              <a:ext uri="{FF2B5EF4-FFF2-40B4-BE49-F238E27FC236}">
                <a16:creationId xmlns:a16="http://schemas.microsoft.com/office/drawing/2014/main" id="{C743932A-C5B8-4E33-9D78-9DDC8CE52A7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82000"/>
                    </a14:imgEffect>
                  </a14:imgLayer>
                </a14:imgProps>
              </a:ext>
              <a:ext uri="{28A0092B-C50C-407E-A947-70E740481C1C}">
                <a14:useLocalDpi xmlns:a14="http://schemas.microsoft.com/office/drawing/2010/main" val="0"/>
              </a:ext>
            </a:extLst>
          </a:blip>
          <a:srcRect/>
          <a:stretch>
            <a:fillRect/>
          </a:stretch>
        </p:blipFill>
        <p:spPr bwMode="auto">
          <a:xfrm>
            <a:off x="-76268" y="2202478"/>
            <a:ext cx="3701415" cy="37014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1261971-4A70-4DF6-A24F-DB7313332F51}"/>
              </a:ext>
            </a:extLst>
          </p:cNvPr>
          <p:cNvSpPr txBox="1"/>
          <p:nvPr/>
        </p:nvSpPr>
        <p:spPr>
          <a:xfrm>
            <a:off x="435428" y="5721013"/>
            <a:ext cx="3548880" cy="954107"/>
          </a:xfrm>
          <a:prstGeom prst="rect">
            <a:avLst/>
          </a:prstGeom>
          <a:noFill/>
        </p:spPr>
        <p:txBody>
          <a:bodyPr wrap="square" rtlCol="0">
            <a:spAutoFit/>
          </a:bodyPr>
          <a:lstStyle/>
          <a:p>
            <a:r>
              <a:rPr lang="en-IN" sz="1400" b="1" dirty="0" err="1" smtClean="0"/>
              <a:t>Dr.</a:t>
            </a:r>
            <a:r>
              <a:rPr lang="en-IN" sz="1400" b="1" dirty="0" smtClean="0"/>
              <a:t> </a:t>
            </a:r>
            <a:r>
              <a:rPr lang="en-IN" sz="1400" b="1" dirty="0" err="1" smtClean="0"/>
              <a:t>Neeraj</a:t>
            </a:r>
            <a:r>
              <a:rPr lang="en-IN" sz="1400" b="1" dirty="0" smtClean="0"/>
              <a:t> Singh</a:t>
            </a:r>
          </a:p>
          <a:p>
            <a:r>
              <a:rPr lang="en-IN" sz="1400" dirty="0" smtClean="0"/>
              <a:t>Marketing &amp; Strategy Area</a:t>
            </a:r>
          </a:p>
          <a:p>
            <a:r>
              <a:rPr lang="en-IN" sz="1400" dirty="0" smtClean="0"/>
              <a:t>IIM Rohtak</a:t>
            </a:r>
          </a:p>
          <a:p>
            <a:r>
              <a:rPr lang="en-IN" sz="1400" dirty="0" smtClean="0"/>
              <a:t>neeraj.singh@iimrohtak.ac.in</a:t>
            </a:r>
            <a:endParaRPr lang="en-IN" sz="1400" dirty="0"/>
          </a:p>
        </p:txBody>
      </p:sp>
    </p:spTree>
    <p:extLst>
      <p:ext uri="{BB962C8B-B14F-4D97-AF65-F5344CB8AC3E}">
        <p14:creationId xmlns:p14="http://schemas.microsoft.com/office/powerpoint/2010/main" val="2268191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402" y="2815362"/>
            <a:ext cx="10515600" cy="1325563"/>
          </a:xfrm>
        </p:spPr>
        <p:txBody>
          <a:bodyPr/>
          <a:lstStyle/>
          <a:p>
            <a:pPr algn="ctr"/>
            <a:r>
              <a:rPr lang="en-US" b="1" dirty="0" smtClean="0"/>
              <a:t>Recap</a:t>
            </a:r>
            <a:endParaRPr lang="en-US" b="1" dirty="0"/>
          </a:p>
        </p:txBody>
      </p:sp>
    </p:spTree>
    <p:extLst>
      <p:ext uri="{BB962C8B-B14F-4D97-AF65-F5344CB8AC3E}">
        <p14:creationId xmlns:p14="http://schemas.microsoft.com/office/powerpoint/2010/main" val="245174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9">
            <a:extLst>
              <a:ext uri="{FF2B5EF4-FFF2-40B4-BE49-F238E27FC236}">
                <a16:creationId xmlns:a16="http://schemas.microsoft.com/office/drawing/2014/main" id="{E6F09F25-0D20-4651-8C1E-6A4F77EB0CC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5079936" y="894460"/>
            <a:ext cx="7662530" cy="4310067"/>
          </a:xfrm>
          <a:prstGeom prst="rect">
            <a:avLst/>
          </a:prstGeom>
        </p:spPr>
      </p:pic>
      <p:sp>
        <p:nvSpPr>
          <p:cNvPr id="4" name="Content Placeholder 3">
            <a:extLst>
              <a:ext uri="{FF2B5EF4-FFF2-40B4-BE49-F238E27FC236}">
                <a16:creationId xmlns:a16="http://schemas.microsoft.com/office/drawing/2014/main" id="{4E9B655E-0E5F-4CF7-B076-6F298992506E}"/>
              </a:ext>
            </a:extLst>
          </p:cNvPr>
          <p:cNvSpPr txBox="1">
            <a:spLocks noGrp="1"/>
          </p:cNvSpPr>
          <p:nvPr>
            <p:ph idx="1"/>
          </p:nvPr>
        </p:nvSpPr>
        <p:spPr>
          <a:xfrm>
            <a:off x="7573246" y="5072909"/>
            <a:ext cx="3456939" cy="847411"/>
          </a:xfrm>
          <a:prstGeom prst="rect">
            <a:avLst/>
          </a:prstGeom>
          <a:noFill/>
        </p:spPr>
        <p:txBody>
          <a:bodyPr wrap="square" rtlCol="0">
            <a:spAutoFit/>
          </a:bodyPr>
          <a:lstStyle/>
          <a:p>
            <a:pPr>
              <a:buFont typeface="Wingdings" panose="05000000000000000000" pitchFamily="2" charset="2"/>
              <a:buChar char="ü"/>
            </a:pPr>
            <a:r>
              <a:rPr lang="en-IN" sz="1200" i="1" dirty="0"/>
              <a:t>C</a:t>
            </a:r>
            <a:r>
              <a:rPr lang="en-IN" sz="1200" i="1" baseline="-25000" dirty="0"/>
              <a:t>1</a:t>
            </a:r>
            <a:r>
              <a:rPr lang="en-IN" sz="1200" i="1" dirty="0"/>
              <a:t>, C</a:t>
            </a:r>
            <a:r>
              <a:rPr lang="en-IN" sz="1200" i="1" baseline="-25000" dirty="0"/>
              <a:t>2</a:t>
            </a:r>
            <a:r>
              <a:rPr lang="en-IN" sz="1200" i="1" dirty="0"/>
              <a:t>, C</a:t>
            </a:r>
            <a:r>
              <a:rPr lang="en-IN" sz="1200" i="1" baseline="-25000" dirty="0"/>
              <a:t>3</a:t>
            </a:r>
            <a:r>
              <a:rPr lang="en-IN" sz="1200" i="1" dirty="0"/>
              <a:t>…C</a:t>
            </a:r>
            <a:r>
              <a:rPr lang="en-IN" sz="1200" i="1" baseline="-25000" dirty="0"/>
              <a:t>n </a:t>
            </a:r>
            <a:r>
              <a:rPr lang="en-IN" sz="1200" i="1" dirty="0"/>
              <a:t>are </a:t>
            </a:r>
            <a:r>
              <a:rPr lang="en-IN" sz="1200" i="1" dirty="0" smtClean="0"/>
              <a:t>complementors</a:t>
            </a:r>
          </a:p>
          <a:p>
            <a:pPr>
              <a:buFont typeface="Wingdings" panose="05000000000000000000" pitchFamily="2" charset="2"/>
              <a:buChar char="ü"/>
            </a:pPr>
            <a:r>
              <a:rPr lang="en-IN" sz="1200" i="1" dirty="0" smtClean="0"/>
              <a:t> </a:t>
            </a:r>
            <a:r>
              <a:rPr lang="en-IN" sz="1200" i="1" dirty="0"/>
              <a:t>L is the lead </a:t>
            </a:r>
            <a:r>
              <a:rPr lang="en-IN" sz="1200" i="1" dirty="0" smtClean="0"/>
              <a:t>firm</a:t>
            </a:r>
          </a:p>
          <a:p>
            <a:pPr>
              <a:buFont typeface="Wingdings" panose="05000000000000000000" pitchFamily="2" charset="2"/>
              <a:buChar char="ü"/>
            </a:pPr>
            <a:r>
              <a:rPr lang="en-IN" sz="1200" i="1" dirty="0" smtClean="0"/>
              <a:t> </a:t>
            </a:r>
            <a:r>
              <a:rPr lang="en-IN" sz="1200" i="1" dirty="0"/>
              <a:t>U is the end </a:t>
            </a:r>
            <a:r>
              <a:rPr lang="en-IN" sz="1200" i="1" dirty="0" smtClean="0"/>
              <a:t>users </a:t>
            </a:r>
            <a:r>
              <a:rPr lang="en-IN" sz="1200" i="1" dirty="0"/>
              <a:t>of the </a:t>
            </a:r>
            <a:r>
              <a:rPr lang="en-IN" sz="1200" i="1" dirty="0" smtClean="0"/>
              <a:t>platform</a:t>
            </a:r>
            <a:endParaRPr lang="en-IN" sz="1200" i="1" dirty="0"/>
          </a:p>
        </p:txBody>
      </p:sp>
      <p:sp>
        <p:nvSpPr>
          <p:cNvPr id="6" name="TextBox 5">
            <a:extLst>
              <a:ext uri="{FF2B5EF4-FFF2-40B4-BE49-F238E27FC236}">
                <a16:creationId xmlns:a16="http://schemas.microsoft.com/office/drawing/2014/main" id="{125F00CE-3358-475B-A73F-A6B8D680DE82}"/>
              </a:ext>
            </a:extLst>
          </p:cNvPr>
          <p:cNvSpPr txBox="1"/>
          <p:nvPr/>
        </p:nvSpPr>
        <p:spPr>
          <a:xfrm>
            <a:off x="595625" y="410888"/>
            <a:ext cx="9819227" cy="523220"/>
          </a:xfrm>
          <a:prstGeom prst="rect">
            <a:avLst/>
          </a:prstGeom>
          <a:noFill/>
        </p:spPr>
        <p:txBody>
          <a:bodyPr wrap="square" rtlCol="0">
            <a:spAutoFit/>
          </a:bodyPr>
          <a:lstStyle/>
          <a:p>
            <a:r>
              <a:rPr lang="en-IN" sz="2800" b="1" dirty="0" smtClean="0"/>
              <a:t>The conceptual schematics of digital platforms</a:t>
            </a:r>
            <a:endParaRPr lang="en-IN" sz="2800" baseline="30000" dirty="0"/>
          </a:p>
        </p:txBody>
      </p:sp>
      <p:sp>
        <p:nvSpPr>
          <p:cNvPr id="7" name="TextBox 6">
            <a:extLst>
              <a:ext uri="{FF2B5EF4-FFF2-40B4-BE49-F238E27FC236}">
                <a16:creationId xmlns:a16="http://schemas.microsoft.com/office/drawing/2014/main" id="{B2D4F3A4-A66A-4B73-A7B1-BD3FDFDFA9C3}"/>
              </a:ext>
            </a:extLst>
          </p:cNvPr>
          <p:cNvSpPr txBox="1"/>
          <p:nvPr/>
        </p:nvSpPr>
        <p:spPr>
          <a:xfrm>
            <a:off x="404038" y="6156705"/>
            <a:ext cx="11710976" cy="564770"/>
          </a:xfrm>
          <a:prstGeom prst="rect">
            <a:avLst/>
          </a:prstGeom>
          <a:noFill/>
        </p:spPr>
        <p:txBody>
          <a:bodyPr wrap="square" rtlCol="0">
            <a:spAutoFit/>
          </a:bodyPr>
          <a:lstStyle/>
          <a:p>
            <a:pPr marL="228600" indent="-228600">
              <a:buFont typeface="+mj-lt"/>
              <a:buAutoNum type="arabicPeriod"/>
            </a:pPr>
            <a:r>
              <a:rPr lang="en-US" sz="1000" dirty="0">
                <a:latin typeface="Times New Roman" panose="02020603050405020304" pitchFamily="18" charset="0"/>
                <a:cs typeface="Times New Roman" panose="02020603050405020304" pitchFamily="18" charset="0"/>
              </a:rPr>
              <a:t>De </a:t>
            </a:r>
            <a:r>
              <a:rPr lang="en-US" sz="1000" dirty="0" err="1">
                <a:latin typeface="Times New Roman" panose="02020603050405020304" pitchFamily="18" charset="0"/>
                <a:cs typeface="Times New Roman" panose="02020603050405020304" pitchFamily="18" charset="0"/>
              </a:rPr>
              <a:t>Reuver</a:t>
            </a:r>
            <a:r>
              <a:rPr lang="en-US" sz="1000" dirty="0">
                <a:latin typeface="Times New Roman" panose="02020603050405020304" pitchFamily="18" charset="0"/>
                <a:cs typeface="Times New Roman" panose="02020603050405020304" pitchFamily="18" charset="0"/>
              </a:rPr>
              <a:t>, M., </a:t>
            </a:r>
            <a:r>
              <a:rPr lang="en-US" sz="1000" dirty="0" err="1">
                <a:latin typeface="Times New Roman" panose="02020603050405020304" pitchFamily="18" charset="0"/>
                <a:cs typeface="Times New Roman" panose="02020603050405020304" pitchFamily="18" charset="0"/>
              </a:rPr>
              <a:t>Sørensen</a:t>
            </a:r>
            <a:r>
              <a:rPr lang="en-US" sz="1000" dirty="0">
                <a:latin typeface="Times New Roman" panose="02020603050405020304" pitchFamily="18" charset="0"/>
                <a:cs typeface="Times New Roman" panose="02020603050405020304" pitchFamily="18" charset="0"/>
              </a:rPr>
              <a:t>, C., &amp; </a:t>
            </a:r>
            <a:r>
              <a:rPr lang="en-US" sz="1000" dirty="0" err="1">
                <a:latin typeface="Times New Roman" panose="02020603050405020304" pitchFamily="18" charset="0"/>
                <a:cs typeface="Times New Roman" panose="02020603050405020304" pitchFamily="18" charset="0"/>
              </a:rPr>
              <a:t>Basole</a:t>
            </a:r>
            <a:r>
              <a:rPr lang="en-US" sz="1000" dirty="0">
                <a:latin typeface="Times New Roman" panose="02020603050405020304" pitchFamily="18" charset="0"/>
                <a:cs typeface="Times New Roman" panose="02020603050405020304" pitchFamily="18" charset="0"/>
              </a:rPr>
              <a:t>, R. C. (2018). The digital platform: a research agenda. </a:t>
            </a:r>
            <a:r>
              <a:rPr lang="en-US" sz="1000" i="1" dirty="0">
                <a:latin typeface="Times New Roman" panose="02020603050405020304" pitchFamily="18" charset="0"/>
                <a:cs typeface="Times New Roman" panose="02020603050405020304" pitchFamily="18" charset="0"/>
              </a:rPr>
              <a:t>Journal of information technology</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33</a:t>
            </a:r>
            <a:r>
              <a:rPr lang="en-US" sz="1000" dirty="0">
                <a:latin typeface="Times New Roman" panose="02020603050405020304" pitchFamily="18" charset="0"/>
                <a:cs typeface="Times New Roman" panose="02020603050405020304" pitchFamily="18" charset="0"/>
              </a:rPr>
              <a:t>(2), </a:t>
            </a:r>
            <a:r>
              <a:rPr lang="en-US" sz="1000" dirty="0" smtClean="0">
                <a:latin typeface="Times New Roman" panose="02020603050405020304" pitchFamily="18" charset="0"/>
                <a:cs typeface="Times New Roman" panose="02020603050405020304" pitchFamily="18" charset="0"/>
              </a:rPr>
              <a:t>124-135.</a:t>
            </a:r>
            <a:endParaRPr lang="en-IN" sz="10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Cenamor</a:t>
            </a:r>
            <a:r>
              <a:rPr lang="en-US" sz="1000" dirty="0">
                <a:latin typeface="Times New Roman" panose="02020603050405020304" pitchFamily="18" charset="0"/>
                <a:cs typeface="Times New Roman" panose="02020603050405020304" pitchFamily="18" charset="0"/>
              </a:rPr>
              <a:t>, J. (2021). Complementor competitive advantage: A framework for strategic decisions. </a:t>
            </a:r>
            <a:r>
              <a:rPr lang="en-US" sz="1000" i="1" dirty="0">
                <a:latin typeface="Times New Roman" panose="02020603050405020304" pitchFamily="18" charset="0"/>
                <a:cs typeface="Times New Roman" panose="02020603050405020304" pitchFamily="18" charset="0"/>
              </a:rPr>
              <a:t>Journal of Business Research</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122</a:t>
            </a:r>
            <a:r>
              <a:rPr lang="en-US" sz="1000" dirty="0">
                <a:latin typeface="Times New Roman" panose="02020603050405020304" pitchFamily="18" charset="0"/>
                <a:cs typeface="Times New Roman" panose="02020603050405020304" pitchFamily="18" charset="0"/>
              </a:rPr>
              <a:t>, 335-343.</a:t>
            </a:r>
            <a:endParaRPr lang="en-IN"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228600" indent="-228600">
              <a:lnSpc>
                <a:spcPct val="107000"/>
              </a:lnSpc>
              <a:spcAft>
                <a:spcPts val="800"/>
              </a:spcAft>
              <a:buFont typeface="+mj-lt"/>
              <a:buAutoNum type="arabicPeriod"/>
            </a:pPr>
            <a:r>
              <a:rPr lang="en-US" sz="1000" dirty="0" err="1">
                <a:latin typeface="Times New Roman" panose="02020603050405020304" pitchFamily="18" charset="0"/>
                <a:cs typeface="Times New Roman" panose="02020603050405020304" pitchFamily="18" charset="0"/>
              </a:rPr>
              <a:t>Cusumano</a:t>
            </a:r>
            <a:r>
              <a:rPr lang="en-US" sz="1000" dirty="0">
                <a:latin typeface="Times New Roman" panose="02020603050405020304" pitchFamily="18" charset="0"/>
                <a:cs typeface="Times New Roman" panose="02020603050405020304" pitchFamily="18" charset="0"/>
              </a:rPr>
              <a:t>, M., </a:t>
            </a:r>
            <a:r>
              <a:rPr lang="en-US" sz="1000" dirty="0" err="1">
                <a:latin typeface="Times New Roman" panose="02020603050405020304" pitchFamily="18" charset="0"/>
                <a:cs typeface="Times New Roman" panose="02020603050405020304" pitchFamily="18" charset="0"/>
              </a:rPr>
              <a:t>Yoffie</a:t>
            </a:r>
            <a:r>
              <a:rPr lang="en-US" sz="1000" dirty="0">
                <a:latin typeface="Times New Roman" panose="02020603050405020304" pitchFamily="18" charset="0"/>
                <a:cs typeface="Times New Roman" panose="02020603050405020304" pitchFamily="18" charset="0"/>
              </a:rPr>
              <a:t>, D., &amp; </a:t>
            </a:r>
            <a:r>
              <a:rPr lang="en-US" sz="1000" dirty="0" err="1">
                <a:latin typeface="Times New Roman" panose="02020603050405020304" pitchFamily="18" charset="0"/>
                <a:cs typeface="Times New Roman" panose="02020603050405020304" pitchFamily="18" charset="0"/>
              </a:rPr>
              <a:t>Gawer</a:t>
            </a:r>
            <a:r>
              <a:rPr lang="en-US" sz="1000" dirty="0">
                <a:latin typeface="Times New Roman" panose="02020603050405020304" pitchFamily="18" charset="0"/>
                <a:cs typeface="Times New Roman" panose="02020603050405020304" pitchFamily="18" charset="0"/>
              </a:rPr>
              <a:t>, A. (2020). </a:t>
            </a:r>
            <a:r>
              <a:rPr lang="en-US" sz="1000" i="1" dirty="0">
                <a:latin typeface="Times New Roman" panose="02020603050405020304" pitchFamily="18" charset="0"/>
                <a:cs typeface="Times New Roman" panose="02020603050405020304" pitchFamily="18" charset="0"/>
              </a:rPr>
              <a:t>The future of platforms</a:t>
            </a:r>
            <a:r>
              <a:rPr lang="en-US" sz="1000" dirty="0">
                <a:latin typeface="Times New Roman" panose="02020603050405020304" pitchFamily="18" charset="0"/>
                <a:cs typeface="Times New Roman" panose="02020603050405020304" pitchFamily="18" charset="0"/>
              </a:rPr>
              <a:t>. MIT Sloan Management </a:t>
            </a:r>
            <a:r>
              <a:rPr lang="en-US" sz="1000" dirty="0" smtClean="0">
                <a:latin typeface="Times New Roman" panose="02020603050405020304" pitchFamily="18" charset="0"/>
                <a:cs typeface="Times New Roman" panose="02020603050405020304" pitchFamily="18" charset="0"/>
              </a:rPr>
              <a:t>Review, 46-54.</a:t>
            </a:r>
            <a:endParaRPr lang="en-IN" sz="1000" dirty="0" smtClean="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5D9B148E-2B4A-44E7-8516-52AF6AEDC549}"/>
              </a:ext>
            </a:extLst>
          </p:cNvPr>
          <p:cNvSpPr txBox="1"/>
          <p:nvPr/>
        </p:nvSpPr>
        <p:spPr>
          <a:xfrm>
            <a:off x="10107764" y="2772494"/>
            <a:ext cx="1844842" cy="276999"/>
          </a:xfrm>
          <a:prstGeom prst="rect">
            <a:avLst/>
          </a:prstGeom>
          <a:noFill/>
        </p:spPr>
        <p:txBody>
          <a:bodyPr wrap="square" rtlCol="0">
            <a:spAutoFit/>
          </a:bodyPr>
          <a:lstStyle/>
          <a:p>
            <a:r>
              <a:rPr lang="en-IN" sz="1200" i="1" dirty="0"/>
              <a:t>Dynamic interactions</a:t>
            </a:r>
          </a:p>
        </p:txBody>
      </p:sp>
      <p:sp>
        <p:nvSpPr>
          <p:cNvPr id="2" name="Slide Number Placeholder 1">
            <a:extLst>
              <a:ext uri="{FF2B5EF4-FFF2-40B4-BE49-F238E27FC236}">
                <a16:creationId xmlns:a16="http://schemas.microsoft.com/office/drawing/2014/main" id="{2A2863DA-DAC7-4EBF-954C-6887A77F5690}"/>
              </a:ext>
            </a:extLst>
          </p:cNvPr>
          <p:cNvSpPr>
            <a:spLocks noGrp="1"/>
          </p:cNvSpPr>
          <p:nvPr>
            <p:ph type="sldNum" sz="quarter" idx="12"/>
          </p:nvPr>
        </p:nvSpPr>
        <p:spPr/>
        <p:txBody>
          <a:bodyPr/>
          <a:lstStyle/>
          <a:p>
            <a:fld id="{DA319960-D80A-487D-941D-93EB5C0E1AB4}" type="slidenum">
              <a:rPr lang="en-IN" smtClean="0"/>
              <a:t>3</a:t>
            </a:fld>
            <a:endParaRPr lang="en-IN" dirty="0"/>
          </a:p>
        </p:txBody>
      </p:sp>
      <p:sp>
        <p:nvSpPr>
          <p:cNvPr id="8" name="TextBox 7"/>
          <p:cNvSpPr txBox="1"/>
          <p:nvPr/>
        </p:nvSpPr>
        <p:spPr>
          <a:xfrm>
            <a:off x="595624" y="5183903"/>
            <a:ext cx="4368800" cy="276999"/>
          </a:xfrm>
          <a:prstGeom prst="rect">
            <a:avLst/>
          </a:prstGeom>
          <a:noFill/>
        </p:spPr>
        <p:txBody>
          <a:bodyPr wrap="square" rtlCol="0">
            <a:spAutoFit/>
          </a:bodyPr>
          <a:lstStyle/>
          <a:p>
            <a:r>
              <a:rPr lang="en-US" sz="1200" b="1" dirty="0" smtClean="0"/>
              <a:t>Source</a:t>
            </a:r>
            <a:r>
              <a:rPr lang="en-US" sz="1200" dirty="0" smtClean="0"/>
              <a:t>: Authors’ conceptualization based on literature review.</a:t>
            </a:r>
            <a:endParaRPr lang="en-US" sz="1200" dirty="0"/>
          </a:p>
        </p:txBody>
      </p:sp>
      <p:sp>
        <p:nvSpPr>
          <p:cNvPr id="9" name="TextBox 8"/>
          <p:cNvSpPr txBox="1"/>
          <p:nvPr/>
        </p:nvSpPr>
        <p:spPr>
          <a:xfrm>
            <a:off x="595625" y="1366000"/>
            <a:ext cx="5454300" cy="1200329"/>
          </a:xfrm>
          <a:prstGeom prst="rect">
            <a:avLst/>
          </a:prstGeom>
          <a:noFill/>
        </p:spPr>
        <p:txBody>
          <a:bodyPr wrap="square" rtlCol="0">
            <a:spAutoFit/>
          </a:bodyPr>
          <a:lstStyle/>
          <a:p>
            <a:pPr algn="just"/>
            <a:r>
              <a:rPr lang="en-IN" dirty="0">
                <a:latin typeface="Times New Roman" panose="02020603050405020304" pitchFamily="18" charset="0"/>
                <a:cs typeface="Times New Roman" panose="02020603050405020304" pitchFamily="18" charset="0"/>
              </a:rPr>
              <a:t>The </a:t>
            </a:r>
            <a:r>
              <a:rPr lang="en-IN" dirty="0" smtClean="0">
                <a:latin typeface="Times New Roman" panose="02020603050405020304" pitchFamily="18" charset="0"/>
                <a:cs typeface="Times New Roman" panose="02020603050405020304" pitchFamily="18" charset="0"/>
              </a:rPr>
              <a:t>digital </a:t>
            </a:r>
            <a:r>
              <a:rPr lang="en-IN" dirty="0">
                <a:latin typeface="Times New Roman" panose="02020603050405020304" pitchFamily="18" charset="0"/>
                <a:cs typeface="Times New Roman" panose="02020603050405020304" pitchFamily="18" charset="0"/>
              </a:rPr>
              <a:t>platforms are sociotechnical systems consisting of technical elements, organizational </a:t>
            </a:r>
            <a:r>
              <a:rPr lang="en-IN" dirty="0" smtClean="0">
                <a:latin typeface="Times New Roman" panose="02020603050405020304" pitchFamily="18" charset="0"/>
                <a:cs typeface="Times New Roman" panose="02020603050405020304" pitchFamily="18" charset="0"/>
              </a:rPr>
              <a:t>standards, processes</a:t>
            </a:r>
            <a:r>
              <a:rPr lang="en-IN" dirty="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lead firms and a dynamic network of </a:t>
            </a:r>
            <a:r>
              <a:rPr lang="en-IN" b="1" dirty="0" smtClean="0">
                <a:latin typeface="Times New Roman" panose="02020603050405020304" pitchFamily="18" charset="0"/>
                <a:cs typeface="Times New Roman" panose="02020603050405020304" pitchFamily="18" charset="0"/>
              </a:rPr>
              <a:t>complementors.</a:t>
            </a:r>
            <a:r>
              <a:rPr lang="en-IN" baseline="30000" dirty="0" smtClean="0">
                <a:latin typeface="Times New Roman" panose="02020603050405020304" pitchFamily="18" charset="0"/>
                <a:cs typeface="Times New Roman" panose="02020603050405020304" pitchFamily="18" charset="0"/>
              </a:rPr>
              <a:t>1,2,3</a:t>
            </a:r>
            <a:endParaRPr lang="en-US" baseline="30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95624" y="2675524"/>
            <a:ext cx="5454301" cy="2646878"/>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C</a:t>
            </a:r>
            <a:r>
              <a:rPr lang="en-IN" dirty="0" smtClean="0">
                <a:latin typeface="Times New Roman" panose="02020603050405020304" pitchFamily="18" charset="0"/>
                <a:cs typeface="Times New Roman" panose="02020603050405020304" pitchFamily="18" charset="0"/>
              </a:rPr>
              <a:t>omplementors </a:t>
            </a:r>
            <a:r>
              <a:rPr lang="en-IN" dirty="0">
                <a:latin typeface="Times New Roman" panose="02020603050405020304" pitchFamily="18" charset="0"/>
                <a:cs typeface="Times New Roman" panose="02020603050405020304" pitchFamily="18" charset="0"/>
              </a:rPr>
              <a:t>on the </a:t>
            </a:r>
            <a:r>
              <a:rPr lang="en-IN" dirty="0" smtClean="0">
                <a:latin typeface="Times New Roman" panose="02020603050405020304" pitchFamily="18" charset="0"/>
                <a:cs typeface="Times New Roman" panose="02020603050405020304" pitchFamily="18" charset="0"/>
              </a:rPr>
              <a:t>food delivery platforms (for instance) include: </a:t>
            </a:r>
            <a:r>
              <a:rPr lang="en-IN" baseline="30000" dirty="0" smtClean="0">
                <a:latin typeface="Times New Roman" panose="02020603050405020304" pitchFamily="18" charset="0"/>
                <a:cs typeface="Times New Roman" panose="02020603050405020304" pitchFamily="18" charset="0"/>
              </a:rPr>
              <a:t>2,3</a:t>
            </a:r>
            <a:r>
              <a:rPr lang="en-IN" dirty="0" smtClean="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IN" sz="1600" dirty="0" smtClean="0">
                <a:latin typeface="Times New Roman" panose="02020603050405020304" pitchFamily="18" charset="0"/>
                <a:cs typeface="Times New Roman" panose="02020603050405020304" pitchFamily="18" charset="0"/>
              </a:rPr>
              <a:t>Physical restaurants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H</a:t>
            </a:r>
            <a:r>
              <a:rPr lang="en-IN" sz="1600" dirty="0" smtClean="0">
                <a:latin typeface="Times New Roman" panose="02020603050405020304" pitchFamily="18" charset="0"/>
                <a:cs typeface="Times New Roman" panose="02020603050405020304" pitchFamily="18" charset="0"/>
              </a:rPr>
              <a:t>yper-local </a:t>
            </a:r>
            <a:r>
              <a:rPr lang="en-IN" sz="1600" dirty="0">
                <a:latin typeface="Times New Roman" panose="02020603050405020304" pitchFamily="18" charset="0"/>
                <a:cs typeface="Times New Roman" panose="02020603050405020304" pitchFamily="18" charset="0"/>
              </a:rPr>
              <a:t>logistic </a:t>
            </a:r>
            <a:r>
              <a:rPr lang="en-IN" sz="1600" dirty="0" smtClean="0">
                <a:latin typeface="Times New Roman" panose="02020603050405020304" pitchFamily="18" charset="0"/>
                <a:cs typeface="Times New Roman" panose="02020603050405020304" pitchFamily="18" charset="0"/>
              </a:rPr>
              <a:t>partners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T</a:t>
            </a:r>
            <a:r>
              <a:rPr lang="en-IN" sz="1600" dirty="0" smtClean="0">
                <a:latin typeface="Times New Roman" panose="02020603050405020304" pitchFamily="18" charset="0"/>
                <a:cs typeface="Times New Roman" panose="02020603050405020304" pitchFamily="18" charset="0"/>
              </a:rPr>
              <a:t>echnology developers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S</a:t>
            </a:r>
            <a:r>
              <a:rPr lang="en-IN" sz="1600" dirty="0" smtClean="0">
                <a:latin typeface="Times New Roman" panose="02020603050405020304" pitchFamily="18" charset="0"/>
                <a:cs typeface="Times New Roman" panose="02020603050405020304" pitchFamily="18" charset="0"/>
              </a:rPr>
              <a:t>ocial </a:t>
            </a:r>
            <a:r>
              <a:rPr lang="en-IN" sz="1600" dirty="0">
                <a:latin typeface="Times New Roman" panose="02020603050405020304" pitchFamily="18" charset="0"/>
                <a:cs typeface="Times New Roman" panose="02020603050405020304" pitchFamily="18" charset="0"/>
              </a:rPr>
              <a:t>media </a:t>
            </a:r>
            <a:r>
              <a:rPr lang="en-IN" sz="1600" dirty="0" smtClean="0">
                <a:latin typeface="Times New Roman" panose="02020603050405020304" pitchFamily="18" charset="0"/>
                <a:cs typeface="Times New Roman" panose="02020603050405020304" pitchFamily="18" charset="0"/>
              </a:rPr>
              <a:t>modules</a:t>
            </a:r>
          </a:p>
          <a:p>
            <a:pPr marL="742950" lvl="1"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B</a:t>
            </a:r>
            <a:r>
              <a:rPr lang="en-IN" sz="1600" dirty="0" smtClean="0">
                <a:latin typeface="Times New Roman" panose="02020603050405020304" pitchFamily="18" charset="0"/>
                <a:cs typeface="Times New Roman" panose="02020603050405020304" pitchFamily="18" charset="0"/>
              </a:rPr>
              <a:t>anks </a:t>
            </a:r>
            <a:r>
              <a:rPr lang="en-IN" sz="1600" dirty="0">
                <a:latin typeface="Times New Roman" panose="02020603050405020304" pitchFamily="18" charset="0"/>
                <a:cs typeface="Times New Roman" panose="02020603050405020304" pitchFamily="18" charset="0"/>
              </a:rPr>
              <a:t>and payment partners (including mobile wallets</a:t>
            </a:r>
            <a:r>
              <a:rPr lang="en-IN" sz="1600" dirty="0" smtClean="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en-IN" sz="1600" dirty="0" smtClean="0">
                <a:latin typeface="Times New Roman" panose="02020603050405020304" pitchFamily="18" charset="0"/>
                <a:cs typeface="Times New Roman" panose="02020603050405020304" pitchFamily="18" charset="0"/>
              </a:rPr>
              <a:t>Real estate entities (For </a:t>
            </a:r>
            <a:r>
              <a:rPr lang="en-IN" sz="1600" b="1" dirty="0" smtClean="0">
                <a:latin typeface="Times New Roman" panose="02020603050405020304" pitchFamily="18" charset="0"/>
                <a:cs typeface="Times New Roman" panose="02020603050405020304" pitchFamily="18" charset="0"/>
              </a:rPr>
              <a:t>Dark kitchens </a:t>
            </a:r>
            <a:r>
              <a:rPr lang="en-IN" sz="1600" dirty="0" smtClean="0">
                <a:latin typeface="Times New Roman" panose="02020603050405020304" pitchFamily="18" charset="0"/>
                <a:cs typeface="Times New Roman" panose="02020603050405020304" pitchFamily="18" charset="0"/>
              </a:rPr>
              <a:t>and </a:t>
            </a:r>
            <a:r>
              <a:rPr lang="en-IN" sz="1600" b="1" dirty="0" smtClean="0">
                <a:latin typeface="Times New Roman" panose="02020603050405020304" pitchFamily="18" charset="0"/>
                <a:cs typeface="Times New Roman" panose="02020603050405020304" pitchFamily="18" charset="0"/>
              </a:rPr>
              <a:t>cloud kitchens</a:t>
            </a:r>
            <a:r>
              <a:rPr lang="en-IN" sz="1600" dirty="0" smtClean="0">
                <a:latin typeface="Times New Roman" panose="02020603050405020304" pitchFamily="18" charset="0"/>
                <a:cs typeface="Times New Roman" panose="02020603050405020304" pitchFamily="18" charset="0"/>
              </a:rPr>
              <a:t>)</a:t>
            </a: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6226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allout: Right Arrow 31">
            <a:extLst>
              <a:ext uri="{FF2B5EF4-FFF2-40B4-BE49-F238E27FC236}">
                <a16:creationId xmlns:a16="http://schemas.microsoft.com/office/drawing/2014/main" id="{78D69B60-0ADD-4E5F-B391-6916BC849BAB}"/>
              </a:ext>
            </a:extLst>
          </p:cNvPr>
          <p:cNvSpPr/>
          <p:nvPr/>
        </p:nvSpPr>
        <p:spPr>
          <a:xfrm>
            <a:off x="506436" y="2685171"/>
            <a:ext cx="2940148" cy="1487658"/>
          </a:xfrm>
          <a:prstGeom prst="rightArrowCallou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dirty="0"/>
          </a:p>
        </p:txBody>
      </p:sp>
      <p:sp>
        <p:nvSpPr>
          <p:cNvPr id="36" name="Callout: Right Arrow 35">
            <a:extLst>
              <a:ext uri="{FF2B5EF4-FFF2-40B4-BE49-F238E27FC236}">
                <a16:creationId xmlns:a16="http://schemas.microsoft.com/office/drawing/2014/main" id="{001E4512-753C-4A2A-A583-212F83AB7D54}"/>
              </a:ext>
            </a:extLst>
          </p:cNvPr>
          <p:cNvSpPr/>
          <p:nvPr/>
        </p:nvSpPr>
        <p:spPr>
          <a:xfrm>
            <a:off x="3446584" y="2685171"/>
            <a:ext cx="2940148" cy="1487658"/>
          </a:xfrm>
          <a:prstGeom prst="rightArrowCallou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dirty="0"/>
          </a:p>
        </p:txBody>
      </p:sp>
      <p:sp>
        <p:nvSpPr>
          <p:cNvPr id="37" name="Callout: Right Arrow 36">
            <a:extLst>
              <a:ext uri="{FF2B5EF4-FFF2-40B4-BE49-F238E27FC236}">
                <a16:creationId xmlns:a16="http://schemas.microsoft.com/office/drawing/2014/main" id="{D6F968E8-048A-4F78-A8AF-3CDE02AB239C}"/>
              </a:ext>
            </a:extLst>
          </p:cNvPr>
          <p:cNvSpPr/>
          <p:nvPr/>
        </p:nvSpPr>
        <p:spPr>
          <a:xfrm>
            <a:off x="6410167" y="2673448"/>
            <a:ext cx="2940148" cy="1487658"/>
          </a:xfrm>
          <a:prstGeom prst="rightArrowCallou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dirty="0"/>
          </a:p>
        </p:txBody>
      </p:sp>
      <p:sp>
        <p:nvSpPr>
          <p:cNvPr id="38" name="Rectangle 37">
            <a:extLst>
              <a:ext uri="{FF2B5EF4-FFF2-40B4-BE49-F238E27FC236}">
                <a16:creationId xmlns:a16="http://schemas.microsoft.com/office/drawing/2014/main" id="{F0A3B376-D353-4C89-957D-E115084E6E9F}"/>
              </a:ext>
            </a:extLst>
          </p:cNvPr>
          <p:cNvSpPr/>
          <p:nvPr/>
        </p:nvSpPr>
        <p:spPr>
          <a:xfrm>
            <a:off x="9326880" y="2582008"/>
            <a:ext cx="2222695" cy="1590821"/>
          </a:xfrm>
          <a:prstGeom prst="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39" name="Oval 38">
            <a:extLst>
              <a:ext uri="{FF2B5EF4-FFF2-40B4-BE49-F238E27FC236}">
                <a16:creationId xmlns:a16="http://schemas.microsoft.com/office/drawing/2014/main" id="{2E180542-94DE-4B1E-917A-CCCFCA321419}"/>
              </a:ext>
            </a:extLst>
          </p:cNvPr>
          <p:cNvSpPr/>
          <p:nvPr/>
        </p:nvSpPr>
        <p:spPr>
          <a:xfrm>
            <a:off x="853438" y="334928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0" name="Oval 39">
            <a:extLst>
              <a:ext uri="{FF2B5EF4-FFF2-40B4-BE49-F238E27FC236}">
                <a16:creationId xmlns:a16="http://schemas.microsoft.com/office/drawing/2014/main" id="{8283DEEB-41DF-490B-B391-197FD2385E30}"/>
              </a:ext>
            </a:extLst>
          </p:cNvPr>
          <p:cNvSpPr/>
          <p:nvPr/>
        </p:nvSpPr>
        <p:spPr>
          <a:xfrm>
            <a:off x="1111349" y="376076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1" name="Oval 40">
            <a:extLst>
              <a:ext uri="{FF2B5EF4-FFF2-40B4-BE49-F238E27FC236}">
                <a16:creationId xmlns:a16="http://schemas.microsoft.com/office/drawing/2014/main" id="{457D6DA6-CA9D-4810-954E-E58D455D6AEF}"/>
              </a:ext>
            </a:extLst>
          </p:cNvPr>
          <p:cNvSpPr/>
          <p:nvPr/>
        </p:nvSpPr>
        <p:spPr>
          <a:xfrm>
            <a:off x="1223889" y="3096065"/>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5" name="Oval 44">
            <a:extLst>
              <a:ext uri="{FF2B5EF4-FFF2-40B4-BE49-F238E27FC236}">
                <a16:creationId xmlns:a16="http://schemas.microsoft.com/office/drawing/2014/main" id="{67699F26-2571-487B-82A8-C340CC91D1B4}"/>
              </a:ext>
            </a:extLst>
          </p:cNvPr>
          <p:cNvSpPr/>
          <p:nvPr/>
        </p:nvSpPr>
        <p:spPr>
          <a:xfrm>
            <a:off x="1735016" y="334928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6" name="Oval 45">
            <a:extLst>
              <a:ext uri="{FF2B5EF4-FFF2-40B4-BE49-F238E27FC236}">
                <a16:creationId xmlns:a16="http://schemas.microsoft.com/office/drawing/2014/main" id="{84F68A11-9919-43DB-A754-D63A049EDE23}"/>
              </a:ext>
            </a:extLst>
          </p:cNvPr>
          <p:cNvSpPr/>
          <p:nvPr/>
        </p:nvSpPr>
        <p:spPr>
          <a:xfrm>
            <a:off x="1362221" y="342255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7" name="Oval 46">
            <a:extLst>
              <a:ext uri="{FF2B5EF4-FFF2-40B4-BE49-F238E27FC236}">
                <a16:creationId xmlns:a16="http://schemas.microsoft.com/office/drawing/2014/main" id="{8BE77DE4-03CC-4221-B1FA-0B8F330B3CAF}"/>
              </a:ext>
            </a:extLst>
          </p:cNvPr>
          <p:cNvSpPr/>
          <p:nvPr/>
        </p:nvSpPr>
        <p:spPr>
          <a:xfrm>
            <a:off x="4410215" y="3096065"/>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8" name="Oval 47">
            <a:extLst>
              <a:ext uri="{FF2B5EF4-FFF2-40B4-BE49-F238E27FC236}">
                <a16:creationId xmlns:a16="http://schemas.microsoft.com/office/drawing/2014/main" id="{9C986EBA-962A-4B9E-8209-4D8C51BCD8F6}"/>
              </a:ext>
            </a:extLst>
          </p:cNvPr>
          <p:cNvSpPr/>
          <p:nvPr/>
        </p:nvSpPr>
        <p:spPr>
          <a:xfrm>
            <a:off x="4164037" y="320538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0" name="Oval 49">
            <a:extLst>
              <a:ext uri="{FF2B5EF4-FFF2-40B4-BE49-F238E27FC236}">
                <a16:creationId xmlns:a16="http://schemas.microsoft.com/office/drawing/2014/main" id="{7BB884E2-2C66-4AE0-A9B7-F5142FC72964}"/>
              </a:ext>
            </a:extLst>
          </p:cNvPr>
          <p:cNvSpPr/>
          <p:nvPr/>
        </p:nvSpPr>
        <p:spPr>
          <a:xfrm>
            <a:off x="4445383" y="337507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1" name="Oval 50">
            <a:extLst>
              <a:ext uri="{FF2B5EF4-FFF2-40B4-BE49-F238E27FC236}">
                <a16:creationId xmlns:a16="http://schemas.microsoft.com/office/drawing/2014/main" id="{672CEB86-4D97-41FA-B1CE-B63A816C4EDD}"/>
              </a:ext>
            </a:extLst>
          </p:cNvPr>
          <p:cNvSpPr/>
          <p:nvPr/>
        </p:nvSpPr>
        <p:spPr>
          <a:xfrm>
            <a:off x="4759562" y="327689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2" name="Oval 51">
            <a:extLst>
              <a:ext uri="{FF2B5EF4-FFF2-40B4-BE49-F238E27FC236}">
                <a16:creationId xmlns:a16="http://schemas.microsoft.com/office/drawing/2014/main" id="{73D02337-5579-4AE7-B114-CC24C4889E44}"/>
              </a:ext>
            </a:extLst>
          </p:cNvPr>
          <p:cNvSpPr/>
          <p:nvPr/>
        </p:nvSpPr>
        <p:spPr>
          <a:xfrm>
            <a:off x="3840476" y="2940148"/>
            <a:ext cx="1111347" cy="820615"/>
          </a:xfrm>
          <a:prstGeom prst="ellipse">
            <a:avLst/>
          </a:prstGeom>
          <a:noFill/>
          <a:ln>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54" name="Oval 53">
            <a:extLst>
              <a:ext uri="{FF2B5EF4-FFF2-40B4-BE49-F238E27FC236}">
                <a16:creationId xmlns:a16="http://schemas.microsoft.com/office/drawing/2014/main" id="{73596E05-1CC9-4948-B683-EE264D337C43}"/>
              </a:ext>
            </a:extLst>
          </p:cNvPr>
          <p:cNvSpPr/>
          <p:nvPr/>
        </p:nvSpPr>
        <p:spPr>
          <a:xfrm>
            <a:off x="4232032" y="3500510"/>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5" name="Oval 54">
            <a:extLst>
              <a:ext uri="{FF2B5EF4-FFF2-40B4-BE49-F238E27FC236}">
                <a16:creationId xmlns:a16="http://schemas.microsoft.com/office/drawing/2014/main" id="{38D5ACC9-DD4B-44BC-B2BA-43FBB8A6A7F4}"/>
              </a:ext>
            </a:extLst>
          </p:cNvPr>
          <p:cNvSpPr/>
          <p:nvPr/>
        </p:nvSpPr>
        <p:spPr>
          <a:xfrm>
            <a:off x="6956471" y="298352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6" name="Oval 55">
            <a:extLst>
              <a:ext uri="{FF2B5EF4-FFF2-40B4-BE49-F238E27FC236}">
                <a16:creationId xmlns:a16="http://schemas.microsoft.com/office/drawing/2014/main" id="{5F9C062D-4B0D-4453-9D14-E29F3142E960}"/>
              </a:ext>
            </a:extLst>
          </p:cNvPr>
          <p:cNvSpPr/>
          <p:nvPr/>
        </p:nvSpPr>
        <p:spPr>
          <a:xfrm>
            <a:off x="6832207" y="3500510"/>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7" name="Oval 56">
            <a:extLst>
              <a:ext uri="{FF2B5EF4-FFF2-40B4-BE49-F238E27FC236}">
                <a16:creationId xmlns:a16="http://schemas.microsoft.com/office/drawing/2014/main" id="{9EE965E5-9419-407D-9929-23E577840835}"/>
              </a:ext>
            </a:extLst>
          </p:cNvPr>
          <p:cNvSpPr/>
          <p:nvPr/>
        </p:nvSpPr>
        <p:spPr>
          <a:xfrm>
            <a:off x="7730195" y="3459480"/>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8" name="Oval 57">
            <a:extLst>
              <a:ext uri="{FF2B5EF4-FFF2-40B4-BE49-F238E27FC236}">
                <a16:creationId xmlns:a16="http://schemas.microsoft.com/office/drawing/2014/main" id="{F1FA93F3-3905-42D2-9FF7-2D7D1D53D880}"/>
              </a:ext>
            </a:extLst>
          </p:cNvPr>
          <p:cNvSpPr/>
          <p:nvPr/>
        </p:nvSpPr>
        <p:spPr>
          <a:xfrm>
            <a:off x="7631718" y="2983524"/>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9" name="Oval 58">
            <a:extLst>
              <a:ext uri="{FF2B5EF4-FFF2-40B4-BE49-F238E27FC236}">
                <a16:creationId xmlns:a16="http://schemas.microsoft.com/office/drawing/2014/main" id="{2C71956D-A2B0-4631-A0D9-C429148EF2B6}"/>
              </a:ext>
            </a:extLst>
          </p:cNvPr>
          <p:cNvSpPr/>
          <p:nvPr/>
        </p:nvSpPr>
        <p:spPr>
          <a:xfrm>
            <a:off x="7284714" y="3760763"/>
            <a:ext cx="84407" cy="844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cxnSp>
        <p:nvCxnSpPr>
          <p:cNvPr id="61" name="Straight Connector 60">
            <a:extLst>
              <a:ext uri="{FF2B5EF4-FFF2-40B4-BE49-F238E27FC236}">
                <a16:creationId xmlns:a16="http://schemas.microsoft.com/office/drawing/2014/main" id="{EC98EEFB-7EDB-4D5B-B9AB-E67EBB3FEFBA}"/>
              </a:ext>
            </a:extLst>
          </p:cNvPr>
          <p:cNvCxnSpPr>
            <a:stCxn id="55" idx="6"/>
            <a:endCxn id="58" idx="2"/>
          </p:cNvCxnSpPr>
          <p:nvPr/>
        </p:nvCxnSpPr>
        <p:spPr>
          <a:xfrm>
            <a:off x="7040878" y="3025727"/>
            <a:ext cx="59084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7B6BA0B9-BDF1-4339-9F83-139454D83065}"/>
              </a:ext>
            </a:extLst>
          </p:cNvPr>
          <p:cNvCxnSpPr>
            <a:cxnSpLocks/>
            <a:stCxn id="55" idx="3"/>
            <a:endCxn id="56" idx="7"/>
          </p:cNvCxnSpPr>
          <p:nvPr/>
        </p:nvCxnSpPr>
        <p:spPr>
          <a:xfrm flipH="1">
            <a:off x="6904253" y="3055569"/>
            <a:ext cx="64579" cy="4573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Straight Connector 66">
            <a:extLst>
              <a:ext uri="{FF2B5EF4-FFF2-40B4-BE49-F238E27FC236}">
                <a16:creationId xmlns:a16="http://schemas.microsoft.com/office/drawing/2014/main" id="{CF3C1187-C164-45EF-83F7-9BC0BAA6AC31}"/>
              </a:ext>
            </a:extLst>
          </p:cNvPr>
          <p:cNvCxnSpPr>
            <a:cxnSpLocks/>
            <a:stCxn id="56" idx="5"/>
            <a:endCxn id="59" idx="2"/>
          </p:cNvCxnSpPr>
          <p:nvPr/>
        </p:nvCxnSpPr>
        <p:spPr>
          <a:xfrm>
            <a:off x="6904253" y="3572555"/>
            <a:ext cx="380461" cy="23041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43F7583B-19E7-4F08-ABBA-53B2C7C0E5F7}"/>
              </a:ext>
            </a:extLst>
          </p:cNvPr>
          <p:cNvCxnSpPr>
            <a:cxnSpLocks/>
            <a:stCxn id="58" idx="4"/>
          </p:cNvCxnSpPr>
          <p:nvPr/>
        </p:nvCxnSpPr>
        <p:spPr>
          <a:xfrm>
            <a:off x="7673922" y="3067930"/>
            <a:ext cx="108491" cy="47478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Connector 70">
            <a:extLst>
              <a:ext uri="{FF2B5EF4-FFF2-40B4-BE49-F238E27FC236}">
                <a16:creationId xmlns:a16="http://schemas.microsoft.com/office/drawing/2014/main" id="{C590E96B-D0B4-422B-A8C3-E35DBC0CC28B}"/>
              </a:ext>
            </a:extLst>
          </p:cNvPr>
          <p:cNvCxnSpPr>
            <a:cxnSpLocks/>
            <a:stCxn id="57" idx="3"/>
            <a:endCxn id="59" idx="7"/>
          </p:cNvCxnSpPr>
          <p:nvPr/>
        </p:nvCxnSpPr>
        <p:spPr>
          <a:xfrm flipH="1">
            <a:off x="7356760" y="3531525"/>
            <a:ext cx="385796" cy="24159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EBF5A36E-26AD-4014-A827-A267EE47A88A}"/>
              </a:ext>
            </a:extLst>
          </p:cNvPr>
          <p:cNvCxnSpPr>
            <a:cxnSpLocks/>
            <a:stCxn id="55" idx="4"/>
            <a:endCxn id="57" idx="6"/>
          </p:cNvCxnSpPr>
          <p:nvPr/>
        </p:nvCxnSpPr>
        <p:spPr>
          <a:xfrm>
            <a:off x="6998675" y="3067930"/>
            <a:ext cx="815927" cy="43375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Connector 80">
            <a:extLst>
              <a:ext uri="{FF2B5EF4-FFF2-40B4-BE49-F238E27FC236}">
                <a16:creationId xmlns:a16="http://schemas.microsoft.com/office/drawing/2014/main" id="{C015DC1C-6532-41AA-9A68-0E09F665F836}"/>
              </a:ext>
            </a:extLst>
          </p:cNvPr>
          <p:cNvCxnSpPr>
            <a:stCxn id="58" idx="1"/>
            <a:endCxn id="56" idx="5"/>
          </p:cNvCxnSpPr>
          <p:nvPr/>
        </p:nvCxnSpPr>
        <p:spPr>
          <a:xfrm flipH="1">
            <a:off x="6916614" y="2995885"/>
            <a:ext cx="727465" cy="54682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8F09B5C6-5307-4EEA-B637-A9979C7D3B29}"/>
              </a:ext>
            </a:extLst>
          </p:cNvPr>
          <p:cNvCxnSpPr>
            <a:cxnSpLocks/>
            <a:stCxn id="59" idx="0"/>
            <a:endCxn id="55" idx="5"/>
          </p:cNvCxnSpPr>
          <p:nvPr/>
        </p:nvCxnSpPr>
        <p:spPr>
          <a:xfrm flipH="1" flipV="1">
            <a:off x="7028517" y="3055569"/>
            <a:ext cx="298401" cy="70519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6" name="Straight Connector 85">
            <a:extLst>
              <a:ext uri="{FF2B5EF4-FFF2-40B4-BE49-F238E27FC236}">
                <a16:creationId xmlns:a16="http://schemas.microsoft.com/office/drawing/2014/main" id="{29C5775A-69C8-4B37-B045-AA758A1EF99E}"/>
              </a:ext>
            </a:extLst>
          </p:cNvPr>
          <p:cNvCxnSpPr>
            <a:stCxn id="59" idx="0"/>
            <a:endCxn id="58" idx="3"/>
          </p:cNvCxnSpPr>
          <p:nvPr/>
        </p:nvCxnSpPr>
        <p:spPr>
          <a:xfrm flipV="1">
            <a:off x="7326918" y="3055569"/>
            <a:ext cx="317161" cy="70519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8" name="Straight Connector 87">
            <a:extLst>
              <a:ext uri="{FF2B5EF4-FFF2-40B4-BE49-F238E27FC236}">
                <a16:creationId xmlns:a16="http://schemas.microsoft.com/office/drawing/2014/main" id="{3423490E-0275-4D9F-B616-E0C31CED2BFE}"/>
              </a:ext>
            </a:extLst>
          </p:cNvPr>
          <p:cNvCxnSpPr>
            <a:stCxn id="56" idx="5"/>
            <a:endCxn id="57" idx="3"/>
          </p:cNvCxnSpPr>
          <p:nvPr/>
        </p:nvCxnSpPr>
        <p:spPr>
          <a:xfrm flipV="1">
            <a:off x="6904253" y="3531525"/>
            <a:ext cx="838303" cy="4103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9" name="TextBox 88">
            <a:extLst>
              <a:ext uri="{FF2B5EF4-FFF2-40B4-BE49-F238E27FC236}">
                <a16:creationId xmlns:a16="http://schemas.microsoft.com/office/drawing/2014/main" id="{109A63F6-469D-4B67-AB30-44D183188655}"/>
              </a:ext>
            </a:extLst>
          </p:cNvPr>
          <p:cNvSpPr txBox="1"/>
          <p:nvPr/>
        </p:nvSpPr>
        <p:spPr>
          <a:xfrm>
            <a:off x="532227" y="4357733"/>
            <a:ext cx="2165250" cy="369332"/>
          </a:xfrm>
          <a:prstGeom prst="rect">
            <a:avLst/>
          </a:prstGeom>
          <a:noFill/>
        </p:spPr>
        <p:txBody>
          <a:bodyPr wrap="square" rtlCol="0">
            <a:spAutoFit/>
          </a:bodyPr>
          <a:lstStyle/>
          <a:p>
            <a:r>
              <a:rPr lang="en-IN" i="1" dirty="0"/>
              <a:t>Point solutions</a:t>
            </a:r>
          </a:p>
        </p:txBody>
      </p:sp>
      <p:sp>
        <p:nvSpPr>
          <p:cNvPr id="90" name="TextBox 89">
            <a:extLst>
              <a:ext uri="{FF2B5EF4-FFF2-40B4-BE49-F238E27FC236}">
                <a16:creationId xmlns:a16="http://schemas.microsoft.com/office/drawing/2014/main" id="{3F352FAE-28BE-4265-B582-247FF4FED8C5}"/>
              </a:ext>
            </a:extLst>
          </p:cNvPr>
          <p:cNvSpPr txBox="1"/>
          <p:nvPr/>
        </p:nvSpPr>
        <p:spPr>
          <a:xfrm>
            <a:off x="3685736" y="4367432"/>
            <a:ext cx="1659987" cy="369332"/>
          </a:xfrm>
          <a:prstGeom prst="rect">
            <a:avLst/>
          </a:prstGeom>
          <a:noFill/>
        </p:spPr>
        <p:txBody>
          <a:bodyPr wrap="square" rtlCol="0">
            <a:spAutoFit/>
          </a:bodyPr>
          <a:lstStyle/>
          <a:p>
            <a:r>
              <a:rPr lang="en-IN" i="1" dirty="0"/>
              <a:t>Aggregation</a:t>
            </a:r>
          </a:p>
        </p:txBody>
      </p:sp>
      <p:sp>
        <p:nvSpPr>
          <p:cNvPr id="91" name="TextBox 90">
            <a:extLst>
              <a:ext uri="{FF2B5EF4-FFF2-40B4-BE49-F238E27FC236}">
                <a16:creationId xmlns:a16="http://schemas.microsoft.com/office/drawing/2014/main" id="{80D54BE3-3A99-407C-B966-00CF16EADF7E}"/>
              </a:ext>
            </a:extLst>
          </p:cNvPr>
          <p:cNvSpPr txBox="1"/>
          <p:nvPr/>
        </p:nvSpPr>
        <p:spPr>
          <a:xfrm>
            <a:off x="6324013" y="4353629"/>
            <a:ext cx="2165250" cy="369332"/>
          </a:xfrm>
          <a:prstGeom prst="rect">
            <a:avLst/>
          </a:prstGeom>
          <a:noFill/>
        </p:spPr>
        <p:txBody>
          <a:bodyPr wrap="square" rtlCol="0">
            <a:spAutoFit/>
          </a:bodyPr>
          <a:lstStyle/>
          <a:p>
            <a:r>
              <a:rPr lang="en-IN" i="1" dirty="0"/>
              <a:t>Platform Integration</a:t>
            </a:r>
          </a:p>
        </p:txBody>
      </p:sp>
      <p:sp>
        <p:nvSpPr>
          <p:cNvPr id="92" name="TextBox 91">
            <a:extLst>
              <a:ext uri="{FF2B5EF4-FFF2-40B4-BE49-F238E27FC236}">
                <a16:creationId xmlns:a16="http://schemas.microsoft.com/office/drawing/2014/main" id="{6F3DE45D-C3C8-4298-9621-733BC1EE55B9}"/>
              </a:ext>
            </a:extLst>
          </p:cNvPr>
          <p:cNvSpPr txBox="1"/>
          <p:nvPr/>
        </p:nvSpPr>
        <p:spPr>
          <a:xfrm>
            <a:off x="9326880" y="4329302"/>
            <a:ext cx="2222695" cy="646331"/>
          </a:xfrm>
          <a:prstGeom prst="rect">
            <a:avLst/>
          </a:prstGeom>
          <a:noFill/>
        </p:spPr>
        <p:txBody>
          <a:bodyPr wrap="square" rtlCol="0">
            <a:spAutoFit/>
          </a:bodyPr>
          <a:lstStyle/>
          <a:p>
            <a:pPr algn="ctr"/>
            <a:r>
              <a:rPr lang="en-IN" i="1" dirty="0" smtClean="0"/>
              <a:t>Self-organisation</a:t>
            </a:r>
          </a:p>
          <a:p>
            <a:pPr algn="ctr"/>
            <a:r>
              <a:rPr lang="en-IN" i="1" dirty="0" smtClean="0"/>
              <a:t>(local-entrepreneurs)</a:t>
            </a:r>
            <a:endParaRPr lang="en-IN" i="1" dirty="0"/>
          </a:p>
        </p:txBody>
      </p:sp>
      <p:pic>
        <p:nvPicPr>
          <p:cNvPr id="95" name="Picture 94">
            <a:extLst>
              <a:ext uri="{FF2B5EF4-FFF2-40B4-BE49-F238E27FC236}">
                <a16:creationId xmlns:a16="http://schemas.microsoft.com/office/drawing/2014/main" id="{3721203C-B36C-4270-B3A1-69F404D69904}"/>
              </a:ext>
            </a:extLst>
          </p:cNvPr>
          <p:cNvPicPr>
            <a:picLocks noChangeAspect="1"/>
          </p:cNvPicPr>
          <p:nvPr/>
        </p:nvPicPr>
        <p:blipFill>
          <a:blip r:embed="rId2"/>
          <a:stretch>
            <a:fillRect/>
          </a:stretch>
        </p:blipFill>
        <p:spPr>
          <a:xfrm>
            <a:off x="9914304" y="3658698"/>
            <a:ext cx="394965" cy="329861"/>
          </a:xfrm>
          <a:prstGeom prst="rect">
            <a:avLst/>
          </a:prstGeom>
        </p:spPr>
      </p:pic>
      <p:pic>
        <p:nvPicPr>
          <p:cNvPr id="97" name="Picture 96">
            <a:extLst>
              <a:ext uri="{FF2B5EF4-FFF2-40B4-BE49-F238E27FC236}">
                <a16:creationId xmlns:a16="http://schemas.microsoft.com/office/drawing/2014/main" id="{03FD332F-A563-496D-B8AD-A75A7B84A1AF}"/>
              </a:ext>
            </a:extLst>
          </p:cNvPr>
          <p:cNvPicPr>
            <a:picLocks noChangeAspect="1"/>
          </p:cNvPicPr>
          <p:nvPr/>
        </p:nvPicPr>
        <p:blipFill>
          <a:blip r:embed="rId2"/>
          <a:stretch>
            <a:fillRect/>
          </a:stretch>
        </p:blipFill>
        <p:spPr>
          <a:xfrm>
            <a:off x="10776972" y="2672276"/>
            <a:ext cx="473459" cy="395417"/>
          </a:xfrm>
          <a:prstGeom prst="rect">
            <a:avLst/>
          </a:prstGeom>
        </p:spPr>
      </p:pic>
      <p:pic>
        <p:nvPicPr>
          <p:cNvPr id="99" name="Picture 98">
            <a:extLst>
              <a:ext uri="{FF2B5EF4-FFF2-40B4-BE49-F238E27FC236}">
                <a16:creationId xmlns:a16="http://schemas.microsoft.com/office/drawing/2014/main" id="{387C02D1-AC14-4FDE-9F65-4B919225143D}"/>
              </a:ext>
            </a:extLst>
          </p:cNvPr>
          <p:cNvPicPr>
            <a:picLocks noChangeAspect="1"/>
          </p:cNvPicPr>
          <p:nvPr/>
        </p:nvPicPr>
        <p:blipFill>
          <a:blip r:embed="rId2"/>
          <a:stretch>
            <a:fillRect/>
          </a:stretch>
        </p:blipFill>
        <p:spPr>
          <a:xfrm>
            <a:off x="9899924" y="2878103"/>
            <a:ext cx="423724" cy="353879"/>
          </a:xfrm>
          <a:prstGeom prst="rect">
            <a:avLst/>
          </a:prstGeom>
        </p:spPr>
      </p:pic>
      <p:pic>
        <p:nvPicPr>
          <p:cNvPr id="1026" name="Picture 2" descr="Farmer Icon PNG Images, Free Transparent Farmer Icon Download - KindPNG">
            <a:extLst>
              <a:ext uri="{FF2B5EF4-FFF2-40B4-BE49-F238E27FC236}">
                <a16:creationId xmlns:a16="http://schemas.microsoft.com/office/drawing/2014/main" id="{CF313C17-60F2-4B03-8628-0EB56ACB20C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60000"/>
                    </a14:imgEffect>
                    <a14:imgEffect>
                      <a14:brightnessContrast bright="87000"/>
                    </a14:imgEffect>
                  </a14:imgLayer>
                </a14:imgProps>
              </a:ext>
              <a:ext uri="{28A0092B-C50C-407E-A947-70E740481C1C}">
                <a14:useLocalDpi xmlns:a14="http://schemas.microsoft.com/office/drawing/2010/main" val="0"/>
              </a:ext>
            </a:extLst>
          </a:blip>
          <a:srcRect l="44950"/>
          <a:stretch/>
        </p:blipFill>
        <p:spPr bwMode="auto">
          <a:xfrm flipH="1">
            <a:off x="9404236" y="2685171"/>
            <a:ext cx="455237" cy="463095"/>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00">
            <a:extLst>
              <a:ext uri="{FF2B5EF4-FFF2-40B4-BE49-F238E27FC236}">
                <a16:creationId xmlns:a16="http://schemas.microsoft.com/office/drawing/2014/main" id="{2F5194F8-4EED-4B2F-8438-01AC6010FEA3}"/>
              </a:ext>
            </a:extLst>
          </p:cNvPr>
          <p:cNvPicPr>
            <a:picLocks noChangeAspect="1"/>
          </p:cNvPicPr>
          <p:nvPr/>
        </p:nvPicPr>
        <p:blipFill>
          <a:blip r:embed="rId5"/>
          <a:stretch>
            <a:fillRect/>
          </a:stretch>
        </p:blipFill>
        <p:spPr>
          <a:xfrm>
            <a:off x="9373750" y="3531525"/>
            <a:ext cx="543610" cy="575968"/>
          </a:xfrm>
          <a:prstGeom prst="rect">
            <a:avLst/>
          </a:prstGeom>
        </p:spPr>
      </p:pic>
      <p:pic>
        <p:nvPicPr>
          <p:cNvPr id="103" name="Picture 102">
            <a:extLst>
              <a:ext uri="{FF2B5EF4-FFF2-40B4-BE49-F238E27FC236}">
                <a16:creationId xmlns:a16="http://schemas.microsoft.com/office/drawing/2014/main" id="{F313F063-69EA-4A73-88AF-6A800257EA9C}"/>
              </a:ext>
            </a:extLst>
          </p:cNvPr>
          <p:cNvPicPr>
            <a:picLocks noChangeAspect="1"/>
          </p:cNvPicPr>
          <p:nvPr/>
        </p:nvPicPr>
        <p:blipFill>
          <a:blip r:embed="rId6"/>
          <a:stretch>
            <a:fillRect/>
          </a:stretch>
        </p:blipFill>
        <p:spPr>
          <a:xfrm>
            <a:off x="11168189" y="2673448"/>
            <a:ext cx="283186" cy="395416"/>
          </a:xfrm>
          <a:prstGeom prst="rect">
            <a:avLst/>
          </a:prstGeom>
        </p:spPr>
      </p:pic>
      <p:pic>
        <p:nvPicPr>
          <p:cNvPr id="105" name="Picture 104">
            <a:extLst>
              <a:ext uri="{FF2B5EF4-FFF2-40B4-BE49-F238E27FC236}">
                <a16:creationId xmlns:a16="http://schemas.microsoft.com/office/drawing/2014/main" id="{582FAC0E-6646-4E55-AFEF-35705453DC32}"/>
              </a:ext>
            </a:extLst>
          </p:cNvPr>
          <p:cNvPicPr>
            <a:picLocks noChangeAspect="1"/>
          </p:cNvPicPr>
          <p:nvPr/>
        </p:nvPicPr>
        <p:blipFill>
          <a:blip r:embed="rId7"/>
          <a:stretch>
            <a:fillRect/>
          </a:stretch>
        </p:blipFill>
        <p:spPr>
          <a:xfrm>
            <a:off x="11170242" y="3671287"/>
            <a:ext cx="332741" cy="359721"/>
          </a:xfrm>
          <a:prstGeom prst="rect">
            <a:avLst/>
          </a:prstGeom>
        </p:spPr>
      </p:pic>
      <p:pic>
        <p:nvPicPr>
          <p:cNvPr id="109" name="Picture 108">
            <a:extLst>
              <a:ext uri="{FF2B5EF4-FFF2-40B4-BE49-F238E27FC236}">
                <a16:creationId xmlns:a16="http://schemas.microsoft.com/office/drawing/2014/main" id="{6E1688DE-9847-41A9-8082-002CA33225E2}"/>
              </a:ext>
            </a:extLst>
          </p:cNvPr>
          <p:cNvPicPr>
            <a:picLocks noChangeAspect="1"/>
          </p:cNvPicPr>
          <p:nvPr/>
        </p:nvPicPr>
        <p:blipFill>
          <a:blip r:embed="rId2"/>
          <a:stretch>
            <a:fillRect/>
          </a:stretch>
        </p:blipFill>
        <p:spPr>
          <a:xfrm>
            <a:off x="10671490" y="3670683"/>
            <a:ext cx="479315" cy="400307"/>
          </a:xfrm>
          <a:prstGeom prst="rect">
            <a:avLst/>
          </a:prstGeom>
        </p:spPr>
      </p:pic>
      <p:cxnSp>
        <p:nvCxnSpPr>
          <p:cNvPr id="110" name="Straight Connector 109">
            <a:extLst>
              <a:ext uri="{FF2B5EF4-FFF2-40B4-BE49-F238E27FC236}">
                <a16:creationId xmlns:a16="http://schemas.microsoft.com/office/drawing/2014/main" id="{3F1468C9-E0A9-4C9F-B4A4-872226CA9C18}"/>
              </a:ext>
            </a:extLst>
          </p:cNvPr>
          <p:cNvCxnSpPr>
            <a:cxnSpLocks/>
            <a:endCxn id="95" idx="0"/>
          </p:cNvCxnSpPr>
          <p:nvPr/>
        </p:nvCxnSpPr>
        <p:spPr>
          <a:xfrm>
            <a:off x="10100604" y="3231982"/>
            <a:ext cx="11183" cy="4267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4" name="Straight Connector 113">
            <a:extLst>
              <a:ext uri="{FF2B5EF4-FFF2-40B4-BE49-F238E27FC236}">
                <a16:creationId xmlns:a16="http://schemas.microsoft.com/office/drawing/2014/main" id="{763C8B8F-1E77-4FEA-89BA-07F824978151}"/>
              </a:ext>
            </a:extLst>
          </p:cNvPr>
          <p:cNvCxnSpPr>
            <a:cxnSpLocks/>
            <a:stCxn id="99" idx="3"/>
            <a:endCxn id="97" idx="1"/>
          </p:cNvCxnSpPr>
          <p:nvPr/>
        </p:nvCxnSpPr>
        <p:spPr>
          <a:xfrm flipV="1">
            <a:off x="10323648" y="2869985"/>
            <a:ext cx="453324" cy="18505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7" name="Straight Connector 116">
            <a:extLst>
              <a:ext uri="{FF2B5EF4-FFF2-40B4-BE49-F238E27FC236}">
                <a16:creationId xmlns:a16="http://schemas.microsoft.com/office/drawing/2014/main" id="{D408EC4A-61F6-4C5B-BFE9-591723B135DD}"/>
              </a:ext>
            </a:extLst>
          </p:cNvPr>
          <p:cNvCxnSpPr>
            <a:endCxn id="109" idx="0"/>
          </p:cNvCxnSpPr>
          <p:nvPr/>
        </p:nvCxnSpPr>
        <p:spPr>
          <a:xfrm flipH="1">
            <a:off x="10911148" y="3067693"/>
            <a:ext cx="197769" cy="60299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9" name="Straight Connector 118">
            <a:extLst>
              <a:ext uri="{FF2B5EF4-FFF2-40B4-BE49-F238E27FC236}">
                <a16:creationId xmlns:a16="http://schemas.microsoft.com/office/drawing/2014/main" id="{DE07F928-0931-4522-86E8-AE4938B3B2CA}"/>
              </a:ext>
            </a:extLst>
          </p:cNvPr>
          <p:cNvCxnSpPr>
            <a:stCxn id="95" idx="3"/>
            <a:endCxn id="109" idx="1"/>
          </p:cNvCxnSpPr>
          <p:nvPr/>
        </p:nvCxnSpPr>
        <p:spPr>
          <a:xfrm>
            <a:off x="10309269" y="3823629"/>
            <a:ext cx="362221" cy="4720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4" name="Straight Connector 123">
            <a:extLst>
              <a:ext uri="{FF2B5EF4-FFF2-40B4-BE49-F238E27FC236}">
                <a16:creationId xmlns:a16="http://schemas.microsoft.com/office/drawing/2014/main" id="{F4BD58CA-3BC2-429D-9D24-7AAE89A833D5}"/>
              </a:ext>
            </a:extLst>
          </p:cNvPr>
          <p:cNvCxnSpPr>
            <a:cxnSpLocks/>
          </p:cNvCxnSpPr>
          <p:nvPr/>
        </p:nvCxnSpPr>
        <p:spPr>
          <a:xfrm flipV="1">
            <a:off x="10171059" y="2995885"/>
            <a:ext cx="678764" cy="76487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7" name="Rectangle 1026">
            <a:extLst>
              <a:ext uri="{FF2B5EF4-FFF2-40B4-BE49-F238E27FC236}">
                <a16:creationId xmlns:a16="http://schemas.microsoft.com/office/drawing/2014/main" id="{16DC6BD9-4AD2-4BE5-BDFA-42035D3377F0}"/>
              </a:ext>
            </a:extLst>
          </p:cNvPr>
          <p:cNvSpPr/>
          <p:nvPr/>
        </p:nvSpPr>
        <p:spPr>
          <a:xfrm>
            <a:off x="126609" y="1688123"/>
            <a:ext cx="11788726" cy="3615397"/>
          </a:xfrm>
          <a:prstGeom prst="rect">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028" name="TextBox 1027">
            <a:extLst>
              <a:ext uri="{FF2B5EF4-FFF2-40B4-BE49-F238E27FC236}">
                <a16:creationId xmlns:a16="http://schemas.microsoft.com/office/drawing/2014/main" id="{3398CE45-E80B-4DB9-9DF3-476335AB9242}"/>
              </a:ext>
            </a:extLst>
          </p:cNvPr>
          <p:cNvSpPr txBox="1"/>
          <p:nvPr/>
        </p:nvSpPr>
        <p:spPr>
          <a:xfrm>
            <a:off x="4131798" y="1759475"/>
            <a:ext cx="4106679" cy="369332"/>
          </a:xfrm>
          <a:prstGeom prst="rect">
            <a:avLst/>
          </a:prstGeom>
          <a:noFill/>
        </p:spPr>
        <p:txBody>
          <a:bodyPr wrap="square" rtlCol="0">
            <a:spAutoFit/>
          </a:bodyPr>
          <a:lstStyle/>
          <a:p>
            <a:r>
              <a:rPr lang="en-IN" b="1" dirty="0" smtClean="0">
                <a:latin typeface="Times New Roman" panose="02020603050405020304" pitchFamily="18" charset="0"/>
                <a:cs typeface="Times New Roman" panose="02020603050405020304" pitchFamily="18" charset="0"/>
              </a:rPr>
              <a:t>Platforms and </a:t>
            </a:r>
            <a:r>
              <a:rPr lang="en-IN" b="1" dirty="0" smtClean="0">
                <a:latin typeface="Times New Roman" panose="02020603050405020304" pitchFamily="18" charset="0"/>
                <a:cs typeface="Times New Roman" panose="02020603050405020304" pitchFamily="18" charset="0"/>
              </a:rPr>
              <a:t> other Digital </a:t>
            </a:r>
            <a:r>
              <a:rPr lang="en-IN" b="1" dirty="0" smtClean="0">
                <a:latin typeface="Times New Roman" panose="02020603050405020304" pitchFamily="18" charset="0"/>
                <a:cs typeface="Times New Roman" panose="02020603050405020304" pitchFamily="18" charset="0"/>
              </a:rPr>
              <a:t>markets</a:t>
            </a:r>
            <a:endParaRPr lang="en-IN"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26609" y="6300568"/>
            <a:ext cx="3591945" cy="369332"/>
          </a:xfrm>
          <a:prstGeom prst="rect">
            <a:avLst/>
          </a:prstGeom>
          <a:noFill/>
        </p:spPr>
        <p:txBody>
          <a:bodyPr wrap="square" rtlCol="0">
            <a:spAutoFit/>
          </a:bodyPr>
          <a:lstStyle/>
          <a:p>
            <a:r>
              <a:rPr lang="en-US" dirty="0" smtClean="0"/>
              <a:t>Discuss</a:t>
            </a:r>
            <a:endParaRPr lang="en-US" dirty="0"/>
          </a:p>
        </p:txBody>
      </p:sp>
    </p:spTree>
    <p:extLst>
      <p:ext uri="{BB962C8B-B14F-4D97-AF65-F5344CB8AC3E}">
        <p14:creationId xmlns:p14="http://schemas.microsoft.com/office/powerpoint/2010/main" val="5464352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6BE8-87B1-4F1F-9642-4C4D15A18A5F}"/>
              </a:ext>
            </a:extLst>
          </p:cNvPr>
          <p:cNvSpPr>
            <a:spLocks noGrp="1"/>
          </p:cNvSpPr>
          <p:nvPr>
            <p:ph type="title"/>
          </p:nvPr>
        </p:nvSpPr>
        <p:spPr>
          <a:xfrm>
            <a:off x="341744" y="84451"/>
            <a:ext cx="10515600" cy="690943"/>
          </a:xfrm>
        </p:spPr>
        <p:txBody>
          <a:bodyPr>
            <a:normAutofit/>
          </a:bodyPr>
          <a:lstStyle/>
          <a:p>
            <a:r>
              <a:rPr lang="en-IN" sz="2800" b="1" dirty="0">
                <a:latin typeface="+mn-lt"/>
              </a:rPr>
              <a:t>Value </a:t>
            </a:r>
            <a:r>
              <a:rPr lang="en-IN" sz="2800" b="1" dirty="0" smtClean="0">
                <a:latin typeface="+mn-lt"/>
              </a:rPr>
              <a:t>proposition of platform</a:t>
            </a:r>
            <a:endParaRPr lang="en-IN" sz="2800" baseline="30000" dirty="0">
              <a:latin typeface="+mn-lt"/>
            </a:endParaRPr>
          </a:p>
        </p:txBody>
      </p:sp>
      <p:graphicFrame>
        <p:nvGraphicFramePr>
          <p:cNvPr id="4" name="Content Placeholder 3">
            <a:extLst>
              <a:ext uri="{FF2B5EF4-FFF2-40B4-BE49-F238E27FC236}">
                <a16:creationId xmlns:a16="http://schemas.microsoft.com/office/drawing/2014/main" id="{BA644186-E966-49A8-810A-3AE1A1AAAD64}"/>
              </a:ext>
            </a:extLst>
          </p:cNvPr>
          <p:cNvGraphicFramePr>
            <a:graphicFrameLocks noGrp="1"/>
          </p:cNvGraphicFramePr>
          <p:nvPr>
            <p:ph idx="1"/>
          </p:nvPr>
        </p:nvGraphicFramePr>
        <p:xfrm>
          <a:off x="645017" y="1310949"/>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EE47260-A5A4-466E-99B6-1A081A98A150}"/>
              </a:ext>
            </a:extLst>
          </p:cNvPr>
          <p:cNvSpPr txBox="1"/>
          <p:nvPr/>
        </p:nvSpPr>
        <p:spPr>
          <a:xfrm>
            <a:off x="7986022" y="1988035"/>
            <a:ext cx="3992355" cy="646331"/>
          </a:xfrm>
          <a:prstGeom prst="rect">
            <a:avLst/>
          </a:prstGeom>
          <a:noFill/>
        </p:spPr>
        <p:txBody>
          <a:bodyPr wrap="square" rtlCol="0">
            <a:spAutoFit/>
          </a:bodyPr>
          <a:lstStyle/>
          <a:p>
            <a:r>
              <a:rPr lang="en-IN" b="1" dirty="0"/>
              <a:t>1. Reduce search cost for one </a:t>
            </a:r>
            <a:r>
              <a:rPr lang="en-IN" b="1" dirty="0" smtClean="0"/>
              <a:t>entity, </a:t>
            </a:r>
            <a:r>
              <a:rPr lang="en-IN" b="1" dirty="0"/>
              <a:t>transaction may not occur on platform</a:t>
            </a:r>
            <a:r>
              <a:rPr lang="en-IN" b="1" i="1" dirty="0"/>
              <a:t>.</a:t>
            </a:r>
          </a:p>
        </p:txBody>
      </p:sp>
      <p:sp>
        <p:nvSpPr>
          <p:cNvPr id="6" name="TextBox 5">
            <a:extLst>
              <a:ext uri="{FF2B5EF4-FFF2-40B4-BE49-F238E27FC236}">
                <a16:creationId xmlns:a16="http://schemas.microsoft.com/office/drawing/2014/main" id="{61302307-FC9F-40E1-9C0B-D186DEA7EE75}"/>
              </a:ext>
            </a:extLst>
          </p:cNvPr>
          <p:cNvSpPr txBox="1"/>
          <p:nvPr/>
        </p:nvSpPr>
        <p:spPr>
          <a:xfrm>
            <a:off x="8099162" y="4007812"/>
            <a:ext cx="3748825" cy="923330"/>
          </a:xfrm>
          <a:prstGeom prst="rect">
            <a:avLst/>
          </a:prstGeom>
          <a:noFill/>
        </p:spPr>
        <p:txBody>
          <a:bodyPr wrap="square" rtlCol="0">
            <a:spAutoFit/>
          </a:bodyPr>
          <a:lstStyle/>
          <a:p>
            <a:r>
              <a:rPr lang="en-IN" b="1" dirty="0"/>
              <a:t>2. Reduce search cost for </a:t>
            </a:r>
            <a:r>
              <a:rPr lang="en-IN" b="1" dirty="0" smtClean="0"/>
              <a:t>both interested entities, </a:t>
            </a:r>
            <a:r>
              <a:rPr lang="en-IN" b="1" dirty="0"/>
              <a:t>transaction may not occur on platform</a:t>
            </a:r>
          </a:p>
        </p:txBody>
      </p:sp>
      <p:sp>
        <p:nvSpPr>
          <p:cNvPr id="7" name="TextBox 6">
            <a:extLst>
              <a:ext uri="{FF2B5EF4-FFF2-40B4-BE49-F238E27FC236}">
                <a16:creationId xmlns:a16="http://schemas.microsoft.com/office/drawing/2014/main" id="{64FE0CDE-C8AE-493C-9D7B-E8CA4480F917}"/>
              </a:ext>
            </a:extLst>
          </p:cNvPr>
          <p:cNvSpPr txBox="1"/>
          <p:nvPr/>
        </p:nvSpPr>
        <p:spPr>
          <a:xfrm>
            <a:off x="341744" y="4284811"/>
            <a:ext cx="3060512" cy="646331"/>
          </a:xfrm>
          <a:prstGeom prst="rect">
            <a:avLst/>
          </a:prstGeom>
          <a:noFill/>
        </p:spPr>
        <p:txBody>
          <a:bodyPr wrap="square" rtlCol="0">
            <a:spAutoFit/>
          </a:bodyPr>
          <a:lstStyle/>
          <a:p>
            <a:r>
              <a:rPr lang="en-IN" b="1" dirty="0"/>
              <a:t>3. The transactions are subsumed in the platform</a:t>
            </a:r>
          </a:p>
        </p:txBody>
      </p:sp>
      <p:sp>
        <p:nvSpPr>
          <p:cNvPr id="8" name="TextBox 7">
            <a:extLst>
              <a:ext uri="{FF2B5EF4-FFF2-40B4-BE49-F238E27FC236}">
                <a16:creationId xmlns:a16="http://schemas.microsoft.com/office/drawing/2014/main" id="{4260CDF3-E9DB-4D30-B6EC-30A908988308}"/>
              </a:ext>
            </a:extLst>
          </p:cNvPr>
          <p:cNvSpPr txBox="1"/>
          <p:nvPr/>
        </p:nvSpPr>
        <p:spPr>
          <a:xfrm>
            <a:off x="341744" y="1988035"/>
            <a:ext cx="3574473" cy="923330"/>
          </a:xfrm>
          <a:prstGeom prst="rect">
            <a:avLst/>
          </a:prstGeom>
          <a:noFill/>
        </p:spPr>
        <p:txBody>
          <a:bodyPr wrap="square" rtlCol="0">
            <a:spAutoFit/>
          </a:bodyPr>
          <a:lstStyle/>
          <a:p>
            <a:r>
              <a:rPr lang="en-IN" b="1" dirty="0"/>
              <a:t>4. The platform provide mechanism for evaluation and feedback of product and services offered</a:t>
            </a:r>
          </a:p>
        </p:txBody>
      </p:sp>
      <p:sp>
        <p:nvSpPr>
          <p:cNvPr id="10" name="TextBox 9">
            <a:extLst>
              <a:ext uri="{FF2B5EF4-FFF2-40B4-BE49-F238E27FC236}">
                <a16:creationId xmlns:a16="http://schemas.microsoft.com/office/drawing/2014/main" id="{6F2F035C-535B-47FC-A4E0-1F6735584980}"/>
              </a:ext>
            </a:extLst>
          </p:cNvPr>
          <p:cNvSpPr txBox="1"/>
          <p:nvPr/>
        </p:nvSpPr>
        <p:spPr>
          <a:xfrm>
            <a:off x="124044" y="6398503"/>
            <a:ext cx="5494986" cy="461665"/>
          </a:xfrm>
          <a:prstGeom prst="rect">
            <a:avLst/>
          </a:prstGeom>
          <a:noFill/>
        </p:spPr>
        <p:txBody>
          <a:bodyPr wrap="square" rtlCol="0">
            <a:spAutoFit/>
          </a:bodyPr>
          <a:lstStyle/>
          <a:p>
            <a:r>
              <a:rPr lang="en-IN" sz="1200" b="0" i="0" dirty="0">
                <a:solidFill>
                  <a:srgbClr val="222222"/>
                </a:solidFill>
                <a:effectLst/>
                <a:latin typeface="Arial" panose="020B0604020202020204" pitchFamily="34" charset="0"/>
              </a:rPr>
              <a:t>.</a:t>
            </a:r>
            <a:endParaRPr lang="en-IN" sz="1200" dirty="0"/>
          </a:p>
          <a:p>
            <a:endParaRPr lang="en-IN" sz="1200" dirty="0"/>
          </a:p>
        </p:txBody>
      </p:sp>
      <p:sp>
        <p:nvSpPr>
          <p:cNvPr id="11" name="TextBox 10">
            <a:extLst>
              <a:ext uri="{FF2B5EF4-FFF2-40B4-BE49-F238E27FC236}">
                <a16:creationId xmlns:a16="http://schemas.microsoft.com/office/drawing/2014/main" id="{0DC2F624-0631-469C-B5CC-D7F4BAAE2D42}"/>
              </a:ext>
            </a:extLst>
          </p:cNvPr>
          <p:cNvSpPr txBox="1"/>
          <p:nvPr/>
        </p:nvSpPr>
        <p:spPr>
          <a:xfrm>
            <a:off x="9973575" y="245257"/>
            <a:ext cx="3013656" cy="369332"/>
          </a:xfrm>
          <a:prstGeom prst="rect">
            <a:avLst/>
          </a:prstGeom>
          <a:noFill/>
        </p:spPr>
        <p:txBody>
          <a:bodyPr wrap="square" rtlCol="0">
            <a:spAutoFit/>
          </a:bodyPr>
          <a:lstStyle/>
          <a:p>
            <a:r>
              <a:rPr lang="en-IN" b="1" dirty="0"/>
              <a:t>DMTE as a cycle</a:t>
            </a:r>
          </a:p>
        </p:txBody>
      </p:sp>
      <p:sp>
        <p:nvSpPr>
          <p:cNvPr id="12" name="TextBox 11">
            <a:extLst>
              <a:ext uri="{FF2B5EF4-FFF2-40B4-BE49-F238E27FC236}">
                <a16:creationId xmlns:a16="http://schemas.microsoft.com/office/drawing/2014/main" id="{57941650-71FD-4301-9074-F675D0213DD8}"/>
              </a:ext>
            </a:extLst>
          </p:cNvPr>
          <p:cNvSpPr txBox="1"/>
          <p:nvPr/>
        </p:nvSpPr>
        <p:spPr>
          <a:xfrm>
            <a:off x="124044" y="5682815"/>
            <a:ext cx="11930022" cy="707886"/>
          </a:xfrm>
          <a:prstGeom prst="rect">
            <a:avLst/>
          </a:prstGeom>
          <a:noFill/>
        </p:spPr>
        <p:txBody>
          <a:bodyPr wrap="square">
            <a:spAutoFit/>
          </a:bodyPr>
          <a:lstStyle/>
          <a:p>
            <a:pPr marL="228600" indent="-228600">
              <a:buFont typeface="+mj-lt"/>
              <a:buAutoNum type="arabicPeriod"/>
            </a:pPr>
            <a:r>
              <a:rPr lang="en-IN" sz="1000" b="0" i="0" dirty="0" smtClean="0">
                <a:solidFill>
                  <a:srgbClr val="222222"/>
                </a:solidFill>
                <a:effectLst/>
                <a:latin typeface="Times New Roman" panose="02020603050405020304" pitchFamily="18" charset="0"/>
                <a:cs typeface="Times New Roman" panose="02020603050405020304" pitchFamily="18" charset="0"/>
              </a:rPr>
              <a:t>Srinivasan</a:t>
            </a:r>
            <a:r>
              <a:rPr lang="en-IN" sz="1000" b="0" i="0" dirty="0">
                <a:solidFill>
                  <a:srgbClr val="222222"/>
                </a:solidFill>
                <a:effectLst/>
                <a:latin typeface="Times New Roman" panose="02020603050405020304" pitchFamily="18" charset="0"/>
                <a:cs typeface="Times New Roman" panose="02020603050405020304" pitchFamily="18" charset="0"/>
              </a:rPr>
              <a:t>, R. (2021). </a:t>
            </a:r>
            <a:r>
              <a:rPr lang="en-IN" sz="1000" b="0" i="1" dirty="0">
                <a:solidFill>
                  <a:srgbClr val="222222"/>
                </a:solidFill>
                <a:effectLst/>
                <a:latin typeface="Times New Roman" panose="02020603050405020304" pitchFamily="18" charset="0"/>
                <a:cs typeface="Times New Roman" panose="02020603050405020304" pitchFamily="18" charset="0"/>
              </a:rPr>
              <a:t>Platform Business Models</a:t>
            </a:r>
            <a:r>
              <a:rPr lang="en-IN" sz="1000" b="0" i="0" dirty="0">
                <a:solidFill>
                  <a:srgbClr val="222222"/>
                </a:solidFill>
                <a:effectLst/>
                <a:latin typeface="Times New Roman" panose="02020603050405020304" pitchFamily="18" charset="0"/>
                <a:cs typeface="Times New Roman" panose="02020603050405020304" pitchFamily="18" charset="0"/>
              </a:rPr>
              <a:t>. Springer</a:t>
            </a:r>
            <a:r>
              <a:rPr lang="en-IN" sz="1000" b="0" i="0" dirty="0" smtClean="0">
                <a:solidFill>
                  <a:srgbClr val="222222"/>
                </a:solidFill>
                <a:effectLst/>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Kanoria</a:t>
            </a:r>
            <a:r>
              <a:rPr lang="en-US" sz="1000" dirty="0">
                <a:latin typeface="Times New Roman" panose="02020603050405020304" pitchFamily="18" charset="0"/>
                <a:cs typeface="Times New Roman" panose="02020603050405020304" pitchFamily="18" charset="0"/>
              </a:rPr>
              <a:t>, Y., &amp; </a:t>
            </a:r>
            <a:r>
              <a:rPr lang="en-US" sz="1000" dirty="0" err="1">
                <a:latin typeface="Times New Roman" panose="02020603050405020304" pitchFamily="18" charset="0"/>
                <a:cs typeface="Times New Roman" panose="02020603050405020304" pitchFamily="18" charset="0"/>
              </a:rPr>
              <a:t>Saban</a:t>
            </a:r>
            <a:r>
              <a:rPr lang="en-US" sz="1000" dirty="0">
                <a:latin typeface="Times New Roman" panose="02020603050405020304" pitchFamily="18" charset="0"/>
                <a:cs typeface="Times New Roman" panose="02020603050405020304" pitchFamily="18" charset="0"/>
              </a:rPr>
              <a:t>, D. (2021). Facilitating the search for partners on matching platforms. </a:t>
            </a:r>
            <a:r>
              <a:rPr lang="en-US" sz="1000" i="1" dirty="0">
                <a:latin typeface="Times New Roman" panose="02020603050405020304" pitchFamily="18" charset="0"/>
                <a:cs typeface="Times New Roman" panose="02020603050405020304" pitchFamily="18" charset="0"/>
              </a:rPr>
              <a:t>Management Science</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67</a:t>
            </a:r>
            <a:r>
              <a:rPr lang="en-US" sz="1000" dirty="0">
                <a:latin typeface="Times New Roman" panose="02020603050405020304" pitchFamily="18" charset="0"/>
                <a:cs typeface="Times New Roman" panose="02020603050405020304" pitchFamily="18" charset="0"/>
              </a:rPr>
              <a:t>(10), 5990-6029</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Hänninen</a:t>
            </a:r>
            <a:r>
              <a:rPr lang="en-US" sz="1000" dirty="0">
                <a:latin typeface="Times New Roman" panose="02020603050405020304" pitchFamily="18" charset="0"/>
                <a:cs typeface="Times New Roman" panose="02020603050405020304" pitchFamily="18" charset="0"/>
              </a:rPr>
              <a:t>, M. (2020). Review of studies on digital transaction platforms in marketing journals. </a:t>
            </a:r>
            <a:r>
              <a:rPr lang="en-US" sz="1000" i="1" dirty="0">
                <a:latin typeface="Times New Roman" panose="02020603050405020304" pitchFamily="18" charset="0"/>
                <a:cs typeface="Times New Roman" panose="02020603050405020304" pitchFamily="18" charset="0"/>
              </a:rPr>
              <a:t>The International Review of Retail, Distribution and Consumer Research</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30</a:t>
            </a:r>
            <a:r>
              <a:rPr lang="en-US" sz="1000" dirty="0">
                <a:latin typeface="Times New Roman" panose="02020603050405020304" pitchFamily="18" charset="0"/>
                <a:cs typeface="Times New Roman" panose="02020603050405020304" pitchFamily="18" charset="0"/>
              </a:rPr>
              <a:t>(2), 164-192</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Bonina</a:t>
            </a:r>
            <a:r>
              <a:rPr lang="en-US" sz="1000" dirty="0">
                <a:latin typeface="Times New Roman" panose="02020603050405020304" pitchFamily="18" charset="0"/>
                <a:cs typeface="Times New Roman" panose="02020603050405020304" pitchFamily="18" charset="0"/>
              </a:rPr>
              <a:t>, C., Koskinen, K., Eaton, B., &amp; </a:t>
            </a:r>
            <a:r>
              <a:rPr lang="en-US" sz="1000" dirty="0" err="1">
                <a:latin typeface="Times New Roman" panose="02020603050405020304" pitchFamily="18" charset="0"/>
                <a:cs typeface="Times New Roman" panose="02020603050405020304" pitchFamily="18" charset="0"/>
              </a:rPr>
              <a:t>Gawer</a:t>
            </a:r>
            <a:r>
              <a:rPr lang="en-US" sz="1000" dirty="0">
                <a:latin typeface="Times New Roman" panose="02020603050405020304" pitchFamily="18" charset="0"/>
                <a:cs typeface="Times New Roman" panose="02020603050405020304" pitchFamily="18" charset="0"/>
              </a:rPr>
              <a:t>, A. (2021). Digital platforms for development: Foundations and research agenda. </a:t>
            </a:r>
            <a:r>
              <a:rPr lang="en-US" sz="1000" i="1" dirty="0">
                <a:latin typeface="Times New Roman" panose="02020603050405020304" pitchFamily="18" charset="0"/>
                <a:cs typeface="Times New Roman" panose="02020603050405020304" pitchFamily="18" charset="0"/>
              </a:rPr>
              <a:t>Information Systems Journal</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31</a:t>
            </a:r>
            <a:r>
              <a:rPr lang="en-US" sz="1000" dirty="0">
                <a:latin typeface="Times New Roman" panose="02020603050405020304" pitchFamily="18" charset="0"/>
                <a:cs typeface="Times New Roman" panose="02020603050405020304" pitchFamily="18" charset="0"/>
              </a:rPr>
              <a:t>(6), 869-902.</a:t>
            </a:r>
            <a:endParaRPr lang="en-IN" sz="1000" b="0" i="0" dirty="0">
              <a:solidFill>
                <a:srgbClr val="222222"/>
              </a:solidFill>
              <a:effectLst/>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89CF25F7-308C-4ACE-ABDB-F61A5A7DE71F}"/>
              </a:ext>
            </a:extLst>
          </p:cNvPr>
          <p:cNvSpPr>
            <a:spLocks noGrp="1"/>
          </p:cNvSpPr>
          <p:nvPr>
            <p:ph type="sldNum" sz="quarter" idx="12"/>
          </p:nvPr>
        </p:nvSpPr>
        <p:spPr/>
        <p:txBody>
          <a:bodyPr/>
          <a:lstStyle/>
          <a:p>
            <a:fld id="{DA319960-D80A-487D-941D-93EB5C0E1AB4}" type="slidenum">
              <a:rPr lang="en-IN" smtClean="0"/>
              <a:t>5</a:t>
            </a:fld>
            <a:endParaRPr lang="en-IN" dirty="0"/>
          </a:p>
        </p:txBody>
      </p:sp>
    </p:spTree>
    <p:extLst>
      <p:ext uri="{BB962C8B-B14F-4D97-AF65-F5344CB8AC3E}">
        <p14:creationId xmlns:p14="http://schemas.microsoft.com/office/powerpoint/2010/main" val="14267908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057" y="1887100"/>
            <a:ext cx="10515600" cy="1325563"/>
          </a:xfrm>
        </p:spPr>
        <p:txBody>
          <a:bodyPr/>
          <a:lstStyle/>
          <a:p>
            <a:pPr algn="ctr"/>
            <a:r>
              <a:rPr lang="en-US" b="1" dirty="0" smtClean="0"/>
              <a:t>Ethical issues </a:t>
            </a:r>
            <a:r>
              <a:rPr lang="en-US" b="1" dirty="0" smtClean="0"/>
              <a:t>&amp; </a:t>
            </a:r>
            <a:r>
              <a:rPr lang="en-US" b="1" dirty="0" smtClean="0"/>
              <a:t>Regulatory </a:t>
            </a:r>
            <a:r>
              <a:rPr lang="en-US" b="1" dirty="0" smtClean="0"/>
              <a:t>frameworks</a:t>
            </a:r>
            <a:endParaRPr lang="en-US" b="1" dirty="0"/>
          </a:p>
        </p:txBody>
      </p:sp>
      <p:sp>
        <p:nvSpPr>
          <p:cNvPr id="3" name="TextBox 2"/>
          <p:cNvSpPr txBox="1"/>
          <p:nvPr/>
        </p:nvSpPr>
        <p:spPr>
          <a:xfrm>
            <a:off x="4554245" y="4048217"/>
            <a:ext cx="2447465" cy="369332"/>
          </a:xfrm>
          <a:prstGeom prst="rect">
            <a:avLst/>
          </a:prstGeom>
          <a:noFill/>
        </p:spPr>
        <p:txBody>
          <a:bodyPr wrap="none" rtlCol="0">
            <a:spAutoFit/>
          </a:bodyPr>
          <a:lstStyle/>
          <a:p>
            <a:r>
              <a:rPr lang="en-US" b="1" dirty="0" smtClean="0"/>
              <a:t>Consumer/ Citizen Data</a:t>
            </a:r>
            <a:endParaRPr lang="en-US" b="1" dirty="0"/>
          </a:p>
        </p:txBody>
      </p:sp>
      <p:sp>
        <p:nvSpPr>
          <p:cNvPr id="4" name="TextBox 3"/>
          <p:cNvSpPr txBox="1"/>
          <p:nvPr/>
        </p:nvSpPr>
        <p:spPr>
          <a:xfrm>
            <a:off x="2920754" y="4572000"/>
            <a:ext cx="6043449" cy="369332"/>
          </a:xfrm>
          <a:prstGeom prst="rect">
            <a:avLst/>
          </a:prstGeom>
          <a:noFill/>
        </p:spPr>
        <p:txBody>
          <a:bodyPr wrap="none" rtlCol="0">
            <a:spAutoFit/>
          </a:bodyPr>
          <a:lstStyle/>
          <a:p>
            <a:r>
              <a:rPr lang="en-US" b="1" dirty="0" smtClean="0"/>
              <a:t>Should digital platforms store consumer/citizen data? Discuss</a:t>
            </a:r>
            <a:endParaRPr lang="en-US" b="1" dirty="0"/>
          </a:p>
        </p:txBody>
      </p:sp>
    </p:spTree>
    <p:extLst>
      <p:ext uri="{BB962C8B-B14F-4D97-AF65-F5344CB8AC3E}">
        <p14:creationId xmlns:p14="http://schemas.microsoft.com/office/powerpoint/2010/main" val="2198400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 Data Protection </a:t>
            </a:r>
            <a:r>
              <a:rPr lang="en-US" b="1" dirty="0" smtClean="0"/>
              <a:t>Regulation</a:t>
            </a:r>
            <a:r>
              <a:rPr lang="en-US" dirty="0" smtClean="0">
                <a:sym typeface="Wingdings" panose="05000000000000000000" pitchFamily="2" charset="2"/>
              </a:rPr>
              <a:t></a:t>
            </a:r>
            <a:r>
              <a:rPr lang="en-US" dirty="0" smtClean="0"/>
              <a:t> ‘</a:t>
            </a:r>
            <a:r>
              <a:rPr lang="en-US" b="1" dirty="0" smtClean="0"/>
              <a:t>GDPR</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a:t>M</a:t>
            </a:r>
            <a:r>
              <a:rPr lang="en-US" dirty="0" smtClean="0"/>
              <a:t>any </a:t>
            </a:r>
            <a:r>
              <a:rPr lang="en-US" dirty="0"/>
              <a:t>small and big businesses have been accused of not taking care of </a:t>
            </a:r>
            <a:r>
              <a:rPr lang="en-US" b="1" dirty="0"/>
              <a:t>customer data</a:t>
            </a:r>
            <a:r>
              <a:rPr lang="en-US" dirty="0"/>
              <a:t> and </a:t>
            </a:r>
            <a:r>
              <a:rPr lang="en-US" b="1" dirty="0"/>
              <a:t>exposing it to third-party companies</a:t>
            </a:r>
            <a:r>
              <a:rPr lang="en-US" dirty="0"/>
              <a:t>. </a:t>
            </a:r>
            <a:endParaRPr lang="en-US" dirty="0" smtClean="0"/>
          </a:p>
          <a:p>
            <a:pPr algn="just"/>
            <a:endParaRPr lang="en-US" dirty="0" smtClean="0"/>
          </a:p>
          <a:p>
            <a:pPr algn="just"/>
            <a:r>
              <a:rPr lang="en-US" dirty="0" smtClean="0"/>
              <a:t>There </a:t>
            </a:r>
            <a:r>
              <a:rPr lang="en-US" dirty="0"/>
              <a:t>are not one or two occasions where aggressive marketers targeted users with </a:t>
            </a:r>
            <a:r>
              <a:rPr lang="en-US" b="1" dirty="0"/>
              <a:t>spam campaigns</a:t>
            </a:r>
            <a:r>
              <a:rPr lang="en-US" dirty="0"/>
              <a:t>, and customers cried for change. </a:t>
            </a:r>
            <a:endParaRPr lang="en-US" dirty="0" smtClean="0"/>
          </a:p>
          <a:p>
            <a:pPr algn="just"/>
            <a:endParaRPr lang="en-US" dirty="0" smtClean="0"/>
          </a:p>
          <a:p>
            <a:pPr algn="just"/>
            <a:r>
              <a:rPr lang="en-US" dirty="0" smtClean="0"/>
              <a:t>The </a:t>
            </a:r>
            <a:r>
              <a:rPr lang="en-US" b="1" dirty="0"/>
              <a:t>European Parliament </a:t>
            </a:r>
            <a:r>
              <a:rPr lang="en-US" dirty="0"/>
              <a:t>heard their calls and introduced </a:t>
            </a:r>
            <a:r>
              <a:rPr lang="en-US" b="1" dirty="0"/>
              <a:t>GDPR</a:t>
            </a:r>
            <a:r>
              <a:rPr lang="en-US" dirty="0" smtClean="0"/>
              <a:t>.</a:t>
            </a:r>
          </a:p>
          <a:p>
            <a:pPr algn="just"/>
            <a:endParaRPr lang="en-US" dirty="0"/>
          </a:p>
          <a:p>
            <a:pPr algn="just"/>
            <a:r>
              <a:rPr lang="en-US" dirty="0" smtClean="0"/>
              <a:t>GDPR is </a:t>
            </a:r>
            <a:r>
              <a:rPr lang="en-US" b="1" dirty="0" smtClean="0"/>
              <a:t>globally relevant</a:t>
            </a:r>
            <a:r>
              <a:rPr lang="en-US" dirty="0" smtClean="0"/>
              <a:t>. It forms the </a:t>
            </a:r>
            <a:r>
              <a:rPr lang="en-US" b="1" dirty="0" smtClean="0"/>
              <a:t>gold standard </a:t>
            </a:r>
            <a:r>
              <a:rPr lang="en-US" dirty="0" smtClean="0"/>
              <a:t>for best practices regarding  consumer data sharing.</a:t>
            </a:r>
          </a:p>
          <a:p>
            <a:pPr algn="just"/>
            <a:endParaRPr lang="en-US" dirty="0" smtClean="0"/>
          </a:p>
          <a:p>
            <a:pPr algn="just"/>
            <a:r>
              <a:rPr lang="en-US" dirty="0" smtClean="0"/>
              <a:t>Along the same lines India is in process of </a:t>
            </a:r>
            <a:r>
              <a:rPr lang="en-US" dirty="0"/>
              <a:t>developing </a:t>
            </a:r>
            <a:r>
              <a:rPr lang="en-US" dirty="0" smtClean="0"/>
              <a:t>‘Digital </a:t>
            </a:r>
            <a:r>
              <a:rPr lang="en-US" dirty="0"/>
              <a:t>Personal Data Protection Bill, </a:t>
            </a:r>
            <a:r>
              <a:rPr lang="en-US" dirty="0" smtClean="0"/>
              <a:t>2022’</a:t>
            </a:r>
            <a:endParaRPr lang="en-US" dirty="0"/>
          </a:p>
          <a:p>
            <a:pPr algn="just"/>
            <a:endParaRPr lang="en-US" dirty="0"/>
          </a:p>
        </p:txBody>
      </p:sp>
    </p:spTree>
    <p:extLst>
      <p:ext uri="{BB962C8B-B14F-4D97-AF65-F5344CB8AC3E}">
        <p14:creationId xmlns:p14="http://schemas.microsoft.com/office/powerpoint/2010/main" val="3674563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 Data Protection Regulation</a:t>
            </a:r>
            <a:r>
              <a:rPr lang="en-US" dirty="0">
                <a:sym typeface="Wingdings" panose="05000000000000000000" pitchFamily="2" charset="2"/>
              </a:rPr>
              <a:t></a:t>
            </a:r>
            <a:r>
              <a:rPr lang="en-US" dirty="0"/>
              <a:t> ‘</a:t>
            </a:r>
            <a:r>
              <a:rPr lang="en-US" b="1" dirty="0"/>
              <a:t>GDPR</a:t>
            </a:r>
            <a:r>
              <a:rPr lang="en-US" dirty="0"/>
              <a:t>’</a:t>
            </a:r>
          </a:p>
        </p:txBody>
      </p:sp>
      <p:sp>
        <p:nvSpPr>
          <p:cNvPr id="3" name="Content Placeholder 2"/>
          <p:cNvSpPr>
            <a:spLocks noGrp="1"/>
          </p:cNvSpPr>
          <p:nvPr>
            <p:ph idx="1"/>
          </p:nvPr>
        </p:nvSpPr>
        <p:spPr/>
        <p:txBody>
          <a:bodyPr>
            <a:normAutofit fontScale="92500" lnSpcReduction="10000"/>
          </a:bodyPr>
          <a:lstStyle/>
          <a:p>
            <a:r>
              <a:rPr lang="en-US" dirty="0"/>
              <a:t>GDPR is the acronym that stands for “General Data Protection Regulation,” and it is a law that concerns all European citizens</a:t>
            </a:r>
            <a:r>
              <a:rPr lang="en-US" dirty="0" smtClean="0"/>
              <a:t>. </a:t>
            </a:r>
          </a:p>
          <a:p>
            <a:r>
              <a:rPr lang="en-US" dirty="0" smtClean="0"/>
              <a:t>It </a:t>
            </a:r>
            <a:r>
              <a:rPr lang="en-US" dirty="0" smtClean="0"/>
              <a:t>has implications for Indian firms.</a:t>
            </a:r>
            <a:r>
              <a:rPr lang="en-US" dirty="0" smtClean="0"/>
              <a:t> Digital markets go beyond </a:t>
            </a:r>
            <a:r>
              <a:rPr lang="en-US" b="1" dirty="0" smtClean="0"/>
              <a:t>national boundary</a:t>
            </a:r>
            <a:r>
              <a:rPr lang="en-US" dirty="0" smtClean="0"/>
              <a:t>.</a:t>
            </a:r>
            <a:endParaRPr lang="en-US" dirty="0" smtClean="0"/>
          </a:p>
          <a:p>
            <a:pPr marL="0" indent="0">
              <a:buNone/>
            </a:pPr>
            <a:endParaRPr lang="en-US" dirty="0" smtClean="0"/>
          </a:p>
          <a:p>
            <a:r>
              <a:rPr lang="en-US" dirty="0" smtClean="0"/>
              <a:t>The </a:t>
            </a:r>
            <a:r>
              <a:rPr lang="en-US" dirty="0"/>
              <a:t>initial idea was approved in April 2016, but GDPR took effect on the 25th of May 2018</a:t>
            </a:r>
            <a:r>
              <a:rPr lang="en-US" dirty="0" smtClean="0"/>
              <a:t>.</a:t>
            </a:r>
          </a:p>
          <a:p>
            <a:endParaRPr lang="en-US" dirty="0"/>
          </a:p>
          <a:p>
            <a:r>
              <a:rPr lang="en-US" dirty="0"/>
              <a:t>An important thing to note about the latest data protection act is that </a:t>
            </a:r>
            <a:r>
              <a:rPr lang="en-US" b="1" dirty="0"/>
              <a:t>it concerns all types of collecting data </a:t>
            </a:r>
            <a:r>
              <a:rPr lang="en-US" dirty="0"/>
              <a:t>– regardless of it being </a:t>
            </a:r>
            <a:r>
              <a:rPr lang="en-US" b="1" dirty="0"/>
              <a:t>data on paper </a:t>
            </a:r>
            <a:r>
              <a:rPr lang="en-US" dirty="0"/>
              <a:t>or </a:t>
            </a:r>
            <a:r>
              <a:rPr lang="en-US" b="1" dirty="0"/>
              <a:t>digital records</a:t>
            </a:r>
            <a:r>
              <a:rPr lang="en-US" dirty="0"/>
              <a:t>.</a:t>
            </a:r>
          </a:p>
          <a:p>
            <a:endParaRPr lang="en-US" dirty="0" smtClean="0"/>
          </a:p>
        </p:txBody>
      </p:sp>
    </p:spTree>
    <p:extLst>
      <p:ext uri="{BB962C8B-B14F-4D97-AF65-F5344CB8AC3E}">
        <p14:creationId xmlns:p14="http://schemas.microsoft.com/office/powerpoint/2010/main" val="3288425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 Data Protection Regulation</a:t>
            </a:r>
            <a:r>
              <a:rPr lang="en-US" dirty="0">
                <a:sym typeface="Wingdings" panose="05000000000000000000" pitchFamily="2" charset="2"/>
              </a:rPr>
              <a:t></a:t>
            </a:r>
            <a:r>
              <a:rPr lang="en-US" dirty="0"/>
              <a:t> ‘</a:t>
            </a:r>
            <a:r>
              <a:rPr lang="en-US" b="1" dirty="0"/>
              <a:t>GDPR</a:t>
            </a:r>
            <a:r>
              <a:rPr lang="en-US" dirty="0"/>
              <a:t>’</a:t>
            </a:r>
          </a:p>
        </p:txBody>
      </p:sp>
      <p:sp>
        <p:nvSpPr>
          <p:cNvPr id="3" name="Content Placeholder 2"/>
          <p:cNvSpPr>
            <a:spLocks noGrp="1"/>
          </p:cNvSpPr>
          <p:nvPr>
            <p:ph idx="1"/>
          </p:nvPr>
        </p:nvSpPr>
        <p:spPr/>
        <p:txBody>
          <a:bodyPr/>
          <a:lstStyle/>
          <a:p>
            <a:r>
              <a:rPr lang="en-US" dirty="0"/>
              <a:t>It is a general law that </a:t>
            </a:r>
            <a:r>
              <a:rPr lang="en-US" b="1" dirty="0"/>
              <a:t>doesn’t target a single area </a:t>
            </a:r>
            <a:r>
              <a:rPr lang="en-US" dirty="0"/>
              <a:t>or </a:t>
            </a:r>
            <a:r>
              <a:rPr lang="en-US" b="1" dirty="0"/>
              <a:t>type of business</a:t>
            </a:r>
            <a:r>
              <a:rPr lang="en-US" dirty="0"/>
              <a:t>. </a:t>
            </a:r>
            <a:endParaRPr lang="en-US" dirty="0" smtClean="0"/>
          </a:p>
          <a:p>
            <a:endParaRPr lang="en-US" dirty="0"/>
          </a:p>
          <a:p>
            <a:r>
              <a:rPr lang="en-US" dirty="0" smtClean="0"/>
              <a:t>It is a </a:t>
            </a:r>
            <a:r>
              <a:rPr lang="en-US" b="1" dirty="0" smtClean="0"/>
              <a:t>blanket regulation,</a:t>
            </a:r>
            <a:endParaRPr lang="en-US" b="1" dirty="0" smtClean="0"/>
          </a:p>
          <a:p>
            <a:endParaRPr lang="en-US" dirty="0" smtClean="0"/>
          </a:p>
          <a:p>
            <a:r>
              <a:rPr lang="en-US" dirty="0" smtClean="0"/>
              <a:t>Since </a:t>
            </a:r>
            <a:r>
              <a:rPr lang="en-US" dirty="0"/>
              <a:t>its launch, every single bookstore, hospital, ecommerce business, government institution, etc., should comply with the processing data rules for European Union citizens.</a:t>
            </a:r>
          </a:p>
          <a:p>
            <a:pPr marL="0" indent="0">
              <a:buNone/>
            </a:pPr>
            <a:endParaRPr lang="en-US" dirty="0"/>
          </a:p>
        </p:txBody>
      </p:sp>
    </p:spTree>
    <p:extLst>
      <p:ext uri="{BB962C8B-B14F-4D97-AF65-F5344CB8AC3E}">
        <p14:creationId xmlns:p14="http://schemas.microsoft.com/office/powerpoint/2010/main" val="4214985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is the GDPR Important</a:t>
            </a:r>
            <a:r>
              <a:rPr lang="en-US" b="1" dirty="0" smtClean="0"/>
              <a:t>?</a:t>
            </a:r>
            <a:endParaRPr lang="en-US" dirty="0"/>
          </a:p>
        </p:txBody>
      </p:sp>
      <p:sp>
        <p:nvSpPr>
          <p:cNvPr id="3" name="Content Placeholder 2"/>
          <p:cNvSpPr>
            <a:spLocks noGrp="1"/>
          </p:cNvSpPr>
          <p:nvPr>
            <p:ph idx="1"/>
          </p:nvPr>
        </p:nvSpPr>
        <p:spPr/>
        <p:txBody>
          <a:bodyPr>
            <a:normAutofit/>
          </a:bodyPr>
          <a:lstStyle/>
          <a:p>
            <a:pPr algn="just"/>
            <a:r>
              <a:rPr lang="en-US" dirty="0" smtClean="0"/>
              <a:t>GDPR </a:t>
            </a:r>
            <a:r>
              <a:rPr lang="en-US" dirty="0"/>
              <a:t>is highly important in digital commerce, as </a:t>
            </a:r>
            <a:r>
              <a:rPr lang="en-US" b="1" dirty="0"/>
              <a:t>online stores process data daily. Lots of data.</a:t>
            </a:r>
          </a:p>
          <a:p>
            <a:pPr algn="just"/>
            <a:r>
              <a:rPr lang="en-US" dirty="0"/>
              <a:t>As we mentioned earlier, the GDPR law was passed because of multiple customer complaints heavily targeted with </a:t>
            </a:r>
            <a:r>
              <a:rPr lang="en-US" b="1" dirty="0" err="1"/>
              <a:t>spammy</a:t>
            </a:r>
            <a:r>
              <a:rPr lang="en-US" b="1" dirty="0"/>
              <a:t> campaigns</a:t>
            </a:r>
            <a:r>
              <a:rPr lang="en-US" dirty="0"/>
              <a:t> to which they have never subscribed.</a:t>
            </a:r>
          </a:p>
          <a:p>
            <a:pPr algn="just"/>
            <a:r>
              <a:rPr lang="en-US" dirty="0"/>
              <a:t>Among the most critical things </a:t>
            </a:r>
            <a:r>
              <a:rPr lang="en-US" dirty="0" smtClean="0"/>
              <a:t>after </a:t>
            </a:r>
            <a:r>
              <a:rPr lang="en-US" dirty="0"/>
              <a:t>the introduction of GDPR is that </a:t>
            </a:r>
            <a:r>
              <a:rPr lang="en-US" b="1" dirty="0"/>
              <a:t>customer data can no longer be sold and mishandled</a:t>
            </a:r>
            <a:r>
              <a:rPr lang="en-US" dirty="0"/>
              <a:t>. </a:t>
            </a:r>
            <a:endParaRPr lang="en-US" dirty="0" smtClean="0"/>
          </a:p>
          <a:p>
            <a:pPr algn="just"/>
            <a:r>
              <a:rPr lang="en-US" dirty="0" smtClean="0"/>
              <a:t>If </a:t>
            </a:r>
            <a:r>
              <a:rPr lang="en-US" dirty="0"/>
              <a:t>there were a way to escape </a:t>
            </a:r>
            <a:r>
              <a:rPr lang="en-US" b="1" dirty="0"/>
              <a:t>massive financial charges </a:t>
            </a:r>
            <a:r>
              <a:rPr lang="en-US" dirty="0"/>
              <a:t>in the past, authorities would now sanction </a:t>
            </a:r>
            <a:r>
              <a:rPr lang="en-US" b="1" dirty="0"/>
              <a:t>data breaches </a:t>
            </a:r>
            <a:r>
              <a:rPr lang="en-US" dirty="0"/>
              <a:t>regardless of whether they are intentional.</a:t>
            </a:r>
          </a:p>
          <a:p>
            <a:pPr algn="just"/>
            <a:endParaRPr lang="en-US" dirty="0"/>
          </a:p>
        </p:txBody>
      </p:sp>
    </p:spTree>
    <p:extLst>
      <p:ext uri="{BB962C8B-B14F-4D97-AF65-F5344CB8AC3E}">
        <p14:creationId xmlns:p14="http://schemas.microsoft.com/office/powerpoint/2010/main" val="648217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GDPR for </a:t>
            </a:r>
            <a:r>
              <a:rPr lang="en-US" b="1" dirty="0" smtClean="0"/>
              <a:t>Customers</a:t>
            </a:r>
            <a:endParaRPr lang="en-US" dirty="0"/>
          </a:p>
        </p:txBody>
      </p:sp>
      <p:sp>
        <p:nvSpPr>
          <p:cNvPr id="3" name="Content Placeholder 2"/>
          <p:cNvSpPr>
            <a:spLocks noGrp="1"/>
          </p:cNvSpPr>
          <p:nvPr>
            <p:ph idx="1"/>
          </p:nvPr>
        </p:nvSpPr>
        <p:spPr/>
        <p:txBody>
          <a:bodyPr>
            <a:normAutofit/>
          </a:bodyPr>
          <a:lstStyle/>
          <a:p>
            <a:pPr algn="just"/>
            <a:r>
              <a:rPr lang="en-US" dirty="0" smtClean="0"/>
              <a:t>The law </a:t>
            </a:r>
            <a:r>
              <a:rPr lang="en-US" dirty="0"/>
              <a:t>gives customers </a:t>
            </a:r>
            <a:r>
              <a:rPr lang="en-US" b="1" dirty="0" smtClean="0"/>
              <a:t>extra data </a:t>
            </a:r>
            <a:r>
              <a:rPr lang="en-US" b="1" dirty="0"/>
              <a:t>security </a:t>
            </a:r>
            <a:r>
              <a:rPr lang="en-US" dirty="0"/>
              <a:t>and </a:t>
            </a:r>
            <a:r>
              <a:rPr lang="en-US" b="1" dirty="0"/>
              <a:t>control</a:t>
            </a:r>
            <a:r>
              <a:rPr lang="en-US" dirty="0"/>
              <a:t> of their personal information. </a:t>
            </a:r>
            <a:endParaRPr lang="en-US" dirty="0" smtClean="0"/>
          </a:p>
          <a:p>
            <a:pPr algn="just"/>
            <a:r>
              <a:rPr lang="en-US" dirty="0" smtClean="0"/>
              <a:t>Nowadays</a:t>
            </a:r>
            <a:r>
              <a:rPr lang="en-US" dirty="0"/>
              <a:t>, </a:t>
            </a:r>
            <a:r>
              <a:rPr lang="en-US" b="1" dirty="0"/>
              <a:t>users can decide if they want their IP addresses </a:t>
            </a:r>
            <a:r>
              <a:rPr lang="en-US" dirty="0"/>
              <a:t>(location) to be tracked and which companies to share data with.</a:t>
            </a:r>
          </a:p>
          <a:p>
            <a:pPr algn="just"/>
            <a:r>
              <a:rPr lang="en-US" dirty="0"/>
              <a:t>When the European Parliament passed the GDPR law, </a:t>
            </a:r>
            <a:endParaRPr lang="en-US" dirty="0" smtClean="0"/>
          </a:p>
          <a:p>
            <a:pPr lvl="1" algn="just">
              <a:buFont typeface="Wingdings" panose="05000000000000000000" pitchFamily="2" charset="2"/>
              <a:buChar char="Ø"/>
            </a:pPr>
            <a:r>
              <a:rPr lang="en-US" dirty="0"/>
              <a:t>I</a:t>
            </a:r>
            <a:r>
              <a:rPr lang="en-US" dirty="0" smtClean="0"/>
              <a:t>t </a:t>
            </a:r>
            <a:r>
              <a:rPr lang="en-US" dirty="0"/>
              <a:t>gave </a:t>
            </a:r>
            <a:r>
              <a:rPr lang="en-US" b="1" dirty="0"/>
              <a:t>customers the option to provide or deny access to their private </a:t>
            </a:r>
            <a:r>
              <a:rPr lang="en-US" b="1" dirty="0" smtClean="0"/>
              <a:t>data</a:t>
            </a:r>
          </a:p>
          <a:p>
            <a:pPr lvl="1" algn="just">
              <a:buFont typeface="Wingdings" panose="05000000000000000000" pitchFamily="2" charset="2"/>
              <a:buChar char="Ø"/>
            </a:pPr>
            <a:r>
              <a:rPr lang="en-US" dirty="0"/>
              <a:t>T</a:t>
            </a:r>
            <a:r>
              <a:rPr lang="en-US" dirty="0" smtClean="0"/>
              <a:t>he </a:t>
            </a:r>
            <a:r>
              <a:rPr lang="en-US" b="1" dirty="0"/>
              <a:t>right to be erased from a database </a:t>
            </a:r>
            <a:r>
              <a:rPr lang="en-US" dirty="0"/>
              <a:t>if they have changed their </a:t>
            </a:r>
            <a:r>
              <a:rPr lang="en-US" dirty="0" smtClean="0"/>
              <a:t>minds</a:t>
            </a:r>
          </a:p>
          <a:p>
            <a:pPr lvl="1" algn="just">
              <a:buFont typeface="Wingdings" panose="05000000000000000000" pitchFamily="2" charset="2"/>
              <a:buChar char="Ø"/>
            </a:pPr>
            <a:r>
              <a:rPr lang="en-US" dirty="0" smtClean="0"/>
              <a:t>Most </a:t>
            </a:r>
            <a:r>
              <a:rPr lang="en-US" dirty="0"/>
              <a:t>importantly, the </a:t>
            </a:r>
            <a:r>
              <a:rPr lang="en-US" b="1" dirty="0"/>
              <a:t>right to have control of their data at all times</a:t>
            </a:r>
            <a:r>
              <a:rPr lang="en-US" dirty="0"/>
              <a:t>.</a:t>
            </a:r>
          </a:p>
          <a:p>
            <a:pPr algn="just"/>
            <a:r>
              <a:rPr lang="en-US" dirty="0"/>
              <a:t>And it’s not valid just for online companies, and the </a:t>
            </a:r>
            <a:r>
              <a:rPr lang="en-US" b="1" dirty="0"/>
              <a:t>GDPR applies to all types of data, whether digital storage or paper</a:t>
            </a:r>
            <a:r>
              <a:rPr lang="en-US" dirty="0"/>
              <a:t>.</a:t>
            </a:r>
          </a:p>
          <a:p>
            <a:pPr algn="just"/>
            <a:endParaRPr lang="en-US" dirty="0"/>
          </a:p>
        </p:txBody>
      </p:sp>
    </p:spTree>
    <p:extLst>
      <p:ext uri="{BB962C8B-B14F-4D97-AF65-F5344CB8AC3E}">
        <p14:creationId xmlns:p14="http://schemas.microsoft.com/office/powerpoint/2010/main" val="3249571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GDPR for </a:t>
            </a:r>
            <a:r>
              <a:rPr lang="en-US" b="1" dirty="0" smtClean="0"/>
              <a:t>Ecommerce</a:t>
            </a:r>
            <a:endParaRPr lang="en-US" dirty="0"/>
          </a:p>
        </p:txBody>
      </p:sp>
      <p:sp>
        <p:nvSpPr>
          <p:cNvPr id="3" name="Content Placeholder 2"/>
          <p:cNvSpPr>
            <a:spLocks noGrp="1"/>
          </p:cNvSpPr>
          <p:nvPr>
            <p:ph idx="1"/>
          </p:nvPr>
        </p:nvSpPr>
        <p:spPr/>
        <p:txBody>
          <a:bodyPr>
            <a:normAutofit/>
          </a:bodyPr>
          <a:lstStyle/>
          <a:p>
            <a:pPr algn="just"/>
            <a:r>
              <a:rPr lang="en-US" dirty="0"/>
              <a:t>Ecommerce businesses weren’t that happy with the introduction, as they needed to </a:t>
            </a:r>
            <a:r>
              <a:rPr lang="en-US" b="1" dirty="0"/>
              <a:t>change their existing means of data processing</a:t>
            </a:r>
            <a:r>
              <a:rPr lang="en-US" dirty="0" smtClean="0"/>
              <a:t>.</a:t>
            </a:r>
          </a:p>
          <a:p>
            <a:pPr algn="just"/>
            <a:r>
              <a:rPr lang="en-US" dirty="0" smtClean="0"/>
              <a:t>For </a:t>
            </a:r>
            <a:r>
              <a:rPr lang="en-US" dirty="0"/>
              <a:t>example, each company nowadays should have a </a:t>
            </a:r>
            <a:r>
              <a:rPr lang="en-US" b="1" u="sng" dirty="0"/>
              <a:t>dedicated data protection officer</a:t>
            </a:r>
            <a:r>
              <a:rPr lang="en-US" dirty="0"/>
              <a:t>. </a:t>
            </a:r>
            <a:endParaRPr lang="en-US" dirty="0" smtClean="0"/>
          </a:p>
          <a:p>
            <a:pPr algn="just"/>
            <a:r>
              <a:rPr lang="en-US" dirty="0" smtClean="0"/>
              <a:t>All </a:t>
            </a:r>
            <a:r>
              <a:rPr lang="en-US" dirty="0"/>
              <a:t>company executives who have access to private information will now have to follow strict GDPR requirements.</a:t>
            </a:r>
          </a:p>
          <a:p>
            <a:pPr algn="just"/>
            <a:r>
              <a:rPr lang="en-US" dirty="0"/>
              <a:t>It’s also important to know that every </a:t>
            </a:r>
            <a:r>
              <a:rPr lang="en-US" dirty="0" smtClean="0"/>
              <a:t>e-commerce </a:t>
            </a:r>
            <a:r>
              <a:rPr lang="en-US" dirty="0"/>
              <a:t>store selling goods and services with European citizens has to be </a:t>
            </a:r>
            <a:r>
              <a:rPr lang="en-US" b="1" i="1" u="sng" dirty="0"/>
              <a:t>GDPR-compliant, regardless of their location (it has an extraterritorial effect).</a:t>
            </a:r>
          </a:p>
          <a:p>
            <a:pPr marL="0" indent="0" algn="just">
              <a:buNone/>
            </a:pPr>
            <a:endParaRPr lang="en-US" dirty="0"/>
          </a:p>
          <a:p>
            <a:pPr algn="just"/>
            <a:endParaRPr lang="en-US" dirty="0"/>
          </a:p>
        </p:txBody>
      </p:sp>
    </p:spTree>
    <p:extLst>
      <p:ext uri="{BB962C8B-B14F-4D97-AF65-F5344CB8AC3E}">
        <p14:creationId xmlns:p14="http://schemas.microsoft.com/office/powerpoint/2010/main" val="4060263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Scam </a:t>
            </a:r>
            <a:r>
              <a:rPr lang="en-US" b="1" dirty="0" smtClean="0"/>
              <a:t>Filtering</a:t>
            </a:r>
            <a:r>
              <a:rPr lang="en-US" dirty="0" smtClean="0"/>
              <a:t>- Benefits of GDPR</a:t>
            </a:r>
            <a:endParaRPr lang="en-US" dirty="0"/>
          </a:p>
        </p:txBody>
      </p:sp>
      <p:sp>
        <p:nvSpPr>
          <p:cNvPr id="3" name="Content Placeholder 2"/>
          <p:cNvSpPr>
            <a:spLocks noGrp="1"/>
          </p:cNvSpPr>
          <p:nvPr>
            <p:ph idx="1"/>
          </p:nvPr>
        </p:nvSpPr>
        <p:spPr/>
        <p:txBody>
          <a:bodyPr/>
          <a:lstStyle/>
          <a:p>
            <a:pPr algn="just"/>
            <a:r>
              <a:rPr lang="en-US" dirty="0" smtClean="0"/>
              <a:t>If </a:t>
            </a:r>
            <a:r>
              <a:rPr lang="en-US" dirty="0"/>
              <a:t>you’re a legitimate </a:t>
            </a:r>
            <a:r>
              <a:rPr lang="en-US" dirty="0" smtClean="0"/>
              <a:t>e-commerce </a:t>
            </a:r>
            <a:r>
              <a:rPr lang="en-US" dirty="0"/>
              <a:t>business, you </a:t>
            </a:r>
            <a:r>
              <a:rPr lang="en-US" dirty="0" smtClean="0"/>
              <a:t>know </a:t>
            </a:r>
            <a:r>
              <a:rPr lang="en-US" dirty="0"/>
              <a:t>how bad it is to compete with scammers. </a:t>
            </a:r>
            <a:endParaRPr lang="en-US" dirty="0" smtClean="0"/>
          </a:p>
          <a:p>
            <a:pPr algn="just"/>
            <a:r>
              <a:rPr lang="en-US" dirty="0"/>
              <a:t>T</a:t>
            </a:r>
            <a:r>
              <a:rPr lang="en-US" dirty="0" smtClean="0"/>
              <a:t>hey </a:t>
            </a:r>
            <a:r>
              <a:rPr lang="en-US" dirty="0"/>
              <a:t>know all the tricks of </a:t>
            </a:r>
            <a:r>
              <a:rPr lang="en-US" dirty="0" smtClean="0"/>
              <a:t>black-hat </a:t>
            </a:r>
            <a:r>
              <a:rPr lang="en-US" dirty="0"/>
              <a:t>marketing and often target customers with exceptional offers that don’t exist and offers that you have no chance of matching.</a:t>
            </a:r>
          </a:p>
          <a:p>
            <a:pPr algn="just"/>
            <a:r>
              <a:rPr lang="en-US" b="1" dirty="0"/>
              <a:t>Scammers put a dark stain </a:t>
            </a:r>
            <a:r>
              <a:rPr lang="en-US" dirty="0"/>
              <a:t>on the whole </a:t>
            </a:r>
            <a:r>
              <a:rPr lang="en-US" b="1" dirty="0" smtClean="0"/>
              <a:t>e-commerce </a:t>
            </a:r>
            <a:r>
              <a:rPr lang="en-US" b="1" dirty="0"/>
              <a:t>industry and its reputation</a:t>
            </a:r>
            <a:r>
              <a:rPr lang="en-US" dirty="0"/>
              <a:t>. </a:t>
            </a:r>
            <a:endParaRPr lang="en-US" dirty="0" smtClean="0"/>
          </a:p>
          <a:p>
            <a:pPr algn="just"/>
            <a:r>
              <a:rPr lang="en-US" dirty="0" smtClean="0"/>
              <a:t>Although </a:t>
            </a:r>
            <a:r>
              <a:rPr lang="en-US" dirty="0"/>
              <a:t>GDPR hasn’t put an end to cruel practices, as some people will always find loopholes in regulations, it has significantly raised </a:t>
            </a:r>
            <a:r>
              <a:rPr lang="en-US" b="1" dirty="0"/>
              <a:t>customer awareness </a:t>
            </a:r>
            <a:r>
              <a:rPr lang="en-US" dirty="0"/>
              <a:t>and </a:t>
            </a:r>
            <a:r>
              <a:rPr lang="en-US" b="1" dirty="0"/>
              <a:t>made shoppers more conscious</a:t>
            </a:r>
            <a:r>
              <a:rPr lang="en-US" dirty="0"/>
              <a:t>.</a:t>
            </a:r>
          </a:p>
          <a:p>
            <a:pPr algn="just"/>
            <a:endParaRPr lang="en-US" dirty="0"/>
          </a:p>
        </p:txBody>
      </p:sp>
    </p:spTree>
    <p:extLst>
      <p:ext uri="{BB962C8B-B14F-4D97-AF65-F5344CB8AC3E}">
        <p14:creationId xmlns:p14="http://schemas.microsoft.com/office/powerpoint/2010/main" val="338979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Targeted </a:t>
            </a:r>
            <a:r>
              <a:rPr lang="en-US" b="1" dirty="0" smtClean="0"/>
              <a:t>Marketing- Benefits for platforms</a:t>
            </a:r>
            <a:endParaRPr lang="en-US" dirty="0"/>
          </a:p>
        </p:txBody>
      </p:sp>
      <p:sp>
        <p:nvSpPr>
          <p:cNvPr id="3" name="Content Placeholder 2"/>
          <p:cNvSpPr>
            <a:spLocks noGrp="1"/>
          </p:cNvSpPr>
          <p:nvPr>
            <p:ph idx="1"/>
          </p:nvPr>
        </p:nvSpPr>
        <p:spPr/>
        <p:txBody>
          <a:bodyPr/>
          <a:lstStyle/>
          <a:p>
            <a:r>
              <a:rPr lang="en-US" dirty="0" smtClean="0"/>
              <a:t>Instead </a:t>
            </a:r>
            <a:r>
              <a:rPr lang="en-US" dirty="0"/>
              <a:t>of paying for ads that will reach everyone who enters your website, </a:t>
            </a:r>
            <a:r>
              <a:rPr lang="en-US" b="1" dirty="0"/>
              <a:t>you will only reach out to those willing to share their data</a:t>
            </a:r>
            <a:r>
              <a:rPr lang="en-US" dirty="0"/>
              <a:t>. </a:t>
            </a:r>
            <a:endParaRPr lang="en-US" dirty="0" smtClean="0"/>
          </a:p>
          <a:p>
            <a:r>
              <a:rPr lang="en-US" dirty="0" smtClean="0"/>
              <a:t>And </a:t>
            </a:r>
            <a:r>
              <a:rPr lang="en-US" b="1" dirty="0"/>
              <a:t>if users are proactive</a:t>
            </a:r>
            <a:r>
              <a:rPr lang="en-US" dirty="0"/>
              <a:t>, they </a:t>
            </a:r>
            <a:r>
              <a:rPr lang="en-US" dirty="0" smtClean="0"/>
              <a:t>probably </a:t>
            </a:r>
            <a:r>
              <a:rPr lang="en-US" dirty="0"/>
              <a:t>have </a:t>
            </a:r>
            <a:r>
              <a:rPr lang="en-US" b="1" dirty="0"/>
              <a:t>some initial interest </a:t>
            </a:r>
            <a:r>
              <a:rPr lang="en-US" dirty="0"/>
              <a:t>that you could use.</a:t>
            </a:r>
          </a:p>
          <a:p>
            <a:r>
              <a:rPr lang="en-US" dirty="0"/>
              <a:t>That’s especially valid for </a:t>
            </a:r>
            <a:r>
              <a:rPr lang="en-US" dirty="0" smtClean="0"/>
              <a:t>email/</a:t>
            </a:r>
            <a:r>
              <a:rPr lang="en-US" dirty="0" err="1" smtClean="0"/>
              <a:t>Whatsapp</a:t>
            </a:r>
            <a:r>
              <a:rPr lang="en-US" dirty="0" smtClean="0"/>
              <a:t>/SMS marketing.</a:t>
            </a:r>
          </a:p>
          <a:p>
            <a:r>
              <a:rPr lang="en-US" dirty="0" smtClean="0"/>
              <a:t>GDPR </a:t>
            </a:r>
            <a:r>
              <a:rPr lang="en-US" dirty="0"/>
              <a:t>law could </a:t>
            </a:r>
            <a:r>
              <a:rPr lang="en-US" dirty="0" smtClean="0"/>
              <a:t>save </a:t>
            </a:r>
            <a:r>
              <a:rPr lang="en-US" dirty="0"/>
              <a:t>you thousands in terms of marketing costs (provided that you follow the </a:t>
            </a:r>
            <a:r>
              <a:rPr lang="en-US" dirty="0" smtClean="0"/>
              <a:t>rules).</a:t>
            </a:r>
            <a:endParaRPr lang="en-US" dirty="0"/>
          </a:p>
          <a:p>
            <a:endParaRPr lang="en-US" dirty="0"/>
          </a:p>
        </p:txBody>
      </p:sp>
    </p:spTree>
    <p:extLst>
      <p:ext uri="{BB962C8B-B14F-4D97-AF65-F5344CB8AC3E}">
        <p14:creationId xmlns:p14="http://schemas.microsoft.com/office/powerpoint/2010/main" val="23281282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Benefitting from GDPR</a:t>
            </a:r>
            <a:endParaRPr lang="en-US" b="1" dirty="0"/>
          </a:p>
        </p:txBody>
      </p:sp>
      <p:sp>
        <p:nvSpPr>
          <p:cNvPr id="3" name="Content Placeholder 2"/>
          <p:cNvSpPr>
            <a:spLocks noGrp="1"/>
          </p:cNvSpPr>
          <p:nvPr>
            <p:ph idx="1"/>
          </p:nvPr>
        </p:nvSpPr>
        <p:spPr/>
        <p:txBody>
          <a:bodyPr/>
          <a:lstStyle/>
          <a:p>
            <a:r>
              <a:rPr lang="en-US" dirty="0" smtClean="0"/>
              <a:t>That’s </a:t>
            </a:r>
            <a:r>
              <a:rPr lang="en-US" dirty="0"/>
              <a:t>odd at first sight, but you can promote your ecommerce store by </a:t>
            </a:r>
            <a:r>
              <a:rPr lang="en-US" b="1" dirty="0"/>
              <a:t>stating how strong your data protection policies </a:t>
            </a:r>
            <a:r>
              <a:rPr lang="en-US" dirty="0"/>
              <a:t>are and </a:t>
            </a:r>
            <a:r>
              <a:rPr lang="en-US" b="1" dirty="0"/>
              <a:t>how customers’ personal data is safe with you</a:t>
            </a:r>
            <a:r>
              <a:rPr lang="en-US" dirty="0"/>
              <a:t>.</a:t>
            </a:r>
          </a:p>
          <a:p>
            <a:r>
              <a:rPr lang="en-US" dirty="0"/>
              <a:t>A report shared in </a:t>
            </a:r>
            <a:r>
              <a:rPr lang="en-US" dirty="0" err="1"/>
              <a:t>TechRepublic</a:t>
            </a:r>
            <a:r>
              <a:rPr lang="en-US" dirty="0"/>
              <a:t> states that </a:t>
            </a:r>
            <a:r>
              <a:rPr lang="en-US" u="sng" dirty="0"/>
              <a:t>47% of respondents fear their data can be hacked</a:t>
            </a:r>
            <a:r>
              <a:rPr lang="en-US" dirty="0"/>
              <a:t>, so </a:t>
            </a:r>
            <a:r>
              <a:rPr lang="en-US" b="1" dirty="0"/>
              <a:t>promising a safe user experience will be welcomed with open arms</a:t>
            </a:r>
            <a:r>
              <a:rPr lang="en-US" dirty="0"/>
              <a:t>.</a:t>
            </a:r>
          </a:p>
          <a:p>
            <a:pPr marL="0" indent="0">
              <a:buNone/>
            </a:pPr>
            <a:endParaRPr lang="en-US" dirty="0"/>
          </a:p>
        </p:txBody>
      </p:sp>
    </p:spTree>
    <p:extLst>
      <p:ext uri="{BB962C8B-B14F-4D97-AF65-F5344CB8AC3E}">
        <p14:creationId xmlns:p14="http://schemas.microsoft.com/office/powerpoint/2010/main" val="3223512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GDPR- The specifics</a:t>
            </a:r>
            <a:endParaRPr lang="en-US" b="1" dirty="0"/>
          </a:p>
        </p:txBody>
      </p:sp>
      <p:sp>
        <p:nvSpPr>
          <p:cNvPr id="3" name="Content Placeholder 2"/>
          <p:cNvSpPr>
            <a:spLocks noGrp="1"/>
          </p:cNvSpPr>
          <p:nvPr>
            <p:ph idx="1"/>
          </p:nvPr>
        </p:nvSpPr>
        <p:spPr/>
        <p:txBody>
          <a:bodyPr>
            <a:normAutofit fontScale="92500" lnSpcReduction="10000"/>
          </a:bodyPr>
          <a:lstStyle/>
          <a:p>
            <a:pPr lvl="0"/>
            <a:r>
              <a:rPr lang="en-US" b="1" dirty="0"/>
              <a:t>Change the cookie policy from opt-out to opt-in: </a:t>
            </a:r>
            <a:r>
              <a:rPr lang="en-US" dirty="0"/>
              <a:t>one of the biggest things to consider is the cookies’ policy. </a:t>
            </a:r>
            <a:endParaRPr lang="en-US" dirty="0" smtClean="0"/>
          </a:p>
          <a:p>
            <a:pPr marL="457200" lvl="1" indent="0" algn="just">
              <a:buNone/>
            </a:pPr>
            <a:r>
              <a:rPr lang="en-US" dirty="0" smtClean="0"/>
              <a:t>Beforehand</a:t>
            </a:r>
            <a:r>
              <a:rPr lang="en-US" dirty="0"/>
              <a:t>, users were provided content by default, and they had to opt-out of receiving emails and other information from businesses. After the GDPR law enforcement, </a:t>
            </a:r>
            <a:r>
              <a:rPr lang="en-US" b="1" dirty="0"/>
              <a:t>companies have to include a double opt-in to ensure customers know what they are doing.</a:t>
            </a:r>
          </a:p>
          <a:p>
            <a:pPr lvl="0"/>
            <a:r>
              <a:rPr lang="en-US" b="1" dirty="0"/>
              <a:t>Ensure 3rd party services are also GDPR-compliant: </a:t>
            </a:r>
            <a:endParaRPr lang="en-US" b="1" dirty="0" smtClean="0"/>
          </a:p>
          <a:p>
            <a:pPr marL="457200" lvl="1" indent="0">
              <a:buNone/>
            </a:pPr>
            <a:r>
              <a:rPr lang="en-US" dirty="0"/>
              <a:t>A</a:t>
            </a:r>
            <a:r>
              <a:rPr lang="en-US" dirty="0" smtClean="0"/>
              <a:t>ccording </a:t>
            </a:r>
            <a:r>
              <a:rPr lang="en-US" dirty="0"/>
              <a:t>to </a:t>
            </a:r>
            <a:r>
              <a:rPr lang="en-US" u="sng" dirty="0">
                <a:hlinkClick r:id="rId2"/>
              </a:rPr>
              <a:t>Art.6(1B)</a:t>
            </a:r>
            <a:r>
              <a:rPr lang="en-US" dirty="0"/>
              <a:t> of the GDPR law, </a:t>
            </a:r>
            <a:r>
              <a:rPr lang="en-US" b="1" dirty="0"/>
              <a:t>every single service provider of yours should also be compliant</a:t>
            </a:r>
            <a:r>
              <a:rPr lang="en-US" dirty="0"/>
              <a:t>.</a:t>
            </a:r>
          </a:p>
          <a:p>
            <a:pPr lvl="0"/>
            <a:r>
              <a:rPr lang="en-US" b="1" dirty="0"/>
              <a:t>Assign people with access</a:t>
            </a:r>
            <a:r>
              <a:rPr lang="en-US" b="1" dirty="0" smtClean="0"/>
              <a:t>:</a:t>
            </a:r>
          </a:p>
          <a:p>
            <a:pPr marL="457200" lvl="1" indent="0" algn="just">
              <a:buNone/>
            </a:pPr>
            <a:r>
              <a:rPr lang="en-US" dirty="0"/>
              <a:t>A</a:t>
            </a:r>
            <a:r>
              <a:rPr lang="en-US" dirty="0" smtClean="0"/>
              <a:t>nother </a:t>
            </a:r>
            <a:r>
              <a:rPr lang="en-US" dirty="0"/>
              <a:t>essential thing is to check </a:t>
            </a:r>
            <a:r>
              <a:rPr lang="en-US" b="1" dirty="0"/>
              <a:t>which employees from your company will have the right to store and collect data. </a:t>
            </a:r>
            <a:r>
              <a:rPr lang="en-US" dirty="0"/>
              <a:t>Typically, people who are not in direct contact with customers (like janitors and office managers) should not have access to the database.</a:t>
            </a:r>
          </a:p>
          <a:p>
            <a:endParaRPr lang="en-US" dirty="0"/>
          </a:p>
        </p:txBody>
      </p:sp>
    </p:spTree>
    <p:extLst>
      <p:ext uri="{BB962C8B-B14F-4D97-AF65-F5344CB8AC3E}">
        <p14:creationId xmlns:p14="http://schemas.microsoft.com/office/powerpoint/2010/main" val="22329105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GDPR- The specifics</a:t>
            </a:r>
            <a:endParaRPr lang="en-US" dirty="0"/>
          </a:p>
        </p:txBody>
      </p:sp>
      <p:sp>
        <p:nvSpPr>
          <p:cNvPr id="3" name="Content Placeholder 2"/>
          <p:cNvSpPr>
            <a:spLocks noGrp="1"/>
          </p:cNvSpPr>
          <p:nvPr>
            <p:ph idx="1"/>
          </p:nvPr>
        </p:nvSpPr>
        <p:spPr/>
        <p:txBody>
          <a:bodyPr/>
          <a:lstStyle/>
          <a:p>
            <a:pPr lvl="0" algn="just"/>
            <a:r>
              <a:rPr lang="en-US" b="1" dirty="0"/>
              <a:t>Have a dedicated data protection </a:t>
            </a:r>
            <a:r>
              <a:rPr lang="en-US" b="1" dirty="0" smtClean="0"/>
              <a:t>officer (DPO):</a:t>
            </a:r>
            <a:r>
              <a:rPr lang="en-US" dirty="0"/>
              <a:t> </a:t>
            </a:r>
            <a:endParaRPr lang="en-US" dirty="0" smtClean="0"/>
          </a:p>
          <a:p>
            <a:pPr marL="457200" lvl="1" indent="0" algn="just">
              <a:buNone/>
            </a:pPr>
            <a:r>
              <a:rPr lang="en-US" dirty="0"/>
              <a:t>I</a:t>
            </a:r>
            <a:r>
              <a:rPr lang="en-US" dirty="0" smtClean="0"/>
              <a:t>f </a:t>
            </a:r>
            <a:r>
              <a:rPr lang="en-US" dirty="0"/>
              <a:t>you process large amounts of data (although there is not a clear explanation of how much is “large”), you should hire a DPO who will: </a:t>
            </a:r>
            <a:endParaRPr lang="en-US" dirty="0" smtClean="0"/>
          </a:p>
          <a:p>
            <a:pPr marL="1371600" lvl="2" indent="-457200" algn="just">
              <a:buFont typeface="+mj-lt"/>
              <a:buAutoNum type="arabicPeriod"/>
            </a:pPr>
            <a:r>
              <a:rPr lang="en-US" dirty="0"/>
              <a:t>I</a:t>
            </a:r>
            <a:r>
              <a:rPr lang="en-US" dirty="0" smtClean="0"/>
              <a:t>mplement </a:t>
            </a:r>
            <a:r>
              <a:rPr lang="en-US" dirty="0"/>
              <a:t>the GDPR </a:t>
            </a:r>
            <a:r>
              <a:rPr lang="en-US" dirty="0" smtClean="0"/>
              <a:t>policies</a:t>
            </a:r>
            <a:r>
              <a:rPr lang="en-US" dirty="0"/>
              <a:t>.</a:t>
            </a:r>
            <a:endParaRPr lang="en-US" dirty="0" smtClean="0"/>
          </a:p>
          <a:p>
            <a:pPr marL="1371600" lvl="2" indent="-457200" algn="just">
              <a:buFont typeface="+mj-lt"/>
              <a:buAutoNum type="arabicPeriod"/>
            </a:pPr>
            <a:r>
              <a:rPr lang="en-US" dirty="0"/>
              <a:t>O</a:t>
            </a:r>
            <a:r>
              <a:rPr lang="en-US" dirty="0" smtClean="0"/>
              <a:t>versee </a:t>
            </a:r>
            <a:r>
              <a:rPr lang="en-US" dirty="0"/>
              <a:t>how the company complies with </a:t>
            </a:r>
            <a:r>
              <a:rPr lang="en-US" dirty="0" smtClean="0"/>
              <a:t>them</a:t>
            </a:r>
            <a:r>
              <a:rPr lang="en-US" dirty="0"/>
              <a:t>.</a:t>
            </a:r>
            <a:endParaRPr lang="en-US" dirty="0" smtClean="0"/>
          </a:p>
          <a:p>
            <a:pPr marL="1371600" lvl="2" indent="-457200" algn="just">
              <a:buFont typeface="+mj-lt"/>
              <a:buAutoNum type="arabicPeriod"/>
            </a:pPr>
            <a:r>
              <a:rPr lang="en-US" dirty="0"/>
              <a:t>T</a:t>
            </a:r>
            <a:r>
              <a:rPr lang="en-US" dirty="0" smtClean="0"/>
              <a:t>rain </a:t>
            </a:r>
            <a:r>
              <a:rPr lang="en-US" dirty="0"/>
              <a:t>employees on how to process personal </a:t>
            </a:r>
            <a:r>
              <a:rPr lang="en-US" dirty="0" smtClean="0"/>
              <a:t>data</a:t>
            </a:r>
            <a:r>
              <a:rPr lang="en-US" dirty="0"/>
              <a:t>.</a:t>
            </a:r>
            <a:endParaRPr lang="en-US" dirty="0" smtClean="0"/>
          </a:p>
          <a:p>
            <a:pPr marL="1371600" lvl="2" indent="-457200" algn="just">
              <a:buFont typeface="+mj-lt"/>
              <a:buAutoNum type="arabicPeriod"/>
            </a:pPr>
            <a:r>
              <a:rPr lang="en-US" dirty="0"/>
              <a:t>A</a:t>
            </a:r>
            <a:r>
              <a:rPr lang="en-US" dirty="0" smtClean="0"/>
              <a:t>nswer </a:t>
            </a:r>
            <a:r>
              <a:rPr lang="en-US" dirty="0"/>
              <a:t>questions from data </a:t>
            </a:r>
            <a:r>
              <a:rPr lang="en-US" dirty="0" smtClean="0"/>
              <a:t>subjects </a:t>
            </a:r>
            <a:r>
              <a:rPr lang="en-US" dirty="0"/>
              <a:t>in case of a request.</a:t>
            </a:r>
          </a:p>
          <a:p>
            <a:pPr marL="0" indent="0" algn="just">
              <a:buNone/>
            </a:pPr>
            <a:endParaRPr lang="en-US" dirty="0"/>
          </a:p>
        </p:txBody>
      </p:sp>
    </p:spTree>
    <p:extLst>
      <p:ext uri="{BB962C8B-B14F-4D97-AF65-F5344CB8AC3E}">
        <p14:creationId xmlns:p14="http://schemas.microsoft.com/office/powerpoint/2010/main" val="25775800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GDPR- Guidelines for Digital Businesses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Minimize Data Collection</a:t>
            </a:r>
            <a:endParaRPr lang="en-US" dirty="0"/>
          </a:p>
          <a:p>
            <a:pPr lvl="1">
              <a:buFont typeface="Wingdings" panose="05000000000000000000" pitchFamily="2" charset="2"/>
              <a:buChar char="ü"/>
            </a:pPr>
            <a:r>
              <a:rPr lang="en-US" dirty="0"/>
              <a:t>To ensure your store will stay compliant with the new regulations, it will be best to </a:t>
            </a:r>
            <a:r>
              <a:rPr lang="en-US" b="1" dirty="0"/>
              <a:t>minimize data collected from customers</a:t>
            </a:r>
            <a:r>
              <a:rPr lang="en-US" dirty="0"/>
              <a:t>. </a:t>
            </a:r>
            <a:endParaRPr lang="en-US" dirty="0" smtClean="0"/>
          </a:p>
          <a:p>
            <a:pPr marL="914400" lvl="2" indent="0">
              <a:buNone/>
            </a:pPr>
            <a:r>
              <a:rPr lang="en-US" dirty="0" smtClean="0"/>
              <a:t>Your </a:t>
            </a:r>
            <a:r>
              <a:rPr lang="en-US" dirty="0"/>
              <a:t>customer service, marketing, and sales teams will most probably be the ones that will need more personal information from customers.</a:t>
            </a:r>
          </a:p>
          <a:p>
            <a:pPr marL="914400" lvl="2" indent="0">
              <a:buNone/>
            </a:pPr>
            <a:r>
              <a:rPr lang="en-US" dirty="0"/>
              <a:t>You have to provide them with all the data they need to work with, </a:t>
            </a:r>
            <a:r>
              <a:rPr lang="en-US" b="1" dirty="0"/>
              <a:t>but make sure that people who churn or are unsuccessful leads are erased from your database to avoid issues in the future</a:t>
            </a:r>
            <a:r>
              <a:rPr lang="en-US" dirty="0"/>
              <a:t>.</a:t>
            </a:r>
          </a:p>
          <a:p>
            <a:r>
              <a:rPr lang="en-US" b="1" dirty="0"/>
              <a:t>Restrict Access to Databases</a:t>
            </a:r>
            <a:endParaRPr lang="en-US" dirty="0"/>
          </a:p>
          <a:p>
            <a:pPr lvl="1">
              <a:buFont typeface="Wingdings" panose="05000000000000000000" pitchFamily="2" charset="2"/>
              <a:buChar char="ü"/>
            </a:pPr>
            <a:r>
              <a:rPr lang="en-US" dirty="0"/>
              <a:t>To avoid data theft, you should restrict the access of anyone who won’t operate with personal data. </a:t>
            </a:r>
            <a:endParaRPr lang="en-US" dirty="0" smtClean="0"/>
          </a:p>
          <a:p>
            <a:pPr lvl="1">
              <a:buFont typeface="Wingdings" panose="05000000000000000000" pitchFamily="2" charset="2"/>
              <a:buChar char="ü"/>
            </a:pPr>
            <a:r>
              <a:rPr lang="en-US" dirty="0" smtClean="0"/>
              <a:t>This </a:t>
            </a:r>
            <a:r>
              <a:rPr lang="en-US" dirty="0"/>
              <a:t>includes creating a </a:t>
            </a:r>
            <a:r>
              <a:rPr lang="en-US" b="1" dirty="0"/>
              <a:t>company access hierarchy </a:t>
            </a:r>
            <a:r>
              <a:rPr lang="en-US" dirty="0"/>
              <a:t>and </a:t>
            </a:r>
            <a:r>
              <a:rPr lang="en-US" b="1" dirty="0"/>
              <a:t>protecting information </a:t>
            </a:r>
            <a:r>
              <a:rPr lang="en-US" dirty="0"/>
              <a:t>with hard-to-guess passwords and </a:t>
            </a:r>
            <a:r>
              <a:rPr lang="en-US" u="sng" dirty="0"/>
              <a:t>reliable antivirus software</a:t>
            </a:r>
            <a:r>
              <a:rPr lang="en-US" dirty="0"/>
              <a:t>.</a:t>
            </a:r>
          </a:p>
          <a:p>
            <a:r>
              <a:rPr lang="en-US" b="1" dirty="0"/>
              <a:t>Provide a Proper GDPR Education to Company Executives</a:t>
            </a:r>
            <a:endParaRPr lang="en-US" dirty="0"/>
          </a:p>
          <a:p>
            <a:pPr lvl="1">
              <a:buFont typeface="Wingdings" panose="05000000000000000000" pitchFamily="2" charset="2"/>
              <a:buChar char="ü"/>
            </a:pPr>
            <a:r>
              <a:rPr lang="en-US" dirty="0"/>
              <a:t>Most companies of large size </a:t>
            </a:r>
            <a:r>
              <a:rPr lang="en-US" b="1" dirty="0"/>
              <a:t>deliver dedicated training to their employees</a:t>
            </a:r>
            <a:r>
              <a:rPr lang="en-US" dirty="0"/>
              <a:t>, but even if you are a small business, ensure </a:t>
            </a:r>
            <a:r>
              <a:rPr lang="en-US" b="1" dirty="0"/>
              <a:t>you provide all the necessary information before they start processing customer data</a:t>
            </a:r>
            <a:r>
              <a:rPr lang="en-US" dirty="0"/>
              <a:t>.</a:t>
            </a:r>
          </a:p>
          <a:p>
            <a:endParaRPr lang="en-US" dirty="0"/>
          </a:p>
        </p:txBody>
      </p:sp>
    </p:spTree>
    <p:extLst>
      <p:ext uri="{BB962C8B-B14F-4D97-AF65-F5344CB8AC3E}">
        <p14:creationId xmlns:p14="http://schemas.microsoft.com/office/powerpoint/2010/main" val="37588820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GDPR- Guidelines for Digital Businesses</a:t>
            </a:r>
          </a:p>
        </p:txBody>
      </p:sp>
      <p:sp>
        <p:nvSpPr>
          <p:cNvPr id="3" name="Content Placeholder 2"/>
          <p:cNvSpPr>
            <a:spLocks noGrp="1"/>
          </p:cNvSpPr>
          <p:nvPr>
            <p:ph idx="1"/>
          </p:nvPr>
        </p:nvSpPr>
        <p:spPr/>
        <p:txBody>
          <a:bodyPr>
            <a:normAutofit fontScale="70000" lnSpcReduction="20000"/>
          </a:bodyPr>
          <a:lstStyle/>
          <a:p>
            <a:r>
              <a:rPr lang="en-US" b="1" dirty="0"/>
              <a:t>Hold Your Employees Accountable</a:t>
            </a:r>
            <a:endParaRPr lang="en-US" dirty="0"/>
          </a:p>
          <a:p>
            <a:pPr lvl="1">
              <a:buFont typeface="Wingdings" panose="05000000000000000000" pitchFamily="2" charset="2"/>
              <a:buChar char="ü"/>
            </a:pPr>
            <a:r>
              <a:rPr lang="en-US" dirty="0"/>
              <a:t>Many companies force employees to sign </a:t>
            </a:r>
            <a:r>
              <a:rPr lang="en-US" b="1" dirty="0"/>
              <a:t>non-disclosure agreements </a:t>
            </a:r>
            <a:r>
              <a:rPr lang="en-US" dirty="0"/>
              <a:t>(NDAs) </a:t>
            </a:r>
            <a:r>
              <a:rPr lang="en-US" b="1" dirty="0"/>
              <a:t>to ensure there won’t be data leaks</a:t>
            </a:r>
            <a:r>
              <a:rPr lang="en-US" dirty="0"/>
              <a:t>. If you’re a business owner, ensure you have secured a clause that will hold </a:t>
            </a:r>
            <a:r>
              <a:rPr lang="en-US" b="1" dirty="0"/>
              <a:t>employees accountable in case of a data breach</a:t>
            </a:r>
            <a:r>
              <a:rPr lang="en-US" dirty="0"/>
              <a:t>, </a:t>
            </a:r>
            <a:r>
              <a:rPr lang="en-US" b="1" dirty="0"/>
              <a:t>whether caused intentionally or due to negligence</a:t>
            </a:r>
            <a:r>
              <a:rPr lang="en-US" dirty="0"/>
              <a:t>.</a:t>
            </a:r>
          </a:p>
          <a:p>
            <a:r>
              <a:rPr lang="en-US" b="1" dirty="0"/>
              <a:t>Check all Service Providers</a:t>
            </a:r>
            <a:endParaRPr lang="en-US" dirty="0"/>
          </a:p>
          <a:p>
            <a:pPr lvl="1">
              <a:buFont typeface="Wingdings" panose="05000000000000000000" pitchFamily="2" charset="2"/>
              <a:buChar char="ü"/>
            </a:pPr>
            <a:r>
              <a:rPr lang="en-US" dirty="0"/>
              <a:t>One crucial task is to </a:t>
            </a:r>
            <a:r>
              <a:rPr lang="en-US" b="1" dirty="0"/>
              <a:t>check all service providers </a:t>
            </a:r>
            <a:r>
              <a:rPr lang="en-US" dirty="0"/>
              <a:t>– including </a:t>
            </a:r>
            <a:r>
              <a:rPr lang="en-US" b="1" dirty="0"/>
              <a:t>payment processors </a:t>
            </a:r>
            <a:r>
              <a:rPr lang="en-US" dirty="0"/>
              <a:t>and </a:t>
            </a:r>
            <a:r>
              <a:rPr lang="en-US" b="1" dirty="0"/>
              <a:t>cloud services</a:t>
            </a:r>
            <a:r>
              <a:rPr lang="en-US" dirty="0"/>
              <a:t>. The GDPR law clearly states that </a:t>
            </a:r>
            <a:r>
              <a:rPr lang="en-US" b="1" dirty="0"/>
              <a:t>all data controllers (you) should ensure any third-party data processors are also compliant.</a:t>
            </a:r>
          </a:p>
          <a:p>
            <a:r>
              <a:rPr lang="en-US" b="1" dirty="0"/>
              <a:t>React Quickly in Case of a Breach</a:t>
            </a:r>
            <a:endParaRPr lang="en-US" dirty="0"/>
          </a:p>
          <a:p>
            <a:pPr lvl="1">
              <a:buFont typeface="Wingdings" panose="05000000000000000000" pitchFamily="2" charset="2"/>
              <a:buChar char="ü"/>
            </a:pPr>
            <a:r>
              <a:rPr lang="en-US" dirty="0"/>
              <a:t>If a data breach happens, you should </a:t>
            </a:r>
            <a:r>
              <a:rPr lang="en-US" b="1" dirty="0"/>
              <a:t>notify supervisory authorities within 72h </a:t>
            </a:r>
            <a:r>
              <a:rPr lang="en-US" dirty="0"/>
              <a:t>after the incident has happened and you have identified it. </a:t>
            </a:r>
            <a:endParaRPr lang="en-US" dirty="0" smtClean="0"/>
          </a:p>
          <a:p>
            <a:pPr lvl="1">
              <a:buFont typeface="Wingdings" panose="05000000000000000000" pitchFamily="2" charset="2"/>
              <a:buChar char="ü"/>
            </a:pPr>
            <a:r>
              <a:rPr lang="en-US" dirty="0" smtClean="0"/>
              <a:t>Another </a:t>
            </a:r>
            <a:r>
              <a:rPr lang="en-US" dirty="0"/>
              <a:t>vital thing to do is </a:t>
            </a:r>
            <a:r>
              <a:rPr lang="en-US" b="1" dirty="0"/>
              <a:t>let all affected customers know immediately</a:t>
            </a:r>
            <a:r>
              <a:rPr lang="en-US" dirty="0"/>
              <a:t>. </a:t>
            </a:r>
            <a:endParaRPr lang="en-US" dirty="0" smtClean="0"/>
          </a:p>
          <a:p>
            <a:pPr lvl="1">
              <a:buFont typeface="Wingdings" panose="05000000000000000000" pitchFamily="2" charset="2"/>
              <a:buChar char="ü"/>
            </a:pPr>
            <a:r>
              <a:rPr lang="en-US" b="1" dirty="0" smtClean="0"/>
              <a:t>Reporting </a:t>
            </a:r>
            <a:r>
              <a:rPr lang="en-US" b="1" dirty="0"/>
              <a:t>to customers and authorities should be thorough</a:t>
            </a:r>
            <a:r>
              <a:rPr lang="en-US" dirty="0"/>
              <a:t>, including </a:t>
            </a:r>
            <a:r>
              <a:rPr lang="en-US" b="1" dirty="0"/>
              <a:t>the date and time of the incident</a:t>
            </a:r>
            <a:r>
              <a:rPr lang="en-US" dirty="0"/>
              <a:t>, </a:t>
            </a:r>
            <a:r>
              <a:rPr lang="en-US" b="1" dirty="0"/>
              <a:t>what type of data has been stolen, why it happened</a:t>
            </a:r>
            <a:r>
              <a:rPr lang="en-US" dirty="0"/>
              <a:t>, etc.</a:t>
            </a:r>
          </a:p>
          <a:p>
            <a:r>
              <a:rPr lang="en-US" b="1" dirty="0"/>
              <a:t>How to Create a Compliant Privacy Policy</a:t>
            </a:r>
            <a:endParaRPr lang="en-US" dirty="0"/>
          </a:p>
          <a:p>
            <a:pPr lvl="1">
              <a:buFont typeface="Wingdings" panose="05000000000000000000" pitchFamily="2" charset="2"/>
              <a:buChar char="ü"/>
            </a:pPr>
            <a:r>
              <a:rPr lang="en-US" dirty="0"/>
              <a:t>Creating a compliance policy is not a challenging task to do, and all you need to remember is that you should follow honest and transparent business </a:t>
            </a:r>
            <a:r>
              <a:rPr lang="en-US" dirty="0" smtClean="0"/>
              <a:t>practices.</a:t>
            </a:r>
            <a:endParaRPr lang="en-US" dirty="0"/>
          </a:p>
        </p:txBody>
      </p:sp>
    </p:spTree>
    <p:extLst>
      <p:ext uri="{BB962C8B-B14F-4D97-AF65-F5344CB8AC3E}">
        <p14:creationId xmlns:p14="http://schemas.microsoft.com/office/powerpoint/2010/main" val="16021593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GDPR for </a:t>
            </a:r>
            <a:r>
              <a:rPr lang="en-US" b="1" dirty="0" err="1"/>
              <a:t>eCommerce</a:t>
            </a:r>
            <a:r>
              <a:rPr lang="en-US" b="1" dirty="0"/>
              <a:t> </a:t>
            </a:r>
            <a:r>
              <a:rPr lang="en-US" b="1" dirty="0" smtClean="0"/>
              <a:t>Checklist</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1</a:t>
            </a:r>
            <a:r>
              <a:rPr lang="en-US" b="1" dirty="0"/>
              <a:t>. Use Clear and Plain Language When Asking for Consent</a:t>
            </a:r>
            <a:endParaRPr lang="en-US" dirty="0"/>
          </a:p>
          <a:p>
            <a:pPr marL="457200" lvl="1" indent="0">
              <a:buNone/>
            </a:pPr>
            <a:r>
              <a:rPr lang="en-US" dirty="0"/>
              <a:t>When asking for consent, ensure you use simple language and avoid using words that can be misinterpreted.</a:t>
            </a:r>
          </a:p>
          <a:p>
            <a:pPr marL="0" indent="0">
              <a:buNone/>
            </a:pPr>
            <a:r>
              <a:rPr lang="en-US" b="1" dirty="0"/>
              <a:t>2. Do Not “Help” Users with Shortcuts</a:t>
            </a:r>
            <a:endParaRPr lang="en-US" dirty="0"/>
          </a:p>
          <a:p>
            <a:pPr marL="457200" lvl="1" indent="0">
              <a:buNone/>
            </a:pPr>
            <a:r>
              <a:rPr lang="en-US" dirty="0"/>
              <a:t>By “assisting” users, I mean ticking the checkboxes for them, assuming things, and navigating them. Any of these things can be considered an “opt-out” policy, which is banned. According to the GDPR rules, consent should be “</a:t>
            </a:r>
            <a:r>
              <a:rPr lang="en-US" b="1" dirty="0"/>
              <a:t>freely given, specific, informed and unambiguous</a:t>
            </a:r>
            <a:r>
              <a:rPr lang="en-US" dirty="0"/>
              <a:t>.”</a:t>
            </a:r>
          </a:p>
          <a:p>
            <a:pPr marL="0" indent="0">
              <a:buNone/>
            </a:pPr>
            <a:r>
              <a:rPr lang="en-US" b="1" dirty="0" smtClean="0"/>
              <a:t>3. Clear </a:t>
            </a:r>
            <a:r>
              <a:rPr lang="en-US" b="1" dirty="0"/>
              <a:t>Data Privacy Policy</a:t>
            </a:r>
            <a:endParaRPr lang="en-US" dirty="0"/>
          </a:p>
          <a:p>
            <a:pPr marL="457200" lvl="1" indent="0">
              <a:buNone/>
            </a:pPr>
            <a:r>
              <a:rPr lang="en-US" dirty="0"/>
              <a:t>Ensure your </a:t>
            </a:r>
            <a:r>
              <a:rPr lang="en-US" b="1" dirty="0"/>
              <a:t>privacy policy and terms &amp; conditions </a:t>
            </a:r>
            <a:r>
              <a:rPr lang="en-US" dirty="0"/>
              <a:t>are visible. Do not hide anything with small print, as in case of a data breach, this could be an aggravating factor that could lead to a more significant </a:t>
            </a:r>
            <a:r>
              <a:rPr lang="en-US" dirty="0" smtClean="0"/>
              <a:t>penalty.</a:t>
            </a:r>
          </a:p>
          <a:p>
            <a:pPr marL="0" indent="0">
              <a:buNone/>
            </a:pPr>
            <a:r>
              <a:rPr lang="en-US" b="1" dirty="0" smtClean="0"/>
              <a:t>4. Collect </a:t>
            </a:r>
            <a:r>
              <a:rPr lang="en-US" b="1" dirty="0"/>
              <a:t>Only Necessary Information</a:t>
            </a:r>
            <a:endParaRPr lang="en-US" dirty="0"/>
          </a:p>
          <a:p>
            <a:pPr marL="457200" lvl="1" indent="0">
              <a:buNone/>
            </a:pPr>
            <a:r>
              <a:rPr lang="en-US" dirty="0"/>
              <a:t>According to the GDPR law, you should only be collecting data required to run your operations. Any unneeded fields you should skip. For example, </a:t>
            </a:r>
            <a:r>
              <a:rPr lang="en-US" b="1" dirty="0"/>
              <a:t>if you don’t sell alcoholic beverages or any products that are forbidden for non-adults, you should not ask for the date of birth</a:t>
            </a:r>
            <a:r>
              <a:rPr lang="en-US" dirty="0"/>
              <a:t>.</a:t>
            </a:r>
          </a:p>
          <a:p>
            <a:endParaRPr lang="en-US" dirty="0"/>
          </a:p>
        </p:txBody>
      </p:sp>
    </p:spTree>
    <p:extLst>
      <p:ext uri="{BB962C8B-B14F-4D97-AF65-F5344CB8AC3E}">
        <p14:creationId xmlns:p14="http://schemas.microsoft.com/office/powerpoint/2010/main" val="1421006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Non-Compliance </a:t>
            </a:r>
            <a:r>
              <a:rPr lang="en-US" b="1" dirty="0" smtClean="0"/>
              <a:t>Consequences</a:t>
            </a:r>
            <a:endParaRPr lang="en-US" dirty="0"/>
          </a:p>
        </p:txBody>
      </p:sp>
      <p:sp>
        <p:nvSpPr>
          <p:cNvPr id="3" name="Content Placeholder 2"/>
          <p:cNvSpPr>
            <a:spLocks noGrp="1"/>
          </p:cNvSpPr>
          <p:nvPr>
            <p:ph idx="1"/>
          </p:nvPr>
        </p:nvSpPr>
        <p:spPr>
          <a:xfrm>
            <a:off x="645695" y="1472699"/>
            <a:ext cx="10515600" cy="4351338"/>
          </a:xfrm>
        </p:spPr>
        <p:txBody>
          <a:bodyPr>
            <a:noAutofit/>
          </a:bodyPr>
          <a:lstStyle/>
          <a:p>
            <a:pPr marL="0" indent="0">
              <a:buNone/>
            </a:pPr>
            <a:r>
              <a:rPr lang="en-US" sz="1800" dirty="0" smtClean="0"/>
              <a:t>Non-compliance </a:t>
            </a:r>
            <a:r>
              <a:rPr lang="en-US" sz="1800" dirty="0"/>
              <a:t>with the GDPR could potentially lead to severe penalties. Of course, this is a delicate matter, and no one can decide how much money the organization will pay in case of data breaches.</a:t>
            </a:r>
          </a:p>
          <a:p>
            <a:pPr marL="0" indent="0">
              <a:buNone/>
            </a:pPr>
            <a:r>
              <a:rPr lang="en-US" sz="1800" dirty="0"/>
              <a:t>Many things are taken under consideration, like:</a:t>
            </a:r>
          </a:p>
          <a:p>
            <a:r>
              <a:rPr lang="en-US" sz="1800" b="1" dirty="0"/>
              <a:t>Magnitude and nature of the data breach</a:t>
            </a:r>
            <a:r>
              <a:rPr lang="en-US" sz="1800" dirty="0"/>
              <a:t>: how much information was leaked, number of people affected, what type of data has been stolen, how much damage it caused to users, and how much time it took to resolve the issue?</a:t>
            </a:r>
          </a:p>
          <a:p>
            <a:r>
              <a:rPr lang="en-US" sz="1800" b="1" dirty="0"/>
              <a:t>Cooperation with authorities:</a:t>
            </a:r>
            <a:r>
              <a:rPr lang="en-US" sz="1800" dirty="0"/>
              <a:t> did someone notify the supervisory authority as soon as possible, and did the organization fully cooperate with authorities to resolve the issue as quickly as possible?</a:t>
            </a:r>
          </a:p>
          <a:p>
            <a:r>
              <a:rPr lang="en-US" sz="1800" b="1" dirty="0"/>
              <a:t>Previous records of GDPR infringements:</a:t>
            </a:r>
            <a:r>
              <a:rPr lang="en-US" sz="1800" dirty="0"/>
              <a:t> did the company have previous records of mishandling personal data, and how long ago did it happen for the last time?</a:t>
            </a:r>
          </a:p>
          <a:p>
            <a:r>
              <a:rPr lang="en-US" sz="1800" b="1" dirty="0"/>
              <a:t>Precautionary measures</a:t>
            </a:r>
            <a:r>
              <a:rPr lang="en-US" sz="1800" dirty="0"/>
              <a:t>: did the company ensure it had protected customers’ data before the breach?</a:t>
            </a:r>
          </a:p>
          <a:p>
            <a:r>
              <a:rPr lang="en-US" sz="1800" b="1" dirty="0"/>
              <a:t>Potential benefits from the infringement:</a:t>
            </a:r>
            <a:r>
              <a:rPr lang="en-US" sz="1800" dirty="0"/>
              <a:t> did the company or any company executive benefitted from the data infringement?</a:t>
            </a:r>
          </a:p>
          <a:p>
            <a:pPr marL="0" indent="0">
              <a:buNone/>
            </a:pPr>
            <a:r>
              <a:rPr lang="en-US" sz="1800" dirty="0"/>
              <a:t>In the worst-case scenario, companies can be fined up to €20 million or 4% of the global annual revenue (whichever is higher</a:t>
            </a:r>
            <a:r>
              <a:rPr lang="en-US" sz="1800" dirty="0" smtClean="0"/>
              <a:t>).</a:t>
            </a:r>
            <a:endParaRPr lang="en-US" sz="1800" dirty="0"/>
          </a:p>
        </p:txBody>
      </p:sp>
    </p:spTree>
    <p:extLst>
      <p:ext uri="{BB962C8B-B14F-4D97-AF65-F5344CB8AC3E}">
        <p14:creationId xmlns:p14="http://schemas.microsoft.com/office/powerpoint/2010/main" val="28044523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512" y="2268062"/>
            <a:ext cx="10515600" cy="1325563"/>
          </a:xfrm>
        </p:spPr>
        <p:txBody>
          <a:bodyPr/>
          <a:lstStyle/>
          <a:p>
            <a:pPr algn="ctr"/>
            <a:r>
              <a:rPr lang="en-US" b="1" dirty="0" smtClean="0"/>
              <a:t>Anti-Piracy legal frameworks</a:t>
            </a:r>
            <a:endParaRPr lang="en-US" b="1" dirty="0"/>
          </a:p>
        </p:txBody>
      </p:sp>
    </p:spTree>
    <p:extLst>
      <p:ext uri="{BB962C8B-B14F-4D97-AF65-F5344CB8AC3E}">
        <p14:creationId xmlns:p14="http://schemas.microsoft.com/office/powerpoint/2010/main" val="3121038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‘SOPA’ </a:t>
            </a:r>
            <a:r>
              <a:rPr lang="en-US" dirty="0" smtClean="0">
                <a:sym typeface="Wingdings" panose="05000000000000000000" pitchFamily="2" charset="2"/>
              </a:rPr>
              <a:t> </a:t>
            </a:r>
            <a:r>
              <a:rPr lang="en-US" b="1" dirty="0" smtClean="0"/>
              <a:t>Stop </a:t>
            </a:r>
            <a:r>
              <a:rPr lang="en-US" b="1" dirty="0"/>
              <a:t>Online Piracy Act</a:t>
            </a:r>
          </a:p>
        </p:txBody>
      </p:sp>
      <p:sp>
        <p:nvSpPr>
          <p:cNvPr id="3" name="Content Placeholder 2"/>
          <p:cNvSpPr>
            <a:spLocks noGrp="1"/>
          </p:cNvSpPr>
          <p:nvPr>
            <p:ph idx="1"/>
          </p:nvPr>
        </p:nvSpPr>
        <p:spPr/>
        <p:txBody>
          <a:bodyPr/>
          <a:lstStyle/>
          <a:p>
            <a:pPr algn="just"/>
            <a:r>
              <a:rPr lang="en-US" dirty="0" smtClean="0"/>
              <a:t>It aims </a:t>
            </a:r>
            <a:r>
              <a:rPr lang="en-US" dirty="0"/>
              <a:t>to crack down on </a:t>
            </a:r>
            <a:r>
              <a:rPr lang="en-US" b="1" dirty="0"/>
              <a:t>copyright infringement </a:t>
            </a:r>
            <a:r>
              <a:rPr lang="en-US" dirty="0"/>
              <a:t>by restricting access to sites that host or facilitate the trading </a:t>
            </a:r>
            <a:r>
              <a:rPr lang="en-US" b="1" dirty="0"/>
              <a:t>of pirated content</a:t>
            </a:r>
            <a:r>
              <a:rPr lang="en-US" dirty="0" smtClean="0"/>
              <a:t>.</a:t>
            </a:r>
          </a:p>
          <a:p>
            <a:pPr algn="just"/>
            <a:r>
              <a:rPr lang="en-US" dirty="0"/>
              <a:t>SOPA's main targets are "rogue" </a:t>
            </a:r>
            <a:r>
              <a:rPr lang="en-US" dirty="0" smtClean="0"/>
              <a:t>overseas </a:t>
            </a:r>
            <a:r>
              <a:rPr lang="en-US" dirty="0"/>
              <a:t>sites like </a:t>
            </a:r>
            <a:r>
              <a:rPr lang="en-US" dirty="0" smtClean="0"/>
              <a:t>the </a:t>
            </a:r>
            <a:r>
              <a:rPr lang="en-US" b="1" dirty="0" smtClean="0"/>
              <a:t>torrent hub and </a:t>
            </a:r>
            <a:r>
              <a:rPr lang="en-US" dirty="0"/>
              <a:t>t</a:t>
            </a:r>
            <a:r>
              <a:rPr lang="en-US" dirty="0" smtClean="0"/>
              <a:t>he </a:t>
            </a:r>
            <a:r>
              <a:rPr lang="en-US" dirty="0"/>
              <a:t>Pirate Bay, which are a trove for illegal downloads</a:t>
            </a:r>
            <a:r>
              <a:rPr lang="en-US" dirty="0" smtClean="0"/>
              <a:t>.</a:t>
            </a:r>
          </a:p>
          <a:p>
            <a:pPr algn="just"/>
            <a:r>
              <a:rPr lang="en-US" dirty="0" smtClean="0"/>
              <a:t>Go </a:t>
            </a:r>
            <a:r>
              <a:rPr lang="en-US" dirty="0"/>
              <a:t>to the </a:t>
            </a:r>
            <a:r>
              <a:rPr lang="en-US" dirty="0" smtClean="0"/>
              <a:t>Pirate </a:t>
            </a:r>
            <a:r>
              <a:rPr lang="en-US" dirty="0"/>
              <a:t>Bay, type in any current hit movie or TV </a:t>
            </a:r>
            <a:r>
              <a:rPr lang="en-US" dirty="0" smtClean="0"/>
              <a:t>shows </a:t>
            </a:r>
            <a:r>
              <a:rPr lang="en-US" dirty="0"/>
              <a:t>like "Glee," and you'll see links to download full seasons and recent episodes for free.</a:t>
            </a:r>
          </a:p>
          <a:p>
            <a:pPr marL="0" indent="0" algn="just">
              <a:buNone/>
            </a:pPr>
            <a:endParaRPr lang="en-US" dirty="0"/>
          </a:p>
          <a:p>
            <a:pPr algn="just"/>
            <a:endParaRPr lang="en-US" dirty="0"/>
          </a:p>
        </p:txBody>
      </p:sp>
    </p:spTree>
    <p:extLst>
      <p:ext uri="{BB962C8B-B14F-4D97-AF65-F5344CB8AC3E}">
        <p14:creationId xmlns:p14="http://schemas.microsoft.com/office/powerpoint/2010/main" val="473279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‘SOPA’ </a:t>
            </a:r>
            <a:r>
              <a:rPr lang="en-US" dirty="0">
                <a:sym typeface="Wingdings" panose="05000000000000000000" pitchFamily="2" charset="2"/>
              </a:rPr>
              <a:t> </a:t>
            </a:r>
            <a:r>
              <a:rPr lang="en-US" b="1" dirty="0"/>
              <a:t>Stop Online Piracy Act</a:t>
            </a:r>
            <a:endParaRPr lang="en-US" dirty="0"/>
          </a:p>
        </p:txBody>
      </p:sp>
      <p:sp>
        <p:nvSpPr>
          <p:cNvPr id="3" name="Content Placeholder 2"/>
          <p:cNvSpPr>
            <a:spLocks noGrp="1"/>
          </p:cNvSpPr>
          <p:nvPr>
            <p:ph idx="1"/>
          </p:nvPr>
        </p:nvSpPr>
        <p:spPr/>
        <p:txBody>
          <a:bodyPr>
            <a:normAutofit lnSpcReduction="10000"/>
          </a:bodyPr>
          <a:lstStyle/>
          <a:p>
            <a:pPr algn="just"/>
            <a:r>
              <a:rPr lang="en-US" dirty="0"/>
              <a:t>Content creators have battled against piracy for </a:t>
            </a:r>
            <a:r>
              <a:rPr lang="en-US" dirty="0" smtClean="0"/>
              <a:t>years, but </a:t>
            </a:r>
            <a:r>
              <a:rPr lang="en-US" dirty="0"/>
              <a:t>it's hard for U.S. companies to take action against foreign sites. </a:t>
            </a:r>
            <a:endParaRPr lang="en-US" dirty="0" smtClean="0"/>
          </a:p>
          <a:p>
            <a:pPr algn="just"/>
            <a:r>
              <a:rPr lang="en-US" dirty="0" smtClean="0"/>
              <a:t>The </a:t>
            </a:r>
            <a:r>
              <a:rPr lang="en-US" dirty="0"/>
              <a:t>Pirate Bay's servers are physically located in Sweden. </a:t>
            </a:r>
            <a:endParaRPr lang="en-US" dirty="0" smtClean="0"/>
          </a:p>
          <a:p>
            <a:pPr algn="just"/>
            <a:r>
              <a:rPr lang="en-US" dirty="0" smtClean="0"/>
              <a:t>So </a:t>
            </a:r>
            <a:r>
              <a:rPr lang="en-US" dirty="0"/>
              <a:t>SOPA's goal is </a:t>
            </a:r>
            <a:r>
              <a:rPr lang="en-US" b="1" dirty="0"/>
              <a:t>to cut off pirate sites' oxygen </a:t>
            </a:r>
            <a:r>
              <a:rPr lang="en-US" dirty="0"/>
              <a:t>by requiring </a:t>
            </a:r>
            <a:r>
              <a:rPr lang="en-US" b="1" dirty="0"/>
              <a:t>U.S. search engines</a:t>
            </a:r>
            <a:r>
              <a:rPr lang="en-US" dirty="0"/>
              <a:t>, </a:t>
            </a:r>
            <a:r>
              <a:rPr lang="en-US" b="1" dirty="0"/>
              <a:t>advertising networks </a:t>
            </a:r>
            <a:r>
              <a:rPr lang="en-US" dirty="0"/>
              <a:t>and </a:t>
            </a:r>
            <a:r>
              <a:rPr lang="en-US" b="1" dirty="0"/>
              <a:t>other providers </a:t>
            </a:r>
            <a:r>
              <a:rPr lang="en-US" dirty="0"/>
              <a:t>to withhold their services.</a:t>
            </a:r>
          </a:p>
          <a:p>
            <a:pPr algn="just"/>
            <a:endParaRPr lang="en-US" dirty="0" smtClean="0"/>
          </a:p>
          <a:p>
            <a:pPr marL="0" indent="0" algn="just">
              <a:buNone/>
            </a:pPr>
            <a:r>
              <a:rPr lang="en-US" dirty="0" smtClean="0"/>
              <a:t>“</a:t>
            </a:r>
            <a:r>
              <a:rPr lang="en-US" i="1" dirty="0"/>
              <a:t>That means sites like Google wouldn't show flagged sites in their search results, and payment processors like eBay's (EBAY, Fortune 500) PayPal couldn't transmit funds to them</a:t>
            </a:r>
            <a:r>
              <a:rPr lang="en-US" i="1" dirty="0" smtClean="0"/>
              <a:t>.</a:t>
            </a:r>
            <a:r>
              <a:rPr lang="en-US" dirty="0" smtClean="0"/>
              <a:t>”</a:t>
            </a:r>
            <a:endParaRPr lang="en-US" dirty="0"/>
          </a:p>
          <a:p>
            <a:pPr algn="just"/>
            <a:endParaRPr lang="en-US" dirty="0"/>
          </a:p>
        </p:txBody>
      </p:sp>
    </p:spTree>
    <p:extLst>
      <p:ext uri="{BB962C8B-B14F-4D97-AF65-F5344CB8AC3E}">
        <p14:creationId xmlns:p14="http://schemas.microsoft.com/office/powerpoint/2010/main" val="344747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‘SOPA’ </a:t>
            </a:r>
            <a:r>
              <a:rPr lang="en-US" dirty="0">
                <a:sym typeface="Wingdings" panose="05000000000000000000" pitchFamily="2" charset="2"/>
              </a:rPr>
              <a:t> </a:t>
            </a:r>
            <a:r>
              <a:rPr lang="en-US" b="1" dirty="0"/>
              <a:t>Stop Online Piracy Act</a:t>
            </a:r>
            <a:endParaRPr lang="en-US" dirty="0"/>
          </a:p>
        </p:txBody>
      </p:sp>
      <p:sp>
        <p:nvSpPr>
          <p:cNvPr id="3" name="Content Placeholder 2"/>
          <p:cNvSpPr>
            <a:spLocks noGrp="1"/>
          </p:cNvSpPr>
          <p:nvPr>
            <p:ph idx="1"/>
          </p:nvPr>
        </p:nvSpPr>
        <p:spPr/>
        <p:txBody>
          <a:bodyPr>
            <a:normAutofit lnSpcReduction="10000"/>
          </a:bodyPr>
          <a:lstStyle/>
          <a:p>
            <a:r>
              <a:rPr lang="en-US" dirty="0"/>
              <a:t>Let's say a YouTube user uploads a copyrighted song. </a:t>
            </a:r>
            <a:endParaRPr lang="en-US" dirty="0" smtClean="0"/>
          </a:p>
          <a:p>
            <a:pPr marL="457200" lvl="1" indent="0">
              <a:buNone/>
            </a:pPr>
            <a:r>
              <a:rPr lang="en-US" i="1" dirty="0" smtClean="0"/>
              <a:t>Under </a:t>
            </a:r>
            <a:r>
              <a:rPr lang="en-US" i="1" dirty="0"/>
              <a:t>the </a:t>
            </a:r>
            <a:r>
              <a:rPr lang="en-US" i="1" dirty="0" smtClean="0"/>
              <a:t>SOPA, </a:t>
            </a:r>
            <a:r>
              <a:rPr lang="en-US" i="1" dirty="0"/>
              <a:t>that song's copyright holders could send a "takedown notice" to YouTube. YouTube is protected against liability as long as it removes the content within a reasonable timeframe</a:t>
            </a:r>
            <a:r>
              <a:rPr lang="en-US" i="1" dirty="0" smtClean="0"/>
              <a:t>.</a:t>
            </a:r>
          </a:p>
          <a:p>
            <a:pPr marL="0" indent="0">
              <a:buNone/>
            </a:pPr>
            <a:endParaRPr lang="en-US" dirty="0" smtClean="0"/>
          </a:p>
          <a:p>
            <a:pPr marL="0" indent="0">
              <a:buNone/>
            </a:pPr>
            <a:r>
              <a:rPr lang="en-US" dirty="0" smtClean="0"/>
              <a:t>SOPA has replace DMCA- ‘Digital </a:t>
            </a:r>
            <a:r>
              <a:rPr lang="en-US" dirty="0"/>
              <a:t>Millennium Copyright Act </a:t>
            </a:r>
            <a:r>
              <a:rPr lang="en-US" dirty="0" smtClean="0"/>
              <a:t>‘</a:t>
            </a:r>
          </a:p>
          <a:p>
            <a:pPr marL="457200" lvl="1" indent="0">
              <a:buNone/>
            </a:pPr>
            <a:r>
              <a:rPr lang="en-US" i="1" dirty="0" smtClean="0"/>
              <a:t>When </a:t>
            </a:r>
            <a:r>
              <a:rPr lang="en-US" i="1" dirty="0"/>
              <a:t>it gets a DMCA warning, YouTube has to notify the user who uploaded the content. That user has the right to file a counter-motion demonstrating that the content doesn't infringe on any copyrights. If the two sides keep disagreeing, the issue can go to court</a:t>
            </a:r>
            <a:r>
              <a:rPr lang="en-US" i="1" dirty="0" smtClean="0"/>
              <a:t>.</a:t>
            </a:r>
          </a:p>
          <a:p>
            <a:pPr marL="457200" lvl="1" indent="0">
              <a:buNone/>
            </a:pPr>
            <a:endParaRPr lang="en-US" i="1" dirty="0"/>
          </a:p>
          <a:p>
            <a:pPr marL="457200" lvl="1" indent="0">
              <a:buNone/>
            </a:pPr>
            <a:r>
              <a:rPr lang="en-US" i="1" dirty="0" smtClean="0"/>
              <a:t>DMCA is useless against the overseas website.</a:t>
            </a:r>
            <a:endParaRPr lang="en-US" i="1" dirty="0"/>
          </a:p>
          <a:p>
            <a:pPr marL="0" indent="0">
              <a:buNone/>
            </a:pPr>
            <a:endParaRPr lang="en-US" dirty="0"/>
          </a:p>
          <a:p>
            <a:endParaRPr lang="en-US" dirty="0"/>
          </a:p>
        </p:txBody>
      </p:sp>
    </p:spTree>
    <p:extLst>
      <p:ext uri="{BB962C8B-B14F-4D97-AF65-F5344CB8AC3E}">
        <p14:creationId xmlns:p14="http://schemas.microsoft.com/office/powerpoint/2010/main" val="3549583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‘SOPA’ </a:t>
            </a:r>
            <a:r>
              <a:rPr lang="en-US" dirty="0">
                <a:sym typeface="Wingdings" panose="05000000000000000000" pitchFamily="2" charset="2"/>
              </a:rPr>
              <a:t> </a:t>
            </a:r>
            <a:r>
              <a:rPr lang="en-US" b="1" dirty="0"/>
              <a:t>Stop Online Piracy Act</a:t>
            </a:r>
            <a:endParaRPr lang="en-US" dirty="0"/>
          </a:p>
        </p:txBody>
      </p:sp>
      <p:sp>
        <p:nvSpPr>
          <p:cNvPr id="3" name="Content Placeholder 2"/>
          <p:cNvSpPr>
            <a:spLocks noGrp="1"/>
          </p:cNvSpPr>
          <p:nvPr>
            <p:ph idx="1"/>
          </p:nvPr>
        </p:nvSpPr>
        <p:spPr/>
        <p:txBody>
          <a:bodyPr/>
          <a:lstStyle/>
          <a:p>
            <a:r>
              <a:rPr lang="en-US" dirty="0"/>
              <a:t>SOPA </a:t>
            </a:r>
            <a:r>
              <a:rPr lang="en-US" dirty="0" smtClean="0"/>
              <a:t>tackles the issue </a:t>
            </a:r>
            <a:r>
              <a:rPr lang="en-US" dirty="0"/>
              <a:t>by moving up the chain. </a:t>
            </a:r>
            <a:endParaRPr lang="en-US" dirty="0" smtClean="0"/>
          </a:p>
          <a:p>
            <a:r>
              <a:rPr lang="en-US" dirty="0" smtClean="0"/>
              <a:t>If </a:t>
            </a:r>
            <a:r>
              <a:rPr lang="en-US" dirty="0"/>
              <a:t>you can't force overseas sites to take down copyrighted work, you can at least stop U.S. companies from providing their services to those sites</a:t>
            </a:r>
            <a:r>
              <a:rPr lang="en-US" dirty="0" smtClean="0"/>
              <a:t>.</a:t>
            </a:r>
          </a:p>
          <a:p>
            <a:r>
              <a:rPr lang="en-US" dirty="0" smtClean="0"/>
              <a:t>You </a:t>
            </a:r>
            <a:r>
              <a:rPr lang="en-US" dirty="0"/>
              <a:t>can also make it harder for U.S. Internet users to find and access the sites.</a:t>
            </a:r>
          </a:p>
          <a:p>
            <a:endParaRPr lang="en-US" dirty="0"/>
          </a:p>
        </p:txBody>
      </p:sp>
    </p:spTree>
    <p:extLst>
      <p:ext uri="{BB962C8B-B14F-4D97-AF65-F5344CB8AC3E}">
        <p14:creationId xmlns:p14="http://schemas.microsoft.com/office/powerpoint/2010/main" val="4216615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PROTECT IP </a:t>
            </a:r>
            <a:r>
              <a:rPr lang="en-US" b="1" dirty="0" smtClean="0"/>
              <a:t>Act- ‘PIPA’</a:t>
            </a:r>
            <a:endParaRPr lang="en-US" b="1" dirty="0"/>
          </a:p>
        </p:txBody>
      </p:sp>
      <p:sp>
        <p:nvSpPr>
          <p:cNvPr id="3" name="Content Placeholder 2"/>
          <p:cNvSpPr>
            <a:spLocks noGrp="1"/>
          </p:cNvSpPr>
          <p:nvPr>
            <p:ph idx="1"/>
          </p:nvPr>
        </p:nvSpPr>
        <p:spPr/>
        <p:txBody>
          <a:bodyPr/>
          <a:lstStyle/>
          <a:p>
            <a:pPr algn="just"/>
            <a:r>
              <a:rPr lang="en-US" dirty="0"/>
              <a:t>The PROTECT IP Act </a:t>
            </a:r>
            <a:r>
              <a:rPr lang="en-US" dirty="0" smtClean="0"/>
              <a:t>is designed </a:t>
            </a:r>
            <a:r>
              <a:rPr lang="en-US" dirty="0"/>
              <a:t>to curb copyright infringement and counterfeiting. </a:t>
            </a:r>
            <a:endParaRPr lang="en-US" dirty="0" smtClean="0"/>
          </a:p>
          <a:p>
            <a:pPr algn="just"/>
            <a:r>
              <a:rPr lang="en-US" dirty="0"/>
              <a:t>The full name of the bill is the </a:t>
            </a:r>
            <a:r>
              <a:rPr lang="en-US" b="1" dirty="0"/>
              <a:t>Preventing Real Online Threats to Economic Creativity and Theft of Intellectual Property </a:t>
            </a:r>
            <a:r>
              <a:rPr lang="en-US" b="1" dirty="0" smtClean="0"/>
              <a:t>Act.</a:t>
            </a:r>
          </a:p>
          <a:p>
            <a:pPr marL="457200" lvl="1" indent="0" algn="just">
              <a:buNone/>
            </a:pPr>
            <a:endParaRPr lang="en-US" dirty="0" smtClean="0"/>
          </a:p>
          <a:p>
            <a:pPr marL="457200" lvl="1" indent="0" algn="just">
              <a:buNone/>
            </a:pPr>
            <a:r>
              <a:rPr lang="en-US" i="1" dirty="0" smtClean="0"/>
              <a:t>PIPA provides </a:t>
            </a:r>
            <a:r>
              <a:rPr lang="en-US" i="1" dirty="0"/>
              <a:t>a mechanism for preventing online copyright infringement by allowing the Department of Justice (</a:t>
            </a:r>
            <a:r>
              <a:rPr lang="en-US" i="1" dirty="0" err="1"/>
              <a:t>DoJ</a:t>
            </a:r>
            <a:r>
              <a:rPr lang="en-US" i="1" dirty="0"/>
              <a:t>) or copyright holder to </a:t>
            </a:r>
            <a:r>
              <a:rPr lang="en-US" b="1" i="1" dirty="0"/>
              <a:t>block access to domains with alleged infringed content</a:t>
            </a:r>
            <a:r>
              <a:rPr lang="en-US" i="1" dirty="0"/>
              <a:t>, including social networking websites and domain name services.</a:t>
            </a:r>
          </a:p>
          <a:p>
            <a:pPr marL="0" indent="0" algn="just">
              <a:buNone/>
            </a:pPr>
            <a:endParaRPr lang="en-US" b="1" dirty="0"/>
          </a:p>
        </p:txBody>
      </p:sp>
    </p:spTree>
    <p:extLst>
      <p:ext uri="{BB962C8B-B14F-4D97-AF65-F5344CB8AC3E}">
        <p14:creationId xmlns:p14="http://schemas.microsoft.com/office/powerpoint/2010/main" val="2595921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SOPA/PIPA</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SOPA and PIPA originally included two methods of protection. </a:t>
            </a:r>
            <a:endParaRPr lang="en-US" dirty="0" smtClean="0"/>
          </a:p>
          <a:p>
            <a:pPr algn="just"/>
            <a:r>
              <a:rPr lang="en-US" dirty="0" smtClean="0"/>
              <a:t>SOPA involves </a:t>
            </a:r>
            <a:r>
              <a:rPr lang="en-US" dirty="0"/>
              <a:t>the United States Department of Justice filing for court orders to </a:t>
            </a:r>
            <a:r>
              <a:rPr lang="en-US" b="1" u="sng" dirty="0"/>
              <a:t>force ISPs</a:t>
            </a:r>
            <a:r>
              <a:rPr lang="en-US" u="sng" dirty="0"/>
              <a:t> </a:t>
            </a:r>
            <a:r>
              <a:rPr lang="en-US" dirty="0"/>
              <a:t>to </a:t>
            </a:r>
            <a:r>
              <a:rPr lang="en-US" b="1" u="sng" dirty="0"/>
              <a:t>block the domain names of sites committing infringement</a:t>
            </a:r>
            <a:r>
              <a:rPr lang="en-US" dirty="0"/>
              <a:t>. An ISP, like Comcast, might </a:t>
            </a:r>
            <a:r>
              <a:rPr lang="en-US" i="1" dirty="0"/>
              <a:t>block customers from accessing a particular website</a:t>
            </a:r>
            <a:r>
              <a:rPr lang="en-US" dirty="0"/>
              <a:t> reported for infringement of intellectual property, though the IP address would still be available through another ISP.</a:t>
            </a:r>
          </a:p>
          <a:p>
            <a:pPr algn="just"/>
            <a:endParaRPr lang="en-US" dirty="0"/>
          </a:p>
          <a:p>
            <a:pPr algn="just"/>
            <a:r>
              <a:rPr lang="en-US" dirty="0"/>
              <a:t>The </a:t>
            </a:r>
            <a:r>
              <a:rPr lang="en-US" dirty="0" smtClean="0"/>
              <a:t>PIPA allows </a:t>
            </a:r>
            <a:r>
              <a:rPr lang="en-US" dirty="0"/>
              <a:t>the </a:t>
            </a:r>
            <a:r>
              <a:rPr lang="en-US" b="1" dirty="0"/>
              <a:t>owner of the intellectual property to get a </a:t>
            </a:r>
            <a:r>
              <a:rPr lang="en-US" b="1" u="sng" dirty="0"/>
              <a:t>court order </a:t>
            </a:r>
            <a:r>
              <a:rPr lang="en-US" b="1" dirty="0"/>
              <a:t>to prevent advertisers, search engines, and payment providers from doing business with an offending entity.</a:t>
            </a:r>
            <a:r>
              <a:rPr lang="en-US" dirty="0"/>
              <a:t> The link would then disappear from search results and money would stop flowing to the company. The </a:t>
            </a:r>
            <a:r>
              <a:rPr lang="en-US" dirty="0" err="1" smtClean="0"/>
              <a:t>penalised</a:t>
            </a:r>
            <a:r>
              <a:rPr lang="en-US" dirty="0" smtClean="0"/>
              <a:t> </a:t>
            </a:r>
            <a:r>
              <a:rPr lang="en-US" dirty="0"/>
              <a:t>site has five days to appeal.</a:t>
            </a:r>
          </a:p>
        </p:txBody>
      </p:sp>
    </p:spTree>
    <p:extLst>
      <p:ext uri="{BB962C8B-B14F-4D97-AF65-F5344CB8AC3E}">
        <p14:creationId xmlns:p14="http://schemas.microsoft.com/office/powerpoint/2010/main" val="292220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Differences Between SOPA and </a:t>
            </a:r>
            <a:r>
              <a:rPr lang="en-US" b="1" dirty="0" smtClean="0"/>
              <a:t>PIPA</a:t>
            </a:r>
            <a:endParaRPr lang="en-US" dirty="0"/>
          </a:p>
        </p:txBody>
      </p:sp>
      <p:sp>
        <p:nvSpPr>
          <p:cNvPr id="3" name="Content Placeholder 2"/>
          <p:cNvSpPr>
            <a:spLocks noGrp="1"/>
          </p:cNvSpPr>
          <p:nvPr>
            <p:ph idx="1"/>
          </p:nvPr>
        </p:nvSpPr>
        <p:spPr/>
        <p:txBody>
          <a:bodyPr>
            <a:normAutofit/>
          </a:bodyPr>
          <a:lstStyle/>
          <a:p>
            <a:pPr algn="just"/>
            <a:r>
              <a:rPr lang="en-US" dirty="0"/>
              <a:t>SOPA and PIPA have slightly different focuses. </a:t>
            </a:r>
            <a:endParaRPr lang="en-US" dirty="0" smtClean="0"/>
          </a:p>
          <a:p>
            <a:pPr algn="just"/>
            <a:r>
              <a:rPr lang="en-US" dirty="0" smtClean="0"/>
              <a:t>SOPA </a:t>
            </a:r>
            <a:r>
              <a:rPr lang="en-US" dirty="0"/>
              <a:t>applies to "foreign infringing sites" that "commit or facilitate" infringement on copyrighted media.</a:t>
            </a:r>
          </a:p>
          <a:p>
            <a:pPr algn="just"/>
            <a:r>
              <a:rPr lang="en-US" dirty="0"/>
              <a:t>PIPA is aimed at sites with "no significant use other than" committing </a:t>
            </a:r>
            <a:r>
              <a:rPr lang="en-US" b="1" dirty="0"/>
              <a:t>acts of infringement</a:t>
            </a:r>
            <a:r>
              <a:rPr lang="en-US" dirty="0"/>
              <a:t>. </a:t>
            </a:r>
            <a:endParaRPr lang="en-US" dirty="0" smtClean="0"/>
          </a:p>
          <a:p>
            <a:pPr algn="just"/>
            <a:r>
              <a:rPr lang="en-US" dirty="0" smtClean="0"/>
              <a:t>Between </a:t>
            </a:r>
            <a:r>
              <a:rPr lang="en-US" dirty="0"/>
              <a:t>PIPA and SOPA, the SOPA is the more aggressive of the two.</a:t>
            </a:r>
          </a:p>
          <a:p>
            <a:pPr marL="0" indent="0" algn="just">
              <a:buNone/>
            </a:pPr>
            <a:endParaRPr lang="en-US" dirty="0"/>
          </a:p>
          <a:p>
            <a:pPr algn="just"/>
            <a:endParaRPr lang="en-US" dirty="0"/>
          </a:p>
        </p:txBody>
      </p:sp>
    </p:spTree>
    <p:extLst>
      <p:ext uri="{BB962C8B-B14F-4D97-AF65-F5344CB8AC3E}">
        <p14:creationId xmlns:p14="http://schemas.microsoft.com/office/powerpoint/2010/main" val="1414395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 First Sale </a:t>
            </a:r>
            <a:r>
              <a:rPr lang="en-US" sz="4000" b="1" dirty="0" smtClean="0"/>
              <a:t>Doctrine</a:t>
            </a:r>
            <a:endParaRPr lang="en-US" sz="4000" b="1" dirty="0"/>
          </a:p>
        </p:txBody>
      </p:sp>
      <p:sp>
        <p:nvSpPr>
          <p:cNvPr id="3" name="Content Placeholder 2"/>
          <p:cNvSpPr>
            <a:spLocks noGrp="1"/>
          </p:cNvSpPr>
          <p:nvPr>
            <p:ph idx="1"/>
          </p:nvPr>
        </p:nvSpPr>
        <p:spPr/>
        <p:txBody>
          <a:bodyPr/>
          <a:lstStyle/>
          <a:p>
            <a:r>
              <a:rPr lang="en-US" dirty="0"/>
              <a:t>Manufacturers </a:t>
            </a:r>
            <a:r>
              <a:rPr lang="en-US" dirty="0" smtClean="0"/>
              <a:t>can create material differences </a:t>
            </a:r>
            <a:r>
              <a:rPr lang="en-US" dirty="0"/>
              <a:t>and </a:t>
            </a:r>
            <a:r>
              <a:rPr lang="en-US" dirty="0" smtClean="0"/>
              <a:t>quality controls</a:t>
            </a:r>
            <a:endParaRPr lang="en-US" dirty="0"/>
          </a:p>
          <a:p>
            <a:r>
              <a:rPr lang="en-US" dirty="0"/>
              <a:t>Manufacturers often look to trademark law to stop </a:t>
            </a:r>
            <a:r>
              <a:rPr lang="en-US" dirty="0" err="1" smtClean="0"/>
              <a:t>unauthorised</a:t>
            </a:r>
            <a:r>
              <a:rPr lang="en-US" dirty="0" smtClean="0"/>
              <a:t> </a:t>
            </a:r>
            <a:r>
              <a:rPr lang="en-US" dirty="0"/>
              <a:t>online sales of their products. </a:t>
            </a:r>
            <a:endParaRPr lang="en-US" dirty="0" smtClean="0"/>
          </a:p>
          <a:p>
            <a:r>
              <a:rPr lang="en-US" dirty="0" smtClean="0"/>
              <a:t>However</a:t>
            </a:r>
            <a:r>
              <a:rPr lang="en-US" dirty="0"/>
              <a:t>, online resellers are typically immune from </a:t>
            </a:r>
            <a:r>
              <a:rPr lang="en-US" dirty="0" smtClean="0"/>
              <a:t>liability </a:t>
            </a:r>
            <a:r>
              <a:rPr lang="en-US" dirty="0"/>
              <a:t>for selling genuine trademarked products. </a:t>
            </a:r>
            <a:endParaRPr lang="en-US" dirty="0" smtClean="0"/>
          </a:p>
          <a:p>
            <a:r>
              <a:rPr lang="en-US" dirty="0" smtClean="0"/>
              <a:t>This </a:t>
            </a:r>
            <a:r>
              <a:rPr lang="en-US" dirty="0"/>
              <a:t>is due to what is known as the First Sale </a:t>
            </a:r>
            <a:r>
              <a:rPr lang="en-US" dirty="0" smtClean="0"/>
              <a:t>Doctrine.</a:t>
            </a:r>
            <a:endParaRPr lang="en-US" dirty="0"/>
          </a:p>
        </p:txBody>
      </p:sp>
    </p:spTree>
    <p:extLst>
      <p:ext uri="{BB962C8B-B14F-4D97-AF65-F5344CB8AC3E}">
        <p14:creationId xmlns:p14="http://schemas.microsoft.com/office/powerpoint/2010/main" val="1394599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 First Sale </a:t>
            </a:r>
            <a:r>
              <a:rPr lang="en-US" sz="4000" b="1" dirty="0" smtClean="0"/>
              <a:t>Doctrine</a:t>
            </a:r>
            <a:endParaRPr lang="en-US" sz="4000" dirty="0"/>
          </a:p>
        </p:txBody>
      </p:sp>
      <p:sp>
        <p:nvSpPr>
          <p:cNvPr id="3" name="Content Placeholder 2"/>
          <p:cNvSpPr>
            <a:spLocks noGrp="1"/>
          </p:cNvSpPr>
          <p:nvPr>
            <p:ph idx="1"/>
          </p:nvPr>
        </p:nvSpPr>
        <p:spPr/>
        <p:txBody>
          <a:bodyPr/>
          <a:lstStyle/>
          <a:p>
            <a:pPr algn="just"/>
            <a:r>
              <a:rPr lang="en-US" dirty="0"/>
              <a:t>Many manufacturers contract with </a:t>
            </a:r>
            <a:r>
              <a:rPr lang="en-US" b="1" dirty="0" err="1" smtClean="0"/>
              <a:t>authorised</a:t>
            </a:r>
            <a:r>
              <a:rPr lang="en-US" b="1" dirty="0" smtClean="0"/>
              <a:t> </a:t>
            </a:r>
            <a:r>
              <a:rPr lang="en-US" b="1" dirty="0"/>
              <a:t>sellers </a:t>
            </a:r>
            <a:r>
              <a:rPr lang="en-US" dirty="0"/>
              <a:t>to help control </a:t>
            </a:r>
            <a:r>
              <a:rPr lang="en-US" dirty="0" smtClean="0"/>
              <a:t>the distribution </a:t>
            </a:r>
            <a:r>
              <a:rPr lang="en-US" dirty="0"/>
              <a:t>of their products. </a:t>
            </a:r>
            <a:endParaRPr lang="en-US" dirty="0" smtClean="0"/>
          </a:p>
          <a:p>
            <a:pPr algn="just"/>
            <a:r>
              <a:rPr lang="en-US" dirty="0" smtClean="0"/>
              <a:t>They </a:t>
            </a:r>
            <a:r>
              <a:rPr lang="en-US" dirty="0"/>
              <a:t>can hold the authorized distributors accountable through, among other things, potential breach of contract claims.</a:t>
            </a:r>
          </a:p>
          <a:p>
            <a:pPr algn="just"/>
            <a:r>
              <a:rPr lang="en-US" dirty="0" smtClean="0"/>
              <a:t>However</a:t>
            </a:r>
            <a:r>
              <a:rPr lang="en-US" dirty="0"/>
              <a:t>, </a:t>
            </a:r>
            <a:r>
              <a:rPr lang="en-US" b="1" dirty="0"/>
              <a:t>manufacturers do not have such recourse against </a:t>
            </a:r>
            <a:r>
              <a:rPr lang="en-US" b="1" dirty="0" smtClean="0"/>
              <a:t>unauthorized </a:t>
            </a:r>
            <a:r>
              <a:rPr lang="en-US" b="1" dirty="0"/>
              <a:t>sellers who obtain their products and resell them online. </a:t>
            </a:r>
            <a:endParaRPr lang="en-US" b="1" dirty="0" smtClean="0"/>
          </a:p>
          <a:p>
            <a:pPr algn="just"/>
            <a:r>
              <a:rPr lang="en-US" dirty="0" smtClean="0"/>
              <a:t>Further</a:t>
            </a:r>
            <a:r>
              <a:rPr lang="en-US" dirty="0"/>
              <a:t>, many of the unauthorized sellers benefit from the aforementioned First Sale Doctrine.</a:t>
            </a:r>
          </a:p>
        </p:txBody>
      </p:sp>
    </p:spTree>
    <p:extLst>
      <p:ext uri="{BB962C8B-B14F-4D97-AF65-F5344CB8AC3E}">
        <p14:creationId xmlns:p14="http://schemas.microsoft.com/office/powerpoint/2010/main" val="1436953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 First Sale </a:t>
            </a:r>
            <a:r>
              <a:rPr lang="en-US" sz="4000" b="1" dirty="0" smtClean="0"/>
              <a:t>Doctrine</a:t>
            </a:r>
            <a:endParaRPr lang="en-US" sz="4000" dirty="0"/>
          </a:p>
        </p:txBody>
      </p:sp>
      <p:sp>
        <p:nvSpPr>
          <p:cNvPr id="3" name="Content Placeholder 2"/>
          <p:cNvSpPr>
            <a:spLocks noGrp="1"/>
          </p:cNvSpPr>
          <p:nvPr>
            <p:ph idx="1"/>
          </p:nvPr>
        </p:nvSpPr>
        <p:spPr/>
        <p:txBody>
          <a:bodyPr/>
          <a:lstStyle/>
          <a:p>
            <a:pPr algn="just"/>
            <a:r>
              <a:rPr lang="en-US" dirty="0"/>
              <a:t>The First Sale Doctrine generally provides that someone who purchases a trademarked product acquires the right to resell that same product. </a:t>
            </a:r>
            <a:endParaRPr lang="en-US" dirty="0" smtClean="0"/>
          </a:p>
          <a:p>
            <a:pPr algn="just"/>
            <a:r>
              <a:rPr lang="en-US" dirty="0" smtClean="0"/>
              <a:t>Stated </a:t>
            </a:r>
            <a:r>
              <a:rPr lang="en-US" dirty="0"/>
              <a:t>differently, </a:t>
            </a:r>
            <a:r>
              <a:rPr lang="en-US" b="1" i="1" dirty="0"/>
              <a:t>someone who buys a product usually can resell that product online, without incurring any liability</a:t>
            </a:r>
            <a:r>
              <a:rPr lang="en-US" b="1" dirty="0"/>
              <a:t>.</a:t>
            </a:r>
          </a:p>
          <a:p>
            <a:pPr algn="just"/>
            <a:r>
              <a:rPr lang="en-US" dirty="0"/>
              <a:t>Fortunately, for manufacturers, there are exceptions to the </a:t>
            </a:r>
            <a:r>
              <a:rPr lang="en-US" b="1" dirty="0"/>
              <a:t>First Sale Doctrine</a:t>
            </a:r>
            <a:r>
              <a:rPr lang="en-US" dirty="0"/>
              <a:t>. </a:t>
            </a:r>
            <a:endParaRPr lang="en-US" dirty="0" smtClean="0"/>
          </a:p>
          <a:p>
            <a:pPr algn="just"/>
            <a:r>
              <a:rPr lang="en-US" dirty="0" smtClean="0"/>
              <a:t>These </a:t>
            </a:r>
            <a:r>
              <a:rPr lang="en-US" dirty="0"/>
              <a:t>exceptions are significant, as they can serve as the basis for manufacturers being able to stop widespread </a:t>
            </a:r>
            <a:r>
              <a:rPr lang="en-US" dirty="0" err="1" smtClean="0"/>
              <a:t>unauthorised</a:t>
            </a:r>
            <a:r>
              <a:rPr lang="en-US" dirty="0" smtClean="0"/>
              <a:t> </a:t>
            </a:r>
            <a:r>
              <a:rPr lang="en-US" dirty="0"/>
              <a:t>sales.</a:t>
            </a:r>
          </a:p>
          <a:p>
            <a:pPr algn="just"/>
            <a:endParaRPr lang="en-US" dirty="0"/>
          </a:p>
        </p:txBody>
      </p:sp>
    </p:spTree>
    <p:extLst>
      <p:ext uri="{BB962C8B-B14F-4D97-AF65-F5344CB8AC3E}">
        <p14:creationId xmlns:p14="http://schemas.microsoft.com/office/powerpoint/2010/main" val="3557028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First Sale </a:t>
            </a:r>
            <a:r>
              <a:rPr lang="en-US" b="1" dirty="0" smtClean="0"/>
              <a:t>Doctrine- Material difference exception</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Material Difference exception can give brands a legal claim for </a:t>
            </a:r>
            <a:r>
              <a:rPr lang="en-US" b="1" dirty="0"/>
              <a:t>trademark infringement against gray market sellers </a:t>
            </a:r>
            <a:r>
              <a:rPr lang="en-US" dirty="0"/>
              <a:t>who rely upon the First Sale Doctrine for their defense.</a:t>
            </a:r>
          </a:p>
          <a:p>
            <a:r>
              <a:rPr lang="en-US" dirty="0"/>
              <a:t>Resellers are not immune from </a:t>
            </a:r>
            <a:r>
              <a:rPr lang="en-US" b="1" dirty="0"/>
              <a:t>trademark liability </a:t>
            </a:r>
            <a:r>
              <a:rPr lang="en-US" dirty="0"/>
              <a:t>when they offer “</a:t>
            </a:r>
            <a:r>
              <a:rPr lang="en-US" b="1" dirty="0"/>
              <a:t>trademarked goods </a:t>
            </a:r>
            <a:r>
              <a:rPr lang="en-US" b="1" dirty="0" smtClean="0"/>
              <a:t>materially </a:t>
            </a:r>
            <a:r>
              <a:rPr lang="en-US" b="1" dirty="0"/>
              <a:t>different than those sold by the trademark holder.</a:t>
            </a:r>
            <a:r>
              <a:rPr lang="en-US" dirty="0"/>
              <a:t>” </a:t>
            </a:r>
            <a:endParaRPr lang="en-US" dirty="0" smtClean="0"/>
          </a:p>
          <a:p>
            <a:r>
              <a:rPr lang="en-US" dirty="0" smtClean="0"/>
              <a:t>Thus</a:t>
            </a:r>
            <a:r>
              <a:rPr lang="en-US" dirty="0"/>
              <a:t>, based on this “material difference” exception, manufacturers can work to distinguish their genuine products from the diverted goods sold outside the </a:t>
            </a:r>
            <a:r>
              <a:rPr lang="en-US" dirty="0" err="1" smtClean="0"/>
              <a:t>authorised</a:t>
            </a:r>
            <a:r>
              <a:rPr lang="en-US" dirty="0" smtClean="0"/>
              <a:t> </a:t>
            </a:r>
            <a:r>
              <a:rPr lang="en-US" dirty="0"/>
              <a:t>distribution channels.</a:t>
            </a:r>
          </a:p>
          <a:p>
            <a:pPr marL="0" indent="0">
              <a:buNone/>
            </a:pPr>
            <a:endParaRPr lang="en-US" dirty="0"/>
          </a:p>
        </p:txBody>
      </p:sp>
    </p:spTree>
    <p:extLst>
      <p:ext uri="{BB962C8B-B14F-4D97-AF65-F5344CB8AC3E}">
        <p14:creationId xmlns:p14="http://schemas.microsoft.com/office/powerpoint/2010/main" val="2453915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 First Sale Doctrine- Material difference exception</a:t>
            </a:r>
            <a:endParaRPr lang="en-US" sz="4000" dirty="0"/>
          </a:p>
        </p:txBody>
      </p:sp>
      <p:sp>
        <p:nvSpPr>
          <p:cNvPr id="3" name="Content Placeholder 2"/>
          <p:cNvSpPr>
            <a:spLocks noGrp="1"/>
          </p:cNvSpPr>
          <p:nvPr>
            <p:ph idx="1"/>
          </p:nvPr>
        </p:nvSpPr>
        <p:spPr/>
        <p:txBody>
          <a:bodyPr>
            <a:normAutofit/>
          </a:bodyPr>
          <a:lstStyle/>
          <a:p>
            <a:pPr algn="just"/>
            <a:r>
              <a:rPr lang="en-US" dirty="0"/>
              <a:t>M</a:t>
            </a:r>
            <a:r>
              <a:rPr lang="en-US" dirty="0" smtClean="0"/>
              <a:t>aterial </a:t>
            </a:r>
            <a:r>
              <a:rPr lang="en-US" dirty="0"/>
              <a:t>difference </a:t>
            </a:r>
            <a:r>
              <a:rPr lang="en-US" dirty="0" smtClean="0"/>
              <a:t>is defined as </a:t>
            </a:r>
            <a:r>
              <a:rPr lang="en-US" dirty="0"/>
              <a:t>“</a:t>
            </a:r>
            <a:r>
              <a:rPr lang="en-US" b="1" dirty="0"/>
              <a:t>one that consumers consider relevant to a decision about whether to purchase a product</a:t>
            </a:r>
            <a:r>
              <a:rPr lang="en-US" dirty="0"/>
              <a:t>.” </a:t>
            </a:r>
            <a:endParaRPr lang="en-US" dirty="0" smtClean="0"/>
          </a:p>
          <a:p>
            <a:pPr algn="just"/>
            <a:r>
              <a:rPr lang="en-US" dirty="0" smtClean="0"/>
              <a:t>Moreover</a:t>
            </a:r>
            <a:r>
              <a:rPr lang="en-US" dirty="0"/>
              <a:t>, courts have established that only a single material difference is necessary to give rise to trademark infringement. Further, a material difference does not </a:t>
            </a:r>
            <a:r>
              <a:rPr lang="en-US" dirty="0" smtClean="0"/>
              <a:t>have </a:t>
            </a:r>
            <a:r>
              <a:rPr lang="en-US" dirty="0"/>
              <a:t>to be “physical” to give rise to a trademark infringement claim.</a:t>
            </a:r>
          </a:p>
          <a:p>
            <a:pPr algn="just"/>
            <a:endParaRPr lang="en-US" dirty="0"/>
          </a:p>
        </p:txBody>
      </p:sp>
    </p:spTree>
    <p:extLst>
      <p:ext uri="{BB962C8B-B14F-4D97-AF65-F5344CB8AC3E}">
        <p14:creationId xmlns:p14="http://schemas.microsoft.com/office/powerpoint/2010/main" val="1741630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First Sale Doctrine- Material difference exception</a:t>
            </a:r>
            <a:endParaRPr lang="en-US" dirty="0"/>
          </a:p>
        </p:txBody>
      </p:sp>
      <p:sp>
        <p:nvSpPr>
          <p:cNvPr id="3" name="Content Placeholder 2"/>
          <p:cNvSpPr>
            <a:spLocks noGrp="1"/>
          </p:cNvSpPr>
          <p:nvPr>
            <p:ph idx="1"/>
          </p:nvPr>
        </p:nvSpPr>
        <p:spPr/>
        <p:txBody>
          <a:bodyPr/>
          <a:lstStyle/>
          <a:p>
            <a:pPr algn="just"/>
            <a:r>
              <a:rPr lang="en-US" dirty="0"/>
              <a:t>One example of a material difference is a </a:t>
            </a:r>
            <a:r>
              <a:rPr lang="en-US" b="1" dirty="0"/>
              <a:t>difference in warranty</a:t>
            </a:r>
            <a:r>
              <a:rPr lang="en-US" dirty="0"/>
              <a:t>, </a:t>
            </a:r>
            <a:r>
              <a:rPr lang="en-US" b="1" dirty="0"/>
              <a:t>guarantee</a:t>
            </a:r>
            <a:r>
              <a:rPr lang="en-US" dirty="0"/>
              <a:t> or </a:t>
            </a:r>
            <a:r>
              <a:rPr lang="en-US" b="1" dirty="0"/>
              <a:t>return policy</a:t>
            </a:r>
            <a:r>
              <a:rPr lang="en-US" dirty="0"/>
              <a:t>. </a:t>
            </a:r>
            <a:endParaRPr lang="en-US" dirty="0" smtClean="0"/>
          </a:p>
          <a:p>
            <a:pPr algn="just"/>
            <a:r>
              <a:rPr lang="en-US" dirty="0" smtClean="0"/>
              <a:t>For </a:t>
            </a:r>
            <a:r>
              <a:rPr lang="en-US" dirty="0"/>
              <a:t>example, </a:t>
            </a:r>
            <a:r>
              <a:rPr lang="en-US" b="1" dirty="0"/>
              <a:t>many manufacturers use language indicating that warranties only apply to purchases through authorized channels</a:t>
            </a:r>
            <a:r>
              <a:rPr lang="en-US" dirty="0"/>
              <a:t>. </a:t>
            </a:r>
            <a:endParaRPr lang="en-US" dirty="0" smtClean="0"/>
          </a:p>
          <a:p>
            <a:pPr algn="just"/>
            <a:r>
              <a:rPr lang="en-US" dirty="0" smtClean="0"/>
              <a:t>Thus</a:t>
            </a:r>
            <a:r>
              <a:rPr lang="en-US" dirty="0"/>
              <a:t>, </a:t>
            </a:r>
            <a:r>
              <a:rPr lang="en-US" i="1" dirty="0"/>
              <a:t>a non-genuine product not subject to the same warranty as a genuine product constitutes a material difference</a:t>
            </a:r>
            <a:r>
              <a:rPr lang="en-US" dirty="0"/>
              <a:t>.</a:t>
            </a:r>
          </a:p>
          <a:p>
            <a:pPr algn="just"/>
            <a:r>
              <a:rPr lang="en-US" dirty="0"/>
              <a:t>Material differences can also include an absence (on a reseller’s part) of certain offerings of </a:t>
            </a:r>
            <a:r>
              <a:rPr lang="en-US" b="1" dirty="0"/>
              <a:t>customer service </a:t>
            </a:r>
            <a:r>
              <a:rPr lang="en-US" dirty="0"/>
              <a:t>and </a:t>
            </a:r>
            <a:r>
              <a:rPr lang="en-US" b="1" dirty="0"/>
              <a:t>repairs</a:t>
            </a:r>
            <a:r>
              <a:rPr lang="en-US" dirty="0"/>
              <a:t>; </a:t>
            </a:r>
            <a:r>
              <a:rPr lang="en-US" b="1" dirty="0"/>
              <a:t>certain promotions</a:t>
            </a:r>
            <a:r>
              <a:rPr lang="en-US" dirty="0"/>
              <a:t>, </a:t>
            </a:r>
            <a:r>
              <a:rPr lang="en-US" b="1" dirty="0"/>
              <a:t>discounts </a:t>
            </a:r>
            <a:r>
              <a:rPr lang="en-US" dirty="0"/>
              <a:t>or other programs; or certain </a:t>
            </a:r>
            <a:r>
              <a:rPr lang="en-US" b="1" dirty="0"/>
              <a:t>post-sale services</a:t>
            </a:r>
          </a:p>
          <a:p>
            <a:endParaRPr lang="en-US" dirty="0"/>
          </a:p>
        </p:txBody>
      </p:sp>
    </p:spTree>
    <p:extLst>
      <p:ext uri="{BB962C8B-B14F-4D97-AF65-F5344CB8AC3E}">
        <p14:creationId xmlns:p14="http://schemas.microsoft.com/office/powerpoint/2010/main" val="862340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 First Sale </a:t>
            </a:r>
            <a:r>
              <a:rPr lang="en-US" sz="4000" b="1" dirty="0" smtClean="0"/>
              <a:t>Doctrine-</a:t>
            </a:r>
            <a:r>
              <a:rPr lang="en-US" sz="4000" b="1" u="sng" dirty="0" smtClean="0"/>
              <a:t>Quality Control Exception</a:t>
            </a:r>
            <a:endParaRPr lang="en-US" sz="4000" b="1" u="sng" dirty="0"/>
          </a:p>
        </p:txBody>
      </p:sp>
      <p:sp>
        <p:nvSpPr>
          <p:cNvPr id="3" name="Content Placeholder 2"/>
          <p:cNvSpPr>
            <a:spLocks noGrp="1"/>
          </p:cNvSpPr>
          <p:nvPr>
            <p:ph idx="1"/>
          </p:nvPr>
        </p:nvSpPr>
        <p:spPr/>
        <p:txBody>
          <a:bodyPr/>
          <a:lstStyle/>
          <a:p>
            <a:pPr algn="just"/>
            <a:r>
              <a:rPr lang="en-US" dirty="0"/>
              <a:t>A manufacturer’s product is not considered truly “genuine” unless it is manufactured and distributed under quality controls established by the manufacturer. </a:t>
            </a:r>
            <a:endParaRPr lang="en-US" dirty="0" smtClean="0"/>
          </a:p>
          <a:p>
            <a:pPr algn="just"/>
            <a:r>
              <a:rPr lang="en-US" dirty="0" smtClean="0"/>
              <a:t>Thus</a:t>
            </a:r>
            <a:r>
              <a:rPr lang="en-US" dirty="0"/>
              <a:t>, courts have held that trademark holders have the right to control the quality of their distribution</a:t>
            </a:r>
            <a:r>
              <a:rPr lang="en-US" dirty="0" smtClean="0"/>
              <a:t>.</a:t>
            </a:r>
          </a:p>
          <a:p>
            <a:pPr algn="just"/>
            <a:r>
              <a:rPr lang="en-US" dirty="0" smtClean="0"/>
              <a:t>In </a:t>
            </a:r>
            <a:r>
              <a:rPr lang="en-US" dirty="0"/>
              <a:t>other words, </a:t>
            </a:r>
            <a:r>
              <a:rPr lang="en-US" b="1" dirty="0"/>
              <a:t>unauthorized resellers who do not follow a manufacturer’s quality controls can be liable for trademark infringement</a:t>
            </a:r>
            <a:r>
              <a:rPr lang="en-US" dirty="0"/>
              <a:t>.</a:t>
            </a:r>
          </a:p>
        </p:txBody>
      </p:sp>
    </p:spTree>
    <p:extLst>
      <p:ext uri="{BB962C8B-B14F-4D97-AF65-F5344CB8AC3E}">
        <p14:creationId xmlns:p14="http://schemas.microsoft.com/office/powerpoint/2010/main" val="3357524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There are a number of potential quality controls that a manufacturer can implement. </a:t>
            </a:r>
          </a:p>
        </p:txBody>
      </p:sp>
      <p:sp>
        <p:nvSpPr>
          <p:cNvPr id="3" name="Content Placeholder 2"/>
          <p:cNvSpPr>
            <a:spLocks noGrp="1"/>
          </p:cNvSpPr>
          <p:nvPr>
            <p:ph idx="1"/>
          </p:nvPr>
        </p:nvSpPr>
        <p:spPr/>
        <p:txBody>
          <a:bodyPr>
            <a:normAutofit/>
          </a:bodyPr>
          <a:lstStyle/>
          <a:p>
            <a:pPr marL="0" indent="0">
              <a:buNone/>
            </a:pPr>
            <a:r>
              <a:rPr lang="en-US" dirty="0"/>
              <a:t>For example, this list includes certain policies or practices for</a:t>
            </a:r>
            <a:r>
              <a:rPr lang="en-US" dirty="0" smtClean="0"/>
              <a:t>:</a:t>
            </a:r>
          </a:p>
          <a:p>
            <a:pPr marL="914400" lvl="1" indent="-457200">
              <a:buFont typeface="+mj-lt"/>
              <a:buAutoNum type="arabicPeriod"/>
            </a:pPr>
            <a:r>
              <a:rPr lang="en-US" dirty="0"/>
              <a:t>vetting potential retailers;</a:t>
            </a:r>
          </a:p>
          <a:p>
            <a:pPr marL="914400" lvl="1" indent="-457200">
              <a:buFont typeface="+mj-lt"/>
              <a:buAutoNum type="arabicPeriod"/>
            </a:pPr>
            <a:r>
              <a:rPr lang="en-US" dirty="0"/>
              <a:t>checking on/monitoring authorized sellers to ensure compliance;</a:t>
            </a:r>
          </a:p>
          <a:p>
            <a:pPr marL="914400" lvl="1" indent="-457200">
              <a:buFont typeface="+mj-lt"/>
              <a:buAutoNum type="arabicPeriod"/>
            </a:pPr>
            <a:r>
              <a:rPr lang="en-US" dirty="0"/>
              <a:t>retailers removing (from the internet) or returning damaged/defective products;</a:t>
            </a:r>
          </a:p>
          <a:p>
            <a:pPr marL="914400" lvl="1" indent="-457200">
              <a:buFont typeface="+mj-lt"/>
              <a:buAutoNum type="arabicPeriod"/>
            </a:pPr>
            <a:r>
              <a:rPr lang="en-US" dirty="0"/>
              <a:t>prohibiting anonymous online sales;</a:t>
            </a:r>
          </a:p>
          <a:p>
            <a:pPr marL="914400" lvl="1" indent="-457200">
              <a:buFont typeface="+mj-lt"/>
              <a:buAutoNum type="arabicPeriod"/>
            </a:pPr>
            <a:r>
              <a:rPr lang="en-US" dirty="0"/>
              <a:t>product recalls;</a:t>
            </a:r>
          </a:p>
          <a:p>
            <a:pPr marL="914400" lvl="1" indent="-457200">
              <a:buFont typeface="+mj-lt"/>
              <a:buAutoNum type="arabicPeriod"/>
            </a:pPr>
            <a:r>
              <a:rPr lang="en-US" dirty="0"/>
              <a:t>reporting customer complaints; and</a:t>
            </a:r>
          </a:p>
          <a:p>
            <a:pPr marL="914400" lvl="1" indent="-457200">
              <a:buFont typeface="+mj-lt"/>
              <a:buAutoNum type="arabicPeriod"/>
            </a:pPr>
            <a:r>
              <a:rPr lang="en-US" dirty="0"/>
              <a:t>storage conditions.</a:t>
            </a:r>
          </a:p>
          <a:p>
            <a:endParaRPr lang="en-US" dirty="0"/>
          </a:p>
        </p:txBody>
      </p:sp>
    </p:spTree>
    <p:extLst>
      <p:ext uri="{BB962C8B-B14F-4D97-AF65-F5344CB8AC3E}">
        <p14:creationId xmlns:p14="http://schemas.microsoft.com/office/powerpoint/2010/main" val="3706293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take away</a:t>
            </a:r>
            <a:endParaRPr lang="en-US" b="1" dirty="0"/>
          </a:p>
        </p:txBody>
      </p:sp>
      <p:sp>
        <p:nvSpPr>
          <p:cNvPr id="3" name="Content Placeholder 2"/>
          <p:cNvSpPr>
            <a:spLocks noGrp="1"/>
          </p:cNvSpPr>
          <p:nvPr>
            <p:ph idx="1"/>
          </p:nvPr>
        </p:nvSpPr>
        <p:spPr/>
        <p:txBody>
          <a:bodyPr/>
          <a:lstStyle/>
          <a:p>
            <a:r>
              <a:rPr lang="en-US" dirty="0"/>
              <a:t>Manufacturers can potentially overcome the First Sale Doctrine by establishing </a:t>
            </a:r>
            <a:r>
              <a:rPr lang="en-US" b="1" dirty="0"/>
              <a:t>potential material differences </a:t>
            </a:r>
            <a:r>
              <a:rPr lang="en-US" dirty="0"/>
              <a:t>and </a:t>
            </a:r>
            <a:r>
              <a:rPr lang="en-US" b="1" dirty="0"/>
              <a:t>certain quality controls</a:t>
            </a:r>
            <a:r>
              <a:rPr lang="en-US" dirty="0"/>
              <a:t> (and enforcing them). </a:t>
            </a:r>
            <a:endParaRPr lang="en-US" dirty="0" smtClean="0"/>
          </a:p>
          <a:p>
            <a:r>
              <a:rPr lang="en-US" dirty="0" smtClean="0"/>
              <a:t>In </a:t>
            </a:r>
            <a:r>
              <a:rPr lang="en-US" dirty="0"/>
              <a:t>other words, manufacturers can (and should) position themselves to have strong legal claims (i.e</a:t>
            </a:r>
            <a:r>
              <a:rPr lang="en-US" dirty="0" smtClean="0"/>
              <a:t>., trademark infringement). </a:t>
            </a:r>
          </a:p>
          <a:p>
            <a:r>
              <a:rPr lang="en-US" dirty="0" smtClean="0"/>
              <a:t>This </a:t>
            </a:r>
            <a:r>
              <a:rPr lang="en-US" dirty="0"/>
              <a:t>is critical to </a:t>
            </a:r>
            <a:r>
              <a:rPr lang="en-US" b="1" dirty="0"/>
              <a:t>effectively </a:t>
            </a:r>
            <a:r>
              <a:rPr lang="en-US" b="1" dirty="0" smtClean="0"/>
              <a:t>stopping product diversion </a:t>
            </a:r>
            <a:r>
              <a:rPr lang="en-US" dirty="0" smtClean="0"/>
              <a:t>and </a:t>
            </a:r>
            <a:r>
              <a:rPr lang="en-US" b="1" dirty="0" smtClean="0"/>
              <a:t>limiting </a:t>
            </a:r>
            <a:r>
              <a:rPr lang="en-US" b="1" dirty="0"/>
              <a:t>the effects of unauthorized online sales</a:t>
            </a:r>
            <a:r>
              <a:rPr lang="en-US" dirty="0"/>
              <a:t>.</a:t>
            </a:r>
          </a:p>
        </p:txBody>
      </p:sp>
    </p:spTree>
    <p:extLst>
      <p:ext uri="{BB962C8B-B14F-4D97-AF65-F5344CB8AC3E}">
        <p14:creationId xmlns:p14="http://schemas.microsoft.com/office/powerpoint/2010/main" val="978432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Doctrine of Fair Use</a:t>
            </a:r>
            <a:endParaRPr lang="en-US" b="1" dirty="0"/>
          </a:p>
        </p:txBody>
      </p:sp>
      <p:sp>
        <p:nvSpPr>
          <p:cNvPr id="3" name="Content Placeholder 2"/>
          <p:cNvSpPr>
            <a:spLocks noGrp="1"/>
          </p:cNvSpPr>
          <p:nvPr>
            <p:ph idx="1"/>
          </p:nvPr>
        </p:nvSpPr>
        <p:spPr/>
        <p:txBody>
          <a:bodyPr>
            <a:normAutofit/>
          </a:bodyPr>
          <a:lstStyle/>
          <a:p>
            <a:pPr algn="just"/>
            <a:r>
              <a:rPr lang="en-US" dirty="0"/>
              <a:t>Fair use is an affirmative defense that can be raised in response to claims by a copyright owner that a person is infringing a copyright</a:t>
            </a:r>
            <a:r>
              <a:rPr lang="en-US" dirty="0" smtClean="0"/>
              <a:t>.</a:t>
            </a:r>
          </a:p>
          <a:p>
            <a:pPr algn="just"/>
            <a:r>
              <a:rPr lang="en-US" dirty="0" smtClean="0"/>
              <a:t> </a:t>
            </a:r>
            <a:r>
              <a:rPr lang="en-US" dirty="0"/>
              <a:t>Fair use permits </a:t>
            </a:r>
            <a:r>
              <a:rPr lang="en-US" b="1" dirty="0"/>
              <a:t>a party to use a copyrighted work</a:t>
            </a:r>
            <a:r>
              <a:rPr lang="en-US" dirty="0"/>
              <a:t> without the copyright owner’s permission for purposes such as criticism, comment, news reporting, teaching, scholarship, or research. </a:t>
            </a:r>
            <a:endParaRPr lang="en-US" dirty="0" smtClean="0"/>
          </a:p>
          <a:p>
            <a:pPr algn="just"/>
            <a:r>
              <a:rPr lang="en-US" dirty="0" smtClean="0"/>
              <a:t>These </a:t>
            </a:r>
            <a:r>
              <a:rPr lang="en-US" dirty="0"/>
              <a:t>purposes only illustrate what might be considered as fair use and are not examples of what will always be considered as fair use. </a:t>
            </a:r>
            <a:endParaRPr lang="en-US" dirty="0" smtClean="0"/>
          </a:p>
        </p:txBody>
      </p:sp>
    </p:spTree>
    <p:extLst>
      <p:ext uri="{BB962C8B-B14F-4D97-AF65-F5344CB8AC3E}">
        <p14:creationId xmlns:p14="http://schemas.microsoft.com/office/powerpoint/2010/main" val="2910697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Doctrine of Fair Use</a:t>
            </a:r>
            <a:endParaRPr lang="en-US" dirty="0"/>
          </a:p>
        </p:txBody>
      </p:sp>
      <p:sp>
        <p:nvSpPr>
          <p:cNvPr id="3" name="Content Placeholder 2"/>
          <p:cNvSpPr>
            <a:spLocks noGrp="1"/>
          </p:cNvSpPr>
          <p:nvPr>
            <p:ph idx="1"/>
          </p:nvPr>
        </p:nvSpPr>
        <p:spPr/>
        <p:txBody>
          <a:bodyPr/>
          <a:lstStyle/>
          <a:p>
            <a:pPr marL="0" indent="0">
              <a:buNone/>
            </a:pPr>
            <a:r>
              <a:rPr lang="en-US" dirty="0"/>
              <a:t>C</a:t>
            </a:r>
            <a:r>
              <a:rPr lang="en-US" dirty="0" smtClean="0"/>
              <a:t>opyright laws establish </a:t>
            </a:r>
            <a:r>
              <a:rPr lang="en-US" dirty="0"/>
              <a:t>four factors that must be considered in deciding whether a use constitutes </a:t>
            </a:r>
            <a:r>
              <a:rPr lang="en-US" dirty="0" smtClean="0"/>
              <a:t>fair use:</a:t>
            </a:r>
          </a:p>
          <a:p>
            <a:pPr marL="914400" lvl="1" indent="-457200">
              <a:buFont typeface="+mj-lt"/>
              <a:buAutoNum type="arabicPeriod"/>
            </a:pPr>
            <a:r>
              <a:rPr lang="en-US" dirty="0" smtClean="0"/>
              <a:t>The </a:t>
            </a:r>
            <a:r>
              <a:rPr lang="en-US" dirty="0"/>
              <a:t>purpose and character of the use, including whether such use is of a commercial nature or is for non-profit educational purposes;</a:t>
            </a:r>
          </a:p>
          <a:p>
            <a:pPr marL="914400" lvl="1" indent="-457200">
              <a:buFont typeface="+mj-lt"/>
              <a:buAutoNum type="arabicPeriod"/>
            </a:pPr>
            <a:r>
              <a:rPr lang="en-US" dirty="0"/>
              <a:t>The nature of the copyrighted work;</a:t>
            </a:r>
          </a:p>
          <a:p>
            <a:pPr marL="914400" lvl="1" indent="-457200">
              <a:buFont typeface="+mj-lt"/>
              <a:buAutoNum type="arabicPeriod"/>
            </a:pPr>
            <a:r>
              <a:rPr lang="en-US" dirty="0"/>
              <a:t>The amount and substantiality of the portion used in relation to the copyrighted work as a whole; and</a:t>
            </a:r>
          </a:p>
          <a:p>
            <a:pPr marL="914400" lvl="1" indent="-457200">
              <a:buFont typeface="+mj-lt"/>
              <a:buAutoNum type="arabicPeriod"/>
            </a:pPr>
            <a:r>
              <a:rPr lang="en-US" dirty="0"/>
              <a:t>The effect of the use upon the potential market for or value of the copyrighted work.</a:t>
            </a:r>
          </a:p>
          <a:p>
            <a:endParaRPr lang="en-US" dirty="0" smtClean="0"/>
          </a:p>
          <a:p>
            <a:endParaRPr lang="en-US" dirty="0"/>
          </a:p>
          <a:p>
            <a:endParaRPr lang="en-US" dirty="0"/>
          </a:p>
        </p:txBody>
      </p:sp>
    </p:spTree>
    <p:extLst>
      <p:ext uri="{BB962C8B-B14F-4D97-AF65-F5344CB8AC3E}">
        <p14:creationId xmlns:p14="http://schemas.microsoft.com/office/powerpoint/2010/main" val="2423448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Factor 1: The Purpose and Character of the </a:t>
            </a:r>
            <a:r>
              <a:rPr lang="en-US" b="1" dirty="0" smtClean="0"/>
              <a:t>Use</a:t>
            </a:r>
            <a:endParaRPr lang="en-US" dirty="0"/>
          </a:p>
        </p:txBody>
      </p:sp>
      <p:sp>
        <p:nvSpPr>
          <p:cNvPr id="3" name="Content Placeholder 2"/>
          <p:cNvSpPr>
            <a:spLocks noGrp="1"/>
          </p:cNvSpPr>
          <p:nvPr>
            <p:ph idx="1"/>
          </p:nvPr>
        </p:nvSpPr>
        <p:spPr/>
        <p:txBody>
          <a:bodyPr/>
          <a:lstStyle/>
          <a:p>
            <a:pPr algn="just"/>
            <a:r>
              <a:rPr lang="en-US" dirty="0" smtClean="0"/>
              <a:t>The </a:t>
            </a:r>
            <a:r>
              <a:rPr lang="en-US" dirty="0"/>
              <a:t>first factor mostly focuses on whether the use is commercial or non-commercial and whether the use is transformative. </a:t>
            </a:r>
            <a:endParaRPr lang="en-US" dirty="0" smtClean="0"/>
          </a:p>
          <a:p>
            <a:pPr algn="just"/>
            <a:r>
              <a:rPr lang="en-US" dirty="0" smtClean="0"/>
              <a:t>If </a:t>
            </a:r>
            <a:r>
              <a:rPr lang="en-US" dirty="0"/>
              <a:t>a use is commercial it is less likely to be fair use and if it is non-commercial it is more likely to be fair use. </a:t>
            </a:r>
            <a:endParaRPr lang="en-US" dirty="0" smtClean="0"/>
          </a:p>
          <a:p>
            <a:pPr algn="just"/>
            <a:r>
              <a:rPr lang="en-US" dirty="0" smtClean="0"/>
              <a:t>Transformative </a:t>
            </a:r>
            <a:r>
              <a:rPr lang="en-US" dirty="0"/>
              <a:t>uses are those that add something new, with a further purpose or different character, and do not substitute for the original use of the work. </a:t>
            </a:r>
            <a:endParaRPr lang="en-US" dirty="0" smtClean="0"/>
          </a:p>
          <a:p>
            <a:pPr algn="just"/>
            <a:r>
              <a:rPr lang="en-US" dirty="0" smtClean="0"/>
              <a:t>If </a:t>
            </a:r>
            <a:r>
              <a:rPr lang="en-US" dirty="0"/>
              <a:t>the use is transformative it is more likely to be fair use and if it is not transformative it is less likely to be fair use.</a:t>
            </a:r>
          </a:p>
          <a:p>
            <a:pPr algn="just"/>
            <a:endParaRPr lang="en-US" dirty="0"/>
          </a:p>
        </p:txBody>
      </p:sp>
    </p:spTree>
    <p:extLst>
      <p:ext uri="{BB962C8B-B14F-4D97-AF65-F5344CB8AC3E}">
        <p14:creationId xmlns:p14="http://schemas.microsoft.com/office/powerpoint/2010/main" val="396502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 2: The Nature of the Copyrighted </a:t>
            </a:r>
            <a:r>
              <a:rPr lang="en-US" b="1" dirty="0" smtClean="0"/>
              <a:t>Work</a:t>
            </a:r>
            <a:endParaRPr lang="en-US" dirty="0"/>
          </a:p>
        </p:txBody>
      </p:sp>
      <p:sp>
        <p:nvSpPr>
          <p:cNvPr id="3" name="Content Placeholder 2"/>
          <p:cNvSpPr>
            <a:spLocks noGrp="1"/>
          </p:cNvSpPr>
          <p:nvPr>
            <p:ph idx="1"/>
          </p:nvPr>
        </p:nvSpPr>
        <p:spPr/>
        <p:txBody>
          <a:bodyPr/>
          <a:lstStyle/>
          <a:p>
            <a:pPr algn="just"/>
            <a:r>
              <a:rPr lang="en-US" dirty="0" smtClean="0"/>
              <a:t>The </a:t>
            </a:r>
            <a:r>
              <a:rPr lang="en-US" dirty="0"/>
              <a:t>second factor considers the nature of the underlying work, specifically whether it is more creative or more factual. </a:t>
            </a:r>
            <a:endParaRPr lang="en-US" dirty="0" smtClean="0"/>
          </a:p>
          <a:p>
            <a:pPr algn="just"/>
            <a:r>
              <a:rPr lang="en-US" dirty="0" smtClean="0"/>
              <a:t>Use </a:t>
            </a:r>
            <a:r>
              <a:rPr lang="en-US" dirty="0"/>
              <a:t>of a more creative or imaginative underlying work is less likely to support a claim of fair use, while use of a factual work would be more likely to support a fair use claim. </a:t>
            </a:r>
            <a:endParaRPr lang="en-US" dirty="0" smtClean="0"/>
          </a:p>
          <a:p>
            <a:pPr algn="just"/>
            <a:r>
              <a:rPr lang="en-US" dirty="0" smtClean="0"/>
              <a:t>This </a:t>
            </a:r>
            <a:r>
              <a:rPr lang="en-US" dirty="0"/>
              <a:t>factor also looks at the publication status of the copyrighted work. </a:t>
            </a:r>
            <a:endParaRPr lang="en-US" dirty="0" smtClean="0"/>
          </a:p>
          <a:p>
            <a:pPr algn="just"/>
            <a:r>
              <a:rPr lang="en-US" dirty="0" smtClean="0"/>
              <a:t>When </a:t>
            </a:r>
            <a:r>
              <a:rPr lang="en-US" dirty="0"/>
              <a:t>the copyrighted work is unpublished the use is less likely to be a fair use.</a:t>
            </a:r>
          </a:p>
          <a:p>
            <a:pPr algn="just"/>
            <a:endParaRPr lang="en-US" dirty="0"/>
          </a:p>
        </p:txBody>
      </p:sp>
    </p:spTree>
    <p:extLst>
      <p:ext uri="{BB962C8B-B14F-4D97-AF65-F5344CB8AC3E}">
        <p14:creationId xmlns:p14="http://schemas.microsoft.com/office/powerpoint/2010/main" val="1446571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 3: The Amount </a:t>
            </a:r>
            <a:r>
              <a:rPr lang="en-US" b="1" dirty="0" smtClean="0"/>
              <a:t>Used</a:t>
            </a:r>
            <a:endParaRPr lang="en-US" dirty="0"/>
          </a:p>
        </p:txBody>
      </p:sp>
      <p:sp>
        <p:nvSpPr>
          <p:cNvPr id="3" name="Content Placeholder 2"/>
          <p:cNvSpPr>
            <a:spLocks noGrp="1"/>
          </p:cNvSpPr>
          <p:nvPr>
            <p:ph idx="1"/>
          </p:nvPr>
        </p:nvSpPr>
        <p:spPr/>
        <p:txBody>
          <a:bodyPr/>
          <a:lstStyle/>
          <a:p>
            <a:r>
              <a:rPr lang="en-US" dirty="0" smtClean="0"/>
              <a:t>The </a:t>
            </a:r>
            <a:r>
              <a:rPr lang="en-US" dirty="0"/>
              <a:t>third factor considers the amount of the copyrighted work that was used compared to the copyrighted work as a whole</a:t>
            </a:r>
            <a:r>
              <a:rPr lang="en-US" dirty="0" smtClean="0"/>
              <a:t>.</a:t>
            </a:r>
          </a:p>
          <a:p>
            <a:r>
              <a:rPr lang="en-US" dirty="0" smtClean="0"/>
              <a:t>Where </a:t>
            </a:r>
            <a:r>
              <a:rPr lang="en-US" dirty="0"/>
              <a:t>the amount used is very small in relation to the copyrighted work, this factor will favor a finding of fair use, but where the amount used is not insignificant, this factor will favor the copyright owner. </a:t>
            </a:r>
            <a:endParaRPr lang="en-US" dirty="0" smtClean="0"/>
          </a:p>
          <a:p>
            <a:r>
              <a:rPr lang="en-US" dirty="0" smtClean="0"/>
              <a:t>This </a:t>
            </a:r>
            <a:r>
              <a:rPr lang="en-US" dirty="0"/>
              <a:t>factor also considers the qualitative amount of the copyrighted work used. </a:t>
            </a:r>
            <a:endParaRPr lang="en-US" dirty="0" smtClean="0"/>
          </a:p>
          <a:p>
            <a:r>
              <a:rPr lang="en-US" dirty="0" smtClean="0"/>
              <a:t>If </a:t>
            </a:r>
            <a:r>
              <a:rPr lang="en-US" dirty="0"/>
              <a:t>the portion used was the “heart” of the work, this factor will likely weigh against a finding of fair use even if that portion was otherwise a very small amount.</a:t>
            </a:r>
          </a:p>
          <a:p>
            <a:endParaRPr lang="en-US" dirty="0"/>
          </a:p>
        </p:txBody>
      </p:sp>
    </p:spTree>
    <p:extLst>
      <p:ext uri="{BB962C8B-B14F-4D97-AF65-F5344CB8AC3E}">
        <p14:creationId xmlns:p14="http://schemas.microsoft.com/office/powerpoint/2010/main" val="35153363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Factor 4: The Effect of the Use on the </a:t>
            </a:r>
            <a:r>
              <a:rPr lang="en-US" b="1" dirty="0" smtClean="0"/>
              <a:t>Market</a:t>
            </a:r>
            <a:endParaRPr lang="en-US" dirty="0"/>
          </a:p>
        </p:txBody>
      </p:sp>
      <p:sp>
        <p:nvSpPr>
          <p:cNvPr id="3" name="Content Placeholder 2"/>
          <p:cNvSpPr>
            <a:spLocks noGrp="1"/>
          </p:cNvSpPr>
          <p:nvPr>
            <p:ph idx="1"/>
          </p:nvPr>
        </p:nvSpPr>
        <p:spPr/>
        <p:txBody>
          <a:bodyPr/>
          <a:lstStyle/>
          <a:p>
            <a:pPr algn="just"/>
            <a:r>
              <a:rPr lang="en-US" dirty="0" smtClean="0"/>
              <a:t>The </a:t>
            </a:r>
            <a:r>
              <a:rPr lang="en-US" dirty="0"/>
              <a:t>fourth factor not only considers whether the defendant’s activities may harm the current </a:t>
            </a:r>
            <a:r>
              <a:rPr lang="en-US" dirty="0" smtClean="0"/>
              <a:t>market </a:t>
            </a:r>
            <a:r>
              <a:rPr lang="en-US" dirty="0"/>
              <a:t>but also </a:t>
            </a:r>
            <a:r>
              <a:rPr lang="en-US" dirty="0" smtClean="0"/>
              <a:t>whether </a:t>
            </a:r>
            <a:r>
              <a:rPr lang="en-US" dirty="0"/>
              <a:t>the use may cause any harm to potential markets that could be exploited by the copyright owner if the use were to become widespread. </a:t>
            </a:r>
            <a:endParaRPr lang="en-US" dirty="0" smtClean="0"/>
          </a:p>
          <a:p>
            <a:pPr algn="just"/>
            <a:r>
              <a:rPr lang="en-US" dirty="0" smtClean="0"/>
              <a:t>If </a:t>
            </a:r>
            <a:r>
              <a:rPr lang="en-US" dirty="0"/>
              <a:t>the use harms the copyright owner’s current or potential </a:t>
            </a:r>
            <a:r>
              <a:rPr lang="en-US" dirty="0" smtClean="0"/>
              <a:t>market, it </a:t>
            </a:r>
            <a:r>
              <a:rPr lang="en-US" dirty="0"/>
              <a:t>will weigh against fair use. </a:t>
            </a:r>
            <a:endParaRPr lang="en-US" dirty="0" smtClean="0"/>
          </a:p>
          <a:p>
            <a:pPr algn="just"/>
            <a:r>
              <a:rPr lang="en-US" dirty="0" smtClean="0"/>
              <a:t>Along </a:t>
            </a:r>
            <a:r>
              <a:rPr lang="en-US" dirty="0"/>
              <a:t>with the first factor, this factor is one of the most important in the fair use analysis.</a:t>
            </a:r>
          </a:p>
          <a:p>
            <a:pPr algn="just"/>
            <a:endParaRPr lang="en-US" dirty="0"/>
          </a:p>
        </p:txBody>
      </p:sp>
    </p:spTree>
    <p:extLst>
      <p:ext uri="{BB962C8B-B14F-4D97-AF65-F5344CB8AC3E}">
        <p14:creationId xmlns:p14="http://schemas.microsoft.com/office/powerpoint/2010/main" val="42893239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073" y="2835609"/>
            <a:ext cx="10515600" cy="1325563"/>
          </a:xfrm>
        </p:spPr>
        <p:txBody>
          <a:bodyPr/>
          <a:lstStyle/>
          <a:p>
            <a:pPr algn="ctr"/>
            <a:r>
              <a:rPr lang="en-US" b="1" dirty="0" smtClean="0"/>
              <a:t>Online Reviews</a:t>
            </a:r>
            <a:endParaRPr lang="en-US" b="1" dirty="0"/>
          </a:p>
        </p:txBody>
      </p:sp>
    </p:spTree>
    <p:extLst>
      <p:ext uri="{BB962C8B-B14F-4D97-AF65-F5344CB8AC3E}">
        <p14:creationId xmlns:p14="http://schemas.microsoft.com/office/powerpoint/2010/main" val="38478810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C6D094-1692-49E6-989A-E6238DFA95D9}"/>
              </a:ext>
            </a:extLst>
          </p:cNvPr>
          <p:cNvSpPr txBox="1">
            <a:spLocks/>
          </p:cNvSpPr>
          <p:nvPr/>
        </p:nvSpPr>
        <p:spPr>
          <a:xfrm>
            <a:off x="320418" y="94042"/>
            <a:ext cx="10018713" cy="951321"/>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latin typeface="Arial" panose="020B0604020202020204" pitchFamily="34" charset="0"/>
                <a:cs typeface="Arial" panose="020B0604020202020204" pitchFamily="34" charset="0"/>
              </a:rPr>
              <a:t>Myths about online review importance</a:t>
            </a:r>
          </a:p>
        </p:txBody>
      </p:sp>
      <p:sp>
        <p:nvSpPr>
          <p:cNvPr id="5" name="Content Placeholder 2">
            <a:extLst>
              <a:ext uri="{FF2B5EF4-FFF2-40B4-BE49-F238E27FC236}">
                <a16:creationId xmlns:a16="http://schemas.microsoft.com/office/drawing/2014/main" id="{0BCC69A5-2EC6-4686-94A8-F295B6C01CEE}"/>
              </a:ext>
            </a:extLst>
          </p:cNvPr>
          <p:cNvSpPr txBox="1">
            <a:spLocks/>
          </p:cNvSpPr>
          <p:nvPr/>
        </p:nvSpPr>
        <p:spPr>
          <a:xfrm>
            <a:off x="1550298" y="885333"/>
            <a:ext cx="8138834" cy="641809"/>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lvl="1"/>
            <a:endParaRPr lang="en-US" dirty="0"/>
          </a:p>
          <a:p>
            <a:pPr marL="457200" lvl="1" indent="0">
              <a:buFont typeface="Arial"/>
              <a:buNone/>
            </a:pPr>
            <a:endParaRPr lang="en-US" dirty="0"/>
          </a:p>
          <a:p>
            <a:pPr lvl="1"/>
            <a:endParaRPr lang="en-US" dirty="0"/>
          </a:p>
        </p:txBody>
      </p:sp>
      <p:sp>
        <p:nvSpPr>
          <p:cNvPr id="6" name="TextBox 5">
            <a:extLst>
              <a:ext uri="{FF2B5EF4-FFF2-40B4-BE49-F238E27FC236}">
                <a16:creationId xmlns:a16="http://schemas.microsoft.com/office/drawing/2014/main" id="{1FE7113E-6B71-4FD3-B1C6-8E7FCFACEE20}"/>
              </a:ext>
            </a:extLst>
          </p:cNvPr>
          <p:cNvSpPr txBox="1"/>
          <p:nvPr/>
        </p:nvSpPr>
        <p:spPr>
          <a:xfrm>
            <a:off x="902368" y="1206237"/>
            <a:ext cx="9436763" cy="1138773"/>
          </a:xfrm>
          <a:prstGeom prst="rect">
            <a:avLst/>
          </a:prstGeom>
          <a:noFill/>
        </p:spPr>
        <p:txBody>
          <a:bodyPr wrap="square" rtlCol="0">
            <a:spAutoFit/>
          </a:bodyPr>
          <a:lstStyle/>
          <a:p>
            <a:r>
              <a:rPr lang="en-US" sz="3200" dirty="0"/>
              <a:t>Reviews are only written by angry people</a:t>
            </a:r>
          </a:p>
          <a:p>
            <a:pPr lvl="1"/>
            <a:r>
              <a:rPr lang="en-US" dirty="0"/>
              <a:t>85% of reviews are positive</a:t>
            </a:r>
            <a:endParaRPr lang="en-US" sz="3200" dirty="0"/>
          </a:p>
          <a:p>
            <a:endParaRPr lang="en-US" dirty="0"/>
          </a:p>
        </p:txBody>
      </p:sp>
      <p:sp>
        <p:nvSpPr>
          <p:cNvPr id="9" name="TextBox 8">
            <a:extLst>
              <a:ext uri="{FF2B5EF4-FFF2-40B4-BE49-F238E27FC236}">
                <a16:creationId xmlns:a16="http://schemas.microsoft.com/office/drawing/2014/main" id="{F8F682B5-3E1A-4B68-A554-0A146482D049}"/>
              </a:ext>
            </a:extLst>
          </p:cNvPr>
          <p:cNvSpPr txBox="1"/>
          <p:nvPr/>
        </p:nvSpPr>
        <p:spPr>
          <a:xfrm>
            <a:off x="902368" y="2158404"/>
            <a:ext cx="10419347" cy="1908215"/>
          </a:xfrm>
          <a:prstGeom prst="rect">
            <a:avLst/>
          </a:prstGeom>
          <a:noFill/>
        </p:spPr>
        <p:txBody>
          <a:bodyPr wrap="square" rtlCol="0">
            <a:spAutoFit/>
          </a:bodyPr>
          <a:lstStyle/>
          <a:p>
            <a:pPr lvl="0"/>
            <a:r>
              <a:rPr lang="en-US" sz="3200" dirty="0"/>
              <a:t>Reviews are out of my control</a:t>
            </a:r>
          </a:p>
          <a:p>
            <a:pPr lvl="1"/>
            <a:r>
              <a:rPr lang="en-US" dirty="0"/>
              <a:t>Reviews are “user-generated” content but you can control your business listings, menus and services, contact information, website links and conversation-changing review responses</a:t>
            </a:r>
            <a:endParaRPr lang="en-US" sz="3200" dirty="0"/>
          </a:p>
          <a:p>
            <a:pPr lvl="2"/>
            <a:endParaRPr lang="en-US" sz="3200" dirty="0"/>
          </a:p>
          <a:p>
            <a:endParaRPr lang="en-US" dirty="0"/>
          </a:p>
        </p:txBody>
      </p:sp>
      <p:sp>
        <p:nvSpPr>
          <p:cNvPr id="10" name="TextBox 9">
            <a:extLst>
              <a:ext uri="{FF2B5EF4-FFF2-40B4-BE49-F238E27FC236}">
                <a16:creationId xmlns:a16="http://schemas.microsoft.com/office/drawing/2014/main" id="{D4CAC92A-B6B0-4436-8F5E-794D20FEB846}"/>
              </a:ext>
            </a:extLst>
          </p:cNvPr>
          <p:cNvSpPr txBox="1"/>
          <p:nvPr/>
        </p:nvSpPr>
        <p:spPr>
          <a:xfrm>
            <a:off x="818147" y="3546282"/>
            <a:ext cx="10876548" cy="4216539"/>
          </a:xfrm>
          <a:prstGeom prst="rect">
            <a:avLst/>
          </a:prstGeom>
          <a:noFill/>
        </p:spPr>
        <p:txBody>
          <a:bodyPr wrap="square" rtlCol="0">
            <a:spAutoFit/>
          </a:bodyPr>
          <a:lstStyle/>
          <a:p>
            <a:r>
              <a:rPr lang="en-US" sz="3200" dirty="0"/>
              <a:t>Most reviews are fake, unreliable or unreasonable and they won’t effect my business</a:t>
            </a:r>
          </a:p>
          <a:p>
            <a:pPr lvl="1"/>
            <a:r>
              <a:rPr lang="en-US" dirty="0"/>
              <a:t>Growing thought process that there are increased numbers of online reviews that are fake or paid for by companies – doesn’t mean real people have stopped posting, sharing, reading reviews.</a:t>
            </a:r>
          </a:p>
          <a:p>
            <a:pPr lvl="1"/>
            <a:endParaRPr lang="en-US" dirty="0" smtClean="0"/>
          </a:p>
          <a:p>
            <a:pPr lvl="1"/>
            <a:r>
              <a:rPr lang="en-US" dirty="0" smtClean="0"/>
              <a:t>In </a:t>
            </a:r>
            <a:r>
              <a:rPr lang="en-US" dirty="0"/>
              <a:t>fact, 80% of </a:t>
            </a:r>
            <a:r>
              <a:rPr lang="en-US" dirty="0" smtClean="0"/>
              <a:t>online purchases </a:t>
            </a:r>
            <a:r>
              <a:rPr lang="en-US" dirty="0"/>
              <a:t>are influenced by online reviews </a:t>
            </a:r>
          </a:p>
          <a:p>
            <a:pPr lvl="1"/>
            <a:endParaRPr lang="en-US" dirty="0"/>
          </a:p>
          <a:p>
            <a:pPr marL="971550" lvl="1" indent="-514350">
              <a:buFont typeface="Arial" panose="020B0604020202020204" pitchFamily="34" charset="0"/>
              <a:buChar char="•"/>
            </a:pPr>
            <a:endParaRPr lang="en-US" sz="2800" dirty="0"/>
          </a:p>
          <a:p>
            <a:endParaRPr lang="en-US" dirty="0"/>
          </a:p>
          <a:p>
            <a:pPr marL="971550" lvl="1" indent="-514350">
              <a:buFont typeface="Arial" panose="020B0604020202020204" pitchFamily="34" charset="0"/>
              <a:buChar char="•"/>
            </a:pPr>
            <a:endParaRPr lang="en-US" dirty="0"/>
          </a:p>
          <a:p>
            <a:pPr lvl="2"/>
            <a:endParaRPr lang="en-US" sz="3200" dirty="0"/>
          </a:p>
          <a:p>
            <a:endParaRPr lang="en-US" dirty="0"/>
          </a:p>
        </p:txBody>
      </p:sp>
    </p:spTree>
    <p:extLst>
      <p:ext uri="{BB962C8B-B14F-4D97-AF65-F5344CB8AC3E}">
        <p14:creationId xmlns:p14="http://schemas.microsoft.com/office/powerpoint/2010/main" val="386817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C6D094-1692-49E6-989A-E6238DFA95D9}"/>
              </a:ext>
            </a:extLst>
          </p:cNvPr>
          <p:cNvSpPr txBox="1">
            <a:spLocks/>
          </p:cNvSpPr>
          <p:nvPr/>
        </p:nvSpPr>
        <p:spPr>
          <a:xfrm>
            <a:off x="852856" y="-65988"/>
            <a:ext cx="10018713" cy="951321"/>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latin typeface="Arial" panose="020B0604020202020204" pitchFamily="34" charset="0"/>
                <a:cs typeface="Arial" panose="020B0604020202020204" pitchFamily="34" charset="0"/>
              </a:rPr>
              <a:t>Myths about online review importance</a:t>
            </a:r>
          </a:p>
        </p:txBody>
      </p:sp>
      <p:sp>
        <p:nvSpPr>
          <p:cNvPr id="2" name="TextBox 1">
            <a:extLst>
              <a:ext uri="{FF2B5EF4-FFF2-40B4-BE49-F238E27FC236}">
                <a16:creationId xmlns:a16="http://schemas.microsoft.com/office/drawing/2014/main" id="{C51E0D14-7A27-4F9C-8AFA-CD69065C1E73}"/>
              </a:ext>
            </a:extLst>
          </p:cNvPr>
          <p:cNvSpPr txBox="1"/>
          <p:nvPr/>
        </p:nvSpPr>
        <p:spPr>
          <a:xfrm>
            <a:off x="1451728" y="1046375"/>
            <a:ext cx="9323109" cy="2462213"/>
          </a:xfrm>
          <a:prstGeom prst="rect">
            <a:avLst/>
          </a:prstGeom>
          <a:noFill/>
        </p:spPr>
        <p:txBody>
          <a:bodyPr wrap="square" rtlCol="0">
            <a:spAutoFit/>
          </a:bodyPr>
          <a:lstStyle/>
          <a:p>
            <a:r>
              <a:rPr lang="en-US" sz="3200" dirty="0"/>
              <a:t>Nothing good ever comes from bad reviews</a:t>
            </a:r>
          </a:p>
          <a:p>
            <a:pPr marL="971550" lvl="1" indent="-514350">
              <a:buFont typeface="Arial" panose="020B0604020202020204" pitchFamily="34" charset="0"/>
              <a:buChar char="•"/>
            </a:pPr>
            <a:r>
              <a:rPr lang="en-US" dirty="0"/>
              <a:t>Negative reviews can be harsh, cruel and anger fueled, but read carefully and learn how to mine the good stuff from the negativity</a:t>
            </a:r>
          </a:p>
          <a:p>
            <a:pPr marL="971550" lvl="1" indent="-514350">
              <a:buFont typeface="Arial" panose="020B0604020202020204" pitchFamily="34" charset="0"/>
              <a:buChar char="•"/>
            </a:pPr>
            <a:r>
              <a:rPr lang="en-US" dirty="0"/>
              <a:t>Negative reviews can help you identify and resolve customer issues, compare your performance to competitors and establish or increase your credibility</a:t>
            </a:r>
          </a:p>
          <a:p>
            <a:pPr marL="971550" lvl="1" indent="-514350">
              <a:buFont typeface="Arial" panose="020B0604020202020204" pitchFamily="34" charset="0"/>
              <a:buChar char="•"/>
            </a:pPr>
            <a:endParaRPr lang="en-US" sz="3200" dirty="0"/>
          </a:p>
          <a:p>
            <a:endParaRPr lang="en-US" dirty="0"/>
          </a:p>
        </p:txBody>
      </p:sp>
    </p:spTree>
    <p:extLst>
      <p:ext uri="{BB962C8B-B14F-4D97-AF65-F5344CB8AC3E}">
        <p14:creationId xmlns:p14="http://schemas.microsoft.com/office/powerpoint/2010/main" val="234042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C6D094-1692-49E6-989A-E6238DFA95D9}"/>
              </a:ext>
            </a:extLst>
          </p:cNvPr>
          <p:cNvSpPr txBox="1">
            <a:spLocks/>
          </p:cNvSpPr>
          <p:nvPr/>
        </p:nvSpPr>
        <p:spPr>
          <a:xfrm>
            <a:off x="1851955" y="239697"/>
            <a:ext cx="10018713" cy="645636"/>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latin typeface="Arial" panose="020B0604020202020204" pitchFamily="34" charset="0"/>
                <a:cs typeface="Arial" panose="020B0604020202020204" pitchFamily="34" charset="0"/>
              </a:rPr>
              <a:t>Managing Online Reviews</a:t>
            </a:r>
          </a:p>
        </p:txBody>
      </p:sp>
      <p:sp>
        <p:nvSpPr>
          <p:cNvPr id="5" name="Content Placeholder 2">
            <a:extLst>
              <a:ext uri="{FF2B5EF4-FFF2-40B4-BE49-F238E27FC236}">
                <a16:creationId xmlns:a16="http://schemas.microsoft.com/office/drawing/2014/main" id="{0BCC69A5-2EC6-4686-94A8-F295B6C01CEE}"/>
              </a:ext>
            </a:extLst>
          </p:cNvPr>
          <p:cNvSpPr txBox="1">
            <a:spLocks/>
          </p:cNvSpPr>
          <p:nvPr/>
        </p:nvSpPr>
        <p:spPr>
          <a:xfrm>
            <a:off x="648070" y="1008669"/>
            <a:ext cx="11046625" cy="5731496"/>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457200" lvl="1" indent="0">
              <a:buNone/>
            </a:pPr>
            <a:r>
              <a:rPr lang="en-US" sz="3600" dirty="0"/>
              <a:t>Research</a:t>
            </a:r>
          </a:p>
          <a:p>
            <a:pPr marL="457200" lvl="1" indent="0">
              <a:buNone/>
            </a:pPr>
            <a:r>
              <a:rPr lang="en-US" sz="3600" dirty="0"/>
              <a:t>Respond</a:t>
            </a:r>
          </a:p>
          <a:p>
            <a:pPr marL="914400" lvl="2" indent="0">
              <a:buNone/>
            </a:pPr>
            <a:r>
              <a:rPr lang="en-US" sz="2000" dirty="0"/>
              <a:t>Negative AND Positive</a:t>
            </a:r>
          </a:p>
          <a:p>
            <a:pPr marL="457200" lvl="1" indent="0">
              <a:buNone/>
            </a:pPr>
            <a:r>
              <a:rPr lang="en-US" sz="3600" dirty="0"/>
              <a:t>Don’t give in to pressure from negative reviews</a:t>
            </a:r>
          </a:p>
          <a:p>
            <a:pPr marL="914400" lvl="2" indent="0">
              <a:buNone/>
            </a:pPr>
            <a:r>
              <a:rPr lang="en-US" dirty="0"/>
              <a:t>Don’t be held hostage by online “assassins” looking for free services</a:t>
            </a:r>
          </a:p>
          <a:p>
            <a:pPr marL="457200" lvl="1" indent="0">
              <a:buNone/>
            </a:pPr>
            <a:r>
              <a:rPr lang="en-US" sz="3600" dirty="0"/>
              <a:t>Encourage</a:t>
            </a:r>
          </a:p>
          <a:p>
            <a:pPr marL="914400" lvl="2" indent="0">
              <a:buNone/>
            </a:pPr>
            <a:r>
              <a:rPr lang="en-US" sz="2000" dirty="0"/>
              <a:t>Customers who have positive experiences are more likely to post comments or reviews when asked</a:t>
            </a:r>
          </a:p>
          <a:p>
            <a:pPr marL="914400" lvl="2" indent="0">
              <a:buNone/>
            </a:pPr>
            <a:endParaRPr lang="en-US" sz="2000" dirty="0"/>
          </a:p>
          <a:p>
            <a:pPr marL="457200" lvl="1" indent="0">
              <a:buNone/>
            </a:pPr>
            <a:endParaRPr lang="en-US" dirty="0"/>
          </a:p>
          <a:p>
            <a:pPr marL="457200" lvl="1" indent="0">
              <a:buNone/>
            </a:pPr>
            <a:endParaRPr lang="en-US" sz="2400" dirty="0"/>
          </a:p>
          <a:p>
            <a:pPr marL="457200" lvl="1" indent="0">
              <a:buNone/>
            </a:pPr>
            <a:endParaRPr lang="en-US" sz="1800" dirty="0"/>
          </a:p>
          <a:p>
            <a:pPr marL="457200" lvl="1" indent="0">
              <a:buNone/>
            </a:pPr>
            <a:endParaRPr lang="en-US" sz="1800" dirty="0"/>
          </a:p>
        </p:txBody>
      </p:sp>
    </p:spTree>
    <p:extLst>
      <p:ext uri="{BB962C8B-B14F-4D97-AF65-F5344CB8AC3E}">
        <p14:creationId xmlns:p14="http://schemas.microsoft.com/office/powerpoint/2010/main" val="18324722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C6D094-1692-49E6-989A-E6238DFA95D9}"/>
              </a:ext>
            </a:extLst>
          </p:cNvPr>
          <p:cNvSpPr txBox="1">
            <a:spLocks/>
          </p:cNvSpPr>
          <p:nvPr/>
        </p:nvSpPr>
        <p:spPr>
          <a:xfrm>
            <a:off x="1141510" y="-65988"/>
            <a:ext cx="10018713" cy="951321"/>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latin typeface="Arial" panose="020B0604020202020204" pitchFamily="34" charset="0"/>
                <a:cs typeface="Arial" panose="020B0604020202020204" pitchFamily="34" charset="0"/>
              </a:rPr>
              <a:t>Positive Review Responses</a:t>
            </a:r>
          </a:p>
        </p:txBody>
      </p:sp>
      <p:sp>
        <p:nvSpPr>
          <p:cNvPr id="5" name="Content Placeholder 2">
            <a:extLst>
              <a:ext uri="{FF2B5EF4-FFF2-40B4-BE49-F238E27FC236}">
                <a16:creationId xmlns:a16="http://schemas.microsoft.com/office/drawing/2014/main" id="{0BCC69A5-2EC6-4686-94A8-F295B6C01CEE}"/>
              </a:ext>
            </a:extLst>
          </p:cNvPr>
          <p:cNvSpPr txBox="1">
            <a:spLocks/>
          </p:cNvSpPr>
          <p:nvPr/>
        </p:nvSpPr>
        <p:spPr>
          <a:xfrm>
            <a:off x="1550298" y="885333"/>
            <a:ext cx="8138834" cy="5731496"/>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457200" lvl="1" indent="0">
              <a:buNone/>
            </a:pPr>
            <a:endParaRPr lang="en-US" dirty="0"/>
          </a:p>
          <a:p>
            <a:pPr marL="457200" lvl="1" indent="0">
              <a:buFont typeface="Arial"/>
              <a:buNone/>
            </a:pPr>
            <a:endParaRPr lang="en-US" dirty="0"/>
          </a:p>
          <a:p>
            <a:pPr lvl="1"/>
            <a:endParaRPr lang="en-US" dirty="0"/>
          </a:p>
        </p:txBody>
      </p:sp>
      <p:sp>
        <p:nvSpPr>
          <p:cNvPr id="6" name="TextBox 5">
            <a:extLst>
              <a:ext uri="{FF2B5EF4-FFF2-40B4-BE49-F238E27FC236}">
                <a16:creationId xmlns:a16="http://schemas.microsoft.com/office/drawing/2014/main" id="{AEBC4B1A-B0A0-47D9-A4FF-89DDF9FE0580}"/>
              </a:ext>
            </a:extLst>
          </p:cNvPr>
          <p:cNvSpPr txBox="1"/>
          <p:nvPr/>
        </p:nvSpPr>
        <p:spPr>
          <a:xfrm>
            <a:off x="408373" y="5069093"/>
            <a:ext cx="11154228" cy="646331"/>
          </a:xfrm>
          <a:prstGeom prst="rect">
            <a:avLst/>
          </a:prstGeom>
          <a:noFill/>
        </p:spPr>
        <p:txBody>
          <a:bodyPr wrap="square" rtlCol="0">
            <a:spAutoFit/>
          </a:bodyPr>
          <a:lstStyle/>
          <a:p>
            <a:pPr marL="285750" indent="-285750">
              <a:buFont typeface="Arial" panose="020B0604020202020204" pitchFamily="34" charset="0"/>
              <a:buChar char="•"/>
            </a:pPr>
            <a:r>
              <a:rPr lang="en-US" dirty="0"/>
              <a:t>Thank the customer for taking </a:t>
            </a:r>
            <a:r>
              <a:rPr lang="en-US" dirty="0" smtClean="0"/>
              <a:t>the time </a:t>
            </a:r>
            <a:r>
              <a:rPr lang="en-US" dirty="0"/>
              <a:t>to review</a:t>
            </a:r>
          </a:p>
          <a:p>
            <a:pPr marL="285750" indent="-285750">
              <a:buFont typeface="Arial" panose="020B0604020202020204" pitchFamily="34" charset="0"/>
              <a:buChar char="•"/>
            </a:pPr>
            <a:r>
              <a:rPr lang="en-US" dirty="0"/>
              <a:t>Make it more personal – highlight what sets you apart from others, </a:t>
            </a:r>
            <a:r>
              <a:rPr lang="en-US" dirty="0" smtClean="0"/>
              <a:t>and be </a:t>
            </a:r>
            <a:r>
              <a:rPr lang="en-US" dirty="0"/>
              <a:t>sure to acknowledge staff if mentioned</a:t>
            </a:r>
          </a:p>
        </p:txBody>
      </p:sp>
      <p:pic>
        <p:nvPicPr>
          <p:cNvPr id="14" name="Picture 13">
            <a:extLst>
              <a:ext uri="{FF2B5EF4-FFF2-40B4-BE49-F238E27FC236}">
                <a16:creationId xmlns:a16="http://schemas.microsoft.com/office/drawing/2014/main" id="{8A5BBEA5-D1AD-4469-945A-278AC6F05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917" y="1115673"/>
            <a:ext cx="5550567" cy="3329014"/>
          </a:xfrm>
          <a:prstGeom prst="rect">
            <a:avLst/>
          </a:prstGeom>
        </p:spPr>
      </p:pic>
      <p:pic>
        <p:nvPicPr>
          <p:cNvPr id="17" name="Picture 16">
            <a:extLst>
              <a:ext uri="{FF2B5EF4-FFF2-40B4-BE49-F238E27FC236}">
                <a16:creationId xmlns:a16="http://schemas.microsoft.com/office/drawing/2014/main" id="{AF62C8FD-ABD0-4CCD-ADA6-652FC8DE5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5480" y="1098065"/>
            <a:ext cx="5277121" cy="3346622"/>
          </a:xfrm>
          <a:prstGeom prst="rect">
            <a:avLst/>
          </a:prstGeom>
        </p:spPr>
      </p:pic>
    </p:spTree>
    <p:extLst>
      <p:ext uri="{BB962C8B-B14F-4D97-AF65-F5344CB8AC3E}">
        <p14:creationId xmlns:p14="http://schemas.microsoft.com/office/powerpoint/2010/main" val="3316581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C6D094-1692-49E6-989A-E6238DFA95D9}"/>
              </a:ext>
            </a:extLst>
          </p:cNvPr>
          <p:cNvSpPr txBox="1">
            <a:spLocks/>
          </p:cNvSpPr>
          <p:nvPr/>
        </p:nvSpPr>
        <p:spPr>
          <a:xfrm>
            <a:off x="880994" y="160648"/>
            <a:ext cx="10018713" cy="951321"/>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latin typeface="Arial" panose="020B0604020202020204" pitchFamily="34" charset="0"/>
                <a:cs typeface="Arial" panose="020B0604020202020204" pitchFamily="34" charset="0"/>
              </a:rPr>
              <a:t>Negative Review Responses</a:t>
            </a:r>
          </a:p>
          <a:p>
            <a:r>
              <a:rPr lang="en-US" sz="3200" dirty="0">
                <a:latin typeface="Arial" panose="020B0604020202020204" pitchFamily="34" charset="0"/>
                <a:cs typeface="Arial" panose="020B0604020202020204" pitchFamily="34" charset="0"/>
              </a:rPr>
              <a:t>Changing the Conversation</a:t>
            </a:r>
          </a:p>
        </p:txBody>
      </p:sp>
      <p:sp>
        <p:nvSpPr>
          <p:cNvPr id="5" name="Content Placeholder 2">
            <a:extLst>
              <a:ext uri="{FF2B5EF4-FFF2-40B4-BE49-F238E27FC236}">
                <a16:creationId xmlns:a16="http://schemas.microsoft.com/office/drawing/2014/main" id="{0BCC69A5-2EC6-4686-94A8-F295B6C01CEE}"/>
              </a:ext>
            </a:extLst>
          </p:cNvPr>
          <p:cNvSpPr txBox="1">
            <a:spLocks/>
          </p:cNvSpPr>
          <p:nvPr/>
        </p:nvSpPr>
        <p:spPr>
          <a:xfrm>
            <a:off x="1550298" y="885333"/>
            <a:ext cx="8138834" cy="5731496"/>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457200" lvl="1" indent="0">
              <a:buNone/>
            </a:pPr>
            <a:endParaRPr lang="en-US" dirty="0"/>
          </a:p>
          <a:p>
            <a:pPr marL="457200" lvl="1" indent="0">
              <a:buFont typeface="Arial"/>
              <a:buNone/>
            </a:pPr>
            <a:endParaRPr lang="en-US" dirty="0"/>
          </a:p>
          <a:p>
            <a:pPr lvl="1"/>
            <a:endParaRPr lang="en-US" dirty="0"/>
          </a:p>
        </p:txBody>
      </p:sp>
      <p:pic>
        <p:nvPicPr>
          <p:cNvPr id="3" name="Picture 2">
            <a:extLst>
              <a:ext uri="{FF2B5EF4-FFF2-40B4-BE49-F238E27FC236}">
                <a16:creationId xmlns:a16="http://schemas.microsoft.com/office/drawing/2014/main" id="{31491A5B-0D3B-41B0-8098-DE76A9572C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723" y="1135376"/>
            <a:ext cx="4089610" cy="5023108"/>
          </a:xfrm>
          <a:prstGeom prst="rect">
            <a:avLst/>
          </a:prstGeom>
        </p:spPr>
      </p:pic>
      <p:pic>
        <p:nvPicPr>
          <p:cNvPr id="8" name="Picture 7">
            <a:extLst>
              <a:ext uri="{FF2B5EF4-FFF2-40B4-BE49-F238E27FC236}">
                <a16:creationId xmlns:a16="http://schemas.microsoft.com/office/drawing/2014/main" id="{E24E2EE5-E3C2-4135-B949-116B1F51F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8601" y="1135376"/>
            <a:ext cx="3900109" cy="5529192"/>
          </a:xfrm>
          <a:prstGeom prst="rect">
            <a:avLst/>
          </a:prstGeom>
        </p:spPr>
      </p:pic>
      <p:pic>
        <p:nvPicPr>
          <p:cNvPr id="10" name="Picture 9">
            <a:extLst>
              <a:ext uri="{FF2B5EF4-FFF2-40B4-BE49-F238E27FC236}">
                <a16:creationId xmlns:a16="http://schemas.microsoft.com/office/drawing/2014/main" id="{5DA6E107-C320-4EEF-A907-F539FE388A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518" y="1135376"/>
            <a:ext cx="3543482" cy="952549"/>
          </a:xfrm>
          <a:prstGeom prst="rect">
            <a:avLst/>
          </a:prstGeom>
        </p:spPr>
      </p:pic>
    </p:spTree>
    <p:extLst>
      <p:ext uri="{BB962C8B-B14F-4D97-AF65-F5344CB8AC3E}">
        <p14:creationId xmlns:p14="http://schemas.microsoft.com/office/powerpoint/2010/main" val="21561791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C6D094-1692-49E6-989A-E6238DFA95D9}"/>
              </a:ext>
            </a:extLst>
          </p:cNvPr>
          <p:cNvSpPr txBox="1">
            <a:spLocks/>
          </p:cNvSpPr>
          <p:nvPr/>
        </p:nvSpPr>
        <p:spPr>
          <a:xfrm>
            <a:off x="880994" y="192951"/>
            <a:ext cx="10018713" cy="951321"/>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latin typeface="Arial" panose="020B0604020202020204" pitchFamily="34" charset="0"/>
                <a:cs typeface="Arial" panose="020B0604020202020204" pitchFamily="34" charset="0"/>
              </a:rPr>
              <a:t>Review Responses – Online “Assassins” </a:t>
            </a:r>
          </a:p>
        </p:txBody>
      </p:sp>
      <p:sp>
        <p:nvSpPr>
          <p:cNvPr id="5" name="Content Placeholder 2">
            <a:extLst>
              <a:ext uri="{FF2B5EF4-FFF2-40B4-BE49-F238E27FC236}">
                <a16:creationId xmlns:a16="http://schemas.microsoft.com/office/drawing/2014/main" id="{0BCC69A5-2EC6-4686-94A8-F295B6C01CEE}"/>
              </a:ext>
            </a:extLst>
          </p:cNvPr>
          <p:cNvSpPr txBox="1">
            <a:spLocks/>
          </p:cNvSpPr>
          <p:nvPr/>
        </p:nvSpPr>
        <p:spPr>
          <a:xfrm>
            <a:off x="1550298" y="885333"/>
            <a:ext cx="8138834" cy="5731496"/>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457200" lvl="1" indent="0">
              <a:buNone/>
            </a:pPr>
            <a:endParaRPr lang="en-US" dirty="0"/>
          </a:p>
          <a:p>
            <a:pPr marL="457200" lvl="1" indent="0">
              <a:buFont typeface="Arial"/>
              <a:buNone/>
            </a:pPr>
            <a:endParaRPr lang="en-US" dirty="0"/>
          </a:p>
          <a:p>
            <a:pPr lvl="1"/>
            <a:endParaRPr lang="en-US" dirty="0"/>
          </a:p>
        </p:txBody>
      </p:sp>
      <p:sp>
        <p:nvSpPr>
          <p:cNvPr id="12" name="TextBox 11">
            <a:extLst>
              <a:ext uri="{FF2B5EF4-FFF2-40B4-BE49-F238E27FC236}">
                <a16:creationId xmlns:a16="http://schemas.microsoft.com/office/drawing/2014/main" id="{466342BD-39D6-469B-87B3-70EA0890959E}"/>
              </a:ext>
            </a:extLst>
          </p:cNvPr>
          <p:cNvSpPr txBox="1"/>
          <p:nvPr/>
        </p:nvSpPr>
        <p:spPr>
          <a:xfrm>
            <a:off x="4300041" y="4411744"/>
            <a:ext cx="4419753"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p>
        </p:txBody>
      </p:sp>
      <p:pic>
        <p:nvPicPr>
          <p:cNvPr id="14" name="Picture 13">
            <a:extLst>
              <a:ext uri="{FF2B5EF4-FFF2-40B4-BE49-F238E27FC236}">
                <a16:creationId xmlns:a16="http://schemas.microsoft.com/office/drawing/2014/main" id="{0C988181-FA80-462F-9C88-7BF0D3588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108" y="1640785"/>
            <a:ext cx="5036883" cy="2548070"/>
          </a:xfrm>
          <a:prstGeom prst="rect">
            <a:avLst/>
          </a:prstGeom>
        </p:spPr>
      </p:pic>
      <p:pic>
        <p:nvPicPr>
          <p:cNvPr id="17" name="Picture 16">
            <a:extLst>
              <a:ext uri="{FF2B5EF4-FFF2-40B4-BE49-F238E27FC236}">
                <a16:creationId xmlns:a16="http://schemas.microsoft.com/office/drawing/2014/main" id="{7C168E41-40A4-4CA3-BC0D-4BEB3ED772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1749" y="1403211"/>
            <a:ext cx="3657788" cy="5213618"/>
          </a:xfrm>
          <a:prstGeom prst="rect">
            <a:avLst/>
          </a:prstGeom>
        </p:spPr>
      </p:pic>
    </p:spTree>
    <p:extLst>
      <p:ext uri="{BB962C8B-B14F-4D97-AF65-F5344CB8AC3E}">
        <p14:creationId xmlns:p14="http://schemas.microsoft.com/office/powerpoint/2010/main" val="9715957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47736" y="2598821"/>
            <a:ext cx="6124074" cy="1446550"/>
          </a:xfrm>
          <a:prstGeom prst="rect">
            <a:avLst/>
          </a:prstGeom>
          <a:noFill/>
        </p:spPr>
        <p:txBody>
          <a:bodyPr wrap="square" rtlCol="0">
            <a:spAutoFit/>
          </a:bodyPr>
          <a:lstStyle/>
          <a:p>
            <a:pPr algn="ctr"/>
            <a:r>
              <a:rPr lang="en-US" sz="4400" b="1" dirty="0"/>
              <a:t>The curious case of </a:t>
            </a:r>
            <a:endParaRPr lang="en-US" sz="4400" b="1" dirty="0" smtClean="0"/>
          </a:p>
          <a:p>
            <a:pPr algn="ctr"/>
            <a:r>
              <a:rPr lang="en-US" sz="4400" b="1" dirty="0" smtClean="0"/>
              <a:t>fake reviews</a:t>
            </a:r>
            <a:endParaRPr lang="en-US" sz="4400" b="1" dirty="0"/>
          </a:p>
        </p:txBody>
      </p:sp>
    </p:spTree>
    <p:extLst>
      <p:ext uri="{BB962C8B-B14F-4D97-AF65-F5344CB8AC3E}">
        <p14:creationId xmlns:p14="http://schemas.microsoft.com/office/powerpoint/2010/main" val="3370243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Fake Reviews- Impact of Business</a:t>
            </a:r>
            <a:endParaRPr lang="en-US" b="1" dirty="0"/>
          </a:p>
        </p:txBody>
      </p:sp>
      <p:sp>
        <p:nvSpPr>
          <p:cNvPr id="3" name="Content Placeholder 2"/>
          <p:cNvSpPr>
            <a:spLocks noGrp="1"/>
          </p:cNvSpPr>
          <p:nvPr>
            <p:ph idx="1"/>
          </p:nvPr>
        </p:nvSpPr>
        <p:spPr/>
        <p:txBody>
          <a:bodyPr>
            <a:normAutofit/>
          </a:bodyPr>
          <a:lstStyle/>
          <a:p>
            <a:r>
              <a:rPr lang="en-US" dirty="0"/>
              <a:t>It's a crime story fit for the digital era. </a:t>
            </a:r>
            <a:endParaRPr lang="en-US" dirty="0" smtClean="0"/>
          </a:p>
          <a:p>
            <a:r>
              <a:rPr lang="en-US" dirty="0" smtClean="0"/>
              <a:t>It </a:t>
            </a:r>
            <a:r>
              <a:rPr lang="en-US" dirty="0"/>
              <a:t>was recently reported that a number of restaurants in New York had been targeted by internet scammers threatening to leave </a:t>
            </a:r>
            <a:r>
              <a:rPr lang="en-US" dirty="0" err="1"/>
              <a:t>unfavourable</a:t>
            </a:r>
            <a:r>
              <a:rPr lang="en-US" dirty="0"/>
              <a:t> "one-star" reviews unless they received gift certificates</a:t>
            </a:r>
            <a:r>
              <a:rPr lang="en-US" dirty="0" smtClean="0"/>
              <a:t>.</a:t>
            </a:r>
          </a:p>
          <a:p>
            <a:r>
              <a:rPr lang="en-US" dirty="0"/>
              <a:t>The same threats were made to eateries in Chicago and San Francisco and it appears that a vegan restaurant received as many as eight one-star reviews in the space of a week before being approached for money.</a:t>
            </a:r>
          </a:p>
          <a:p>
            <a:endParaRPr lang="en-US" dirty="0"/>
          </a:p>
        </p:txBody>
      </p:sp>
    </p:spTree>
    <p:extLst>
      <p:ext uri="{BB962C8B-B14F-4D97-AF65-F5344CB8AC3E}">
        <p14:creationId xmlns:p14="http://schemas.microsoft.com/office/powerpoint/2010/main" val="27170931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Fake Reviews- Impact of Business</a:t>
            </a:r>
            <a:endParaRPr lang="en-US" dirty="0"/>
          </a:p>
        </p:txBody>
      </p:sp>
      <p:sp>
        <p:nvSpPr>
          <p:cNvPr id="3" name="Content Placeholder 2"/>
          <p:cNvSpPr>
            <a:spLocks noGrp="1"/>
          </p:cNvSpPr>
          <p:nvPr>
            <p:ph idx="1"/>
          </p:nvPr>
        </p:nvSpPr>
        <p:spPr/>
        <p:txBody>
          <a:bodyPr>
            <a:normAutofit/>
          </a:bodyPr>
          <a:lstStyle/>
          <a:p>
            <a:r>
              <a:rPr lang="en-US" dirty="0"/>
              <a:t>It's surprising this sort of thing hasn't emerged before. An over-reliance on the "wisdom of the crowd", whereby many people measure things by the approval of the rest of the community, leaves us vulnerable to this kind of </a:t>
            </a:r>
            <a:r>
              <a:rPr lang="en-US" dirty="0" smtClean="0"/>
              <a:t>fraud.</a:t>
            </a:r>
          </a:p>
          <a:p>
            <a:r>
              <a:rPr lang="en-US" dirty="0" smtClean="0"/>
              <a:t>It's </a:t>
            </a:r>
            <a:r>
              <a:rPr lang="en-US" dirty="0"/>
              <a:t>all about numbers. </a:t>
            </a:r>
            <a:endParaRPr lang="en-US" dirty="0" smtClean="0"/>
          </a:p>
          <a:p>
            <a:r>
              <a:rPr lang="en-US" dirty="0" smtClean="0"/>
              <a:t>Products </a:t>
            </a:r>
            <a:r>
              <a:rPr lang="en-US" dirty="0"/>
              <a:t>and companies are measured online by the number of stars they get on a five-star scale, influencers are measured by numbers of followers, posts are measured by the numbers of likes or retweets.</a:t>
            </a:r>
            <a:br>
              <a:rPr lang="en-US" dirty="0"/>
            </a:br>
            <a:r>
              <a:rPr lang="en-US" dirty="0"/>
              <a:t/>
            </a:r>
            <a:br>
              <a:rPr lang="en-US" dirty="0"/>
            </a:br>
            <a:endParaRPr lang="en-US" dirty="0"/>
          </a:p>
          <a:p>
            <a:endParaRPr lang="en-US" dirty="0"/>
          </a:p>
        </p:txBody>
      </p:sp>
    </p:spTree>
    <p:extLst>
      <p:ext uri="{BB962C8B-B14F-4D97-AF65-F5344CB8AC3E}">
        <p14:creationId xmlns:p14="http://schemas.microsoft.com/office/powerpoint/2010/main" val="25846797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Fake Reviews- Impact of Business</a:t>
            </a:r>
            <a:endParaRPr lang="en-US" dirty="0"/>
          </a:p>
        </p:txBody>
      </p:sp>
      <p:sp>
        <p:nvSpPr>
          <p:cNvPr id="3" name="Content Placeholder 2"/>
          <p:cNvSpPr>
            <a:spLocks noGrp="1"/>
          </p:cNvSpPr>
          <p:nvPr>
            <p:ph idx="1"/>
          </p:nvPr>
        </p:nvSpPr>
        <p:spPr/>
        <p:txBody>
          <a:bodyPr>
            <a:normAutofit/>
          </a:bodyPr>
          <a:lstStyle/>
          <a:p>
            <a:r>
              <a:rPr lang="en-US" dirty="0"/>
              <a:t>But why are these systems considered to be of </a:t>
            </a:r>
            <a:r>
              <a:rPr lang="en-US" dirty="0" smtClean="0"/>
              <a:t>value, </a:t>
            </a:r>
            <a:r>
              <a:rPr lang="en-US" dirty="0"/>
              <a:t>and why do we consult them almost blindly? </a:t>
            </a:r>
            <a:endParaRPr lang="en-US" dirty="0" smtClean="0"/>
          </a:p>
          <a:p>
            <a:r>
              <a:rPr lang="en-US" dirty="0" smtClean="0"/>
              <a:t>In </a:t>
            </a:r>
            <a:r>
              <a:rPr lang="en-US" dirty="0"/>
              <a:t>an age of information overload, feedback and reputation systems enable fast decision-making, providing us with the sense (or illusion) that we are in control as the decision taken is perceived to be informed.</a:t>
            </a:r>
            <a:br>
              <a:rPr lang="en-US" dirty="0"/>
            </a:br>
            <a:r>
              <a:rPr lang="en-US" dirty="0"/>
              <a:t/>
            </a:r>
            <a:br>
              <a:rPr lang="en-US" dirty="0"/>
            </a:br>
            <a:endParaRPr lang="en-US" dirty="0"/>
          </a:p>
          <a:p>
            <a:endParaRPr lang="en-US" dirty="0"/>
          </a:p>
        </p:txBody>
      </p:sp>
    </p:spTree>
    <p:extLst>
      <p:ext uri="{BB962C8B-B14F-4D97-AF65-F5344CB8AC3E}">
        <p14:creationId xmlns:p14="http://schemas.microsoft.com/office/powerpoint/2010/main" val="35925464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Fake Reviews- Impact of Business</a:t>
            </a:r>
            <a:endParaRPr lang="en-US" dirty="0"/>
          </a:p>
        </p:txBody>
      </p:sp>
      <p:sp>
        <p:nvSpPr>
          <p:cNvPr id="3" name="Content Placeholder 2"/>
          <p:cNvSpPr>
            <a:spLocks noGrp="1"/>
          </p:cNvSpPr>
          <p:nvPr>
            <p:ph idx="1"/>
          </p:nvPr>
        </p:nvSpPr>
        <p:spPr/>
        <p:txBody>
          <a:bodyPr>
            <a:normAutofit fontScale="92500" lnSpcReduction="20000"/>
          </a:bodyPr>
          <a:lstStyle/>
          <a:p>
            <a:r>
              <a:rPr lang="en-US" dirty="0"/>
              <a:t>Another idea at play here is the "attention economy paradigm". Under this way of thinking, human attention is a scarce commodity and - as with all resources that are limited on this planet - it is of high </a:t>
            </a:r>
            <a:r>
              <a:rPr lang="en-US" dirty="0" smtClean="0"/>
              <a:t>value.</a:t>
            </a:r>
          </a:p>
          <a:p>
            <a:r>
              <a:rPr lang="en-US" dirty="0" smtClean="0"/>
              <a:t>Businesses </a:t>
            </a:r>
            <a:r>
              <a:rPr lang="en-US" dirty="0"/>
              <a:t>compete for a high as possible place on the first page of Google's search results in order to capture this attention. And user feedback is one of the many parameters that influence the search engine's secret ranking </a:t>
            </a:r>
            <a:r>
              <a:rPr lang="en-US" dirty="0" smtClean="0"/>
              <a:t>algorithms.</a:t>
            </a:r>
          </a:p>
          <a:p>
            <a:r>
              <a:rPr lang="en-US" dirty="0" smtClean="0"/>
              <a:t>The </a:t>
            </a:r>
            <a:r>
              <a:rPr lang="en-US" dirty="0"/>
              <a:t>notable success and acceptance of such reputation systems is grounded in the idea of the wisdom of the crowd comes in. If a sufficiently large sample of the population is asked to estimate something, the average of these estimations is expected to be very close to the actual value.</a:t>
            </a:r>
            <a:br>
              <a:rPr lang="en-US" dirty="0"/>
            </a:br>
            <a:r>
              <a:rPr lang="en-US" dirty="0"/>
              <a:t/>
            </a:r>
            <a:br>
              <a:rPr lang="en-US" dirty="0"/>
            </a:br>
            <a:endParaRPr lang="en-US" dirty="0"/>
          </a:p>
        </p:txBody>
      </p:sp>
    </p:spTree>
    <p:extLst>
      <p:ext uri="{BB962C8B-B14F-4D97-AF65-F5344CB8AC3E}">
        <p14:creationId xmlns:p14="http://schemas.microsoft.com/office/powerpoint/2010/main" val="23767367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Fake Reviews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a:t>
            </a:r>
            <a:r>
              <a:rPr lang="en-US" dirty="0"/>
              <a:t>are several reasons and motivations for fake reviews. Business competitors may try to flood a business target with negative reviews in order to harm their </a:t>
            </a:r>
            <a:r>
              <a:rPr lang="en-US" dirty="0" smtClean="0"/>
              <a:t>competitor.</a:t>
            </a:r>
          </a:p>
          <a:p>
            <a:r>
              <a:rPr lang="en-US" dirty="0" smtClean="0"/>
              <a:t>Others </a:t>
            </a:r>
            <a:r>
              <a:rPr lang="en-US" dirty="0"/>
              <a:t>may attempt, by creating fake profiles or "bribing" customers with free or discounted products, to engineer positive reviews and misrepresent the quality of their </a:t>
            </a:r>
            <a:r>
              <a:rPr lang="en-US" dirty="0" smtClean="0"/>
              <a:t>products.</a:t>
            </a:r>
          </a:p>
          <a:p>
            <a:r>
              <a:rPr lang="en-US" dirty="0" smtClean="0"/>
              <a:t>But </a:t>
            </a:r>
            <a:r>
              <a:rPr lang="en-US" dirty="0"/>
              <a:t>extortion via threats of negative review is particularly insidious. </a:t>
            </a:r>
            <a:endParaRPr lang="en-US" dirty="0" smtClean="0"/>
          </a:p>
          <a:p>
            <a:r>
              <a:rPr lang="en-US" dirty="0" smtClean="0"/>
              <a:t>A </a:t>
            </a:r>
            <a:r>
              <a:rPr lang="en-US" dirty="0"/>
              <a:t>surge of negative reviews on a business's Google profile not only affects its search engine ranking, but significantly influences the potential customers' purchase decisions.</a:t>
            </a:r>
            <a:br>
              <a:rPr lang="en-US" dirty="0"/>
            </a:br>
            <a:r>
              <a:rPr lang="en-US" dirty="0"/>
              <a:t/>
            </a:r>
            <a:br>
              <a:rPr lang="en-US" dirty="0"/>
            </a:br>
            <a:endParaRPr lang="en-US" dirty="0"/>
          </a:p>
        </p:txBody>
      </p:sp>
    </p:spTree>
    <p:extLst>
      <p:ext uri="{BB962C8B-B14F-4D97-AF65-F5344CB8AC3E}">
        <p14:creationId xmlns:p14="http://schemas.microsoft.com/office/powerpoint/2010/main" val="2206949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Fake Reviews</a:t>
            </a:r>
            <a:r>
              <a:rPr lang="en-US" dirty="0" smtClean="0">
                <a:sym typeface="Wingdings" panose="05000000000000000000" pitchFamily="2" charset="2"/>
              </a:rPr>
              <a:t> What can be Done?</a:t>
            </a:r>
            <a:endParaRPr lang="en-US" dirty="0"/>
          </a:p>
        </p:txBody>
      </p:sp>
      <p:sp>
        <p:nvSpPr>
          <p:cNvPr id="3" name="Content Placeholder 2"/>
          <p:cNvSpPr>
            <a:spLocks noGrp="1"/>
          </p:cNvSpPr>
          <p:nvPr>
            <p:ph idx="1"/>
          </p:nvPr>
        </p:nvSpPr>
        <p:spPr/>
        <p:txBody>
          <a:bodyPr>
            <a:normAutofit lnSpcReduction="10000"/>
          </a:bodyPr>
          <a:lstStyle/>
          <a:p>
            <a:r>
              <a:rPr lang="en-US" dirty="0"/>
              <a:t>The abuse of online feedback and reputation systems has grown to epidemic proportion. </a:t>
            </a:r>
            <a:endParaRPr lang="en-US" dirty="0" smtClean="0"/>
          </a:p>
          <a:p>
            <a:r>
              <a:rPr lang="en-US" dirty="0" smtClean="0"/>
              <a:t>Countering </a:t>
            </a:r>
            <a:r>
              <a:rPr lang="en-US" dirty="0"/>
              <a:t>it will require the coordination of everyone </a:t>
            </a:r>
            <a:r>
              <a:rPr lang="en-US" dirty="0" smtClean="0"/>
              <a:t>involved.</a:t>
            </a:r>
          </a:p>
          <a:p>
            <a:r>
              <a:rPr lang="en-US" dirty="0" smtClean="0"/>
              <a:t>Google </a:t>
            </a:r>
            <a:r>
              <a:rPr lang="en-US" dirty="0"/>
              <a:t>and other feedback and reputation service providers need to invest more resources into the prevention, detection and removal of fake </a:t>
            </a:r>
            <a:r>
              <a:rPr lang="en-US" dirty="0" smtClean="0"/>
              <a:t>reviews.</a:t>
            </a:r>
          </a:p>
          <a:p>
            <a:r>
              <a:rPr lang="en-US" dirty="0" smtClean="0"/>
              <a:t>Machine </a:t>
            </a:r>
            <a:r>
              <a:rPr lang="en-US" dirty="0"/>
              <a:t>learning technologies have made impressive leaps in recent years and could help in weeding out fake content.</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19809589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Fake Reviews</a:t>
            </a:r>
            <a:r>
              <a:rPr lang="en-US" dirty="0">
                <a:sym typeface="Wingdings" panose="05000000000000000000" pitchFamily="2" charset="2"/>
              </a:rPr>
              <a:t> What can be Done?</a:t>
            </a:r>
            <a:endParaRPr lang="en-US" dirty="0"/>
          </a:p>
        </p:txBody>
      </p:sp>
      <p:sp>
        <p:nvSpPr>
          <p:cNvPr id="3" name="Content Placeholder 2"/>
          <p:cNvSpPr>
            <a:spLocks noGrp="1"/>
          </p:cNvSpPr>
          <p:nvPr>
            <p:ph idx="1"/>
          </p:nvPr>
        </p:nvSpPr>
        <p:spPr/>
        <p:txBody>
          <a:bodyPr>
            <a:normAutofit fontScale="92500" lnSpcReduction="10000"/>
          </a:bodyPr>
          <a:lstStyle/>
          <a:p>
            <a:r>
              <a:rPr lang="en-US" dirty="0"/>
              <a:t>Businesses also need to embrace the system for reporting problem reviews and use it responsibly. </a:t>
            </a:r>
            <a:endParaRPr lang="en-US" dirty="0" smtClean="0"/>
          </a:p>
          <a:p>
            <a:r>
              <a:rPr lang="en-US" dirty="0" smtClean="0"/>
              <a:t>They </a:t>
            </a:r>
            <a:r>
              <a:rPr lang="en-US" dirty="0"/>
              <a:t>should not report negative feedback if it is genuine, as this affects the relationship with the feedback platform, which will understandably be more distrustful to the </a:t>
            </a:r>
            <a:r>
              <a:rPr lang="en-US" dirty="0" smtClean="0"/>
              <a:t>business.</a:t>
            </a:r>
          </a:p>
          <a:p>
            <a:r>
              <a:rPr lang="en-US" dirty="0" smtClean="0"/>
              <a:t>And </a:t>
            </a:r>
            <a:r>
              <a:rPr lang="en-US" dirty="0"/>
              <a:t>consumers should be more alert and educated about this rather than following these rankings religiously. </a:t>
            </a:r>
            <a:endParaRPr lang="en-US" dirty="0" smtClean="0"/>
          </a:p>
          <a:p>
            <a:r>
              <a:rPr lang="en-US" dirty="0"/>
              <a:t>It's also instructive to check whether the reviewer produces a lot of negative reviews across many and seemingly unconnected products in a short time.</a:t>
            </a:r>
            <a:br>
              <a:rPr lang="en-US" dirty="0"/>
            </a:br>
            <a:r>
              <a:rPr lang="en-US" dirty="0"/>
              <a:t/>
            </a:r>
            <a:br>
              <a:rPr lang="en-US" dirty="0"/>
            </a:br>
            <a:endParaRPr lang="en-US" dirty="0"/>
          </a:p>
          <a:p>
            <a:endParaRPr lang="en-US" dirty="0"/>
          </a:p>
        </p:txBody>
      </p:sp>
    </p:spTree>
    <p:extLst>
      <p:ext uri="{BB962C8B-B14F-4D97-AF65-F5344CB8AC3E}">
        <p14:creationId xmlns:p14="http://schemas.microsoft.com/office/powerpoint/2010/main" val="26551551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09" y="500062"/>
            <a:ext cx="10515600" cy="1325563"/>
          </a:xfrm>
        </p:spPr>
        <p:txBody>
          <a:bodyPr/>
          <a:lstStyle/>
          <a:p>
            <a:pPr algn="ctr"/>
            <a:r>
              <a:rPr lang="en-US" b="1" dirty="0" smtClean="0"/>
              <a:t>Counterfeits</a:t>
            </a:r>
            <a:endParaRPr lang="en-US" b="1" dirty="0"/>
          </a:p>
        </p:txBody>
      </p:sp>
      <p:sp>
        <p:nvSpPr>
          <p:cNvPr id="3" name="Content Placeholder 2"/>
          <p:cNvSpPr>
            <a:spLocks noGrp="1"/>
          </p:cNvSpPr>
          <p:nvPr>
            <p:ph idx="1"/>
          </p:nvPr>
        </p:nvSpPr>
        <p:spPr/>
        <p:txBody>
          <a:bodyPr>
            <a:normAutofit/>
          </a:bodyPr>
          <a:lstStyle/>
          <a:p>
            <a:pPr algn="just"/>
            <a:r>
              <a:rPr lang="en-US" dirty="0"/>
              <a:t>To counterfeit means to imitate something authentic, with the intent to steal, destroy, or replace the original, for use in illegal transactions, or otherwise to deceive individuals into believing that the fake is of equal or greater value than the real thing. </a:t>
            </a:r>
            <a:endParaRPr lang="en-US" dirty="0" smtClean="0"/>
          </a:p>
          <a:p>
            <a:pPr algn="just"/>
            <a:r>
              <a:rPr lang="en-US" dirty="0" smtClean="0"/>
              <a:t>Counterfeit </a:t>
            </a:r>
            <a:r>
              <a:rPr lang="en-US" dirty="0"/>
              <a:t>products are fakes or unauthorized replicas of the real product. </a:t>
            </a:r>
            <a:endParaRPr lang="en-US" dirty="0" smtClean="0"/>
          </a:p>
        </p:txBody>
      </p:sp>
    </p:spTree>
    <p:extLst>
      <p:ext uri="{BB962C8B-B14F-4D97-AF65-F5344CB8AC3E}">
        <p14:creationId xmlns:p14="http://schemas.microsoft.com/office/powerpoint/2010/main" val="11145534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69985" y="2227132"/>
            <a:ext cx="9640645" cy="1648055"/>
          </a:xfrm>
          <a:prstGeom prst="rect">
            <a:avLst/>
          </a:prstGeom>
        </p:spPr>
      </p:pic>
    </p:spTree>
    <p:extLst>
      <p:ext uri="{BB962C8B-B14F-4D97-AF65-F5344CB8AC3E}">
        <p14:creationId xmlns:p14="http://schemas.microsoft.com/office/powerpoint/2010/main" val="3392005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Context</a:t>
            </a:r>
            <a:endParaRPr lang="en-US" b="1" dirty="0"/>
          </a:p>
        </p:txBody>
      </p:sp>
      <p:sp>
        <p:nvSpPr>
          <p:cNvPr id="3" name="Content Placeholder 2"/>
          <p:cNvSpPr>
            <a:spLocks noGrp="1"/>
          </p:cNvSpPr>
          <p:nvPr>
            <p:ph idx="1"/>
          </p:nvPr>
        </p:nvSpPr>
        <p:spPr/>
        <p:txBody>
          <a:bodyPr>
            <a:normAutofit/>
          </a:bodyPr>
          <a:lstStyle/>
          <a:p>
            <a:pPr algn="just"/>
            <a:r>
              <a:rPr lang="en-US" dirty="0"/>
              <a:t>Counterfeit products constitute more than 3% of world trade. </a:t>
            </a:r>
            <a:endParaRPr lang="en-US" dirty="0" smtClean="0"/>
          </a:p>
          <a:p>
            <a:pPr algn="just"/>
            <a:r>
              <a:rPr lang="en-US" dirty="0" smtClean="0"/>
              <a:t>Manufacturing </a:t>
            </a:r>
            <a:r>
              <a:rPr lang="en-US" dirty="0"/>
              <a:t>and selling </a:t>
            </a:r>
            <a:r>
              <a:rPr lang="en-US" dirty="0" smtClean="0"/>
              <a:t>of counterfeits </a:t>
            </a:r>
            <a:r>
              <a:rPr lang="en-US" dirty="0"/>
              <a:t>have become easier than ever with the wide and easy reach of technology. </a:t>
            </a:r>
            <a:endParaRPr lang="en-US" dirty="0" smtClean="0"/>
          </a:p>
          <a:p>
            <a:pPr algn="just"/>
            <a:r>
              <a:rPr lang="en-US" dirty="0" smtClean="0"/>
              <a:t>The</a:t>
            </a:r>
            <a:r>
              <a:rPr lang="en-US" dirty="0"/>
              <a:t> </a:t>
            </a:r>
            <a:r>
              <a:rPr lang="en-US" dirty="0" smtClean="0"/>
              <a:t>fakes </a:t>
            </a:r>
            <a:r>
              <a:rPr lang="en-US" dirty="0"/>
              <a:t>manufactured in today’s era matches original products in terms of quality </a:t>
            </a:r>
            <a:r>
              <a:rPr lang="en-US" dirty="0" smtClean="0"/>
              <a:t>and performance</a:t>
            </a:r>
            <a:r>
              <a:rPr lang="en-US" dirty="0"/>
              <a:t>. </a:t>
            </a:r>
            <a:endParaRPr lang="en-US" dirty="0" smtClean="0"/>
          </a:p>
          <a:p>
            <a:pPr algn="just"/>
            <a:r>
              <a:rPr lang="en-US" dirty="0" smtClean="0"/>
              <a:t>In </a:t>
            </a:r>
            <a:r>
              <a:rPr lang="en-US" dirty="0"/>
              <a:t>addition to that, internet has smoothened the sale of such fake </a:t>
            </a:r>
            <a:r>
              <a:rPr lang="en-US" dirty="0" smtClean="0"/>
              <a:t>replicas around </a:t>
            </a:r>
            <a:r>
              <a:rPr lang="en-US" dirty="0"/>
              <a:t>the globe. </a:t>
            </a:r>
            <a:endParaRPr lang="en-US" dirty="0" smtClean="0"/>
          </a:p>
        </p:txBody>
      </p:sp>
    </p:spTree>
    <p:extLst>
      <p:ext uri="{BB962C8B-B14F-4D97-AF65-F5344CB8AC3E}">
        <p14:creationId xmlns:p14="http://schemas.microsoft.com/office/powerpoint/2010/main" val="17005383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Context</a:t>
            </a:r>
            <a:endParaRPr lang="en-US" dirty="0"/>
          </a:p>
        </p:txBody>
      </p:sp>
      <p:sp>
        <p:nvSpPr>
          <p:cNvPr id="3" name="Content Placeholder 2"/>
          <p:cNvSpPr>
            <a:spLocks noGrp="1"/>
          </p:cNvSpPr>
          <p:nvPr>
            <p:ph idx="1"/>
          </p:nvPr>
        </p:nvSpPr>
        <p:spPr/>
        <p:txBody>
          <a:bodyPr>
            <a:normAutofit/>
          </a:bodyPr>
          <a:lstStyle/>
          <a:p>
            <a:r>
              <a:rPr lang="en-US" dirty="0"/>
              <a:t>Alibaba Group, which owns a multitude of e-commerce platforms, </a:t>
            </a:r>
            <a:r>
              <a:rPr lang="en-US" dirty="0" smtClean="0"/>
              <a:t>faced serious </a:t>
            </a:r>
            <a:r>
              <a:rPr lang="en-US" dirty="0"/>
              <a:t>problem of counterfeit selling across its various websites. </a:t>
            </a:r>
            <a:endParaRPr lang="en-US" dirty="0" smtClean="0"/>
          </a:p>
          <a:p>
            <a:r>
              <a:rPr lang="en-US" dirty="0" smtClean="0"/>
              <a:t>The </a:t>
            </a:r>
            <a:r>
              <a:rPr lang="en-US" dirty="0"/>
              <a:t>various </a:t>
            </a:r>
            <a:r>
              <a:rPr lang="en-US" dirty="0" smtClean="0"/>
              <a:t>challenges were </a:t>
            </a:r>
            <a:r>
              <a:rPr lang="en-US" dirty="0"/>
              <a:t>degrading global image, rising number of fake products and numerous lawsuits </a:t>
            </a:r>
            <a:r>
              <a:rPr lang="en-US" dirty="0" smtClean="0"/>
              <a:t>filed against </a:t>
            </a:r>
            <a:r>
              <a:rPr lang="en-US" dirty="0"/>
              <a:t>the company. </a:t>
            </a:r>
            <a:endParaRPr lang="en-US" dirty="0" smtClean="0"/>
          </a:p>
          <a:p>
            <a:pPr marL="0" indent="0">
              <a:buNone/>
            </a:pPr>
            <a:endParaRPr lang="en-US" dirty="0"/>
          </a:p>
        </p:txBody>
      </p:sp>
    </p:spTree>
    <p:extLst>
      <p:ext uri="{BB962C8B-B14F-4D97-AF65-F5344CB8AC3E}">
        <p14:creationId xmlns:p14="http://schemas.microsoft.com/office/powerpoint/2010/main" val="18340989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a:t>
            </a:r>
            <a:endParaRPr lang="en-US" b="1"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Why </a:t>
            </a:r>
            <a:r>
              <a:rPr lang="en-US" dirty="0"/>
              <a:t>selling fakes is easy over the internet? </a:t>
            </a:r>
            <a:endParaRPr lang="en-US" dirty="0" smtClean="0"/>
          </a:p>
          <a:p>
            <a:r>
              <a:rPr lang="en-US" dirty="0" smtClean="0"/>
              <a:t>Comment </a:t>
            </a:r>
            <a:r>
              <a:rPr lang="en-US" dirty="0"/>
              <a:t>on the role of </a:t>
            </a:r>
            <a:r>
              <a:rPr lang="en-US" dirty="0" smtClean="0"/>
              <a:t>e-commerce marketplaces </a:t>
            </a:r>
            <a:r>
              <a:rPr lang="en-US" dirty="0"/>
              <a:t>such as Alibaba in “accidental promotion” of counterfeiting.</a:t>
            </a:r>
          </a:p>
        </p:txBody>
      </p:sp>
    </p:spTree>
    <p:extLst>
      <p:ext uri="{BB962C8B-B14F-4D97-AF65-F5344CB8AC3E}">
        <p14:creationId xmlns:p14="http://schemas.microsoft.com/office/powerpoint/2010/main" val="3359350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selling fakes is easy over the internet? </a:t>
            </a:r>
          </a:p>
        </p:txBody>
      </p:sp>
      <p:sp>
        <p:nvSpPr>
          <p:cNvPr id="3" name="Content Placeholder 2"/>
          <p:cNvSpPr>
            <a:spLocks noGrp="1"/>
          </p:cNvSpPr>
          <p:nvPr>
            <p:ph idx="1"/>
          </p:nvPr>
        </p:nvSpPr>
        <p:spPr/>
        <p:txBody>
          <a:bodyPr>
            <a:normAutofit fontScale="92500" lnSpcReduction="20000"/>
          </a:bodyPr>
          <a:lstStyle/>
          <a:p>
            <a:r>
              <a:rPr lang="en-US" dirty="0" smtClean="0"/>
              <a:t>According </a:t>
            </a:r>
            <a:r>
              <a:rPr lang="en-US" dirty="0"/>
              <a:t>to </a:t>
            </a:r>
            <a:r>
              <a:rPr lang="en-US" dirty="0" smtClean="0"/>
              <a:t>a report </a:t>
            </a:r>
            <a:r>
              <a:rPr lang="en-US" dirty="0"/>
              <a:t>by </a:t>
            </a:r>
            <a:r>
              <a:rPr lang="en-US" dirty="0" err="1"/>
              <a:t>Organisation</a:t>
            </a:r>
            <a:r>
              <a:rPr lang="en-US" dirty="0"/>
              <a:t> for Economic Co-operation and Development and the </a:t>
            </a:r>
            <a:r>
              <a:rPr lang="en-US" dirty="0" smtClean="0"/>
              <a:t>Intellectual property </a:t>
            </a:r>
            <a:r>
              <a:rPr lang="en-US" dirty="0"/>
              <a:t>Office of the European Union published in the year 2019, 3.3% of the total </a:t>
            </a:r>
            <a:r>
              <a:rPr lang="en-US" dirty="0" smtClean="0"/>
              <a:t>global trade </a:t>
            </a:r>
            <a:r>
              <a:rPr lang="en-US" dirty="0"/>
              <a:t>constitutes counterfeits (OECD &amp; EUIPO, 2019). </a:t>
            </a:r>
            <a:endParaRPr lang="en-US" dirty="0" smtClean="0"/>
          </a:p>
          <a:p>
            <a:r>
              <a:rPr lang="en-US" dirty="0" smtClean="0"/>
              <a:t>Technology </a:t>
            </a:r>
            <a:r>
              <a:rPr lang="en-US" dirty="0"/>
              <a:t>and internet </a:t>
            </a:r>
            <a:r>
              <a:rPr lang="en-US" dirty="0" smtClean="0"/>
              <a:t>had changed </a:t>
            </a:r>
            <a:r>
              <a:rPr lang="en-US" dirty="0"/>
              <a:t>the way markets operate and has certainly brought sellers and </a:t>
            </a:r>
            <a:r>
              <a:rPr lang="en-US" dirty="0" smtClean="0"/>
              <a:t>consumers together</a:t>
            </a:r>
            <a:r>
              <a:rPr lang="en-US" dirty="0"/>
              <a:t>. </a:t>
            </a:r>
            <a:endParaRPr lang="en-US" dirty="0" smtClean="0"/>
          </a:p>
          <a:p>
            <a:r>
              <a:rPr lang="en-US" dirty="0" smtClean="0"/>
              <a:t>Technology </a:t>
            </a:r>
            <a:r>
              <a:rPr lang="en-US" dirty="0"/>
              <a:t>is the reason counterfeiters are able to produce products which </a:t>
            </a:r>
            <a:r>
              <a:rPr lang="en-US" dirty="0" smtClean="0"/>
              <a:t>are similar </a:t>
            </a:r>
            <a:r>
              <a:rPr lang="en-US" dirty="0"/>
              <a:t>in quality and appearance to the original brands. Counterfeiters are able to copy </a:t>
            </a:r>
            <a:r>
              <a:rPr lang="en-US" dirty="0" smtClean="0"/>
              <a:t>the minute </a:t>
            </a:r>
            <a:r>
              <a:rPr lang="en-US" dirty="0"/>
              <a:t>details due to technological advancement, and it becomes impossible to judge </a:t>
            </a:r>
            <a:r>
              <a:rPr lang="en-US" dirty="0" smtClean="0"/>
              <a:t>the authenticity </a:t>
            </a:r>
            <a:r>
              <a:rPr lang="en-US" dirty="0"/>
              <a:t>with a simple effortless glance. </a:t>
            </a:r>
            <a:endParaRPr lang="en-US" dirty="0" smtClean="0"/>
          </a:p>
          <a:p>
            <a:r>
              <a:rPr lang="en-US" dirty="0" smtClean="0"/>
              <a:t>The </a:t>
            </a:r>
            <a:r>
              <a:rPr lang="en-US" dirty="0"/>
              <a:t>use of technology, i.e. internet, in </a:t>
            </a:r>
            <a:r>
              <a:rPr lang="en-US" dirty="0" smtClean="0"/>
              <a:t>supplying such </a:t>
            </a:r>
            <a:r>
              <a:rPr lang="en-US" dirty="0"/>
              <a:t>products have further aggravated the problem due to wider reach and </a:t>
            </a:r>
            <a:r>
              <a:rPr lang="en-US" dirty="0" smtClean="0"/>
              <a:t>easy accessibility</a:t>
            </a:r>
            <a:r>
              <a:rPr lang="en-US" dirty="0"/>
              <a:t>. </a:t>
            </a:r>
            <a:endParaRPr lang="en-US" dirty="0" smtClean="0"/>
          </a:p>
          <a:p>
            <a:endParaRPr lang="en-US" dirty="0"/>
          </a:p>
        </p:txBody>
      </p:sp>
    </p:spTree>
    <p:extLst>
      <p:ext uri="{BB962C8B-B14F-4D97-AF65-F5344CB8AC3E}">
        <p14:creationId xmlns:p14="http://schemas.microsoft.com/office/powerpoint/2010/main" val="24867067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selling fakes is easy over the internet? </a:t>
            </a:r>
          </a:p>
        </p:txBody>
      </p:sp>
      <p:sp>
        <p:nvSpPr>
          <p:cNvPr id="3" name="Content Placeholder 2"/>
          <p:cNvSpPr>
            <a:spLocks noGrp="1"/>
          </p:cNvSpPr>
          <p:nvPr>
            <p:ph idx="1"/>
          </p:nvPr>
        </p:nvSpPr>
        <p:spPr/>
        <p:txBody>
          <a:bodyPr/>
          <a:lstStyle/>
          <a:p>
            <a:r>
              <a:rPr lang="en-US" dirty="0"/>
              <a:t>Although technology is the reason counterfeiting thrived, it is also the </a:t>
            </a:r>
            <a:r>
              <a:rPr lang="en-US" dirty="0" smtClean="0"/>
              <a:t>medium to </a:t>
            </a:r>
            <a:r>
              <a:rPr lang="en-US" dirty="0"/>
              <a:t>control it. </a:t>
            </a:r>
            <a:endParaRPr lang="en-US" dirty="0" smtClean="0"/>
          </a:p>
          <a:p>
            <a:r>
              <a:rPr lang="en-US" dirty="0" smtClean="0"/>
              <a:t>Methods </a:t>
            </a:r>
            <a:r>
              <a:rPr lang="en-US" dirty="0"/>
              <a:t>like radio frequency identification and quick response codes (</a:t>
            </a:r>
            <a:r>
              <a:rPr lang="en-US" dirty="0" smtClean="0"/>
              <a:t>QR codes</a:t>
            </a:r>
            <a:r>
              <a:rPr lang="en-US" dirty="0"/>
              <a:t>) are used by brands to prevent counterfeiting. </a:t>
            </a:r>
            <a:endParaRPr lang="en-US" dirty="0" smtClean="0"/>
          </a:p>
          <a:p>
            <a:r>
              <a:rPr lang="en-US" dirty="0" smtClean="0"/>
              <a:t>Alibaba</a:t>
            </a:r>
            <a:r>
              <a:rPr lang="en-US" dirty="0"/>
              <a:t>, too, used the means </a:t>
            </a:r>
            <a:r>
              <a:rPr lang="en-US" dirty="0" smtClean="0"/>
              <a:t>of technology </a:t>
            </a:r>
            <a:r>
              <a:rPr lang="en-US" dirty="0"/>
              <a:t>to detect and remove fake product listings from its websites.</a:t>
            </a:r>
          </a:p>
          <a:p>
            <a:endParaRPr lang="en-US" dirty="0"/>
          </a:p>
        </p:txBody>
      </p:sp>
    </p:spTree>
    <p:extLst>
      <p:ext uri="{BB962C8B-B14F-4D97-AF65-F5344CB8AC3E}">
        <p14:creationId xmlns:p14="http://schemas.microsoft.com/office/powerpoint/2010/main" val="25050105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selling fakes is easy over the internet? </a:t>
            </a:r>
          </a:p>
        </p:txBody>
      </p:sp>
      <p:sp>
        <p:nvSpPr>
          <p:cNvPr id="3" name="Content Placeholder 2"/>
          <p:cNvSpPr>
            <a:spLocks noGrp="1"/>
          </p:cNvSpPr>
          <p:nvPr>
            <p:ph idx="1"/>
          </p:nvPr>
        </p:nvSpPr>
        <p:spPr/>
        <p:txBody>
          <a:bodyPr>
            <a:normAutofit fontScale="70000" lnSpcReduction="20000"/>
          </a:bodyPr>
          <a:lstStyle/>
          <a:p>
            <a:r>
              <a:rPr lang="en-US" dirty="0"/>
              <a:t>With technology, there is a temporal and physical separation of consumers and buyers </a:t>
            </a:r>
            <a:r>
              <a:rPr lang="en-US" dirty="0" smtClean="0"/>
              <a:t>and selling </a:t>
            </a:r>
            <a:r>
              <a:rPr lang="en-US" dirty="0"/>
              <a:t>fakes have become easier than ever</a:t>
            </a:r>
            <a:r>
              <a:rPr lang="en-US" dirty="0" smtClean="0"/>
              <a:t>.</a:t>
            </a:r>
          </a:p>
          <a:p>
            <a:r>
              <a:rPr lang="en-US" dirty="0" smtClean="0"/>
              <a:t>Third </a:t>
            </a:r>
            <a:r>
              <a:rPr lang="en-US" dirty="0"/>
              <a:t>party selling over e-commerce </a:t>
            </a:r>
            <a:r>
              <a:rPr lang="en-US" dirty="0" smtClean="0"/>
              <a:t>platforms have </a:t>
            </a:r>
            <a:r>
              <a:rPr lang="en-US" dirty="0"/>
              <a:t>further aggravated the problem. </a:t>
            </a:r>
            <a:endParaRPr lang="en-US" dirty="0" smtClean="0"/>
          </a:p>
          <a:p>
            <a:r>
              <a:rPr lang="en-US" dirty="0" smtClean="0"/>
              <a:t>Third </a:t>
            </a:r>
            <a:r>
              <a:rPr lang="en-US" dirty="0"/>
              <a:t>party selling is a system prevailing </a:t>
            </a:r>
            <a:r>
              <a:rPr lang="en-US" dirty="0" smtClean="0"/>
              <a:t>one-commerce </a:t>
            </a:r>
            <a:r>
              <a:rPr lang="en-US" dirty="0"/>
              <a:t>platforms which function as “marketplace” constituting numerous </a:t>
            </a:r>
            <a:r>
              <a:rPr lang="en-US" dirty="0" smtClean="0"/>
              <a:t>sellers, known </a:t>
            </a:r>
            <a:r>
              <a:rPr lang="en-US" dirty="0"/>
              <a:t>as “third-party sellers” who list their products on the platform for consumers to buy.</a:t>
            </a:r>
          </a:p>
          <a:p>
            <a:r>
              <a:rPr lang="en-US" dirty="0"/>
              <a:t>Simply put, the platform itself is not the seller but just a facilitator where products are </a:t>
            </a:r>
            <a:r>
              <a:rPr lang="en-US" dirty="0" smtClean="0"/>
              <a:t>listed. In </a:t>
            </a:r>
            <a:r>
              <a:rPr lang="en-US" dirty="0"/>
              <a:t>such a scenario, it becomes really difficult for the e-commerce platform to look into </a:t>
            </a:r>
            <a:r>
              <a:rPr lang="en-US" dirty="0" smtClean="0"/>
              <a:t>the quality </a:t>
            </a:r>
            <a:r>
              <a:rPr lang="en-US" dirty="0"/>
              <a:t>or authenticity of the products listed. </a:t>
            </a:r>
            <a:endParaRPr lang="en-US" dirty="0" smtClean="0"/>
          </a:p>
          <a:p>
            <a:r>
              <a:rPr lang="en-US" dirty="0" smtClean="0"/>
              <a:t>The </a:t>
            </a:r>
            <a:r>
              <a:rPr lang="en-US" dirty="0"/>
              <a:t>mere images and descriptions used by </a:t>
            </a:r>
            <a:r>
              <a:rPr lang="en-US" dirty="0" smtClean="0"/>
              <a:t>the sellers </a:t>
            </a:r>
            <a:r>
              <a:rPr lang="en-US" dirty="0"/>
              <a:t>may not suffice the information to judge the authenticity of the product. On the </a:t>
            </a:r>
            <a:r>
              <a:rPr lang="en-US" dirty="0" smtClean="0"/>
              <a:t>one hand</a:t>
            </a:r>
            <a:r>
              <a:rPr lang="en-US" dirty="0"/>
              <a:t>, the consumers might get deceived by the information and make the purchase, </a:t>
            </a:r>
            <a:r>
              <a:rPr lang="en-US" dirty="0" smtClean="0"/>
              <a:t>known as </a:t>
            </a:r>
            <a:r>
              <a:rPr lang="en-US" dirty="0"/>
              <a:t>deceptive counterfeiting</a:t>
            </a:r>
            <a:r>
              <a:rPr lang="en-US" dirty="0" smtClean="0"/>
              <a:t>.</a:t>
            </a:r>
          </a:p>
          <a:p>
            <a:r>
              <a:rPr lang="en-US" dirty="0" smtClean="0"/>
              <a:t>On </a:t>
            </a:r>
            <a:r>
              <a:rPr lang="en-US" dirty="0"/>
              <a:t>the other hand, the consumer might buy the </a:t>
            </a:r>
            <a:r>
              <a:rPr lang="en-US" dirty="0" smtClean="0"/>
              <a:t>product knowing </a:t>
            </a:r>
            <a:r>
              <a:rPr lang="en-US" dirty="0"/>
              <a:t>it is fake. This is because the consumer was unable to buy the original </a:t>
            </a:r>
            <a:r>
              <a:rPr lang="en-US" dirty="0" smtClean="0"/>
              <a:t>version and </a:t>
            </a:r>
            <a:r>
              <a:rPr lang="en-US" dirty="0"/>
              <a:t>seeks the intangible benefits associated with originals. This phenomenon is </a:t>
            </a:r>
            <a:r>
              <a:rPr lang="en-US" dirty="0" smtClean="0"/>
              <a:t>called non-deceptive </a:t>
            </a:r>
            <a:r>
              <a:rPr lang="en-US" dirty="0"/>
              <a:t>counterfeiting and is more prominent in fashion goods.</a:t>
            </a:r>
          </a:p>
        </p:txBody>
      </p:sp>
    </p:spTree>
    <p:extLst>
      <p:ext uri="{BB962C8B-B14F-4D97-AF65-F5344CB8AC3E}">
        <p14:creationId xmlns:p14="http://schemas.microsoft.com/office/powerpoint/2010/main" val="42401756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Accidental promotion of Counterfeits on Alibaba</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Counterfeiting over the e-commerce marketplaces, whether deceptive or </a:t>
            </a:r>
            <a:r>
              <a:rPr lang="en-US" dirty="0" smtClean="0"/>
              <a:t>non-deceptive (Grossman </a:t>
            </a:r>
            <a:r>
              <a:rPr lang="en-US" dirty="0"/>
              <a:t>&amp; Shapiro, 1988), harms the credibility of the platform. </a:t>
            </a:r>
            <a:endParaRPr lang="en-US" dirty="0" smtClean="0"/>
          </a:p>
          <a:p>
            <a:r>
              <a:rPr lang="en-US" dirty="0" smtClean="0"/>
              <a:t>This </a:t>
            </a:r>
            <a:r>
              <a:rPr lang="en-US" dirty="0"/>
              <a:t>is </a:t>
            </a:r>
            <a:r>
              <a:rPr lang="en-US" dirty="0" smtClean="0"/>
              <a:t>because consumer </a:t>
            </a:r>
            <a:r>
              <a:rPr lang="en-US" dirty="0"/>
              <a:t>buys the product from the platform and loses the trust after receiving a </a:t>
            </a:r>
            <a:r>
              <a:rPr lang="en-US" dirty="0" smtClean="0"/>
              <a:t>product which </a:t>
            </a:r>
            <a:r>
              <a:rPr lang="en-US" dirty="0"/>
              <a:t>is not up to the expectations. </a:t>
            </a:r>
            <a:endParaRPr lang="en-US" dirty="0" smtClean="0"/>
          </a:p>
          <a:p>
            <a:r>
              <a:rPr lang="en-US" dirty="0" smtClean="0"/>
              <a:t>Even </a:t>
            </a:r>
            <a:r>
              <a:rPr lang="en-US" dirty="0"/>
              <a:t>if the consumer knowingly purchases a </a:t>
            </a:r>
            <a:r>
              <a:rPr lang="en-US" dirty="0" smtClean="0"/>
              <a:t>fake product </a:t>
            </a:r>
            <a:r>
              <a:rPr lang="en-US" dirty="0"/>
              <a:t>and sees no harm, the brand suffers significant loses in terms of lost revenue </a:t>
            </a:r>
            <a:r>
              <a:rPr lang="en-US" dirty="0" smtClean="0"/>
              <a:t>and depleting </a:t>
            </a:r>
            <a:r>
              <a:rPr lang="en-US" dirty="0"/>
              <a:t>exclusivity. </a:t>
            </a:r>
            <a:endParaRPr lang="en-US" dirty="0" smtClean="0"/>
          </a:p>
          <a:p>
            <a:r>
              <a:rPr lang="en-US" dirty="0" smtClean="0"/>
              <a:t>The </a:t>
            </a:r>
            <a:r>
              <a:rPr lang="en-US" dirty="0"/>
              <a:t>products are listed on the e-commerce platform, and hence, </a:t>
            </a:r>
            <a:r>
              <a:rPr lang="en-US" dirty="0" smtClean="0"/>
              <a:t>in either </a:t>
            </a:r>
            <a:r>
              <a:rPr lang="en-US" dirty="0"/>
              <a:t>case, the platform is seeking consumers to buy it. </a:t>
            </a:r>
            <a:endParaRPr lang="en-US" dirty="0" smtClean="0"/>
          </a:p>
          <a:p>
            <a:r>
              <a:rPr lang="en-US" dirty="0" smtClean="0"/>
              <a:t>Therefore</a:t>
            </a:r>
            <a:r>
              <a:rPr lang="en-US" dirty="0"/>
              <a:t>, accidentally it </a:t>
            </a:r>
            <a:r>
              <a:rPr lang="en-US" dirty="0" smtClean="0"/>
              <a:t>promotes counterfeits</a:t>
            </a:r>
            <a:r>
              <a:rPr lang="en-US" dirty="0"/>
              <a:t>. </a:t>
            </a:r>
            <a:endParaRPr lang="en-US" dirty="0" smtClean="0"/>
          </a:p>
          <a:p>
            <a:r>
              <a:rPr lang="en-US" dirty="0" smtClean="0"/>
              <a:t>There </a:t>
            </a:r>
            <a:r>
              <a:rPr lang="en-US" dirty="0"/>
              <a:t>is a dire need to rigorously monitor the platform to wipe out such </a:t>
            </a:r>
            <a:r>
              <a:rPr lang="en-US" dirty="0" smtClean="0"/>
              <a:t>listings to </a:t>
            </a:r>
            <a:r>
              <a:rPr lang="en-US" dirty="0"/>
              <a:t>protect the intellectual property stakeholders.</a:t>
            </a:r>
          </a:p>
        </p:txBody>
      </p:sp>
    </p:spTree>
    <p:extLst>
      <p:ext uri="{BB962C8B-B14F-4D97-AF65-F5344CB8AC3E}">
        <p14:creationId xmlns:p14="http://schemas.microsoft.com/office/powerpoint/2010/main" val="38416519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121" y="2863776"/>
            <a:ext cx="10515600" cy="1325563"/>
          </a:xfrm>
        </p:spPr>
        <p:txBody>
          <a:bodyPr/>
          <a:lstStyle/>
          <a:p>
            <a:pPr algn="ctr"/>
            <a:r>
              <a:rPr lang="en-US" b="1" dirty="0" smtClean="0"/>
              <a:t>Thank You</a:t>
            </a:r>
            <a:endParaRPr lang="en-US" b="1" dirty="0"/>
          </a:p>
        </p:txBody>
      </p:sp>
    </p:spTree>
    <p:extLst>
      <p:ext uri="{BB962C8B-B14F-4D97-AF65-F5344CB8AC3E}">
        <p14:creationId xmlns:p14="http://schemas.microsoft.com/office/powerpoint/2010/main" val="25469199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1972</TotalTime>
  <Words>5302</Words>
  <Application>Microsoft Office PowerPoint</Application>
  <PresentationFormat>Widescreen</PresentationFormat>
  <Paragraphs>380</Paragraphs>
  <Slides>69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Arial</vt:lpstr>
      <vt:lpstr>Calibri</vt:lpstr>
      <vt:lpstr>Calibri Light</vt:lpstr>
      <vt:lpstr>Times New Roman</vt:lpstr>
      <vt:lpstr>Wingdings</vt:lpstr>
      <vt:lpstr>Office Theme</vt:lpstr>
      <vt:lpstr>Legal and Ethical Issues  related to Digital Platforms</vt:lpstr>
      <vt:lpstr>Recap</vt:lpstr>
      <vt:lpstr>PowerPoint Presentation</vt:lpstr>
      <vt:lpstr>PowerPoint Presentation</vt:lpstr>
      <vt:lpstr>Value proposition of platform</vt:lpstr>
      <vt:lpstr>Ethical issues &amp; Regulatory frameworks</vt:lpstr>
      <vt:lpstr>General Data Protection Regulation ‘GDPR’</vt:lpstr>
      <vt:lpstr>General Data Protection Regulation ‘GDPR’</vt:lpstr>
      <vt:lpstr>General Data Protection Regulation ‘GDPR’</vt:lpstr>
      <vt:lpstr>Why is the GDPR Important?</vt:lpstr>
      <vt:lpstr>GDPR for Customers</vt:lpstr>
      <vt:lpstr>GDPR for Ecommerce</vt:lpstr>
      <vt:lpstr>Scam Filtering- Benefits of GDPR</vt:lpstr>
      <vt:lpstr>Targeted Marketing- Benefits for platforms</vt:lpstr>
      <vt:lpstr>Benefitting from GDPR</vt:lpstr>
      <vt:lpstr>GDPR- The specifics</vt:lpstr>
      <vt:lpstr>GDPR- The specifics</vt:lpstr>
      <vt:lpstr>GDPR- Guidelines for Digital Businesses</vt:lpstr>
      <vt:lpstr>GDPR- Guidelines for Digital Businesses</vt:lpstr>
      <vt:lpstr>GDPR for eCommerce Checklist</vt:lpstr>
      <vt:lpstr>Non-Compliance Consequences</vt:lpstr>
      <vt:lpstr>Anti-Piracy legal frameworks</vt:lpstr>
      <vt:lpstr>‘SOPA’  Stop Online Piracy Act</vt:lpstr>
      <vt:lpstr>‘SOPA’  Stop Online Piracy Act</vt:lpstr>
      <vt:lpstr>‘SOPA’  Stop Online Piracy Act</vt:lpstr>
      <vt:lpstr>‘SOPA’  Stop Online Piracy Act</vt:lpstr>
      <vt:lpstr>PROTECT IP Act- ‘PIPA’</vt:lpstr>
      <vt:lpstr>SOPA/PIPA</vt:lpstr>
      <vt:lpstr>Differences Between SOPA and PIPA</vt:lpstr>
      <vt:lpstr>The First Sale Doctrine</vt:lpstr>
      <vt:lpstr>The First Sale Doctrine</vt:lpstr>
      <vt:lpstr>The First Sale Doctrine</vt:lpstr>
      <vt:lpstr>The First Sale Doctrine- Material difference exception</vt:lpstr>
      <vt:lpstr>The First Sale Doctrine- Material difference exception</vt:lpstr>
      <vt:lpstr>The First Sale Doctrine- Material difference exception</vt:lpstr>
      <vt:lpstr>The First Sale Doctrine-Quality Control Exception</vt:lpstr>
      <vt:lpstr>There are a number of potential quality controls that a manufacturer can implement. </vt:lpstr>
      <vt:lpstr>Key take away</vt:lpstr>
      <vt:lpstr>Doctrine of Fair Use</vt:lpstr>
      <vt:lpstr>Doctrine of Fair Use</vt:lpstr>
      <vt:lpstr>Factor 1: The Purpose and Character of the Use</vt:lpstr>
      <vt:lpstr>Factor 2: The Nature of the Copyrighted Work</vt:lpstr>
      <vt:lpstr>Factor 3: The Amount Used</vt:lpstr>
      <vt:lpstr>Factor 4: The Effect of the Use on the Market</vt:lpstr>
      <vt:lpstr>Online Reviews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Fake Reviews- Impact of Business</vt:lpstr>
      <vt:lpstr>Fake Reviews- Impact of Business</vt:lpstr>
      <vt:lpstr>Fake Reviews- Impact of Business</vt:lpstr>
      <vt:lpstr>Fake Reviews- Impact of Business</vt:lpstr>
      <vt:lpstr>Fake Reviews</vt:lpstr>
      <vt:lpstr>Fake Reviews What can be Done?</vt:lpstr>
      <vt:lpstr>Fake Reviews What can be Done?</vt:lpstr>
      <vt:lpstr>Counterfeits</vt:lpstr>
      <vt:lpstr>PowerPoint Presentation</vt:lpstr>
      <vt:lpstr>Context</vt:lpstr>
      <vt:lpstr>Context</vt:lpstr>
      <vt:lpstr>Discuss</vt:lpstr>
      <vt:lpstr>Why selling fakes is easy over the internet? </vt:lpstr>
      <vt:lpstr>Why selling fakes is easy over the internet? </vt:lpstr>
      <vt:lpstr>Why selling fakes is easy over the internet? </vt:lpstr>
      <vt:lpstr>Accidental promotion of Counterfeits on Alibaba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IIMR-009</dc:creator>
  <cp:lastModifiedBy>IIMR-009</cp:lastModifiedBy>
  <cp:revision>623</cp:revision>
  <cp:lastPrinted>2023-04-22T18:26:25Z</cp:lastPrinted>
  <dcterms:created xsi:type="dcterms:W3CDTF">2023-04-10T04:40:07Z</dcterms:created>
  <dcterms:modified xsi:type="dcterms:W3CDTF">2023-05-21T03:06:25Z</dcterms:modified>
</cp:coreProperties>
</file>