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4"/>
  </p:notesMasterIdLst>
  <p:sldIdLst>
    <p:sldId id="256" r:id="rId2"/>
    <p:sldId id="259" r:id="rId3"/>
    <p:sldId id="260" r:id="rId4"/>
    <p:sldId id="261" r:id="rId5"/>
    <p:sldId id="262" r:id="rId6"/>
    <p:sldId id="263" r:id="rId7"/>
    <p:sldId id="264" r:id="rId8"/>
    <p:sldId id="265" r:id="rId9"/>
    <p:sldId id="266" r:id="rId10"/>
    <p:sldId id="267" r:id="rId11"/>
    <p:sldId id="268" r:id="rId12"/>
    <p:sldId id="269" r:id="rId13"/>
    <p:sldId id="270" r:id="rId14"/>
    <p:sldId id="271" r:id="rId15"/>
    <p:sldId id="272" r:id="rId16"/>
    <p:sldId id="273" r:id="rId17"/>
    <p:sldId id="274" r:id="rId18"/>
    <p:sldId id="275" r:id="rId19"/>
    <p:sldId id="276" r:id="rId20"/>
    <p:sldId id="277" r:id="rId21"/>
    <p:sldId id="278" r:id="rId22"/>
    <p:sldId id="279" r:id="rId23"/>
    <p:sldId id="280" r:id="rId24"/>
    <p:sldId id="281" r:id="rId25"/>
    <p:sldId id="282" r:id="rId26"/>
    <p:sldId id="283" r:id="rId27"/>
    <p:sldId id="284" r:id="rId28"/>
    <p:sldId id="285" r:id="rId29"/>
    <p:sldId id="286" r:id="rId30"/>
    <p:sldId id="287" r:id="rId31"/>
    <p:sldId id="288" r:id="rId32"/>
    <p:sldId id="289" r:id="rId33"/>
  </p:sldIdLst>
  <p:sldSz cx="12192000" cy="6858000"/>
  <p:notesSz cx="12192000" cy="6858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792" y="72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52832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6905625" y="0"/>
            <a:ext cx="52832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A858C1E-4FBE-4967-BD26-74350E965469}" type="datetimeFigureOut">
              <a:rPr lang="en-US" smtClean="0"/>
              <a:t>03-Nov-19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038600" y="857250"/>
            <a:ext cx="4114800" cy="2314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1219200" y="3300413"/>
            <a:ext cx="9753600" cy="270033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13513"/>
            <a:ext cx="52832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6905625" y="6513513"/>
            <a:ext cx="52832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54FB4E0-479D-4F38-BDD3-7CF30E62CB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25852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914400" y="2125980"/>
            <a:ext cx="103632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0" y="3840480"/>
            <a:ext cx="85344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900" b="0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pPr marL="12700">
              <a:lnSpc>
                <a:spcPts val="955"/>
              </a:lnSpc>
            </a:pPr>
            <a:r>
              <a:rPr lang="en-US" spc="-5"/>
              <a:t>Vinay Goyal</a:t>
            </a:r>
            <a:endParaRPr dirty="0"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845DF7E-0734-4273-89F8-B8F5295DAA63}" type="datetime1">
              <a:rPr lang="en-US" smtClean="0"/>
              <a:t>03-Nov-19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050" b="0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pPr marL="25400">
              <a:lnSpc>
                <a:spcPts val="1100"/>
              </a:lnSpc>
            </a:pPr>
            <a:fld id="{81D60167-4931-47E6-BA6A-407CBD079E47}" type="slidenum">
              <a:rPr dirty="0"/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300" b="0" i="0">
                <a:solidFill>
                  <a:srgbClr val="404040"/>
                </a:solidFill>
                <a:latin typeface="Calibri Light"/>
                <a:cs typeface="Calibri Light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28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900" b="0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pPr marL="12700">
              <a:lnSpc>
                <a:spcPts val="955"/>
              </a:lnSpc>
            </a:pPr>
            <a:r>
              <a:rPr lang="en-US" spc="-5"/>
              <a:t>Vinay Goyal</a:t>
            </a:r>
            <a:endParaRPr dirty="0"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D833865-9789-40CB-B13E-BFCDE068D710}" type="datetime1">
              <a:rPr lang="en-US" smtClean="0"/>
              <a:t>03-Nov-19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050" b="0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pPr marL="25400">
              <a:lnSpc>
                <a:spcPts val="1100"/>
              </a:lnSpc>
            </a:pPr>
            <a:fld id="{81D60167-4931-47E6-BA6A-407CBD079E47}" type="slidenum">
              <a:rPr dirty="0"/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wo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0" y="6400799"/>
            <a:ext cx="12192000" cy="457200"/>
          </a:xfrm>
          <a:custGeom>
            <a:avLst/>
            <a:gdLst/>
            <a:ahLst/>
            <a:cxnLst/>
            <a:rect l="l" t="t" r="r" b="b"/>
            <a:pathLst>
              <a:path w="12192000" h="457200">
                <a:moveTo>
                  <a:pt x="0" y="457199"/>
                </a:moveTo>
                <a:lnTo>
                  <a:pt x="12192000" y="457199"/>
                </a:lnTo>
                <a:lnTo>
                  <a:pt x="12192000" y="0"/>
                </a:lnTo>
                <a:lnTo>
                  <a:pt x="0" y="0"/>
                </a:lnTo>
                <a:lnTo>
                  <a:pt x="0" y="457199"/>
                </a:lnTo>
                <a:close/>
              </a:path>
            </a:pathLst>
          </a:custGeom>
          <a:solidFill>
            <a:srgbClr val="5ECCF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k object 17"/>
          <p:cNvSpPr/>
          <p:nvPr/>
        </p:nvSpPr>
        <p:spPr>
          <a:xfrm>
            <a:off x="0" y="6333744"/>
            <a:ext cx="12192000" cy="67310"/>
          </a:xfrm>
          <a:custGeom>
            <a:avLst/>
            <a:gdLst/>
            <a:ahLst/>
            <a:cxnLst/>
            <a:rect l="l" t="t" r="r" b="b"/>
            <a:pathLst>
              <a:path w="12192000" h="67310">
                <a:moveTo>
                  <a:pt x="0" y="67055"/>
                </a:moveTo>
                <a:lnTo>
                  <a:pt x="12192000" y="67055"/>
                </a:lnTo>
                <a:lnTo>
                  <a:pt x="12192000" y="0"/>
                </a:lnTo>
                <a:lnTo>
                  <a:pt x="0" y="0"/>
                </a:lnTo>
                <a:lnTo>
                  <a:pt x="0" y="67055"/>
                </a:lnTo>
                <a:close/>
              </a:path>
            </a:pathLst>
          </a:custGeom>
          <a:solidFill>
            <a:srgbClr val="4E67C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k object 18"/>
          <p:cNvSpPr/>
          <p:nvPr/>
        </p:nvSpPr>
        <p:spPr>
          <a:xfrm>
            <a:off x="1188719" y="1389888"/>
            <a:ext cx="9966960" cy="0"/>
          </a:xfrm>
          <a:custGeom>
            <a:avLst/>
            <a:gdLst/>
            <a:ahLst/>
            <a:cxnLst/>
            <a:rect l="l" t="t" r="r" b="b"/>
            <a:pathLst>
              <a:path w="9966960">
                <a:moveTo>
                  <a:pt x="0" y="0"/>
                </a:moveTo>
                <a:lnTo>
                  <a:pt x="9966960" y="0"/>
                </a:lnTo>
              </a:path>
            </a:pathLst>
          </a:custGeom>
          <a:ln w="6096">
            <a:solidFill>
              <a:srgbClr val="7E7E7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300" b="0" i="0">
                <a:solidFill>
                  <a:srgbClr val="404040"/>
                </a:solidFill>
                <a:latin typeface="Calibri Light"/>
                <a:cs typeface="Calibri Light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1176324" y="1258863"/>
            <a:ext cx="4314190" cy="422592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800" b="0" i="0">
                <a:solidFill>
                  <a:srgbClr val="404040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27888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900" b="0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pPr marL="12700">
              <a:lnSpc>
                <a:spcPts val="955"/>
              </a:lnSpc>
            </a:pPr>
            <a:r>
              <a:rPr lang="en-US" spc="-5"/>
              <a:t>Vinay Goyal</a:t>
            </a:r>
            <a:endParaRPr dirty="0"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149EA38-362C-4C77-8A3E-2ADF8EEDF81B}" type="datetime1">
              <a:rPr lang="en-US" smtClean="0"/>
              <a:t>03-Nov-19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050" b="0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pPr marL="25400">
              <a:lnSpc>
                <a:spcPts val="1100"/>
              </a:lnSpc>
            </a:pPr>
            <a:fld id="{81D60167-4931-47E6-BA6A-407CBD079E47}" type="slidenum">
              <a:rPr dirty="0"/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300" b="0" i="0">
                <a:solidFill>
                  <a:srgbClr val="404040"/>
                </a:solidFill>
                <a:latin typeface="Calibri Light"/>
                <a:cs typeface="Calibri Light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900" b="0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pPr marL="12700">
              <a:lnSpc>
                <a:spcPts val="955"/>
              </a:lnSpc>
            </a:pPr>
            <a:r>
              <a:rPr lang="en-US" spc="-5"/>
              <a:t>Vinay Goyal</a:t>
            </a:r>
            <a:endParaRPr dirty="0"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99B8563-72F1-4620-B338-41CC7E0DB5C8}" type="datetime1">
              <a:rPr lang="en-US" smtClean="0"/>
              <a:t>03-Nov-19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050" b="0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pPr marL="25400">
              <a:lnSpc>
                <a:spcPts val="1100"/>
              </a:lnSpc>
            </a:pPr>
            <a:fld id="{81D60167-4931-47E6-BA6A-407CBD079E47}" type="slidenum">
              <a:rPr dirty="0"/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900" b="0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pPr marL="12700">
              <a:lnSpc>
                <a:spcPts val="955"/>
              </a:lnSpc>
            </a:pPr>
            <a:r>
              <a:rPr lang="en-US" spc="-5"/>
              <a:t>Vinay Goyal</a:t>
            </a:r>
            <a:endParaRPr dirty="0"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ADF280E-AB51-4C27-91F8-0D522D3F0504}" type="datetime1">
              <a:rPr lang="en-US" smtClean="0"/>
              <a:t>03-Nov-19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050" b="0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pPr marL="25400">
              <a:lnSpc>
                <a:spcPts val="1100"/>
              </a:lnSpc>
            </a:pPr>
            <a:fld id="{81D60167-4931-47E6-BA6A-407CBD079E47}" type="slidenum">
              <a:rPr dirty="0"/>
              <a:t>‹#›</a:t>
            </a:fld>
            <a:endParaRPr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0" y="6400799"/>
            <a:ext cx="12192000" cy="457200"/>
          </a:xfrm>
          <a:custGeom>
            <a:avLst/>
            <a:gdLst/>
            <a:ahLst/>
            <a:cxnLst/>
            <a:rect l="l" t="t" r="r" b="b"/>
            <a:pathLst>
              <a:path w="12192000" h="457200">
                <a:moveTo>
                  <a:pt x="0" y="457199"/>
                </a:moveTo>
                <a:lnTo>
                  <a:pt x="12192000" y="457199"/>
                </a:lnTo>
                <a:lnTo>
                  <a:pt x="12192000" y="0"/>
                </a:lnTo>
                <a:lnTo>
                  <a:pt x="0" y="0"/>
                </a:lnTo>
                <a:lnTo>
                  <a:pt x="0" y="457199"/>
                </a:lnTo>
                <a:close/>
              </a:path>
            </a:pathLst>
          </a:custGeom>
          <a:solidFill>
            <a:srgbClr val="5ECCF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k object 17"/>
          <p:cNvSpPr/>
          <p:nvPr/>
        </p:nvSpPr>
        <p:spPr>
          <a:xfrm>
            <a:off x="0" y="6333744"/>
            <a:ext cx="12192000" cy="67310"/>
          </a:xfrm>
          <a:custGeom>
            <a:avLst/>
            <a:gdLst/>
            <a:ahLst/>
            <a:cxnLst/>
            <a:rect l="l" t="t" r="r" b="b"/>
            <a:pathLst>
              <a:path w="12192000" h="67310">
                <a:moveTo>
                  <a:pt x="0" y="67055"/>
                </a:moveTo>
                <a:lnTo>
                  <a:pt x="12192000" y="67055"/>
                </a:lnTo>
                <a:lnTo>
                  <a:pt x="12192000" y="0"/>
                </a:lnTo>
                <a:lnTo>
                  <a:pt x="0" y="0"/>
                </a:lnTo>
                <a:lnTo>
                  <a:pt x="0" y="67055"/>
                </a:lnTo>
                <a:close/>
              </a:path>
            </a:pathLst>
          </a:custGeom>
          <a:solidFill>
            <a:srgbClr val="4E67C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176324" y="-27686"/>
            <a:ext cx="9839350" cy="12382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300" b="0" i="0">
                <a:solidFill>
                  <a:srgbClr val="404040"/>
                </a:solidFill>
                <a:latin typeface="Calibri Light"/>
                <a:cs typeface="Calibri Light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029665" y="1467688"/>
            <a:ext cx="10132669" cy="427291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8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4939665" y="6583400"/>
            <a:ext cx="2316479" cy="1397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900" b="0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pPr marL="12700">
              <a:lnSpc>
                <a:spcPts val="955"/>
              </a:lnSpc>
            </a:pPr>
            <a:r>
              <a:rPr lang="en-US" spc="-5"/>
              <a:t>Vinay Goyal</a:t>
            </a:r>
            <a:endParaRPr dirty="0"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0960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94A4B2-F432-4D28-B346-B3D895BCF99B}" type="datetime1">
              <a:rPr lang="en-US" smtClean="0"/>
              <a:t>03-Nov-19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10960227" y="6575552"/>
            <a:ext cx="187959" cy="1600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050" b="0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pPr marL="25400">
              <a:lnSpc>
                <a:spcPts val="1100"/>
              </a:lnSpc>
            </a:pPr>
            <a:fld id="{81D60167-4931-47E6-BA6A-407CBD079E47}" type="slidenum">
              <a:rPr dirty="0"/>
              <a:t>‹#›</a:t>
            </a:fld>
            <a:endParaRPr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hf sldNum="0" hdr="0" dt="0"/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3047" y="6843499"/>
            <a:ext cx="12189460" cy="14604"/>
          </a:xfrm>
          <a:custGeom>
            <a:avLst/>
            <a:gdLst/>
            <a:ahLst/>
            <a:cxnLst/>
            <a:rect l="l" t="t" r="r" b="b"/>
            <a:pathLst>
              <a:path w="12189460" h="14604">
                <a:moveTo>
                  <a:pt x="0" y="14500"/>
                </a:moveTo>
                <a:lnTo>
                  <a:pt x="12188952" y="14500"/>
                </a:lnTo>
                <a:lnTo>
                  <a:pt x="12188952" y="0"/>
                </a:lnTo>
                <a:lnTo>
                  <a:pt x="0" y="0"/>
                </a:lnTo>
                <a:lnTo>
                  <a:pt x="0" y="14500"/>
                </a:lnTo>
                <a:close/>
              </a:path>
            </a:pathLst>
          </a:custGeom>
          <a:solidFill>
            <a:srgbClr val="5ECCF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490219" y="343865"/>
            <a:ext cx="6108700" cy="2248535"/>
          </a:xfrm>
          <a:prstGeom prst="rect">
            <a:avLst/>
          </a:prstGeom>
        </p:spPr>
        <p:txBody>
          <a:bodyPr vert="horz" wrap="square" lIns="0" tIns="139065" rIns="0" bIns="0" rtlCol="0">
            <a:spAutoFit/>
          </a:bodyPr>
          <a:lstStyle/>
          <a:p>
            <a:pPr marL="12700" marR="5080">
              <a:lnSpc>
                <a:spcPts val="5510"/>
              </a:lnSpc>
              <a:spcBef>
                <a:spcPts val="1095"/>
              </a:spcBef>
            </a:pPr>
            <a:r>
              <a:rPr sz="5400" spc="-60" dirty="0">
                <a:solidFill>
                  <a:srgbClr val="252525"/>
                </a:solidFill>
              </a:rPr>
              <a:t>Accounting </a:t>
            </a:r>
            <a:r>
              <a:rPr sz="5400" spc="-80" dirty="0">
                <a:solidFill>
                  <a:srgbClr val="252525"/>
                </a:solidFill>
              </a:rPr>
              <a:t>for</a:t>
            </a:r>
            <a:r>
              <a:rPr sz="5400" spc="-229" dirty="0">
                <a:solidFill>
                  <a:srgbClr val="252525"/>
                </a:solidFill>
              </a:rPr>
              <a:t> </a:t>
            </a:r>
            <a:r>
              <a:rPr sz="5400" spc="-45" dirty="0">
                <a:solidFill>
                  <a:srgbClr val="252525"/>
                </a:solidFill>
              </a:rPr>
              <a:t>Leasing  </a:t>
            </a:r>
            <a:r>
              <a:rPr sz="5400" spc="-85" dirty="0">
                <a:solidFill>
                  <a:srgbClr val="252525"/>
                </a:solidFill>
              </a:rPr>
              <a:t>Transactions:</a:t>
            </a:r>
            <a:endParaRPr sz="5400"/>
          </a:p>
          <a:p>
            <a:pPr marL="12700">
              <a:lnSpc>
                <a:spcPts val="5485"/>
              </a:lnSpc>
            </a:pPr>
            <a:r>
              <a:rPr sz="5400" spc="-45" dirty="0">
                <a:solidFill>
                  <a:srgbClr val="252525"/>
                </a:solidFill>
              </a:rPr>
              <a:t>IndAS </a:t>
            </a:r>
            <a:r>
              <a:rPr sz="5400" spc="-35" dirty="0">
                <a:solidFill>
                  <a:srgbClr val="252525"/>
                </a:solidFill>
              </a:rPr>
              <a:t>116 and </a:t>
            </a:r>
            <a:r>
              <a:rPr sz="5400" spc="-60" dirty="0">
                <a:solidFill>
                  <a:srgbClr val="252525"/>
                </a:solidFill>
              </a:rPr>
              <a:t>IFRS</a:t>
            </a:r>
            <a:r>
              <a:rPr sz="5400" spc="-365" dirty="0">
                <a:solidFill>
                  <a:srgbClr val="252525"/>
                </a:solidFill>
              </a:rPr>
              <a:t> </a:t>
            </a:r>
            <a:r>
              <a:rPr sz="5400" dirty="0">
                <a:solidFill>
                  <a:srgbClr val="252525"/>
                </a:solidFill>
              </a:rPr>
              <a:t>9</a:t>
            </a:r>
            <a:endParaRPr sz="5400"/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9D0C0639-253B-4A66-B34D-126F7C535885}"/>
              </a:ext>
            </a:extLst>
          </p:cNvPr>
          <p:cNvSpPr>
            <a:spLocks noGrp="1"/>
          </p:cNvSpPr>
          <p:nvPr>
            <p:ph type="ftr" sz="quarter" idx="5"/>
          </p:nvPr>
        </p:nvSpPr>
        <p:spPr/>
        <p:txBody>
          <a:bodyPr/>
          <a:lstStyle/>
          <a:p>
            <a:pPr marL="12700">
              <a:lnSpc>
                <a:spcPts val="955"/>
              </a:lnSpc>
            </a:pPr>
            <a:r>
              <a:rPr lang="en-US" spc="-5"/>
              <a:t>Vinay Goyal</a:t>
            </a:r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188719" y="1389888"/>
            <a:ext cx="9966960" cy="0"/>
          </a:xfrm>
          <a:custGeom>
            <a:avLst/>
            <a:gdLst/>
            <a:ahLst/>
            <a:cxnLst/>
            <a:rect l="l" t="t" r="r" b="b"/>
            <a:pathLst>
              <a:path w="9966960">
                <a:moveTo>
                  <a:pt x="0" y="0"/>
                </a:moveTo>
                <a:lnTo>
                  <a:pt x="9966960" y="0"/>
                </a:lnTo>
              </a:path>
            </a:pathLst>
          </a:custGeom>
          <a:ln w="6096">
            <a:solidFill>
              <a:srgbClr val="7E7E7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176324" y="449326"/>
            <a:ext cx="7034530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800" spc="-70" dirty="0"/>
              <a:t>Coverage </a:t>
            </a:r>
            <a:r>
              <a:rPr sz="4800" spc="-25" dirty="0"/>
              <a:t>of </a:t>
            </a:r>
            <a:r>
              <a:rPr sz="4800" spc="-40" dirty="0"/>
              <a:t>this</a:t>
            </a:r>
            <a:r>
              <a:rPr sz="4800" spc="-260" dirty="0"/>
              <a:t> </a:t>
            </a:r>
            <a:r>
              <a:rPr sz="4800" spc="-70" dirty="0"/>
              <a:t>presentation</a:t>
            </a:r>
            <a:endParaRPr sz="4800"/>
          </a:p>
        </p:txBody>
      </p:sp>
      <p:sp>
        <p:nvSpPr>
          <p:cNvPr id="4" name="object 4"/>
          <p:cNvSpPr txBox="1"/>
          <p:nvPr/>
        </p:nvSpPr>
        <p:spPr>
          <a:xfrm>
            <a:off x="1097280" y="5084064"/>
            <a:ext cx="10058400" cy="783590"/>
          </a:xfrm>
          <a:prstGeom prst="rect">
            <a:avLst/>
          </a:prstGeom>
          <a:solidFill>
            <a:srgbClr val="5ECCF3"/>
          </a:solidFill>
        </p:spPr>
        <p:txBody>
          <a:bodyPr vert="horz" wrap="square" lIns="0" tIns="146685" rIns="0" bIns="0" rtlCol="0">
            <a:spAutoFit/>
          </a:bodyPr>
          <a:lstStyle/>
          <a:p>
            <a:pPr marL="1270" algn="ctr">
              <a:lnSpc>
                <a:spcPct val="100000"/>
              </a:lnSpc>
              <a:spcBef>
                <a:spcPts val="1155"/>
              </a:spcBef>
            </a:pPr>
            <a:r>
              <a:rPr sz="2700" spc="-10" dirty="0">
                <a:solidFill>
                  <a:srgbClr val="FFFFFF"/>
                </a:solidFill>
                <a:latin typeface="Calibri"/>
                <a:cs typeface="Calibri"/>
              </a:rPr>
              <a:t>Expected credit </a:t>
            </a:r>
            <a:r>
              <a:rPr sz="2700" dirty="0">
                <a:solidFill>
                  <a:srgbClr val="FFFFFF"/>
                </a:solidFill>
                <a:latin typeface="Calibri"/>
                <a:cs typeface="Calibri"/>
              </a:rPr>
              <a:t>loss model on lease</a:t>
            </a:r>
            <a:r>
              <a:rPr sz="2700" spc="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700" spc="-10" dirty="0">
                <a:solidFill>
                  <a:srgbClr val="FFFFFF"/>
                </a:solidFill>
                <a:latin typeface="Calibri"/>
                <a:cs typeface="Calibri"/>
              </a:rPr>
              <a:t>transactions</a:t>
            </a:r>
            <a:endParaRPr sz="2700">
              <a:latin typeface="Calibri"/>
              <a:cs typeface="Calibri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1097280" y="3892296"/>
            <a:ext cx="10058400" cy="1203960"/>
          </a:xfrm>
          <a:custGeom>
            <a:avLst/>
            <a:gdLst/>
            <a:ahLst/>
            <a:cxnLst/>
            <a:rect l="l" t="t" r="r" b="b"/>
            <a:pathLst>
              <a:path w="10058400" h="1203960">
                <a:moveTo>
                  <a:pt x="5330190" y="902969"/>
                </a:moveTo>
                <a:lnTo>
                  <a:pt x="4728209" y="902969"/>
                </a:lnTo>
                <a:lnTo>
                  <a:pt x="5029200" y="1203959"/>
                </a:lnTo>
                <a:lnTo>
                  <a:pt x="5330190" y="902969"/>
                </a:lnTo>
                <a:close/>
              </a:path>
              <a:path w="10058400" h="1203960">
                <a:moveTo>
                  <a:pt x="5179695" y="782319"/>
                </a:moveTo>
                <a:lnTo>
                  <a:pt x="4878705" y="782319"/>
                </a:lnTo>
                <a:lnTo>
                  <a:pt x="4878705" y="902969"/>
                </a:lnTo>
                <a:lnTo>
                  <a:pt x="5179695" y="902969"/>
                </a:lnTo>
                <a:lnTo>
                  <a:pt x="5179695" y="782319"/>
                </a:lnTo>
                <a:close/>
              </a:path>
              <a:path w="10058400" h="1203960">
                <a:moveTo>
                  <a:pt x="10058400" y="0"/>
                </a:moveTo>
                <a:lnTo>
                  <a:pt x="0" y="0"/>
                </a:lnTo>
                <a:lnTo>
                  <a:pt x="0" y="782319"/>
                </a:lnTo>
                <a:lnTo>
                  <a:pt x="10058400" y="782319"/>
                </a:lnTo>
                <a:lnTo>
                  <a:pt x="10058400" y="0"/>
                </a:lnTo>
                <a:close/>
              </a:path>
            </a:pathLst>
          </a:custGeom>
          <a:solidFill>
            <a:srgbClr val="5AEFB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1097280" y="3892296"/>
            <a:ext cx="10058400" cy="1203960"/>
          </a:xfrm>
          <a:custGeom>
            <a:avLst/>
            <a:gdLst/>
            <a:ahLst/>
            <a:cxnLst/>
            <a:rect l="l" t="t" r="r" b="b"/>
            <a:pathLst>
              <a:path w="10058400" h="1203960">
                <a:moveTo>
                  <a:pt x="10058400" y="782319"/>
                </a:moveTo>
                <a:lnTo>
                  <a:pt x="5179695" y="782319"/>
                </a:lnTo>
                <a:lnTo>
                  <a:pt x="5179695" y="902969"/>
                </a:lnTo>
                <a:lnTo>
                  <a:pt x="5330190" y="902969"/>
                </a:lnTo>
                <a:lnTo>
                  <a:pt x="5029200" y="1203959"/>
                </a:lnTo>
                <a:lnTo>
                  <a:pt x="4728209" y="902969"/>
                </a:lnTo>
                <a:lnTo>
                  <a:pt x="4878705" y="902969"/>
                </a:lnTo>
                <a:lnTo>
                  <a:pt x="4878705" y="782319"/>
                </a:lnTo>
                <a:lnTo>
                  <a:pt x="0" y="782319"/>
                </a:lnTo>
                <a:lnTo>
                  <a:pt x="0" y="0"/>
                </a:lnTo>
                <a:lnTo>
                  <a:pt x="10058400" y="0"/>
                </a:lnTo>
                <a:lnTo>
                  <a:pt x="10058400" y="782319"/>
                </a:lnTo>
                <a:close/>
              </a:path>
            </a:pathLst>
          </a:custGeom>
          <a:ln w="1523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1097280" y="2700527"/>
            <a:ext cx="10058400" cy="1203960"/>
          </a:xfrm>
          <a:custGeom>
            <a:avLst/>
            <a:gdLst/>
            <a:ahLst/>
            <a:cxnLst/>
            <a:rect l="l" t="t" r="r" b="b"/>
            <a:pathLst>
              <a:path w="10058400" h="1203960">
                <a:moveTo>
                  <a:pt x="5330190" y="902970"/>
                </a:moveTo>
                <a:lnTo>
                  <a:pt x="4728209" y="902970"/>
                </a:lnTo>
                <a:lnTo>
                  <a:pt x="5029200" y="1203960"/>
                </a:lnTo>
                <a:lnTo>
                  <a:pt x="5330190" y="902970"/>
                </a:lnTo>
                <a:close/>
              </a:path>
              <a:path w="10058400" h="1203960">
                <a:moveTo>
                  <a:pt x="5179695" y="782320"/>
                </a:moveTo>
                <a:lnTo>
                  <a:pt x="4878705" y="782320"/>
                </a:lnTo>
                <a:lnTo>
                  <a:pt x="4878705" y="902970"/>
                </a:lnTo>
                <a:lnTo>
                  <a:pt x="5179695" y="902970"/>
                </a:lnTo>
                <a:lnTo>
                  <a:pt x="5179695" y="782320"/>
                </a:lnTo>
                <a:close/>
              </a:path>
              <a:path w="10058400" h="1203960">
                <a:moveTo>
                  <a:pt x="10058400" y="0"/>
                </a:moveTo>
                <a:lnTo>
                  <a:pt x="0" y="0"/>
                </a:lnTo>
                <a:lnTo>
                  <a:pt x="0" y="782320"/>
                </a:lnTo>
                <a:lnTo>
                  <a:pt x="10058400" y="782320"/>
                </a:lnTo>
                <a:lnTo>
                  <a:pt x="10058400" y="0"/>
                </a:lnTo>
                <a:close/>
              </a:path>
            </a:pathLst>
          </a:custGeom>
          <a:solidFill>
            <a:srgbClr val="55EC5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1097280" y="2700527"/>
            <a:ext cx="10058400" cy="1203960"/>
          </a:xfrm>
          <a:custGeom>
            <a:avLst/>
            <a:gdLst/>
            <a:ahLst/>
            <a:cxnLst/>
            <a:rect l="l" t="t" r="r" b="b"/>
            <a:pathLst>
              <a:path w="10058400" h="1203960">
                <a:moveTo>
                  <a:pt x="10058400" y="782320"/>
                </a:moveTo>
                <a:lnTo>
                  <a:pt x="5179695" y="782320"/>
                </a:lnTo>
                <a:lnTo>
                  <a:pt x="5179695" y="902970"/>
                </a:lnTo>
                <a:lnTo>
                  <a:pt x="5330190" y="902970"/>
                </a:lnTo>
                <a:lnTo>
                  <a:pt x="5029200" y="1203960"/>
                </a:lnTo>
                <a:lnTo>
                  <a:pt x="4728209" y="902970"/>
                </a:lnTo>
                <a:lnTo>
                  <a:pt x="4878705" y="902970"/>
                </a:lnTo>
                <a:lnTo>
                  <a:pt x="4878705" y="782320"/>
                </a:lnTo>
                <a:lnTo>
                  <a:pt x="0" y="782320"/>
                </a:lnTo>
                <a:lnTo>
                  <a:pt x="0" y="0"/>
                </a:lnTo>
                <a:lnTo>
                  <a:pt x="10058400" y="0"/>
                </a:lnTo>
                <a:lnTo>
                  <a:pt x="10058400" y="782320"/>
                </a:lnTo>
                <a:close/>
              </a:path>
            </a:pathLst>
          </a:custGeom>
          <a:ln w="1523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1097280" y="1508760"/>
            <a:ext cx="10058400" cy="1203960"/>
          </a:xfrm>
          <a:custGeom>
            <a:avLst/>
            <a:gdLst/>
            <a:ahLst/>
            <a:cxnLst/>
            <a:rect l="l" t="t" r="r" b="b"/>
            <a:pathLst>
              <a:path w="10058400" h="1203960">
                <a:moveTo>
                  <a:pt x="5330190" y="902969"/>
                </a:moveTo>
                <a:lnTo>
                  <a:pt x="4728209" y="902969"/>
                </a:lnTo>
                <a:lnTo>
                  <a:pt x="5029200" y="1203960"/>
                </a:lnTo>
                <a:lnTo>
                  <a:pt x="5330190" y="902969"/>
                </a:lnTo>
                <a:close/>
              </a:path>
              <a:path w="10058400" h="1203960">
                <a:moveTo>
                  <a:pt x="5179695" y="782319"/>
                </a:moveTo>
                <a:lnTo>
                  <a:pt x="4878705" y="782319"/>
                </a:lnTo>
                <a:lnTo>
                  <a:pt x="4878705" y="902969"/>
                </a:lnTo>
                <a:lnTo>
                  <a:pt x="5179695" y="902969"/>
                </a:lnTo>
                <a:lnTo>
                  <a:pt x="5179695" y="782319"/>
                </a:lnTo>
                <a:close/>
              </a:path>
              <a:path w="10058400" h="1203960">
                <a:moveTo>
                  <a:pt x="10058400" y="0"/>
                </a:moveTo>
                <a:lnTo>
                  <a:pt x="0" y="0"/>
                </a:lnTo>
                <a:lnTo>
                  <a:pt x="0" y="782319"/>
                </a:lnTo>
                <a:lnTo>
                  <a:pt x="10058400" y="782319"/>
                </a:lnTo>
                <a:lnTo>
                  <a:pt x="10058400" y="0"/>
                </a:lnTo>
                <a:close/>
              </a:path>
            </a:pathLst>
          </a:custGeom>
          <a:solidFill>
            <a:srgbClr val="A7EA5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1097280" y="1508760"/>
            <a:ext cx="10058400" cy="1203960"/>
          </a:xfrm>
          <a:custGeom>
            <a:avLst/>
            <a:gdLst/>
            <a:ahLst/>
            <a:cxnLst/>
            <a:rect l="l" t="t" r="r" b="b"/>
            <a:pathLst>
              <a:path w="10058400" h="1203960">
                <a:moveTo>
                  <a:pt x="10058400" y="782319"/>
                </a:moveTo>
                <a:lnTo>
                  <a:pt x="5179695" y="782319"/>
                </a:lnTo>
                <a:lnTo>
                  <a:pt x="5179695" y="902969"/>
                </a:lnTo>
                <a:lnTo>
                  <a:pt x="5330190" y="902969"/>
                </a:lnTo>
                <a:lnTo>
                  <a:pt x="5029200" y="1203960"/>
                </a:lnTo>
                <a:lnTo>
                  <a:pt x="4728209" y="902969"/>
                </a:lnTo>
                <a:lnTo>
                  <a:pt x="4878705" y="902969"/>
                </a:lnTo>
                <a:lnTo>
                  <a:pt x="4878705" y="782319"/>
                </a:lnTo>
                <a:lnTo>
                  <a:pt x="0" y="782319"/>
                </a:lnTo>
                <a:lnTo>
                  <a:pt x="0" y="0"/>
                </a:lnTo>
                <a:lnTo>
                  <a:pt x="10058400" y="0"/>
                </a:lnTo>
                <a:lnTo>
                  <a:pt x="10058400" y="782319"/>
                </a:lnTo>
                <a:close/>
              </a:path>
            </a:pathLst>
          </a:custGeom>
          <a:ln w="1523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 txBox="1"/>
          <p:nvPr/>
        </p:nvSpPr>
        <p:spPr>
          <a:xfrm>
            <a:off x="2631439" y="1640585"/>
            <a:ext cx="6991350" cy="28219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sz="2700" spc="-10" dirty="0">
                <a:solidFill>
                  <a:srgbClr val="FFFFFF"/>
                </a:solidFill>
                <a:latin typeface="Calibri"/>
                <a:cs typeface="Calibri"/>
              </a:rPr>
              <a:t>Introduction </a:t>
            </a:r>
            <a:r>
              <a:rPr sz="2700" spc="-15" dirty="0">
                <a:solidFill>
                  <a:srgbClr val="FFFFFF"/>
                </a:solidFill>
                <a:latin typeface="Calibri"/>
                <a:cs typeface="Calibri"/>
              </a:rPr>
              <a:t>to </a:t>
            </a:r>
            <a:r>
              <a:rPr sz="2700" dirty="0">
                <a:solidFill>
                  <a:srgbClr val="FFFFFF"/>
                </a:solidFill>
                <a:latin typeface="Calibri"/>
                <a:cs typeface="Calibri"/>
              </a:rPr>
              <a:t>Ind AS 116/ </a:t>
            </a:r>
            <a:r>
              <a:rPr sz="2700" spc="-15" dirty="0">
                <a:solidFill>
                  <a:srgbClr val="FFFFFF"/>
                </a:solidFill>
                <a:latin typeface="Calibri"/>
                <a:cs typeface="Calibri"/>
              </a:rPr>
              <a:t>IFRS</a:t>
            </a:r>
            <a:r>
              <a:rPr sz="2700" spc="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700" dirty="0">
                <a:solidFill>
                  <a:srgbClr val="FFFFFF"/>
                </a:solidFill>
                <a:latin typeface="Calibri"/>
                <a:cs typeface="Calibri"/>
              </a:rPr>
              <a:t>16</a:t>
            </a:r>
            <a:endParaRPr sz="2700">
              <a:latin typeface="Calibri"/>
              <a:cs typeface="Calibri"/>
            </a:endParaRPr>
          </a:p>
          <a:p>
            <a:pPr marL="12700" marR="5080" indent="1270" algn="ctr">
              <a:lnSpc>
                <a:spcPct val="289800"/>
              </a:lnSpc>
            </a:pPr>
            <a:r>
              <a:rPr sz="2700" dirty="0">
                <a:solidFill>
                  <a:srgbClr val="FFFFFF"/>
                </a:solidFill>
                <a:latin typeface="Calibri"/>
                <a:cs typeface="Calibri"/>
              </a:rPr>
              <a:t>Meaning </a:t>
            </a:r>
            <a:r>
              <a:rPr sz="2700" spc="-5" dirty="0">
                <a:solidFill>
                  <a:srgbClr val="FFFFFF"/>
                </a:solidFill>
                <a:latin typeface="Calibri"/>
                <a:cs typeface="Calibri"/>
              </a:rPr>
              <a:t>of </a:t>
            </a:r>
            <a:r>
              <a:rPr sz="2700" dirty="0">
                <a:solidFill>
                  <a:srgbClr val="FFFFFF"/>
                </a:solidFill>
                <a:latin typeface="Calibri"/>
                <a:cs typeface="Calibri"/>
              </a:rPr>
              <a:t>lease and </a:t>
            </a:r>
            <a:r>
              <a:rPr sz="2700" spc="-10" dirty="0">
                <a:solidFill>
                  <a:srgbClr val="FFFFFF"/>
                </a:solidFill>
                <a:latin typeface="Calibri"/>
                <a:cs typeface="Calibri"/>
              </a:rPr>
              <a:t>scope </a:t>
            </a:r>
            <a:r>
              <a:rPr sz="2700" dirty="0">
                <a:solidFill>
                  <a:srgbClr val="FFFFFF"/>
                </a:solidFill>
                <a:latin typeface="Calibri"/>
                <a:cs typeface="Calibri"/>
              </a:rPr>
              <a:t>of Ind AS 116  </a:t>
            </a:r>
            <a:r>
              <a:rPr sz="2700" spc="-10" dirty="0">
                <a:solidFill>
                  <a:srgbClr val="FFFFFF"/>
                </a:solidFill>
                <a:latin typeface="Calibri"/>
                <a:cs typeface="Calibri"/>
              </a:rPr>
              <a:t>Accounting </a:t>
            </a:r>
            <a:r>
              <a:rPr sz="2700" spc="-5" dirty="0">
                <a:solidFill>
                  <a:srgbClr val="FFFFFF"/>
                </a:solidFill>
                <a:latin typeface="Calibri"/>
                <a:cs typeface="Calibri"/>
              </a:rPr>
              <a:t>of </a:t>
            </a:r>
            <a:r>
              <a:rPr sz="2700" dirty="0">
                <a:solidFill>
                  <a:srgbClr val="FFFFFF"/>
                </a:solidFill>
                <a:latin typeface="Calibri"/>
                <a:cs typeface="Calibri"/>
              </a:rPr>
              <a:t>lease </a:t>
            </a:r>
            <a:r>
              <a:rPr sz="2700" spc="-10" dirty="0">
                <a:solidFill>
                  <a:srgbClr val="FFFFFF"/>
                </a:solidFill>
                <a:latin typeface="Calibri"/>
                <a:cs typeface="Calibri"/>
              </a:rPr>
              <a:t>transactions </a:t>
            </a:r>
            <a:r>
              <a:rPr sz="2700" spc="-5" dirty="0">
                <a:solidFill>
                  <a:srgbClr val="FFFFFF"/>
                </a:solidFill>
                <a:latin typeface="Calibri"/>
                <a:cs typeface="Calibri"/>
              </a:rPr>
              <a:t>under </a:t>
            </a:r>
            <a:r>
              <a:rPr sz="2700" dirty="0">
                <a:solidFill>
                  <a:srgbClr val="FFFFFF"/>
                </a:solidFill>
                <a:latin typeface="Calibri"/>
                <a:cs typeface="Calibri"/>
              </a:rPr>
              <a:t>Ind AS</a:t>
            </a:r>
            <a:r>
              <a:rPr sz="2700" spc="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700" dirty="0">
                <a:solidFill>
                  <a:srgbClr val="FFFFFF"/>
                </a:solidFill>
                <a:latin typeface="Calibri"/>
                <a:cs typeface="Calibri"/>
              </a:rPr>
              <a:t>116</a:t>
            </a:r>
            <a:endParaRPr sz="2700">
              <a:latin typeface="Calibri"/>
              <a:cs typeface="Calibri"/>
            </a:endParaRPr>
          </a:p>
        </p:txBody>
      </p:sp>
      <p:sp>
        <p:nvSpPr>
          <p:cNvPr id="12" name="object 12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955"/>
              </a:lnSpc>
            </a:pPr>
            <a:r>
              <a:rPr lang="en-US" spc="-5"/>
              <a:t>Vinay Goyal</a:t>
            </a:r>
            <a:endParaRPr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188719" y="1389888"/>
            <a:ext cx="9966960" cy="0"/>
          </a:xfrm>
          <a:custGeom>
            <a:avLst/>
            <a:gdLst/>
            <a:ahLst/>
            <a:cxnLst/>
            <a:rect l="l" t="t" r="r" b="b"/>
            <a:pathLst>
              <a:path w="9966960">
                <a:moveTo>
                  <a:pt x="0" y="0"/>
                </a:moveTo>
                <a:lnTo>
                  <a:pt x="9966960" y="0"/>
                </a:lnTo>
              </a:path>
            </a:pathLst>
          </a:custGeom>
          <a:ln w="6096">
            <a:solidFill>
              <a:srgbClr val="7E7E7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176324" y="449326"/>
            <a:ext cx="7162800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800" spc="-60" dirty="0"/>
              <a:t>Implementation </a:t>
            </a:r>
            <a:r>
              <a:rPr sz="4800" spc="-25" dirty="0"/>
              <a:t>of </a:t>
            </a:r>
            <a:r>
              <a:rPr sz="4800" spc="-35" dirty="0"/>
              <a:t>Ind </a:t>
            </a:r>
            <a:r>
              <a:rPr sz="4800" spc="-30" dirty="0"/>
              <a:t>AS</a:t>
            </a:r>
            <a:r>
              <a:rPr sz="4800" spc="-335" dirty="0"/>
              <a:t> </a:t>
            </a:r>
            <a:r>
              <a:rPr sz="4800" spc="-30" dirty="0"/>
              <a:t>116</a:t>
            </a:r>
            <a:endParaRPr sz="4800"/>
          </a:p>
        </p:txBody>
      </p:sp>
      <p:sp>
        <p:nvSpPr>
          <p:cNvPr id="5" name="object 5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955"/>
              </a:lnSpc>
            </a:pPr>
            <a:r>
              <a:rPr lang="en-US" spc="-5"/>
              <a:t>Vinay Goyal</a:t>
            </a:r>
            <a:endParaRPr dirty="0"/>
          </a:p>
        </p:txBody>
      </p:sp>
      <p:sp>
        <p:nvSpPr>
          <p:cNvPr id="4" name="object 4"/>
          <p:cNvSpPr txBox="1"/>
          <p:nvPr/>
        </p:nvSpPr>
        <p:spPr>
          <a:xfrm>
            <a:off x="1034084" y="1344356"/>
            <a:ext cx="9134475" cy="2482215"/>
          </a:xfrm>
          <a:prstGeom prst="rect">
            <a:avLst/>
          </a:prstGeom>
        </p:spPr>
        <p:txBody>
          <a:bodyPr vert="horz" wrap="square" lIns="0" tIns="161290" rIns="0" bIns="0" rtlCol="0">
            <a:spAutoFit/>
          </a:bodyPr>
          <a:lstStyle/>
          <a:p>
            <a:pPr marL="427355" indent="-364490">
              <a:lnSpc>
                <a:spcPct val="100000"/>
              </a:lnSpc>
              <a:spcBef>
                <a:spcPts val="1270"/>
              </a:spcBef>
              <a:buClr>
                <a:srgbClr val="4E67C7"/>
              </a:buClr>
              <a:buFont typeface="Wingdings"/>
              <a:buChar char=""/>
              <a:tabLst>
                <a:tab pos="427355" algn="l"/>
                <a:tab pos="427990" algn="l"/>
              </a:tabLst>
            </a:pP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Ind AS 116 is the Indian </a:t>
            </a:r>
            <a:r>
              <a:rPr sz="2000" spc="-5" dirty="0">
                <a:solidFill>
                  <a:srgbClr val="404040"/>
                </a:solidFill>
                <a:latin typeface="Calibri"/>
                <a:cs typeface="Calibri"/>
              </a:rPr>
              <a:t>adaptation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of </a:t>
            </a:r>
            <a:r>
              <a:rPr sz="2000" spc="-10" dirty="0">
                <a:solidFill>
                  <a:srgbClr val="404040"/>
                </a:solidFill>
                <a:latin typeface="Calibri"/>
                <a:cs typeface="Calibri"/>
              </a:rPr>
              <a:t>IFRS</a:t>
            </a:r>
            <a:r>
              <a:rPr sz="2000" spc="-8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16</a:t>
            </a:r>
            <a:endParaRPr sz="2000">
              <a:latin typeface="Calibri"/>
              <a:cs typeface="Calibri"/>
            </a:endParaRPr>
          </a:p>
          <a:p>
            <a:pPr marL="427355" indent="-364490">
              <a:lnSpc>
                <a:spcPct val="100000"/>
              </a:lnSpc>
              <a:spcBef>
                <a:spcPts val="1165"/>
              </a:spcBef>
              <a:buClr>
                <a:srgbClr val="4E67C7"/>
              </a:buClr>
              <a:buFont typeface="Wingdings"/>
              <a:buChar char=""/>
              <a:tabLst>
                <a:tab pos="427355" algn="l"/>
                <a:tab pos="427990" algn="l"/>
              </a:tabLst>
            </a:pPr>
            <a:r>
              <a:rPr sz="2000" spc="-5" dirty="0">
                <a:solidFill>
                  <a:srgbClr val="404040"/>
                </a:solidFill>
                <a:latin typeface="Calibri"/>
                <a:cs typeface="Calibri"/>
              </a:rPr>
              <a:t>Globally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Ind AS 116 </a:t>
            </a:r>
            <a:r>
              <a:rPr sz="2000" spc="-5" dirty="0">
                <a:solidFill>
                  <a:srgbClr val="404040"/>
                </a:solidFill>
                <a:latin typeface="Calibri"/>
                <a:cs typeface="Calibri"/>
              </a:rPr>
              <a:t>has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been </a:t>
            </a:r>
            <a:r>
              <a:rPr sz="2000" spc="-10" dirty="0">
                <a:solidFill>
                  <a:srgbClr val="404040"/>
                </a:solidFill>
                <a:latin typeface="Calibri"/>
                <a:cs typeface="Calibri"/>
              </a:rPr>
              <a:t>introduced </a:t>
            </a:r>
            <a:r>
              <a:rPr sz="2000" spc="-5" dirty="0">
                <a:solidFill>
                  <a:srgbClr val="404040"/>
                </a:solidFill>
                <a:latin typeface="Calibri"/>
                <a:cs typeface="Calibri"/>
              </a:rPr>
              <a:t>with </a:t>
            </a:r>
            <a:r>
              <a:rPr sz="2000" spc="-15" dirty="0">
                <a:solidFill>
                  <a:srgbClr val="404040"/>
                </a:solidFill>
                <a:latin typeface="Calibri"/>
                <a:cs typeface="Calibri"/>
              </a:rPr>
              <a:t>effect from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1</a:t>
            </a:r>
            <a:r>
              <a:rPr sz="1950" baseline="25641" dirty="0">
                <a:solidFill>
                  <a:srgbClr val="404040"/>
                </a:solidFill>
                <a:latin typeface="Calibri"/>
                <a:cs typeface="Calibri"/>
              </a:rPr>
              <a:t>st </a:t>
            </a:r>
            <a:r>
              <a:rPr sz="2000" spc="-15" dirty="0">
                <a:solidFill>
                  <a:srgbClr val="404040"/>
                </a:solidFill>
                <a:latin typeface="Calibri"/>
                <a:cs typeface="Calibri"/>
              </a:rPr>
              <a:t>January,</a:t>
            </a:r>
            <a:r>
              <a:rPr sz="2000" spc="-12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2019</a:t>
            </a:r>
            <a:endParaRPr sz="2000">
              <a:latin typeface="Calibri"/>
              <a:cs typeface="Calibri"/>
            </a:endParaRPr>
          </a:p>
          <a:p>
            <a:pPr marL="427355" indent="-364490">
              <a:lnSpc>
                <a:spcPct val="100000"/>
              </a:lnSpc>
              <a:spcBef>
                <a:spcPts val="1150"/>
              </a:spcBef>
              <a:buClr>
                <a:srgbClr val="4E67C7"/>
              </a:buClr>
              <a:buFont typeface="Wingdings"/>
              <a:buChar char=""/>
              <a:tabLst>
                <a:tab pos="427355" algn="l"/>
                <a:tab pos="427990" algn="l"/>
              </a:tabLst>
            </a:pP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In </a:t>
            </a:r>
            <a:r>
              <a:rPr sz="2000" spc="-5" dirty="0">
                <a:solidFill>
                  <a:srgbClr val="404040"/>
                </a:solidFill>
                <a:latin typeface="Calibri"/>
                <a:cs typeface="Calibri"/>
              </a:rPr>
              <a:t>India,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ICAI </a:t>
            </a:r>
            <a:r>
              <a:rPr sz="2000" spc="-5" dirty="0">
                <a:solidFill>
                  <a:srgbClr val="404040"/>
                </a:solidFill>
                <a:latin typeface="Calibri"/>
                <a:cs typeface="Calibri"/>
              </a:rPr>
              <a:t>issued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an </a:t>
            </a:r>
            <a:r>
              <a:rPr sz="2000" spc="-10" dirty="0">
                <a:solidFill>
                  <a:srgbClr val="404040"/>
                </a:solidFill>
                <a:latin typeface="Calibri"/>
                <a:cs typeface="Calibri"/>
              </a:rPr>
              <a:t>Exposure </a:t>
            </a:r>
            <a:r>
              <a:rPr sz="2000" spc="-15" dirty="0">
                <a:solidFill>
                  <a:srgbClr val="404040"/>
                </a:solidFill>
                <a:latin typeface="Calibri"/>
                <a:cs typeface="Calibri"/>
              </a:rPr>
              <a:t>Draft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in 2017 and </a:t>
            </a:r>
            <a:r>
              <a:rPr sz="2000" spc="-20" dirty="0">
                <a:solidFill>
                  <a:srgbClr val="404040"/>
                </a:solidFill>
                <a:latin typeface="Calibri"/>
                <a:cs typeface="Calibri"/>
              </a:rPr>
              <a:t>kept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it </a:t>
            </a:r>
            <a:r>
              <a:rPr sz="2000" spc="-5" dirty="0">
                <a:solidFill>
                  <a:srgbClr val="404040"/>
                </a:solidFill>
                <a:latin typeface="Calibri"/>
                <a:cs typeface="Calibri"/>
              </a:rPr>
              <a:t>open </a:t>
            </a:r>
            <a:r>
              <a:rPr sz="2000" spc="-15" dirty="0">
                <a:solidFill>
                  <a:srgbClr val="404040"/>
                </a:solidFill>
                <a:latin typeface="Calibri"/>
                <a:cs typeface="Calibri"/>
              </a:rPr>
              <a:t>for </a:t>
            </a:r>
            <a:r>
              <a:rPr sz="2000" spc="-5" dirty="0">
                <a:solidFill>
                  <a:srgbClr val="404040"/>
                </a:solidFill>
                <a:latin typeface="Calibri"/>
                <a:cs typeface="Calibri"/>
              </a:rPr>
              <a:t>public</a:t>
            </a:r>
            <a:r>
              <a:rPr sz="2000" spc="6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spc="-10" dirty="0">
                <a:solidFill>
                  <a:srgbClr val="404040"/>
                </a:solidFill>
                <a:latin typeface="Calibri"/>
                <a:cs typeface="Calibri"/>
              </a:rPr>
              <a:t>comments</a:t>
            </a:r>
            <a:endParaRPr sz="2000">
              <a:latin typeface="Calibri"/>
              <a:cs typeface="Calibri"/>
            </a:endParaRPr>
          </a:p>
          <a:p>
            <a:pPr marL="720090" lvl="1" indent="-365125">
              <a:lnSpc>
                <a:spcPct val="100000"/>
              </a:lnSpc>
              <a:spcBef>
                <a:spcPts val="200"/>
              </a:spcBef>
              <a:buClr>
                <a:srgbClr val="4E67C7"/>
              </a:buClr>
              <a:buFont typeface="Wingdings"/>
              <a:buChar char=""/>
              <a:tabLst>
                <a:tab pos="720090" algn="l"/>
                <a:tab pos="720725" algn="l"/>
              </a:tabLst>
            </a:pPr>
            <a:r>
              <a:rPr sz="1800" spc="-30" dirty="0">
                <a:solidFill>
                  <a:srgbClr val="404040"/>
                </a:solidFill>
                <a:latin typeface="Calibri"/>
                <a:cs typeface="Calibri"/>
              </a:rPr>
              <a:t>However, 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the same </a:t>
            </a:r>
            <a:r>
              <a:rPr sz="1800" spc="-5" dirty="0">
                <a:solidFill>
                  <a:srgbClr val="404040"/>
                </a:solidFill>
                <a:latin typeface="Calibri"/>
                <a:cs typeface="Calibri"/>
              </a:rPr>
              <a:t>has not been notified</a:t>
            </a:r>
            <a:r>
              <a:rPr sz="1800" spc="8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spc="-15" dirty="0">
                <a:solidFill>
                  <a:srgbClr val="404040"/>
                </a:solidFill>
                <a:latin typeface="Calibri"/>
                <a:cs typeface="Calibri"/>
              </a:rPr>
              <a:t>yet</a:t>
            </a:r>
            <a:endParaRPr sz="1800">
              <a:latin typeface="Calibri"/>
              <a:cs typeface="Calibri"/>
            </a:endParaRPr>
          </a:p>
          <a:p>
            <a:pPr marL="720090" lvl="1" indent="-365125">
              <a:lnSpc>
                <a:spcPct val="100000"/>
              </a:lnSpc>
              <a:spcBef>
                <a:spcPts val="390"/>
              </a:spcBef>
              <a:buClr>
                <a:srgbClr val="4E67C7"/>
              </a:buClr>
              <a:buFont typeface="Wingdings"/>
              <a:buChar char=""/>
              <a:tabLst>
                <a:tab pos="720090" algn="l"/>
                <a:tab pos="720725" algn="l"/>
              </a:tabLst>
            </a:pPr>
            <a:r>
              <a:rPr sz="1800" spc="-10" dirty="0">
                <a:solidFill>
                  <a:srgbClr val="404040"/>
                </a:solidFill>
                <a:latin typeface="Calibri"/>
                <a:cs typeface="Calibri"/>
              </a:rPr>
              <a:t>Notification 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needs </a:t>
            </a:r>
            <a:r>
              <a:rPr sz="1800" spc="-10" dirty="0">
                <a:solidFill>
                  <a:srgbClr val="404040"/>
                </a:solidFill>
                <a:latin typeface="Calibri"/>
                <a:cs typeface="Calibri"/>
              </a:rPr>
              <a:t>to come </a:t>
            </a:r>
            <a:r>
              <a:rPr sz="1800" spc="-5" dirty="0">
                <a:solidFill>
                  <a:srgbClr val="404040"/>
                </a:solidFill>
                <a:latin typeface="Calibri"/>
                <a:cs typeface="Calibri"/>
              </a:rPr>
              <a:t>by </a:t>
            </a:r>
            <a:r>
              <a:rPr sz="1800" spc="-25" dirty="0">
                <a:solidFill>
                  <a:srgbClr val="404040"/>
                </a:solidFill>
                <a:latin typeface="Calibri"/>
                <a:cs typeface="Calibri"/>
              </a:rPr>
              <a:t>way </a:t>
            </a:r>
            <a:r>
              <a:rPr sz="1800" spc="-5" dirty="0">
                <a:solidFill>
                  <a:srgbClr val="404040"/>
                </a:solidFill>
                <a:latin typeface="Calibri"/>
                <a:cs typeface="Calibri"/>
              </a:rPr>
              <a:t>of amendment </a:t>
            </a:r>
            <a:r>
              <a:rPr sz="1800" spc="-10" dirty="0">
                <a:solidFill>
                  <a:srgbClr val="404040"/>
                </a:solidFill>
                <a:latin typeface="Calibri"/>
                <a:cs typeface="Calibri"/>
              </a:rPr>
              <a:t>to Accounting Standards </a:t>
            </a:r>
            <a:r>
              <a:rPr sz="1800" spc="-5" dirty="0">
                <a:solidFill>
                  <a:srgbClr val="404040"/>
                </a:solidFill>
                <a:latin typeface="Calibri"/>
                <a:cs typeface="Calibri"/>
              </a:rPr>
              <a:t>Rules,</a:t>
            </a:r>
            <a:r>
              <a:rPr sz="1800" spc="21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2015</a:t>
            </a:r>
            <a:endParaRPr sz="1800">
              <a:latin typeface="Calibri"/>
              <a:cs typeface="Calibri"/>
            </a:endParaRPr>
          </a:p>
          <a:p>
            <a:pPr marL="427355" indent="-364490">
              <a:lnSpc>
                <a:spcPct val="100000"/>
              </a:lnSpc>
              <a:spcBef>
                <a:spcPts val="1345"/>
              </a:spcBef>
              <a:buClr>
                <a:srgbClr val="4E67C7"/>
              </a:buClr>
              <a:buFont typeface="Wingdings"/>
              <a:buChar char=""/>
              <a:tabLst>
                <a:tab pos="427355" algn="l"/>
                <a:tab pos="427990" algn="l"/>
              </a:tabLst>
            </a:pP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If </a:t>
            </a:r>
            <a:r>
              <a:rPr sz="2000" spc="-5" dirty="0">
                <a:solidFill>
                  <a:srgbClr val="404040"/>
                </a:solidFill>
                <a:latin typeface="Calibri"/>
                <a:cs typeface="Calibri"/>
              </a:rPr>
              <a:t>notified </a:t>
            </a:r>
            <a:r>
              <a:rPr sz="2000" spc="-25" dirty="0">
                <a:solidFill>
                  <a:srgbClr val="404040"/>
                </a:solidFill>
                <a:latin typeface="Calibri"/>
                <a:cs typeface="Calibri"/>
              </a:rPr>
              <a:t>timely,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the </a:t>
            </a:r>
            <a:r>
              <a:rPr sz="2000" spc="-10" dirty="0">
                <a:solidFill>
                  <a:srgbClr val="404040"/>
                </a:solidFill>
                <a:latin typeface="Calibri"/>
                <a:cs typeface="Calibri"/>
              </a:rPr>
              <a:t>standard </a:t>
            </a:r>
            <a:r>
              <a:rPr sz="2000" spc="-5" dirty="0">
                <a:solidFill>
                  <a:srgbClr val="404040"/>
                </a:solidFill>
                <a:latin typeface="Calibri"/>
                <a:cs typeface="Calibri"/>
              </a:rPr>
              <a:t>will come </a:t>
            </a:r>
            <a:r>
              <a:rPr sz="2000" spc="-15" dirty="0">
                <a:solidFill>
                  <a:srgbClr val="404040"/>
                </a:solidFill>
                <a:latin typeface="Calibri"/>
                <a:cs typeface="Calibri"/>
              </a:rPr>
              <a:t>into force </a:t>
            </a:r>
            <a:r>
              <a:rPr sz="2000" spc="-5" dirty="0">
                <a:solidFill>
                  <a:srgbClr val="404040"/>
                </a:solidFill>
                <a:latin typeface="Calibri"/>
                <a:cs typeface="Calibri"/>
              </a:rPr>
              <a:t>with </a:t>
            </a:r>
            <a:r>
              <a:rPr sz="2000" spc="-15" dirty="0">
                <a:solidFill>
                  <a:srgbClr val="404040"/>
                </a:solidFill>
                <a:latin typeface="Calibri"/>
                <a:cs typeface="Calibri"/>
              </a:rPr>
              <a:t>effect from </a:t>
            </a:r>
            <a:r>
              <a:rPr sz="2000" spc="10" dirty="0">
                <a:solidFill>
                  <a:srgbClr val="404040"/>
                </a:solidFill>
                <a:latin typeface="Calibri"/>
                <a:cs typeface="Calibri"/>
              </a:rPr>
              <a:t>1</a:t>
            </a:r>
            <a:r>
              <a:rPr sz="1950" spc="15" baseline="25641" dirty="0">
                <a:solidFill>
                  <a:srgbClr val="404040"/>
                </a:solidFill>
                <a:latin typeface="Calibri"/>
                <a:cs typeface="Calibri"/>
              </a:rPr>
              <a:t>st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April,</a:t>
            </a:r>
            <a:r>
              <a:rPr sz="2000" spc="-2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2019</a:t>
            </a:r>
            <a:endParaRPr sz="20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188719" y="1389888"/>
            <a:ext cx="9966960" cy="0"/>
          </a:xfrm>
          <a:custGeom>
            <a:avLst/>
            <a:gdLst/>
            <a:ahLst/>
            <a:cxnLst/>
            <a:rect l="l" t="t" r="r" b="b"/>
            <a:pathLst>
              <a:path w="9966960">
                <a:moveTo>
                  <a:pt x="0" y="0"/>
                </a:moveTo>
                <a:lnTo>
                  <a:pt x="9966960" y="0"/>
                </a:lnTo>
              </a:path>
            </a:pathLst>
          </a:custGeom>
          <a:ln w="6096">
            <a:solidFill>
              <a:srgbClr val="7E7E7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12395" rIns="0" bIns="0" rtlCol="0">
            <a:spAutoFit/>
          </a:bodyPr>
          <a:lstStyle/>
          <a:p>
            <a:pPr marL="12700" marR="5080">
              <a:lnSpc>
                <a:spcPts val="4390"/>
              </a:lnSpc>
              <a:spcBef>
                <a:spcPts val="885"/>
              </a:spcBef>
            </a:pPr>
            <a:r>
              <a:rPr spc="-60" dirty="0"/>
              <a:t>Implementation </a:t>
            </a:r>
            <a:r>
              <a:rPr spc="-25" dirty="0"/>
              <a:t>of </a:t>
            </a:r>
            <a:r>
              <a:rPr spc="-55" dirty="0"/>
              <a:t>IFRS </a:t>
            </a:r>
            <a:r>
              <a:rPr spc="-35" dirty="0"/>
              <a:t>16 </a:t>
            </a:r>
            <a:r>
              <a:rPr spc="-30" dirty="0"/>
              <a:t>in</a:t>
            </a:r>
            <a:r>
              <a:rPr spc="-400" dirty="0"/>
              <a:t> </a:t>
            </a:r>
            <a:r>
              <a:rPr spc="-80" dirty="0"/>
              <a:t>different  </a:t>
            </a:r>
            <a:r>
              <a:rPr spc="-55" dirty="0"/>
              <a:t>countries</a:t>
            </a:r>
          </a:p>
        </p:txBody>
      </p:sp>
      <p:sp>
        <p:nvSpPr>
          <p:cNvPr id="5" name="object 5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955"/>
              </a:lnSpc>
            </a:pPr>
            <a:r>
              <a:rPr lang="en-US" spc="-5"/>
              <a:t>Vinay Goyal</a:t>
            </a:r>
            <a:endParaRPr dirty="0"/>
          </a:p>
        </p:txBody>
      </p:sp>
      <p:graphicFrame>
        <p:nvGraphicFramePr>
          <p:cNvPr id="4" name="object 4"/>
          <p:cNvGraphicFramePr>
            <a:graphicFrameLocks noGrp="1"/>
          </p:cNvGraphicFramePr>
          <p:nvPr/>
        </p:nvGraphicFramePr>
        <p:xfrm>
          <a:off x="1217333" y="1540002"/>
          <a:ext cx="9932668" cy="4005448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31089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86194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75983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672084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44"/>
                        </a:spcBef>
                      </a:pPr>
                      <a:r>
                        <a:rPr sz="1800" b="1" spc="-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Country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1114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4E67C7"/>
                    </a:solidFill>
                  </a:tcPr>
                </a:tc>
                <a:tc>
                  <a:txBody>
                    <a:bodyPr/>
                    <a:lstStyle/>
                    <a:p>
                      <a:pPr marL="91440" marR="257175">
                        <a:lnSpc>
                          <a:spcPct val="100000"/>
                        </a:lnSpc>
                        <a:spcBef>
                          <a:spcPts val="244"/>
                        </a:spcBef>
                      </a:pPr>
                      <a:r>
                        <a:rPr sz="1800" b="1" spc="-1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Effective </a:t>
                      </a:r>
                      <a:r>
                        <a:rPr sz="180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date </a:t>
                      </a:r>
                      <a:r>
                        <a:rPr sz="18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of  </a:t>
                      </a:r>
                      <a:r>
                        <a:rPr sz="180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implementation </a:t>
                      </a:r>
                      <a:r>
                        <a:rPr sz="18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of </a:t>
                      </a:r>
                      <a:r>
                        <a:rPr sz="1800" b="1" spc="-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IFRS</a:t>
                      </a:r>
                      <a:r>
                        <a:rPr sz="1800" b="1" spc="-7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16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1114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4E67C7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244"/>
                        </a:spcBef>
                      </a:pPr>
                      <a:r>
                        <a:rPr sz="1800" b="1" spc="-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Comments, </a:t>
                      </a:r>
                      <a:r>
                        <a:rPr sz="18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if</a:t>
                      </a:r>
                      <a:r>
                        <a:rPr sz="1800" b="1" spc="-3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spc="-1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any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1114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4E67C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9381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sz="1600" spc="-10" dirty="0">
                          <a:latin typeface="Calibri"/>
                          <a:cs typeface="Calibri"/>
                        </a:rPr>
                        <a:t>New</a:t>
                      </a:r>
                      <a:r>
                        <a:rPr sz="1600" spc="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spc="-10" dirty="0">
                          <a:latin typeface="Calibri"/>
                          <a:cs typeface="Calibri"/>
                        </a:rPr>
                        <a:t>Zealand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3365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sz="1600" spc="-5" dirty="0">
                          <a:latin typeface="Calibri"/>
                          <a:cs typeface="Calibri"/>
                        </a:rPr>
                        <a:t>1</a:t>
                      </a:r>
                      <a:r>
                        <a:rPr sz="1575" spc="-7" baseline="26455" dirty="0">
                          <a:latin typeface="Calibri"/>
                          <a:cs typeface="Calibri"/>
                        </a:rPr>
                        <a:t>st </a:t>
                      </a:r>
                      <a:r>
                        <a:rPr sz="1600" spc="-20" dirty="0">
                          <a:latin typeface="Calibri"/>
                          <a:cs typeface="Calibri"/>
                        </a:rPr>
                        <a:t>January,</a:t>
                      </a:r>
                      <a:r>
                        <a:rPr sz="1600" spc="-9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spc="-10" dirty="0">
                          <a:latin typeface="Calibri"/>
                          <a:cs typeface="Calibri"/>
                        </a:rPr>
                        <a:t>2019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3365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sz="1600" dirty="0">
                          <a:latin typeface="Calibri"/>
                          <a:cs typeface="Calibri"/>
                        </a:rPr>
                        <a:t>-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3365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89255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sz="1600" spc="-5" dirty="0">
                          <a:latin typeface="Calibri"/>
                          <a:cs typeface="Calibri"/>
                        </a:rPr>
                        <a:t>South</a:t>
                      </a:r>
                      <a:r>
                        <a:rPr sz="160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spc="-5" dirty="0">
                          <a:latin typeface="Calibri"/>
                          <a:cs typeface="Calibri"/>
                        </a:rPr>
                        <a:t>Africa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3365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sz="1600" spc="-5" dirty="0">
                          <a:latin typeface="Calibri"/>
                          <a:cs typeface="Calibri"/>
                        </a:rPr>
                        <a:t>1</a:t>
                      </a:r>
                      <a:r>
                        <a:rPr sz="1575" spc="-7" baseline="26455" dirty="0">
                          <a:latin typeface="Calibri"/>
                          <a:cs typeface="Calibri"/>
                        </a:rPr>
                        <a:t>st </a:t>
                      </a:r>
                      <a:r>
                        <a:rPr sz="1600" spc="-20" dirty="0">
                          <a:latin typeface="Calibri"/>
                          <a:cs typeface="Calibri"/>
                        </a:rPr>
                        <a:t>January,</a:t>
                      </a:r>
                      <a:r>
                        <a:rPr sz="1600" spc="-10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spc="-10" dirty="0">
                          <a:latin typeface="Calibri"/>
                          <a:cs typeface="Calibri"/>
                        </a:rPr>
                        <a:t>2019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3365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sz="1600" dirty="0">
                          <a:latin typeface="Calibri"/>
                          <a:cs typeface="Calibri"/>
                        </a:rPr>
                        <a:t>-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3365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89381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sz="1600" spc="-10" dirty="0">
                          <a:latin typeface="Calibri"/>
                          <a:cs typeface="Calibri"/>
                        </a:rPr>
                        <a:t>Singapore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3365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sz="1600" spc="-5" dirty="0">
                          <a:latin typeface="Calibri"/>
                          <a:cs typeface="Calibri"/>
                        </a:rPr>
                        <a:t>1</a:t>
                      </a:r>
                      <a:r>
                        <a:rPr sz="1575" spc="-7" baseline="26455" dirty="0">
                          <a:latin typeface="Calibri"/>
                          <a:cs typeface="Calibri"/>
                        </a:rPr>
                        <a:t>st </a:t>
                      </a:r>
                      <a:r>
                        <a:rPr sz="1600" spc="-20" dirty="0">
                          <a:latin typeface="Calibri"/>
                          <a:cs typeface="Calibri"/>
                        </a:rPr>
                        <a:t>January,</a:t>
                      </a:r>
                      <a:r>
                        <a:rPr sz="1600" spc="-10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spc="-10" dirty="0">
                          <a:latin typeface="Calibri"/>
                          <a:cs typeface="Calibri"/>
                        </a:rPr>
                        <a:t>2019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3365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sz="1600" dirty="0">
                          <a:latin typeface="Calibri"/>
                          <a:cs typeface="Calibri"/>
                        </a:rPr>
                        <a:t>-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3365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89255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sz="1600" spc="-10" dirty="0">
                          <a:latin typeface="Calibri"/>
                          <a:cs typeface="Calibri"/>
                        </a:rPr>
                        <a:t>Australia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3365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sz="1600" spc="-5" dirty="0">
                          <a:latin typeface="Calibri"/>
                          <a:cs typeface="Calibri"/>
                        </a:rPr>
                        <a:t>1</a:t>
                      </a:r>
                      <a:r>
                        <a:rPr sz="1575" spc="-7" baseline="26455" dirty="0">
                          <a:latin typeface="Calibri"/>
                          <a:cs typeface="Calibri"/>
                        </a:rPr>
                        <a:t>st </a:t>
                      </a:r>
                      <a:r>
                        <a:rPr sz="1600" spc="-20" dirty="0">
                          <a:latin typeface="Calibri"/>
                          <a:cs typeface="Calibri"/>
                        </a:rPr>
                        <a:t>January,</a:t>
                      </a:r>
                      <a:r>
                        <a:rPr sz="1600" spc="-10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spc="-10" dirty="0">
                          <a:latin typeface="Calibri"/>
                          <a:cs typeface="Calibri"/>
                        </a:rPr>
                        <a:t>2019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3365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sz="1600" dirty="0">
                          <a:latin typeface="Calibri"/>
                          <a:cs typeface="Calibri"/>
                        </a:rPr>
                        <a:t>-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3365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89381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sz="1600" spc="-5" dirty="0">
                          <a:latin typeface="Calibri"/>
                          <a:cs typeface="Calibri"/>
                        </a:rPr>
                        <a:t>Indonesia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3365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sz="1600" spc="-5" dirty="0">
                          <a:latin typeface="Calibri"/>
                          <a:cs typeface="Calibri"/>
                        </a:rPr>
                        <a:t>1</a:t>
                      </a:r>
                      <a:r>
                        <a:rPr sz="1575" spc="-7" baseline="26455" dirty="0">
                          <a:latin typeface="Calibri"/>
                          <a:cs typeface="Calibri"/>
                        </a:rPr>
                        <a:t>st </a:t>
                      </a:r>
                      <a:r>
                        <a:rPr sz="1600" spc="-20" dirty="0">
                          <a:latin typeface="Calibri"/>
                          <a:cs typeface="Calibri"/>
                        </a:rPr>
                        <a:t>January,</a:t>
                      </a:r>
                      <a:r>
                        <a:rPr sz="1600" spc="-10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spc="-10" dirty="0">
                          <a:latin typeface="Calibri"/>
                          <a:cs typeface="Calibri"/>
                        </a:rPr>
                        <a:t>2020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3365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sz="1600" spc="-5" dirty="0">
                          <a:latin typeface="Calibri"/>
                          <a:cs typeface="Calibri"/>
                        </a:rPr>
                        <a:t>In the </a:t>
                      </a:r>
                      <a:r>
                        <a:rPr sz="1600" spc="-15" dirty="0">
                          <a:latin typeface="Calibri"/>
                          <a:cs typeface="Calibri"/>
                        </a:rPr>
                        <a:t>form </a:t>
                      </a:r>
                      <a:r>
                        <a:rPr sz="1600" spc="-5" dirty="0">
                          <a:latin typeface="Calibri"/>
                          <a:cs typeface="Calibri"/>
                        </a:rPr>
                        <a:t>of PSAK</a:t>
                      </a:r>
                      <a:r>
                        <a:rPr sz="1600" spc="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spc="-5" dirty="0">
                          <a:latin typeface="Calibri"/>
                          <a:cs typeface="Calibri"/>
                        </a:rPr>
                        <a:t>73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3365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607949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sz="1600" spc="-5" dirty="0">
                          <a:latin typeface="Calibri"/>
                          <a:cs typeface="Calibri"/>
                        </a:rPr>
                        <a:t>Japan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3365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sz="1600" spc="-5" dirty="0">
                          <a:latin typeface="Calibri"/>
                          <a:cs typeface="Calibri"/>
                        </a:rPr>
                        <a:t>1</a:t>
                      </a:r>
                      <a:r>
                        <a:rPr sz="1575" spc="-7" baseline="26455" dirty="0">
                          <a:latin typeface="Calibri"/>
                          <a:cs typeface="Calibri"/>
                        </a:rPr>
                        <a:t>st </a:t>
                      </a:r>
                      <a:r>
                        <a:rPr sz="1600" spc="-20" dirty="0">
                          <a:latin typeface="Calibri"/>
                          <a:cs typeface="Calibri"/>
                        </a:rPr>
                        <a:t>January,</a:t>
                      </a:r>
                      <a:r>
                        <a:rPr sz="1600" spc="-10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spc="-10" dirty="0">
                          <a:latin typeface="Calibri"/>
                          <a:cs typeface="Calibri"/>
                        </a:rPr>
                        <a:t>2019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3365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sz="1600" spc="-5" dirty="0">
                          <a:latin typeface="Calibri"/>
                          <a:cs typeface="Calibri"/>
                        </a:rPr>
                        <a:t>ASBJ </a:t>
                      </a:r>
                      <a:r>
                        <a:rPr sz="1600" spc="-10" dirty="0">
                          <a:latin typeface="Calibri"/>
                          <a:cs typeface="Calibri"/>
                        </a:rPr>
                        <a:t>adopted </a:t>
                      </a:r>
                      <a:r>
                        <a:rPr sz="1600" spc="-15" dirty="0">
                          <a:latin typeface="Calibri"/>
                          <a:cs typeface="Calibri"/>
                        </a:rPr>
                        <a:t>IFRS </a:t>
                      </a:r>
                      <a:r>
                        <a:rPr sz="1600" spc="-5" dirty="0">
                          <a:latin typeface="Calibri"/>
                          <a:cs typeface="Calibri"/>
                        </a:rPr>
                        <a:t>16 unmodified as</a:t>
                      </a:r>
                      <a:r>
                        <a:rPr sz="1600" spc="5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spc="-5" dirty="0">
                          <a:latin typeface="Calibri"/>
                          <a:cs typeface="Calibri"/>
                        </a:rPr>
                        <a:t>JMIS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3365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89381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sz="1600" spc="-10" dirty="0">
                          <a:latin typeface="Calibri"/>
                          <a:cs typeface="Calibri"/>
                        </a:rPr>
                        <a:t>Canada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3365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sz="1600" spc="-5" dirty="0">
                          <a:latin typeface="Calibri"/>
                          <a:cs typeface="Calibri"/>
                        </a:rPr>
                        <a:t>1</a:t>
                      </a:r>
                      <a:r>
                        <a:rPr sz="1575" spc="-7" baseline="26455" dirty="0">
                          <a:latin typeface="Calibri"/>
                          <a:cs typeface="Calibri"/>
                        </a:rPr>
                        <a:t>st </a:t>
                      </a:r>
                      <a:r>
                        <a:rPr sz="1600" spc="-20" dirty="0">
                          <a:latin typeface="Calibri"/>
                          <a:cs typeface="Calibri"/>
                        </a:rPr>
                        <a:t>January,</a:t>
                      </a:r>
                      <a:r>
                        <a:rPr sz="1600" spc="-10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spc="-10" dirty="0">
                          <a:latin typeface="Calibri"/>
                          <a:cs typeface="Calibri"/>
                        </a:rPr>
                        <a:t>2019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3365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sz="1600" dirty="0">
                          <a:latin typeface="Calibri"/>
                          <a:cs typeface="Calibri"/>
                        </a:rPr>
                        <a:t>-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3365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89381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70"/>
                        </a:spcBef>
                      </a:pPr>
                      <a:r>
                        <a:rPr sz="1600" spc="-5" dirty="0">
                          <a:latin typeface="Calibri"/>
                          <a:cs typeface="Calibri"/>
                        </a:rPr>
                        <a:t>United</a:t>
                      </a:r>
                      <a:r>
                        <a:rPr sz="16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spc="-10" dirty="0">
                          <a:latin typeface="Calibri"/>
                          <a:cs typeface="Calibri"/>
                        </a:rPr>
                        <a:t>States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3429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70"/>
                        </a:spcBef>
                      </a:pPr>
                      <a:r>
                        <a:rPr sz="1600" dirty="0">
                          <a:latin typeface="Calibri"/>
                          <a:cs typeface="Calibri"/>
                        </a:rPr>
                        <a:t>-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3429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270"/>
                        </a:spcBef>
                      </a:pPr>
                      <a:r>
                        <a:rPr sz="1600" spc="-25" dirty="0">
                          <a:latin typeface="Calibri"/>
                          <a:cs typeface="Calibri"/>
                        </a:rPr>
                        <a:t>FASB </a:t>
                      </a:r>
                      <a:r>
                        <a:rPr sz="1600" spc="-5" dirty="0">
                          <a:latin typeface="Calibri"/>
                          <a:cs typeface="Calibri"/>
                        </a:rPr>
                        <a:t>is </a:t>
                      </a:r>
                      <a:r>
                        <a:rPr sz="1600" spc="-10" dirty="0">
                          <a:latin typeface="Calibri"/>
                          <a:cs typeface="Calibri"/>
                        </a:rPr>
                        <a:t>not </a:t>
                      </a:r>
                      <a:r>
                        <a:rPr sz="1600" spc="-5" dirty="0">
                          <a:latin typeface="Calibri"/>
                          <a:cs typeface="Calibri"/>
                        </a:rPr>
                        <a:t>implementing </a:t>
                      </a:r>
                      <a:r>
                        <a:rPr sz="1600" spc="-15" dirty="0">
                          <a:latin typeface="Calibri"/>
                          <a:cs typeface="Calibri"/>
                        </a:rPr>
                        <a:t>IFRS</a:t>
                      </a:r>
                      <a:r>
                        <a:rPr sz="1600" spc="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spc="-5" dirty="0">
                          <a:latin typeface="Calibri"/>
                          <a:cs typeface="Calibri"/>
                        </a:rPr>
                        <a:t>16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3429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188719" y="1389888"/>
            <a:ext cx="9966960" cy="0"/>
          </a:xfrm>
          <a:custGeom>
            <a:avLst/>
            <a:gdLst/>
            <a:ahLst/>
            <a:cxnLst/>
            <a:rect l="l" t="t" r="r" b="b"/>
            <a:pathLst>
              <a:path w="9966960">
                <a:moveTo>
                  <a:pt x="0" y="0"/>
                </a:moveTo>
                <a:lnTo>
                  <a:pt x="9966960" y="0"/>
                </a:lnTo>
              </a:path>
            </a:pathLst>
          </a:custGeom>
          <a:ln w="6096">
            <a:solidFill>
              <a:srgbClr val="7E7E7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176324" y="449326"/>
            <a:ext cx="9696450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800" spc="-45" dirty="0"/>
              <a:t>Meaning </a:t>
            </a:r>
            <a:r>
              <a:rPr sz="4800" spc="-25" dirty="0"/>
              <a:t>of </a:t>
            </a:r>
            <a:r>
              <a:rPr sz="4800" spc="-45" dirty="0"/>
              <a:t>lease </a:t>
            </a:r>
            <a:r>
              <a:rPr sz="4800" spc="-30" dirty="0"/>
              <a:t>as </a:t>
            </a:r>
            <a:r>
              <a:rPr sz="4800" spc="-35" dirty="0"/>
              <a:t>per Ind </a:t>
            </a:r>
            <a:r>
              <a:rPr sz="4800" spc="-30" dirty="0"/>
              <a:t>AS 116</a:t>
            </a:r>
            <a:r>
              <a:rPr sz="4800" spc="-555" dirty="0"/>
              <a:t> </a:t>
            </a:r>
            <a:r>
              <a:rPr sz="4800" spc="-40" dirty="0"/>
              <a:t>(1/2)</a:t>
            </a:r>
            <a:endParaRPr sz="4800"/>
          </a:p>
        </p:txBody>
      </p:sp>
      <p:sp>
        <p:nvSpPr>
          <p:cNvPr id="5" name="object 5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955"/>
              </a:lnSpc>
            </a:pPr>
            <a:r>
              <a:rPr lang="en-US" spc="-5"/>
              <a:t>Vinay Goyal</a:t>
            </a:r>
            <a:endParaRPr dirty="0"/>
          </a:p>
        </p:txBody>
      </p:sp>
      <p:sp>
        <p:nvSpPr>
          <p:cNvPr id="4" name="object 4"/>
          <p:cNvSpPr txBox="1"/>
          <p:nvPr/>
        </p:nvSpPr>
        <p:spPr>
          <a:xfrm>
            <a:off x="1176324" y="1353755"/>
            <a:ext cx="9634855" cy="4507865"/>
          </a:xfrm>
          <a:prstGeom prst="rect">
            <a:avLst/>
          </a:prstGeom>
        </p:spPr>
        <p:txBody>
          <a:bodyPr vert="horz" wrap="square" lIns="0" tIns="1644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95"/>
              </a:spcBef>
            </a:pPr>
            <a:r>
              <a:rPr sz="1800" spc="-15" dirty="0">
                <a:solidFill>
                  <a:srgbClr val="404040"/>
                </a:solidFill>
                <a:latin typeface="Calibri"/>
                <a:cs typeface="Calibri"/>
              </a:rPr>
              <a:t>Conveys </a:t>
            </a:r>
            <a:r>
              <a:rPr sz="1800" spc="-10" dirty="0">
                <a:solidFill>
                  <a:srgbClr val="404040"/>
                </a:solidFill>
                <a:latin typeface="Calibri"/>
                <a:cs typeface="Calibri"/>
              </a:rPr>
              <a:t>to 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the </a:t>
            </a:r>
            <a:r>
              <a:rPr sz="1800" spc="-5" dirty="0">
                <a:solidFill>
                  <a:srgbClr val="404040"/>
                </a:solidFill>
                <a:latin typeface="Calibri"/>
                <a:cs typeface="Calibri"/>
              </a:rPr>
              <a:t>lessee 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the </a:t>
            </a:r>
            <a:r>
              <a:rPr sz="1800" spc="-5" dirty="0">
                <a:solidFill>
                  <a:srgbClr val="404040"/>
                </a:solidFill>
                <a:latin typeface="Calibri"/>
                <a:cs typeface="Calibri"/>
              </a:rPr>
              <a:t>right </a:t>
            </a:r>
            <a:r>
              <a:rPr sz="1800" spc="-10" dirty="0">
                <a:solidFill>
                  <a:srgbClr val="404040"/>
                </a:solidFill>
                <a:latin typeface="Calibri"/>
                <a:cs typeface="Calibri"/>
              </a:rPr>
              <a:t>to </a:t>
            </a:r>
            <a:r>
              <a:rPr sz="1800" spc="-15" dirty="0">
                <a:solidFill>
                  <a:srgbClr val="404040"/>
                </a:solidFill>
                <a:latin typeface="Calibri"/>
                <a:cs typeface="Calibri"/>
              </a:rPr>
              <a:t>control 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the </a:t>
            </a:r>
            <a:r>
              <a:rPr sz="1800" spc="-5" dirty="0">
                <a:solidFill>
                  <a:srgbClr val="404040"/>
                </a:solidFill>
                <a:latin typeface="Calibri"/>
                <a:cs typeface="Calibri"/>
              </a:rPr>
              <a:t>use of 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an </a:t>
            </a:r>
            <a:r>
              <a:rPr sz="1800" b="1" spc="-5" dirty="0">
                <a:solidFill>
                  <a:srgbClr val="404040"/>
                </a:solidFill>
                <a:latin typeface="Calibri"/>
                <a:cs typeface="Calibri"/>
              </a:rPr>
              <a:t>identified </a:t>
            </a:r>
            <a:r>
              <a:rPr sz="1800" b="1" spc="-10" dirty="0">
                <a:solidFill>
                  <a:srgbClr val="404040"/>
                </a:solidFill>
                <a:latin typeface="Calibri"/>
                <a:cs typeface="Calibri"/>
              </a:rPr>
              <a:t>asset </a:t>
            </a:r>
            <a:r>
              <a:rPr sz="1800" spc="-15" dirty="0">
                <a:solidFill>
                  <a:srgbClr val="404040"/>
                </a:solidFill>
                <a:latin typeface="Calibri"/>
                <a:cs typeface="Calibri"/>
              </a:rPr>
              <a:t>for 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a</a:t>
            </a:r>
            <a:r>
              <a:rPr sz="1800" spc="11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Calibri"/>
                <a:cs typeface="Calibri"/>
              </a:rPr>
              <a:t>consideration</a:t>
            </a:r>
            <a:endParaRPr sz="18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1190"/>
              </a:spcBef>
            </a:pPr>
            <a:r>
              <a:rPr sz="1800" spc="-20" dirty="0">
                <a:solidFill>
                  <a:srgbClr val="404040"/>
                </a:solidFill>
                <a:latin typeface="Calibri"/>
                <a:cs typeface="Calibri"/>
              </a:rPr>
              <a:t>Key</a:t>
            </a:r>
            <a:r>
              <a:rPr sz="1800" spc="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spc="-15" dirty="0">
                <a:solidFill>
                  <a:srgbClr val="404040"/>
                </a:solidFill>
                <a:latin typeface="Calibri"/>
                <a:cs typeface="Calibri"/>
              </a:rPr>
              <a:t>words</a:t>
            </a:r>
            <a:endParaRPr sz="1800">
              <a:latin typeface="Calibri"/>
              <a:cs typeface="Calibri"/>
            </a:endParaRPr>
          </a:p>
          <a:p>
            <a:pPr marL="304800" indent="-183515">
              <a:lnSpc>
                <a:spcPct val="100000"/>
              </a:lnSpc>
              <a:spcBef>
                <a:spcPts val="180"/>
              </a:spcBef>
              <a:buClr>
                <a:srgbClr val="4E67C7"/>
              </a:buClr>
              <a:buChar char="◦"/>
              <a:tabLst>
                <a:tab pos="305435" algn="l"/>
              </a:tabLst>
            </a:pPr>
            <a:r>
              <a:rPr sz="1800" spc="-10" dirty="0">
                <a:solidFill>
                  <a:srgbClr val="2AB1E6"/>
                </a:solidFill>
                <a:latin typeface="Calibri"/>
                <a:cs typeface="Calibri"/>
              </a:rPr>
              <a:t>Conveys </a:t>
            </a:r>
            <a:r>
              <a:rPr sz="1800" dirty="0">
                <a:solidFill>
                  <a:srgbClr val="2AB1E6"/>
                </a:solidFill>
                <a:latin typeface="Calibri"/>
                <a:cs typeface="Calibri"/>
              </a:rPr>
              <a:t>the</a:t>
            </a:r>
            <a:r>
              <a:rPr sz="1800" spc="-5" dirty="0">
                <a:solidFill>
                  <a:srgbClr val="2AB1E6"/>
                </a:solidFill>
                <a:latin typeface="Calibri"/>
                <a:cs typeface="Calibri"/>
              </a:rPr>
              <a:t> right:</a:t>
            </a:r>
            <a:endParaRPr sz="1800">
              <a:latin typeface="Calibri"/>
              <a:cs typeface="Calibri"/>
            </a:endParaRPr>
          </a:p>
          <a:p>
            <a:pPr marL="487680" lvl="1" indent="-183515">
              <a:lnSpc>
                <a:spcPct val="100000"/>
              </a:lnSpc>
              <a:spcBef>
                <a:spcPts val="384"/>
              </a:spcBef>
              <a:buClr>
                <a:srgbClr val="4E67C7"/>
              </a:buClr>
              <a:buChar char="◦"/>
              <a:tabLst>
                <a:tab pos="488315" algn="l"/>
              </a:tabLst>
            </a:pPr>
            <a:r>
              <a:rPr sz="1800" dirty="0">
                <a:solidFill>
                  <a:srgbClr val="2AB1E6"/>
                </a:solidFill>
                <a:latin typeface="Calibri"/>
                <a:cs typeface="Calibri"/>
              </a:rPr>
              <a:t>Idea </a:t>
            </a:r>
            <a:r>
              <a:rPr sz="1800" spc="-5" dirty="0">
                <a:solidFill>
                  <a:srgbClr val="2AB1E6"/>
                </a:solidFill>
                <a:latin typeface="Calibri"/>
                <a:cs typeface="Calibri"/>
              </a:rPr>
              <a:t>is that </a:t>
            </a:r>
            <a:r>
              <a:rPr sz="1800" dirty="0">
                <a:solidFill>
                  <a:srgbClr val="2AB1E6"/>
                </a:solidFill>
                <a:latin typeface="Calibri"/>
                <a:cs typeface="Calibri"/>
              </a:rPr>
              <a:t>the </a:t>
            </a:r>
            <a:r>
              <a:rPr sz="1800" spc="-5" dirty="0">
                <a:solidFill>
                  <a:srgbClr val="2AB1E6"/>
                </a:solidFill>
                <a:latin typeface="Calibri"/>
                <a:cs typeface="Calibri"/>
              </a:rPr>
              <a:t>right </a:t>
            </a:r>
            <a:r>
              <a:rPr sz="1800" dirty="0">
                <a:solidFill>
                  <a:srgbClr val="2AB1E6"/>
                </a:solidFill>
                <a:latin typeface="Calibri"/>
                <a:cs typeface="Calibri"/>
              </a:rPr>
              <a:t>is </a:t>
            </a:r>
            <a:r>
              <a:rPr sz="1800" spc="-10" dirty="0">
                <a:solidFill>
                  <a:srgbClr val="2AB1E6"/>
                </a:solidFill>
                <a:latin typeface="Calibri"/>
                <a:cs typeface="Calibri"/>
              </a:rPr>
              <a:t>transferred, </a:t>
            </a:r>
            <a:r>
              <a:rPr sz="1800" spc="-5" dirty="0">
                <a:solidFill>
                  <a:srgbClr val="2AB1E6"/>
                </a:solidFill>
                <a:latin typeface="Calibri"/>
                <a:cs typeface="Calibri"/>
              </a:rPr>
              <a:t>not merely</a:t>
            </a:r>
            <a:r>
              <a:rPr sz="1800" spc="45" dirty="0">
                <a:solidFill>
                  <a:srgbClr val="2AB1E6"/>
                </a:solidFill>
                <a:latin typeface="Calibri"/>
                <a:cs typeface="Calibri"/>
              </a:rPr>
              <a:t> </a:t>
            </a:r>
            <a:r>
              <a:rPr sz="1800" spc="-15" dirty="0">
                <a:solidFill>
                  <a:srgbClr val="2AB1E6"/>
                </a:solidFill>
                <a:latin typeface="Calibri"/>
                <a:cs typeface="Calibri"/>
              </a:rPr>
              <a:t>granted</a:t>
            </a:r>
            <a:endParaRPr sz="1800">
              <a:latin typeface="Calibri"/>
              <a:cs typeface="Calibri"/>
            </a:endParaRPr>
          </a:p>
          <a:p>
            <a:pPr marL="304800" indent="-183515">
              <a:lnSpc>
                <a:spcPct val="100000"/>
              </a:lnSpc>
              <a:spcBef>
                <a:spcPts val="380"/>
              </a:spcBef>
              <a:buClr>
                <a:srgbClr val="4E67C7"/>
              </a:buClr>
              <a:buChar char="◦"/>
              <a:tabLst>
                <a:tab pos="305435" algn="l"/>
              </a:tabLst>
            </a:pPr>
            <a:r>
              <a:rPr sz="1800" spc="-5" dirty="0">
                <a:solidFill>
                  <a:srgbClr val="2AB1E6"/>
                </a:solidFill>
                <a:latin typeface="Calibri"/>
                <a:cs typeface="Calibri"/>
              </a:rPr>
              <a:t>Right is right of </a:t>
            </a:r>
            <a:r>
              <a:rPr sz="1800" spc="-10" dirty="0">
                <a:solidFill>
                  <a:srgbClr val="2AB1E6"/>
                </a:solidFill>
                <a:latin typeface="Calibri"/>
                <a:cs typeface="Calibri"/>
              </a:rPr>
              <a:t>controlling </a:t>
            </a:r>
            <a:r>
              <a:rPr sz="1800" dirty="0">
                <a:solidFill>
                  <a:srgbClr val="2AB1E6"/>
                </a:solidFill>
                <a:latin typeface="Calibri"/>
                <a:cs typeface="Calibri"/>
              </a:rPr>
              <a:t>the</a:t>
            </a:r>
            <a:r>
              <a:rPr sz="1800" spc="60" dirty="0">
                <a:solidFill>
                  <a:srgbClr val="2AB1E6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2AB1E6"/>
                </a:solidFill>
                <a:latin typeface="Calibri"/>
                <a:cs typeface="Calibri"/>
              </a:rPr>
              <a:t>use:</a:t>
            </a:r>
            <a:endParaRPr sz="1800">
              <a:latin typeface="Calibri"/>
              <a:cs typeface="Calibri"/>
            </a:endParaRPr>
          </a:p>
          <a:p>
            <a:pPr marL="487680" lvl="1" indent="-183515">
              <a:lnSpc>
                <a:spcPct val="100000"/>
              </a:lnSpc>
              <a:spcBef>
                <a:spcPts val="390"/>
              </a:spcBef>
              <a:buClr>
                <a:srgbClr val="4E67C7"/>
              </a:buClr>
              <a:buChar char="◦"/>
              <a:tabLst>
                <a:tab pos="488315" algn="l"/>
              </a:tabLst>
            </a:pPr>
            <a:r>
              <a:rPr sz="1800" spc="-10" dirty="0">
                <a:solidFill>
                  <a:srgbClr val="2AB1E6"/>
                </a:solidFill>
                <a:latin typeface="Calibri"/>
                <a:cs typeface="Calibri"/>
              </a:rPr>
              <a:t>Exclusivity </a:t>
            </a:r>
            <a:r>
              <a:rPr sz="1800" spc="-5" dirty="0">
                <a:solidFill>
                  <a:srgbClr val="2AB1E6"/>
                </a:solidFill>
                <a:latin typeface="Calibri"/>
                <a:cs typeface="Calibri"/>
              </a:rPr>
              <a:t>of </a:t>
            </a:r>
            <a:r>
              <a:rPr sz="1800" dirty="0">
                <a:solidFill>
                  <a:srgbClr val="2AB1E6"/>
                </a:solidFill>
                <a:latin typeface="Calibri"/>
                <a:cs typeface="Calibri"/>
              </a:rPr>
              <a:t>use </a:t>
            </a:r>
            <a:r>
              <a:rPr sz="1800" spc="-5" dirty="0">
                <a:solidFill>
                  <a:srgbClr val="2AB1E6"/>
                </a:solidFill>
                <a:latin typeface="Calibri"/>
                <a:cs typeface="Calibri"/>
              </a:rPr>
              <a:t>or </a:t>
            </a:r>
            <a:r>
              <a:rPr sz="1800" spc="-15" dirty="0">
                <a:solidFill>
                  <a:srgbClr val="2AB1E6"/>
                </a:solidFill>
                <a:latin typeface="Calibri"/>
                <a:cs typeface="Calibri"/>
              </a:rPr>
              <a:t>control </a:t>
            </a:r>
            <a:r>
              <a:rPr sz="1800" spc="-5" dirty="0">
                <a:solidFill>
                  <a:srgbClr val="2AB1E6"/>
                </a:solidFill>
                <a:latin typeface="Calibri"/>
                <a:cs typeface="Calibri"/>
              </a:rPr>
              <a:t>by </a:t>
            </a:r>
            <a:r>
              <a:rPr sz="1800" dirty="0">
                <a:solidFill>
                  <a:srgbClr val="2AB1E6"/>
                </a:solidFill>
                <a:latin typeface="Calibri"/>
                <a:cs typeface="Calibri"/>
              </a:rPr>
              <a:t>the</a:t>
            </a:r>
            <a:r>
              <a:rPr sz="1800" spc="50" dirty="0">
                <a:solidFill>
                  <a:srgbClr val="2AB1E6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2AB1E6"/>
                </a:solidFill>
                <a:latin typeface="Calibri"/>
                <a:cs typeface="Calibri"/>
              </a:rPr>
              <a:t>lessee</a:t>
            </a:r>
            <a:endParaRPr sz="1800">
              <a:latin typeface="Calibri"/>
              <a:cs typeface="Calibri"/>
            </a:endParaRPr>
          </a:p>
          <a:p>
            <a:pPr marL="304800" indent="-183515">
              <a:lnSpc>
                <a:spcPct val="100000"/>
              </a:lnSpc>
              <a:spcBef>
                <a:spcPts val="380"/>
              </a:spcBef>
              <a:buClr>
                <a:srgbClr val="4E67C7"/>
              </a:buClr>
              <a:buChar char="◦"/>
              <a:tabLst>
                <a:tab pos="305435" algn="l"/>
              </a:tabLst>
            </a:pPr>
            <a:r>
              <a:rPr sz="1800" spc="-5" dirty="0">
                <a:solidFill>
                  <a:srgbClr val="2AB1E6"/>
                </a:solidFill>
                <a:latin typeface="Calibri"/>
                <a:cs typeface="Calibri"/>
              </a:rPr>
              <a:t>Asset must be </a:t>
            </a:r>
            <a:r>
              <a:rPr sz="1800" dirty="0">
                <a:solidFill>
                  <a:srgbClr val="2AB1E6"/>
                </a:solidFill>
                <a:latin typeface="Calibri"/>
                <a:cs typeface="Calibri"/>
              </a:rPr>
              <a:t>an </a:t>
            </a:r>
            <a:r>
              <a:rPr sz="1800" spc="-5" dirty="0">
                <a:solidFill>
                  <a:srgbClr val="2AB1E6"/>
                </a:solidFill>
                <a:latin typeface="Calibri"/>
                <a:cs typeface="Calibri"/>
              </a:rPr>
              <a:t>identified</a:t>
            </a:r>
            <a:r>
              <a:rPr sz="1800" spc="15" dirty="0">
                <a:solidFill>
                  <a:srgbClr val="2AB1E6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2AB1E6"/>
                </a:solidFill>
                <a:latin typeface="Calibri"/>
                <a:cs typeface="Calibri"/>
              </a:rPr>
              <a:t>asset:</a:t>
            </a:r>
            <a:endParaRPr sz="1800">
              <a:latin typeface="Calibri"/>
              <a:cs typeface="Calibri"/>
            </a:endParaRPr>
          </a:p>
          <a:p>
            <a:pPr marL="487680" lvl="1" indent="-183515">
              <a:lnSpc>
                <a:spcPct val="100000"/>
              </a:lnSpc>
              <a:spcBef>
                <a:spcPts val="385"/>
              </a:spcBef>
              <a:buClr>
                <a:srgbClr val="4E67C7"/>
              </a:buClr>
              <a:buChar char="◦"/>
              <a:tabLst>
                <a:tab pos="488315" algn="l"/>
              </a:tabLst>
            </a:pPr>
            <a:r>
              <a:rPr sz="1800" spc="-5" dirty="0">
                <a:solidFill>
                  <a:srgbClr val="2AB1E6"/>
                </a:solidFill>
                <a:latin typeface="Calibri"/>
                <a:cs typeface="Calibri"/>
              </a:rPr>
              <a:t>“the </a:t>
            </a:r>
            <a:r>
              <a:rPr sz="1800" spc="5" dirty="0">
                <a:solidFill>
                  <a:srgbClr val="2AB1E6"/>
                </a:solidFill>
                <a:latin typeface="Calibri"/>
                <a:cs typeface="Calibri"/>
              </a:rPr>
              <a:t>asset” </a:t>
            </a:r>
            <a:r>
              <a:rPr sz="1800" spc="-10" dirty="0">
                <a:solidFill>
                  <a:srgbClr val="2AB1E6"/>
                </a:solidFill>
                <a:latin typeface="Calibri"/>
                <a:cs typeface="Calibri"/>
              </a:rPr>
              <a:t>instead </a:t>
            </a:r>
            <a:r>
              <a:rPr sz="1800" spc="-5" dirty="0">
                <a:solidFill>
                  <a:srgbClr val="2AB1E6"/>
                </a:solidFill>
                <a:latin typeface="Calibri"/>
                <a:cs typeface="Calibri"/>
              </a:rPr>
              <a:t>of </a:t>
            </a:r>
            <a:r>
              <a:rPr sz="1800" spc="-15" dirty="0">
                <a:solidFill>
                  <a:srgbClr val="2AB1E6"/>
                </a:solidFill>
                <a:latin typeface="Calibri"/>
                <a:cs typeface="Calibri"/>
              </a:rPr>
              <a:t>“an</a:t>
            </a:r>
            <a:r>
              <a:rPr sz="1800" spc="25" dirty="0">
                <a:solidFill>
                  <a:srgbClr val="2AB1E6"/>
                </a:solidFill>
                <a:latin typeface="Calibri"/>
                <a:cs typeface="Calibri"/>
              </a:rPr>
              <a:t> </a:t>
            </a:r>
            <a:r>
              <a:rPr sz="1800" spc="5" dirty="0">
                <a:solidFill>
                  <a:srgbClr val="2AB1E6"/>
                </a:solidFill>
                <a:latin typeface="Calibri"/>
                <a:cs typeface="Calibri"/>
              </a:rPr>
              <a:t>asset”</a:t>
            </a:r>
            <a:endParaRPr sz="1800">
              <a:latin typeface="Calibri"/>
              <a:cs typeface="Calibri"/>
            </a:endParaRPr>
          </a:p>
          <a:p>
            <a:pPr marL="304800" indent="-183515">
              <a:lnSpc>
                <a:spcPct val="100000"/>
              </a:lnSpc>
              <a:spcBef>
                <a:spcPts val="385"/>
              </a:spcBef>
              <a:buClr>
                <a:srgbClr val="4E67C7"/>
              </a:buClr>
              <a:buChar char="◦"/>
              <a:tabLst>
                <a:tab pos="305435" algn="l"/>
              </a:tabLst>
            </a:pPr>
            <a:r>
              <a:rPr sz="1800" spc="-10" dirty="0">
                <a:solidFill>
                  <a:srgbClr val="2AB1E6"/>
                </a:solidFill>
                <a:latin typeface="Calibri"/>
                <a:cs typeface="Calibri"/>
              </a:rPr>
              <a:t>Consideration</a:t>
            </a:r>
            <a:endParaRPr sz="18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1395"/>
              </a:spcBef>
            </a:pPr>
            <a:r>
              <a:rPr sz="1800" spc="-5" dirty="0">
                <a:solidFill>
                  <a:srgbClr val="404040"/>
                </a:solidFill>
                <a:latin typeface="Calibri"/>
                <a:cs typeface="Calibri"/>
              </a:rPr>
              <a:t>Service </a:t>
            </a:r>
            <a:r>
              <a:rPr sz="1800" spc="-10" dirty="0">
                <a:solidFill>
                  <a:srgbClr val="404040"/>
                </a:solidFill>
                <a:latin typeface="Calibri"/>
                <a:cs typeface="Calibri"/>
              </a:rPr>
              <a:t>contracts, </a:t>
            </a:r>
            <a:r>
              <a:rPr sz="1800" spc="-5" dirty="0">
                <a:solidFill>
                  <a:srgbClr val="404040"/>
                </a:solidFill>
                <a:latin typeface="Calibri"/>
                <a:cs typeface="Calibri"/>
              </a:rPr>
              <a:t>capacity </a:t>
            </a:r>
            <a:r>
              <a:rPr sz="1800" spc="-10" dirty="0">
                <a:solidFill>
                  <a:srgbClr val="404040"/>
                </a:solidFill>
                <a:latin typeface="Calibri"/>
                <a:cs typeface="Calibri"/>
              </a:rPr>
              <a:t>share contracts,</a:t>
            </a:r>
            <a:r>
              <a:rPr sz="1800" spc="5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spc="-15" dirty="0">
                <a:solidFill>
                  <a:srgbClr val="404040"/>
                </a:solidFill>
                <a:latin typeface="Calibri"/>
                <a:cs typeface="Calibri"/>
              </a:rPr>
              <a:t>etc.:</a:t>
            </a:r>
            <a:endParaRPr sz="1800">
              <a:latin typeface="Calibri"/>
              <a:cs typeface="Calibri"/>
            </a:endParaRPr>
          </a:p>
          <a:p>
            <a:pPr marL="304800" indent="-183515">
              <a:lnSpc>
                <a:spcPct val="100000"/>
              </a:lnSpc>
              <a:spcBef>
                <a:spcPts val="180"/>
              </a:spcBef>
              <a:buClr>
                <a:srgbClr val="4E67C7"/>
              </a:buClr>
              <a:buChar char="◦"/>
              <a:tabLst>
                <a:tab pos="305435" algn="l"/>
              </a:tabLst>
            </a:pPr>
            <a:r>
              <a:rPr sz="1800" dirty="0">
                <a:solidFill>
                  <a:srgbClr val="2AB1E6"/>
                </a:solidFill>
                <a:latin typeface="Calibri"/>
                <a:cs typeface="Calibri"/>
              </a:rPr>
              <a:t>If </a:t>
            </a:r>
            <a:r>
              <a:rPr sz="1800" spc="-15" dirty="0">
                <a:solidFill>
                  <a:srgbClr val="2AB1E6"/>
                </a:solidFill>
                <a:latin typeface="Calibri"/>
                <a:cs typeface="Calibri"/>
              </a:rPr>
              <a:t>control </a:t>
            </a:r>
            <a:r>
              <a:rPr sz="1800" spc="-10" dirty="0">
                <a:solidFill>
                  <a:srgbClr val="2AB1E6"/>
                </a:solidFill>
                <a:latin typeface="Calibri"/>
                <a:cs typeface="Calibri"/>
              </a:rPr>
              <a:t>over </a:t>
            </a:r>
            <a:r>
              <a:rPr sz="1800" spc="-5" dirty="0">
                <a:solidFill>
                  <a:srgbClr val="2AB1E6"/>
                </a:solidFill>
                <a:latin typeface="Calibri"/>
                <a:cs typeface="Calibri"/>
              </a:rPr>
              <a:t>right of use is </a:t>
            </a:r>
            <a:r>
              <a:rPr sz="1800" spc="-15" dirty="0">
                <a:solidFill>
                  <a:srgbClr val="2AB1E6"/>
                </a:solidFill>
                <a:latin typeface="Calibri"/>
                <a:cs typeface="Calibri"/>
              </a:rPr>
              <a:t>exclusive </a:t>
            </a:r>
            <a:r>
              <a:rPr sz="1800" spc="-5" dirty="0">
                <a:solidFill>
                  <a:srgbClr val="2AB1E6"/>
                </a:solidFill>
                <a:latin typeface="Calibri"/>
                <a:cs typeface="Calibri"/>
              </a:rPr>
              <a:t>with </a:t>
            </a:r>
            <a:r>
              <a:rPr sz="1800" dirty="0">
                <a:solidFill>
                  <a:srgbClr val="2AB1E6"/>
                </a:solidFill>
                <a:latin typeface="Calibri"/>
                <a:cs typeface="Calibri"/>
              </a:rPr>
              <a:t>the lessee, the </a:t>
            </a:r>
            <a:r>
              <a:rPr sz="1800" spc="-10" dirty="0">
                <a:solidFill>
                  <a:srgbClr val="2AB1E6"/>
                </a:solidFill>
                <a:latin typeface="Calibri"/>
                <a:cs typeface="Calibri"/>
              </a:rPr>
              <a:t>contract </a:t>
            </a:r>
            <a:r>
              <a:rPr sz="1800" spc="-5" dirty="0">
                <a:solidFill>
                  <a:srgbClr val="2AB1E6"/>
                </a:solidFill>
                <a:latin typeface="Calibri"/>
                <a:cs typeface="Calibri"/>
              </a:rPr>
              <a:t>will most </a:t>
            </a:r>
            <a:r>
              <a:rPr sz="1800" spc="-15" dirty="0">
                <a:solidFill>
                  <a:srgbClr val="2AB1E6"/>
                </a:solidFill>
                <a:latin typeface="Calibri"/>
                <a:cs typeface="Calibri"/>
              </a:rPr>
              <a:t>likely </a:t>
            </a:r>
            <a:r>
              <a:rPr sz="1800" spc="-5" dirty="0">
                <a:solidFill>
                  <a:srgbClr val="2AB1E6"/>
                </a:solidFill>
                <a:latin typeface="Calibri"/>
                <a:cs typeface="Calibri"/>
              </a:rPr>
              <a:t>amount </a:t>
            </a:r>
            <a:r>
              <a:rPr sz="1800" spc="-10" dirty="0">
                <a:solidFill>
                  <a:srgbClr val="2AB1E6"/>
                </a:solidFill>
                <a:latin typeface="Calibri"/>
                <a:cs typeface="Calibri"/>
              </a:rPr>
              <a:t>to </a:t>
            </a:r>
            <a:r>
              <a:rPr sz="1800" dirty="0">
                <a:solidFill>
                  <a:srgbClr val="2AB1E6"/>
                </a:solidFill>
                <a:latin typeface="Calibri"/>
                <a:cs typeface="Calibri"/>
              </a:rPr>
              <a:t>a</a:t>
            </a:r>
            <a:r>
              <a:rPr sz="1800" spc="229" dirty="0">
                <a:solidFill>
                  <a:srgbClr val="2AB1E6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2AB1E6"/>
                </a:solidFill>
                <a:latin typeface="Calibri"/>
                <a:cs typeface="Calibri"/>
              </a:rPr>
              <a:t>lease</a:t>
            </a:r>
            <a:endParaRPr sz="1800">
              <a:latin typeface="Calibri"/>
              <a:cs typeface="Calibri"/>
            </a:endParaRPr>
          </a:p>
          <a:p>
            <a:pPr marL="304800" indent="-183515">
              <a:lnSpc>
                <a:spcPct val="100000"/>
              </a:lnSpc>
              <a:spcBef>
                <a:spcPts val="385"/>
              </a:spcBef>
              <a:buClr>
                <a:srgbClr val="4E67C7"/>
              </a:buClr>
              <a:buChar char="◦"/>
              <a:tabLst>
                <a:tab pos="305435" algn="l"/>
              </a:tabLst>
            </a:pPr>
            <a:r>
              <a:rPr sz="1800" dirty="0">
                <a:solidFill>
                  <a:srgbClr val="2AB1E6"/>
                </a:solidFill>
                <a:latin typeface="Calibri"/>
                <a:cs typeface="Calibri"/>
              </a:rPr>
              <a:t>If the </a:t>
            </a:r>
            <a:r>
              <a:rPr sz="1800" spc="-5" dirty="0">
                <a:solidFill>
                  <a:srgbClr val="2AB1E6"/>
                </a:solidFill>
                <a:latin typeface="Calibri"/>
                <a:cs typeface="Calibri"/>
              </a:rPr>
              <a:t>lessor uses </a:t>
            </a:r>
            <a:r>
              <a:rPr sz="1800" dirty="0">
                <a:solidFill>
                  <a:srgbClr val="2AB1E6"/>
                </a:solidFill>
                <a:latin typeface="Calibri"/>
                <a:cs typeface="Calibri"/>
              </a:rPr>
              <a:t>the </a:t>
            </a:r>
            <a:r>
              <a:rPr sz="1800" spc="-5" dirty="0">
                <a:solidFill>
                  <a:srgbClr val="2AB1E6"/>
                </a:solidFill>
                <a:latin typeface="Calibri"/>
                <a:cs typeface="Calibri"/>
              </a:rPr>
              <a:t>asset </a:t>
            </a:r>
            <a:r>
              <a:rPr sz="1800" spc="-15" dirty="0">
                <a:solidFill>
                  <a:srgbClr val="2AB1E6"/>
                </a:solidFill>
                <a:latin typeface="Calibri"/>
                <a:cs typeface="Calibri"/>
              </a:rPr>
              <a:t>for </a:t>
            </a:r>
            <a:r>
              <a:rPr sz="1800" spc="-5" dirty="0">
                <a:solidFill>
                  <a:srgbClr val="2AB1E6"/>
                </a:solidFill>
                <a:latin typeface="Calibri"/>
                <a:cs typeface="Calibri"/>
              </a:rPr>
              <a:t>the benefit of </a:t>
            </a:r>
            <a:r>
              <a:rPr sz="1800" dirty="0">
                <a:solidFill>
                  <a:srgbClr val="2AB1E6"/>
                </a:solidFill>
                <a:latin typeface="Calibri"/>
                <a:cs typeface="Calibri"/>
              </a:rPr>
              <a:t>the lessee, the </a:t>
            </a:r>
            <a:r>
              <a:rPr sz="1800" spc="-10" dirty="0">
                <a:solidFill>
                  <a:srgbClr val="2AB1E6"/>
                </a:solidFill>
                <a:latin typeface="Calibri"/>
                <a:cs typeface="Calibri"/>
              </a:rPr>
              <a:t>contract </a:t>
            </a:r>
            <a:r>
              <a:rPr sz="1800" spc="-15" dirty="0">
                <a:solidFill>
                  <a:srgbClr val="2AB1E6"/>
                </a:solidFill>
                <a:latin typeface="Calibri"/>
                <a:cs typeface="Calibri"/>
              </a:rPr>
              <a:t>may </a:t>
            </a:r>
            <a:r>
              <a:rPr sz="1800" spc="-5" dirty="0">
                <a:solidFill>
                  <a:srgbClr val="2AB1E6"/>
                </a:solidFill>
                <a:latin typeface="Calibri"/>
                <a:cs typeface="Calibri"/>
              </a:rPr>
              <a:t>not </a:t>
            </a:r>
            <a:r>
              <a:rPr sz="1800" dirty="0">
                <a:solidFill>
                  <a:srgbClr val="2AB1E6"/>
                </a:solidFill>
                <a:latin typeface="Calibri"/>
                <a:cs typeface="Calibri"/>
              </a:rPr>
              <a:t>be a</a:t>
            </a:r>
            <a:r>
              <a:rPr sz="1800" spc="80" dirty="0">
                <a:solidFill>
                  <a:srgbClr val="2AB1E6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2AB1E6"/>
                </a:solidFill>
                <a:latin typeface="Calibri"/>
                <a:cs typeface="Calibri"/>
              </a:rPr>
              <a:t>lease</a:t>
            </a:r>
            <a:endParaRPr sz="1800">
              <a:latin typeface="Calibri"/>
              <a:cs typeface="Calibri"/>
            </a:endParaRPr>
          </a:p>
          <a:p>
            <a:pPr marL="304800" indent="-183515">
              <a:lnSpc>
                <a:spcPct val="100000"/>
              </a:lnSpc>
              <a:spcBef>
                <a:spcPts val="384"/>
              </a:spcBef>
              <a:buClr>
                <a:srgbClr val="4E67C7"/>
              </a:buClr>
              <a:buChar char="◦"/>
              <a:tabLst>
                <a:tab pos="305435" algn="l"/>
              </a:tabLst>
            </a:pPr>
            <a:r>
              <a:rPr sz="1800" spc="-5" dirty="0">
                <a:solidFill>
                  <a:srgbClr val="2AB1E6"/>
                </a:solidFill>
                <a:latin typeface="Calibri"/>
                <a:cs typeface="Calibri"/>
              </a:rPr>
              <a:t>Asset </a:t>
            </a:r>
            <a:r>
              <a:rPr sz="1800" spc="-15" dirty="0">
                <a:solidFill>
                  <a:srgbClr val="2AB1E6"/>
                </a:solidFill>
                <a:latin typeface="Calibri"/>
                <a:cs typeface="Calibri"/>
              </a:rPr>
              <a:t>operated </a:t>
            </a:r>
            <a:r>
              <a:rPr sz="1800" spc="-5" dirty="0">
                <a:solidFill>
                  <a:srgbClr val="2AB1E6"/>
                </a:solidFill>
                <a:latin typeface="Calibri"/>
                <a:cs typeface="Calibri"/>
              </a:rPr>
              <a:t>by </a:t>
            </a:r>
            <a:r>
              <a:rPr sz="1800" spc="-25" dirty="0">
                <a:solidFill>
                  <a:srgbClr val="2AB1E6"/>
                </a:solidFill>
                <a:latin typeface="Calibri"/>
                <a:cs typeface="Calibri"/>
              </a:rPr>
              <a:t>lessor, </a:t>
            </a:r>
            <a:r>
              <a:rPr sz="1800" spc="-5" dirty="0">
                <a:solidFill>
                  <a:srgbClr val="2AB1E6"/>
                </a:solidFill>
                <a:latin typeface="Calibri"/>
                <a:cs typeface="Calibri"/>
              </a:rPr>
              <a:t>but </a:t>
            </a:r>
            <a:r>
              <a:rPr sz="1800" spc="-10" dirty="0">
                <a:solidFill>
                  <a:srgbClr val="2AB1E6"/>
                </a:solidFill>
                <a:latin typeface="Calibri"/>
                <a:cs typeface="Calibri"/>
              </a:rPr>
              <a:t>exclusively </a:t>
            </a:r>
            <a:r>
              <a:rPr sz="1800" spc="-5" dirty="0">
                <a:solidFill>
                  <a:srgbClr val="2AB1E6"/>
                </a:solidFill>
                <a:latin typeface="Calibri"/>
                <a:cs typeface="Calibri"/>
              </a:rPr>
              <a:t>on </a:t>
            </a:r>
            <a:r>
              <a:rPr sz="1800" dirty="0">
                <a:solidFill>
                  <a:srgbClr val="2AB1E6"/>
                </a:solidFill>
                <a:latin typeface="Calibri"/>
                <a:cs typeface="Calibri"/>
              </a:rPr>
              <a:t>the </a:t>
            </a:r>
            <a:r>
              <a:rPr sz="1800" spc="-10" dirty="0">
                <a:solidFill>
                  <a:srgbClr val="2AB1E6"/>
                </a:solidFill>
                <a:latin typeface="Calibri"/>
                <a:cs typeface="Calibri"/>
              </a:rPr>
              <a:t>directions </a:t>
            </a:r>
            <a:r>
              <a:rPr sz="1800" spc="-5" dirty="0">
                <a:solidFill>
                  <a:srgbClr val="2AB1E6"/>
                </a:solidFill>
                <a:latin typeface="Calibri"/>
                <a:cs typeface="Calibri"/>
              </a:rPr>
              <a:t>of </a:t>
            </a:r>
            <a:r>
              <a:rPr sz="1800" dirty="0">
                <a:solidFill>
                  <a:srgbClr val="2AB1E6"/>
                </a:solidFill>
                <a:latin typeface="Calibri"/>
                <a:cs typeface="Calibri"/>
              </a:rPr>
              <a:t>the lessee, </a:t>
            </a:r>
            <a:r>
              <a:rPr sz="1800" spc="-5" dirty="0">
                <a:solidFill>
                  <a:srgbClr val="2AB1E6"/>
                </a:solidFill>
                <a:latin typeface="Calibri"/>
                <a:cs typeface="Calibri"/>
              </a:rPr>
              <a:t>it </a:t>
            </a:r>
            <a:r>
              <a:rPr sz="1800" spc="-15" dirty="0">
                <a:solidFill>
                  <a:srgbClr val="2AB1E6"/>
                </a:solidFill>
                <a:latin typeface="Calibri"/>
                <a:cs typeface="Calibri"/>
              </a:rPr>
              <a:t>may </a:t>
            </a:r>
            <a:r>
              <a:rPr sz="1800" spc="-10" dirty="0">
                <a:solidFill>
                  <a:srgbClr val="2AB1E6"/>
                </a:solidFill>
                <a:latin typeface="Calibri"/>
                <a:cs typeface="Calibri"/>
              </a:rPr>
              <a:t>still </a:t>
            </a:r>
            <a:r>
              <a:rPr sz="1800" spc="-5" dirty="0">
                <a:solidFill>
                  <a:srgbClr val="2AB1E6"/>
                </a:solidFill>
                <a:latin typeface="Calibri"/>
                <a:cs typeface="Calibri"/>
              </a:rPr>
              <a:t>be </a:t>
            </a:r>
            <a:r>
              <a:rPr sz="1800" dirty="0">
                <a:solidFill>
                  <a:srgbClr val="2AB1E6"/>
                </a:solidFill>
                <a:latin typeface="Calibri"/>
                <a:cs typeface="Calibri"/>
              </a:rPr>
              <a:t>a</a:t>
            </a:r>
            <a:r>
              <a:rPr sz="1800" spc="190" dirty="0">
                <a:solidFill>
                  <a:srgbClr val="2AB1E6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2AB1E6"/>
                </a:solidFill>
                <a:latin typeface="Calibri"/>
                <a:cs typeface="Calibri"/>
              </a:rPr>
              <a:t>lease</a:t>
            </a:r>
            <a:endParaRPr sz="1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188719" y="1389888"/>
            <a:ext cx="9966960" cy="0"/>
          </a:xfrm>
          <a:custGeom>
            <a:avLst/>
            <a:gdLst/>
            <a:ahLst/>
            <a:cxnLst/>
            <a:rect l="l" t="t" r="r" b="b"/>
            <a:pathLst>
              <a:path w="9966960">
                <a:moveTo>
                  <a:pt x="0" y="0"/>
                </a:moveTo>
                <a:lnTo>
                  <a:pt x="9966960" y="0"/>
                </a:lnTo>
              </a:path>
            </a:pathLst>
          </a:custGeom>
          <a:ln w="6096">
            <a:solidFill>
              <a:srgbClr val="7E7E7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176324" y="449326"/>
            <a:ext cx="3907790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800" spc="-50" dirty="0"/>
              <a:t>Identified</a:t>
            </a:r>
            <a:r>
              <a:rPr sz="4800" spc="-155" dirty="0"/>
              <a:t> </a:t>
            </a:r>
            <a:r>
              <a:rPr sz="4800" spc="-50" dirty="0"/>
              <a:t>assets</a:t>
            </a:r>
            <a:endParaRPr sz="4800"/>
          </a:p>
        </p:txBody>
      </p:sp>
      <p:sp>
        <p:nvSpPr>
          <p:cNvPr id="5" name="object 5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955"/>
              </a:lnSpc>
            </a:pPr>
            <a:r>
              <a:rPr lang="en-US" spc="-5"/>
              <a:t>Vinay Goyal</a:t>
            </a:r>
            <a:endParaRPr dirty="0"/>
          </a:p>
        </p:txBody>
      </p:sp>
      <p:sp>
        <p:nvSpPr>
          <p:cNvPr id="4" name="object 4"/>
          <p:cNvSpPr txBox="1"/>
          <p:nvPr/>
        </p:nvSpPr>
        <p:spPr>
          <a:xfrm>
            <a:off x="1176324" y="1492072"/>
            <a:ext cx="9919970" cy="328866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ts val="2280"/>
              </a:lnSpc>
              <a:spcBef>
                <a:spcPts val="105"/>
              </a:spcBef>
            </a:pPr>
            <a:r>
              <a:rPr sz="2000" spc="-5" dirty="0">
                <a:solidFill>
                  <a:srgbClr val="404040"/>
                </a:solidFill>
                <a:latin typeface="Calibri"/>
                <a:cs typeface="Calibri"/>
              </a:rPr>
              <a:t>Agreements </a:t>
            </a:r>
            <a:r>
              <a:rPr sz="2000" spc="-10" dirty="0">
                <a:solidFill>
                  <a:srgbClr val="404040"/>
                </a:solidFill>
                <a:latin typeface="Calibri"/>
                <a:cs typeface="Calibri"/>
              </a:rPr>
              <a:t>to provide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an </a:t>
            </a:r>
            <a:r>
              <a:rPr sz="2000" spc="-5" dirty="0">
                <a:solidFill>
                  <a:srgbClr val="404040"/>
                </a:solidFill>
                <a:latin typeface="Calibri"/>
                <a:cs typeface="Calibri"/>
              </a:rPr>
              <a:t>asset, </a:t>
            </a:r>
            <a:r>
              <a:rPr sz="2000" spc="-10" dirty="0">
                <a:solidFill>
                  <a:srgbClr val="404040"/>
                </a:solidFill>
                <a:latin typeface="Calibri"/>
                <a:cs typeface="Calibri"/>
              </a:rPr>
              <a:t>rather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than a </a:t>
            </a:r>
            <a:r>
              <a:rPr sz="2000" spc="-5" dirty="0">
                <a:solidFill>
                  <a:srgbClr val="404040"/>
                </a:solidFill>
                <a:latin typeface="Calibri"/>
                <a:cs typeface="Calibri"/>
              </a:rPr>
              <a:t>specific asset, </a:t>
            </a:r>
            <a:r>
              <a:rPr sz="2000" spc="-15" dirty="0">
                <a:solidFill>
                  <a:srgbClr val="404040"/>
                </a:solidFill>
                <a:latin typeface="Calibri"/>
                <a:cs typeface="Calibri"/>
              </a:rPr>
              <a:t>may </a:t>
            </a:r>
            <a:r>
              <a:rPr sz="2000" spc="-5" dirty="0">
                <a:solidFill>
                  <a:srgbClr val="404040"/>
                </a:solidFill>
                <a:latin typeface="Calibri"/>
                <a:cs typeface="Calibri"/>
              </a:rPr>
              <a:t>not </a:t>
            </a:r>
            <a:r>
              <a:rPr sz="2000" spc="-15" dirty="0">
                <a:solidFill>
                  <a:srgbClr val="404040"/>
                </a:solidFill>
                <a:latin typeface="Calibri"/>
                <a:cs typeface="Calibri"/>
              </a:rPr>
              <a:t>fall </a:t>
            </a:r>
            <a:r>
              <a:rPr sz="2000" spc="-5" dirty="0">
                <a:solidFill>
                  <a:srgbClr val="404040"/>
                </a:solidFill>
                <a:latin typeface="Calibri"/>
                <a:cs typeface="Calibri"/>
              </a:rPr>
              <a:t>under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the </a:t>
            </a:r>
            <a:r>
              <a:rPr sz="2000" spc="-5" dirty="0">
                <a:solidFill>
                  <a:srgbClr val="404040"/>
                </a:solidFill>
                <a:latin typeface="Calibri"/>
                <a:cs typeface="Calibri"/>
              </a:rPr>
              <a:t>definition</a:t>
            </a:r>
            <a:r>
              <a:rPr sz="2000" spc="16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spc="-5" dirty="0">
                <a:solidFill>
                  <a:srgbClr val="404040"/>
                </a:solidFill>
                <a:latin typeface="Calibri"/>
                <a:cs typeface="Calibri"/>
              </a:rPr>
              <a:t>of</a:t>
            </a:r>
            <a:endParaRPr sz="2000">
              <a:latin typeface="Calibri"/>
              <a:cs typeface="Calibri"/>
            </a:endParaRPr>
          </a:p>
          <a:p>
            <a:pPr marL="12700">
              <a:lnSpc>
                <a:spcPts val="2280"/>
              </a:lnSpc>
            </a:pP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lease </a:t>
            </a:r>
            <a:r>
              <a:rPr sz="2000" spc="-15" dirty="0">
                <a:solidFill>
                  <a:srgbClr val="404040"/>
                </a:solidFill>
                <a:latin typeface="Calibri"/>
                <a:cs typeface="Calibri"/>
              </a:rPr>
              <a:t>at</a:t>
            </a:r>
            <a:r>
              <a:rPr sz="2000" spc="1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all</a:t>
            </a:r>
            <a:endParaRPr sz="2000">
              <a:latin typeface="Calibri"/>
              <a:cs typeface="Calibri"/>
            </a:endParaRPr>
          </a:p>
          <a:p>
            <a:pPr marL="12700" marR="175895">
              <a:lnSpc>
                <a:spcPts val="2160"/>
              </a:lnSpc>
              <a:spcBef>
                <a:spcPts val="1435"/>
              </a:spcBef>
            </a:pPr>
            <a:r>
              <a:rPr sz="2000" spc="-5" dirty="0">
                <a:solidFill>
                  <a:srgbClr val="404040"/>
                </a:solidFill>
                <a:latin typeface="Calibri"/>
                <a:cs typeface="Calibri"/>
              </a:rPr>
              <a:t>This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is </a:t>
            </a:r>
            <a:r>
              <a:rPr sz="2000" spc="-5" dirty="0">
                <a:solidFill>
                  <a:srgbClr val="404040"/>
                </a:solidFill>
                <a:latin typeface="Calibri"/>
                <a:cs typeface="Calibri"/>
              </a:rPr>
              <a:t>based </a:t>
            </a:r>
            <a:r>
              <a:rPr sz="2000" spc="-10" dirty="0">
                <a:solidFill>
                  <a:srgbClr val="404040"/>
                </a:solidFill>
                <a:latin typeface="Calibri"/>
                <a:cs typeface="Calibri"/>
              </a:rPr>
              <a:t>lessor’s </a:t>
            </a:r>
            <a:r>
              <a:rPr sz="2000" spc="-5" dirty="0">
                <a:solidFill>
                  <a:srgbClr val="404040"/>
                </a:solidFill>
                <a:latin typeface="Calibri"/>
                <a:cs typeface="Calibri"/>
              </a:rPr>
              <a:t>practical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ability </a:t>
            </a:r>
            <a:r>
              <a:rPr sz="2000" spc="-10" dirty="0">
                <a:solidFill>
                  <a:srgbClr val="404040"/>
                </a:solidFill>
                <a:latin typeface="Calibri"/>
                <a:cs typeface="Calibri"/>
              </a:rPr>
              <a:t>to substitute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the </a:t>
            </a:r>
            <a:r>
              <a:rPr sz="2000" spc="-5" dirty="0">
                <a:solidFill>
                  <a:srgbClr val="404040"/>
                </a:solidFill>
                <a:latin typeface="Calibri"/>
                <a:cs typeface="Calibri"/>
              </a:rPr>
              <a:t>asset,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and </a:t>
            </a:r>
            <a:r>
              <a:rPr sz="2000" spc="-5" dirty="0">
                <a:solidFill>
                  <a:srgbClr val="404040"/>
                </a:solidFill>
                <a:latin typeface="Calibri"/>
                <a:cs typeface="Calibri"/>
              </a:rPr>
              <a:t>such substitution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is </a:t>
            </a:r>
            <a:r>
              <a:rPr sz="2000" spc="-5" dirty="0">
                <a:solidFill>
                  <a:srgbClr val="404040"/>
                </a:solidFill>
                <a:latin typeface="Calibri"/>
                <a:cs typeface="Calibri"/>
              </a:rPr>
              <a:t>beneficial  </a:t>
            </a:r>
            <a:r>
              <a:rPr sz="2000" spc="-15" dirty="0">
                <a:solidFill>
                  <a:srgbClr val="404040"/>
                </a:solidFill>
                <a:latin typeface="Calibri"/>
                <a:cs typeface="Calibri"/>
              </a:rPr>
              <a:t>to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the </a:t>
            </a:r>
            <a:r>
              <a:rPr sz="2000" spc="-5" dirty="0">
                <a:solidFill>
                  <a:srgbClr val="404040"/>
                </a:solidFill>
                <a:latin typeface="Calibri"/>
                <a:cs typeface="Calibri"/>
              </a:rPr>
              <a:t>lessor </a:t>
            </a:r>
            <a:r>
              <a:rPr sz="2000" spc="-10" dirty="0">
                <a:solidFill>
                  <a:srgbClr val="404040"/>
                </a:solidFill>
                <a:latin typeface="Calibri"/>
                <a:cs typeface="Calibri"/>
              </a:rPr>
              <a:t>[para</a:t>
            </a:r>
            <a:r>
              <a:rPr sz="2000" spc="1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B14]</a:t>
            </a:r>
            <a:endParaRPr sz="20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1120"/>
              </a:spcBef>
            </a:pP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A </a:t>
            </a:r>
            <a:r>
              <a:rPr sz="2000" spc="-5" dirty="0">
                <a:solidFill>
                  <a:srgbClr val="404040"/>
                </a:solidFill>
                <a:latin typeface="Calibri"/>
                <a:cs typeface="Calibri"/>
              </a:rPr>
              <a:t>substitution </a:t>
            </a:r>
            <a:r>
              <a:rPr sz="2000" spc="-10" dirty="0">
                <a:solidFill>
                  <a:srgbClr val="404040"/>
                </a:solidFill>
                <a:latin typeface="Calibri"/>
                <a:cs typeface="Calibri"/>
              </a:rPr>
              <a:t>right/obligation </a:t>
            </a:r>
            <a:r>
              <a:rPr sz="2000" spc="-5" dirty="0">
                <a:solidFill>
                  <a:srgbClr val="404040"/>
                </a:solidFill>
                <a:latin typeface="Calibri"/>
                <a:cs typeface="Calibri"/>
              </a:rPr>
              <a:t>will not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so </a:t>
            </a:r>
            <a:r>
              <a:rPr sz="2000" spc="-5" dirty="0">
                <a:solidFill>
                  <a:srgbClr val="404040"/>
                </a:solidFill>
                <a:latin typeface="Calibri"/>
                <a:cs typeface="Calibri"/>
              </a:rPr>
              <a:t>qualify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if</a:t>
            </a:r>
            <a:endParaRPr sz="2000">
              <a:latin typeface="Calibri"/>
              <a:cs typeface="Calibri"/>
            </a:endParaRPr>
          </a:p>
          <a:p>
            <a:pPr marL="304800" indent="-183515">
              <a:lnSpc>
                <a:spcPct val="100000"/>
              </a:lnSpc>
              <a:spcBef>
                <a:spcPts val="170"/>
              </a:spcBef>
              <a:buClr>
                <a:srgbClr val="4E67C7"/>
              </a:buClr>
              <a:buChar char="◦"/>
              <a:tabLst>
                <a:tab pos="305435" algn="l"/>
              </a:tabLst>
            </a:pP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it </a:t>
            </a:r>
            <a:r>
              <a:rPr sz="2000" spc="-5" dirty="0">
                <a:solidFill>
                  <a:srgbClr val="404040"/>
                </a:solidFill>
                <a:latin typeface="Calibri"/>
                <a:cs typeface="Calibri"/>
              </a:rPr>
              <a:t>is </a:t>
            </a:r>
            <a:r>
              <a:rPr sz="2000" spc="-10" dirty="0">
                <a:solidFill>
                  <a:srgbClr val="404040"/>
                </a:solidFill>
                <a:latin typeface="Calibri"/>
                <a:cs typeface="Calibri"/>
              </a:rPr>
              <a:t>contingent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– </a:t>
            </a:r>
            <a:r>
              <a:rPr sz="2000" spc="-15" dirty="0">
                <a:solidFill>
                  <a:srgbClr val="404040"/>
                </a:solidFill>
                <a:latin typeface="Calibri"/>
                <a:cs typeface="Calibri"/>
              </a:rPr>
              <a:t>for </a:t>
            </a:r>
            <a:r>
              <a:rPr sz="2000" spc="-10" dirty="0">
                <a:solidFill>
                  <a:srgbClr val="404040"/>
                </a:solidFill>
                <a:latin typeface="Calibri"/>
                <a:cs typeface="Calibri"/>
              </a:rPr>
              <a:t>example,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the </a:t>
            </a:r>
            <a:r>
              <a:rPr sz="2000" spc="-5" dirty="0">
                <a:solidFill>
                  <a:srgbClr val="404040"/>
                </a:solidFill>
                <a:latin typeface="Calibri"/>
                <a:cs typeface="Calibri"/>
              </a:rPr>
              <a:t>asset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is </a:t>
            </a:r>
            <a:r>
              <a:rPr sz="2000" spc="-20" dirty="0">
                <a:solidFill>
                  <a:srgbClr val="404040"/>
                </a:solidFill>
                <a:latin typeface="Calibri"/>
                <a:cs typeface="Calibri"/>
              </a:rPr>
              <a:t>broken</a:t>
            </a:r>
            <a:r>
              <a:rPr sz="2000" spc="2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spc="-5" dirty="0">
                <a:solidFill>
                  <a:srgbClr val="404040"/>
                </a:solidFill>
                <a:latin typeface="Calibri"/>
                <a:cs typeface="Calibri"/>
              </a:rPr>
              <a:t>down</a:t>
            </a:r>
            <a:endParaRPr sz="2000">
              <a:latin typeface="Calibri"/>
              <a:cs typeface="Calibri"/>
            </a:endParaRPr>
          </a:p>
          <a:p>
            <a:pPr marL="304800" indent="-183515">
              <a:lnSpc>
                <a:spcPct val="100000"/>
              </a:lnSpc>
              <a:spcBef>
                <a:spcPts val="360"/>
              </a:spcBef>
              <a:buClr>
                <a:srgbClr val="4E67C7"/>
              </a:buClr>
              <a:buChar char="◦"/>
              <a:tabLst>
                <a:tab pos="305435" algn="l"/>
              </a:tabLst>
            </a:pP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It is </a:t>
            </a:r>
            <a:r>
              <a:rPr sz="2000" spc="-10" dirty="0">
                <a:solidFill>
                  <a:srgbClr val="404040"/>
                </a:solidFill>
                <a:latin typeface="Calibri"/>
                <a:cs typeface="Calibri"/>
              </a:rPr>
              <a:t>exercisable </a:t>
            </a:r>
            <a:r>
              <a:rPr sz="2000" spc="-5" dirty="0">
                <a:solidFill>
                  <a:srgbClr val="404040"/>
                </a:solidFill>
                <a:latin typeface="Calibri"/>
                <a:cs typeface="Calibri"/>
              </a:rPr>
              <a:t>only </a:t>
            </a:r>
            <a:r>
              <a:rPr sz="2000" spc="-10" dirty="0">
                <a:solidFill>
                  <a:srgbClr val="404040"/>
                </a:solidFill>
                <a:latin typeface="Calibri"/>
                <a:cs typeface="Calibri"/>
              </a:rPr>
              <a:t>after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a </a:t>
            </a:r>
            <a:r>
              <a:rPr sz="2000" spc="-5" dirty="0">
                <a:solidFill>
                  <a:srgbClr val="404040"/>
                </a:solidFill>
                <a:latin typeface="Calibri"/>
                <a:cs typeface="Calibri"/>
              </a:rPr>
              <a:t>certain</a:t>
            </a:r>
            <a:r>
              <a:rPr sz="2000" spc="2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spc="-5" dirty="0">
                <a:solidFill>
                  <a:srgbClr val="404040"/>
                </a:solidFill>
                <a:latin typeface="Calibri"/>
                <a:cs typeface="Calibri"/>
              </a:rPr>
              <a:t>period</a:t>
            </a:r>
            <a:endParaRPr sz="2000">
              <a:latin typeface="Calibri"/>
              <a:cs typeface="Calibri"/>
            </a:endParaRPr>
          </a:p>
          <a:p>
            <a:pPr marL="487680" lvl="1" indent="-183515">
              <a:lnSpc>
                <a:spcPct val="100000"/>
              </a:lnSpc>
              <a:spcBef>
                <a:spcPts val="360"/>
              </a:spcBef>
              <a:buClr>
                <a:srgbClr val="4E67C7"/>
              </a:buClr>
              <a:buChar char="◦"/>
              <a:tabLst>
                <a:tab pos="488315" algn="l"/>
              </a:tabLst>
            </a:pPr>
            <a:r>
              <a:rPr sz="2000" spc="-5" dirty="0">
                <a:solidFill>
                  <a:srgbClr val="404040"/>
                </a:solidFill>
                <a:latin typeface="Calibri"/>
                <a:cs typeface="Calibri"/>
              </a:rPr>
              <a:t>The </a:t>
            </a:r>
            <a:r>
              <a:rPr sz="2000" spc="-20" dirty="0">
                <a:solidFill>
                  <a:srgbClr val="404040"/>
                </a:solidFill>
                <a:latin typeface="Calibri"/>
                <a:cs typeface="Calibri"/>
              </a:rPr>
              <a:t>keyword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is – the </a:t>
            </a:r>
            <a:r>
              <a:rPr sz="2000" spc="-5" dirty="0">
                <a:solidFill>
                  <a:srgbClr val="404040"/>
                </a:solidFill>
                <a:latin typeface="Calibri"/>
                <a:cs typeface="Calibri"/>
              </a:rPr>
              <a:t>substitution right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should </a:t>
            </a:r>
            <a:r>
              <a:rPr sz="2000" spc="-5" dirty="0">
                <a:solidFill>
                  <a:srgbClr val="404040"/>
                </a:solidFill>
                <a:latin typeface="Calibri"/>
                <a:cs typeface="Calibri"/>
              </a:rPr>
              <a:t>be </a:t>
            </a:r>
            <a:r>
              <a:rPr sz="2000" spc="-10" dirty="0">
                <a:solidFill>
                  <a:srgbClr val="404040"/>
                </a:solidFill>
                <a:latin typeface="Calibri"/>
                <a:cs typeface="Calibri"/>
              </a:rPr>
              <a:t>available </a:t>
            </a:r>
            <a:r>
              <a:rPr sz="2000" spc="-5" dirty="0">
                <a:solidFill>
                  <a:srgbClr val="404040"/>
                </a:solidFill>
                <a:latin typeface="Calibri"/>
                <a:cs typeface="Calibri"/>
              </a:rPr>
              <a:t>throughout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the lease</a:t>
            </a:r>
            <a:r>
              <a:rPr sz="2000" spc="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spc="-5" dirty="0">
                <a:solidFill>
                  <a:srgbClr val="404040"/>
                </a:solidFill>
                <a:latin typeface="Calibri"/>
                <a:cs typeface="Calibri"/>
              </a:rPr>
              <a:t>term</a:t>
            </a:r>
            <a:endParaRPr sz="20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1360"/>
              </a:spcBef>
            </a:pPr>
            <a:r>
              <a:rPr sz="2000" spc="-15" dirty="0">
                <a:solidFill>
                  <a:srgbClr val="404040"/>
                </a:solidFill>
                <a:latin typeface="Calibri"/>
                <a:cs typeface="Calibri"/>
              </a:rPr>
              <a:t>By </a:t>
            </a:r>
            <a:r>
              <a:rPr sz="2000" spc="-10" dirty="0">
                <a:solidFill>
                  <a:srgbClr val="404040"/>
                </a:solidFill>
                <a:latin typeface="Calibri"/>
                <a:cs typeface="Calibri"/>
              </a:rPr>
              <a:t>default,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the </a:t>
            </a:r>
            <a:r>
              <a:rPr sz="2000" spc="-5" dirty="0">
                <a:solidFill>
                  <a:srgbClr val="404040"/>
                </a:solidFill>
                <a:latin typeface="Calibri"/>
                <a:cs typeface="Calibri"/>
              </a:rPr>
              <a:t>right of substitution will not be </a:t>
            </a:r>
            <a:r>
              <a:rPr sz="2000" spc="-15" dirty="0">
                <a:solidFill>
                  <a:srgbClr val="404040"/>
                </a:solidFill>
                <a:latin typeface="Calibri"/>
                <a:cs typeface="Calibri"/>
              </a:rPr>
              <a:t>regarded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as </a:t>
            </a:r>
            <a:r>
              <a:rPr sz="2000" spc="-15" dirty="0">
                <a:solidFill>
                  <a:srgbClr val="404040"/>
                </a:solidFill>
                <a:latin typeface="Calibri"/>
                <a:cs typeface="Calibri"/>
              </a:rPr>
              <a:t>substantive </a:t>
            </a:r>
            <a:r>
              <a:rPr sz="2000" spc="-10" dirty="0">
                <a:solidFill>
                  <a:srgbClr val="404040"/>
                </a:solidFill>
                <a:latin typeface="Calibri"/>
                <a:cs typeface="Calibri"/>
              </a:rPr>
              <a:t>[para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B</a:t>
            </a:r>
            <a:r>
              <a:rPr sz="2000" spc="9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19]</a:t>
            </a:r>
            <a:endParaRPr sz="20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188719" y="1389888"/>
            <a:ext cx="9966960" cy="0"/>
          </a:xfrm>
          <a:custGeom>
            <a:avLst/>
            <a:gdLst/>
            <a:ahLst/>
            <a:cxnLst/>
            <a:rect l="l" t="t" r="r" b="b"/>
            <a:pathLst>
              <a:path w="9966960">
                <a:moveTo>
                  <a:pt x="0" y="0"/>
                </a:moveTo>
                <a:lnTo>
                  <a:pt x="9966960" y="0"/>
                </a:lnTo>
              </a:path>
            </a:pathLst>
          </a:custGeom>
          <a:ln w="6096">
            <a:solidFill>
              <a:srgbClr val="7E7E7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176324" y="449326"/>
            <a:ext cx="9696450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800" spc="-45" dirty="0"/>
              <a:t>Meaning </a:t>
            </a:r>
            <a:r>
              <a:rPr sz="4800" spc="-25" dirty="0"/>
              <a:t>of </a:t>
            </a:r>
            <a:r>
              <a:rPr sz="4800" spc="-45" dirty="0"/>
              <a:t>lease </a:t>
            </a:r>
            <a:r>
              <a:rPr sz="4800" spc="-30" dirty="0"/>
              <a:t>as </a:t>
            </a:r>
            <a:r>
              <a:rPr sz="4800" spc="-35" dirty="0"/>
              <a:t>per Ind </a:t>
            </a:r>
            <a:r>
              <a:rPr sz="4800" spc="-30" dirty="0"/>
              <a:t>AS 116</a:t>
            </a:r>
            <a:r>
              <a:rPr sz="4800" spc="-555" dirty="0"/>
              <a:t> </a:t>
            </a:r>
            <a:r>
              <a:rPr sz="4800" spc="-40" dirty="0"/>
              <a:t>(2/2)</a:t>
            </a:r>
            <a:endParaRPr sz="4800"/>
          </a:p>
        </p:txBody>
      </p:sp>
      <p:sp>
        <p:nvSpPr>
          <p:cNvPr id="4" name="object 4"/>
          <p:cNvSpPr txBox="1"/>
          <p:nvPr/>
        </p:nvSpPr>
        <p:spPr>
          <a:xfrm>
            <a:off x="3371088" y="1909572"/>
            <a:ext cx="4013200" cy="508000"/>
          </a:xfrm>
          <a:prstGeom prst="rect">
            <a:avLst/>
          </a:prstGeom>
          <a:solidFill>
            <a:srgbClr val="006FC0"/>
          </a:solidFill>
        </p:spPr>
        <p:txBody>
          <a:bodyPr vert="horz" wrap="square" lIns="0" tIns="127000" rIns="0" bIns="0" rtlCol="0">
            <a:spAutoFit/>
          </a:bodyPr>
          <a:lstStyle/>
          <a:p>
            <a:pPr marL="1270" algn="ctr">
              <a:lnSpc>
                <a:spcPct val="100000"/>
              </a:lnSpc>
              <a:spcBef>
                <a:spcPts val="1000"/>
              </a:spcBef>
            </a:pPr>
            <a:r>
              <a:rPr sz="1600" b="1" spc="-5" dirty="0">
                <a:solidFill>
                  <a:srgbClr val="FFFFFF"/>
                </a:solidFill>
                <a:latin typeface="Cambria"/>
                <a:cs typeface="Cambria"/>
              </a:rPr>
              <a:t>Lease</a:t>
            </a:r>
            <a:endParaRPr sz="1600">
              <a:latin typeface="Cambria"/>
              <a:cs typeface="Cambria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5362955" y="2417826"/>
            <a:ext cx="3036570" cy="967105"/>
          </a:xfrm>
          <a:custGeom>
            <a:avLst/>
            <a:gdLst/>
            <a:ahLst/>
            <a:cxnLst/>
            <a:rect l="l" t="t" r="r" b="b"/>
            <a:pathLst>
              <a:path w="3036570" h="967104">
                <a:moveTo>
                  <a:pt x="2917825" y="834771"/>
                </a:moveTo>
                <a:lnTo>
                  <a:pt x="2910967" y="838708"/>
                </a:lnTo>
                <a:lnTo>
                  <a:pt x="2904109" y="842772"/>
                </a:lnTo>
                <a:lnTo>
                  <a:pt x="2901696" y="851662"/>
                </a:lnTo>
                <a:lnTo>
                  <a:pt x="2905760" y="858520"/>
                </a:lnTo>
                <a:lnTo>
                  <a:pt x="2968879" y="966851"/>
                </a:lnTo>
                <a:lnTo>
                  <a:pt x="2985635" y="938149"/>
                </a:lnTo>
                <a:lnTo>
                  <a:pt x="2954401" y="938149"/>
                </a:lnTo>
                <a:lnTo>
                  <a:pt x="2954401" y="884409"/>
                </a:lnTo>
                <a:lnTo>
                  <a:pt x="2930779" y="843914"/>
                </a:lnTo>
                <a:lnTo>
                  <a:pt x="2926715" y="837057"/>
                </a:lnTo>
                <a:lnTo>
                  <a:pt x="2917825" y="834771"/>
                </a:lnTo>
                <a:close/>
              </a:path>
              <a:path w="3036570" h="967104">
                <a:moveTo>
                  <a:pt x="2954401" y="884409"/>
                </a:moveTo>
                <a:lnTo>
                  <a:pt x="2954401" y="938149"/>
                </a:lnTo>
                <a:lnTo>
                  <a:pt x="2983357" y="938149"/>
                </a:lnTo>
                <a:lnTo>
                  <a:pt x="2983357" y="930783"/>
                </a:lnTo>
                <a:lnTo>
                  <a:pt x="2956433" y="930783"/>
                </a:lnTo>
                <a:lnTo>
                  <a:pt x="2968942" y="909338"/>
                </a:lnTo>
                <a:lnTo>
                  <a:pt x="2954401" y="884409"/>
                </a:lnTo>
                <a:close/>
              </a:path>
              <a:path w="3036570" h="967104">
                <a:moveTo>
                  <a:pt x="3019933" y="834771"/>
                </a:moveTo>
                <a:lnTo>
                  <a:pt x="3011170" y="837057"/>
                </a:lnTo>
                <a:lnTo>
                  <a:pt x="3007105" y="843914"/>
                </a:lnTo>
                <a:lnTo>
                  <a:pt x="2983483" y="884409"/>
                </a:lnTo>
                <a:lnTo>
                  <a:pt x="2983357" y="938149"/>
                </a:lnTo>
                <a:lnTo>
                  <a:pt x="2985635" y="938149"/>
                </a:lnTo>
                <a:lnTo>
                  <a:pt x="3032125" y="858520"/>
                </a:lnTo>
                <a:lnTo>
                  <a:pt x="3036189" y="851662"/>
                </a:lnTo>
                <a:lnTo>
                  <a:pt x="3033776" y="842772"/>
                </a:lnTo>
                <a:lnTo>
                  <a:pt x="3026918" y="838708"/>
                </a:lnTo>
                <a:lnTo>
                  <a:pt x="3019933" y="834771"/>
                </a:lnTo>
                <a:close/>
              </a:path>
              <a:path w="3036570" h="967104">
                <a:moveTo>
                  <a:pt x="2968942" y="909338"/>
                </a:moveTo>
                <a:lnTo>
                  <a:pt x="2956433" y="930783"/>
                </a:lnTo>
                <a:lnTo>
                  <a:pt x="2981452" y="930783"/>
                </a:lnTo>
                <a:lnTo>
                  <a:pt x="2968942" y="909338"/>
                </a:lnTo>
                <a:close/>
              </a:path>
              <a:path w="3036570" h="967104">
                <a:moveTo>
                  <a:pt x="2983357" y="884627"/>
                </a:moveTo>
                <a:lnTo>
                  <a:pt x="2968942" y="909338"/>
                </a:lnTo>
                <a:lnTo>
                  <a:pt x="2981452" y="930783"/>
                </a:lnTo>
                <a:lnTo>
                  <a:pt x="2983357" y="930783"/>
                </a:lnTo>
                <a:lnTo>
                  <a:pt x="2983357" y="884627"/>
                </a:lnTo>
                <a:close/>
              </a:path>
              <a:path w="3036570" h="967104">
                <a:moveTo>
                  <a:pt x="2954401" y="483362"/>
                </a:moveTo>
                <a:lnTo>
                  <a:pt x="2954527" y="884627"/>
                </a:lnTo>
                <a:lnTo>
                  <a:pt x="2968942" y="909338"/>
                </a:lnTo>
                <a:lnTo>
                  <a:pt x="2983357" y="884627"/>
                </a:lnTo>
                <a:lnTo>
                  <a:pt x="2983357" y="497839"/>
                </a:lnTo>
                <a:lnTo>
                  <a:pt x="2968879" y="497839"/>
                </a:lnTo>
                <a:lnTo>
                  <a:pt x="2954401" y="483362"/>
                </a:lnTo>
                <a:close/>
              </a:path>
              <a:path w="3036570" h="967104">
                <a:moveTo>
                  <a:pt x="28956" y="0"/>
                </a:moveTo>
                <a:lnTo>
                  <a:pt x="0" y="0"/>
                </a:lnTo>
                <a:lnTo>
                  <a:pt x="0" y="491363"/>
                </a:lnTo>
                <a:lnTo>
                  <a:pt x="6477" y="497839"/>
                </a:lnTo>
                <a:lnTo>
                  <a:pt x="2954401" y="497839"/>
                </a:lnTo>
                <a:lnTo>
                  <a:pt x="2954401" y="483362"/>
                </a:lnTo>
                <a:lnTo>
                  <a:pt x="28956" y="483362"/>
                </a:lnTo>
                <a:lnTo>
                  <a:pt x="14478" y="468884"/>
                </a:lnTo>
                <a:lnTo>
                  <a:pt x="28956" y="468884"/>
                </a:lnTo>
                <a:lnTo>
                  <a:pt x="28956" y="0"/>
                </a:lnTo>
                <a:close/>
              </a:path>
              <a:path w="3036570" h="967104">
                <a:moveTo>
                  <a:pt x="2976879" y="468884"/>
                </a:moveTo>
                <a:lnTo>
                  <a:pt x="28956" y="468884"/>
                </a:lnTo>
                <a:lnTo>
                  <a:pt x="28956" y="483362"/>
                </a:lnTo>
                <a:lnTo>
                  <a:pt x="2954401" y="483362"/>
                </a:lnTo>
                <a:lnTo>
                  <a:pt x="2968879" y="497839"/>
                </a:lnTo>
                <a:lnTo>
                  <a:pt x="2983357" y="497839"/>
                </a:lnTo>
                <a:lnTo>
                  <a:pt x="2983357" y="475361"/>
                </a:lnTo>
                <a:lnTo>
                  <a:pt x="2976879" y="468884"/>
                </a:lnTo>
                <a:close/>
              </a:path>
              <a:path w="3036570" h="967104">
                <a:moveTo>
                  <a:pt x="28956" y="468884"/>
                </a:moveTo>
                <a:lnTo>
                  <a:pt x="14478" y="468884"/>
                </a:lnTo>
                <a:lnTo>
                  <a:pt x="28956" y="483362"/>
                </a:lnTo>
                <a:lnTo>
                  <a:pt x="28956" y="46888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2713354" y="2417826"/>
            <a:ext cx="2679700" cy="965835"/>
          </a:xfrm>
          <a:custGeom>
            <a:avLst/>
            <a:gdLst/>
            <a:ahLst/>
            <a:cxnLst/>
            <a:rect l="l" t="t" r="r" b="b"/>
            <a:pathLst>
              <a:path w="2679700" h="965835">
                <a:moveTo>
                  <a:pt x="16128" y="833247"/>
                </a:moveTo>
                <a:lnTo>
                  <a:pt x="9270" y="837311"/>
                </a:lnTo>
                <a:lnTo>
                  <a:pt x="2286" y="841248"/>
                </a:lnTo>
                <a:lnTo>
                  <a:pt x="0" y="850138"/>
                </a:lnTo>
                <a:lnTo>
                  <a:pt x="67182" y="965326"/>
                </a:lnTo>
                <a:lnTo>
                  <a:pt x="83925" y="936625"/>
                </a:lnTo>
                <a:lnTo>
                  <a:pt x="52705" y="936625"/>
                </a:lnTo>
                <a:lnTo>
                  <a:pt x="52705" y="883230"/>
                </a:lnTo>
                <a:lnTo>
                  <a:pt x="28956" y="842518"/>
                </a:lnTo>
                <a:lnTo>
                  <a:pt x="25018" y="835533"/>
                </a:lnTo>
                <a:lnTo>
                  <a:pt x="16128" y="833247"/>
                </a:lnTo>
                <a:close/>
              </a:path>
              <a:path w="2679700" h="965835">
                <a:moveTo>
                  <a:pt x="52705" y="883230"/>
                </a:moveTo>
                <a:lnTo>
                  <a:pt x="52705" y="936625"/>
                </a:lnTo>
                <a:lnTo>
                  <a:pt x="81661" y="936625"/>
                </a:lnTo>
                <a:lnTo>
                  <a:pt x="81661" y="929386"/>
                </a:lnTo>
                <a:lnTo>
                  <a:pt x="54737" y="929386"/>
                </a:lnTo>
                <a:lnTo>
                  <a:pt x="67182" y="908050"/>
                </a:lnTo>
                <a:lnTo>
                  <a:pt x="52705" y="883230"/>
                </a:lnTo>
                <a:close/>
              </a:path>
              <a:path w="2679700" h="965835">
                <a:moveTo>
                  <a:pt x="118237" y="833247"/>
                </a:moveTo>
                <a:lnTo>
                  <a:pt x="109346" y="835533"/>
                </a:lnTo>
                <a:lnTo>
                  <a:pt x="105409" y="842518"/>
                </a:lnTo>
                <a:lnTo>
                  <a:pt x="81661" y="883230"/>
                </a:lnTo>
                <a:lnTo>
                  <a:pt x="81661" y="936625"/>
                </a:lnTo>
                <a:lnTo>
                  <a:pt x="83925" y="936625"/>
                </a:lnTo>
                <a:lnTo>
                  <a:pt x="134365" y="850138"/>
                </a:lnTo>
                <a:lnTo>
                  <a:pt x="132080" y="841248"/>
                </a:lnTo>
                <a:lnTo>
                  <a:pt x="125094" y="837311"/>
                </a:lnTo>
                <a:lnTo>
                  <a:pt x="118237" y="833247"/>
                </a:lnTo>
                <a:close/>
              </a:path>
              <a:path w="2679700" h="965835">
                <a:moveTo>
                  <a:pt x="67182" y="908050"/>
                </a:moveTo>
                <a:lnTo>
                  <a:pt x="54737" y="929386"/>
                </a:lnTo>
                <a:lnTo>
                  <a:pt x="79628" y="929386"/>
                </a:lnTo>
                <a:lnTo>
                  <a:pt x="67182" y="908050"/>
                </a:lnTo>
                <a:close/>
              </a:path>
              <a:path w="2679700" h="965835">
                <a:moveTo>
                  <a:pt x="81661" y="883230"/>
                </a:moveTo>
                <a:lnTo>
                  <a:pt x="67182" y="908050"/>
                </a:lnTo>
                <a:lnTo>
                  <a:pt x="79628" y="929386"/>
                </a:lnTo>
                <a:lnTo>
                  <a:pt x="81661" y="929386"/>
                </a:lnTo>
                <a:lnTo>
                  <a:pt x="81661" y="883230"/>
                </a:lnTo>
                <a:close/>
              </a:path>
              <a:path w="2679700" h="965835">
                <a:moveTo>
                  <a:pt x="2650490" y="468122"/>
                </a:moveTo>
                <a:lnTo>
                  <a:pt x="59181" y="468122"/>
                </a:lnTo>
                <a:lnTo>
                  <a:pt x="52705" y="474599"/>
                </a:lnTo>
                <a:lnTo>
                  <a:pt x="52705" y="883230"/>
                </a:lnTo>
                <a:lnTo>
                  <a:pt x="67182" y="908050"/>
                </a:lnTo>
                <a:lnTo>
                  <a:pt x="81660" y="883230"/>
                </a:lnTo>
                <a:lnTo>
                  <a:pt x="81661" y="497077"/>
                </a:lnTo>
                <a:lnTo>
                  <a:pt x="67182" y="497077"/>
                </a:lnTo>
                <a:lnTo>
                  <a:pt x="81661" y="482600"/>
                </a:lnTo>
                <a:lnTo>
                  <a:pt x="2650490" y="482600"/>
                </a:lnTo>
                <a:lnTo>
                  <a:pt x="2650490" y="468122"/>
                </a:lnTo>
                <a:close/>
              </a:path>
              <a:path w="2679700" h="965835">
                <a:moveTo>
                  <a:pt x="81661" y="482600"/>
                </a:moveTo>
                <a:lnTo>
                  <a:pt x="67182" y="497077"/>
                </a:lnTo>
                <a:lnTo>
                  <a:pt x="81661" y="497077"/>
                </a:lnTo>
                <a:lnTo>
                  <a:pt x="81661" y="482600"/>
                </a:lnTo>
                <a:close/>
              </a:path>
              <a:path w="2679700" h="965835">
                <a:moveTo>
                  <a:pt x="2679446" y="468122"/>
                </a:moveTo>
                <a:lnTo>
                  <a:pt x="2664968" y="468122"/>
                </a:lnTo>
                <a:lnTo>
                  <a:pt x="2650490" y="482600"/>
                </a:lnTo>
                <a:lnTo>
                  <a:pt x="81661" y="482600"/>
                </a:lnTo>
                <a:lnTo>
                  <a:pt x="81661" y="497077"/>
                </a:lnTo>
                <a:lnTo>
                  <a:pt x="2672969" y="497077"/>
                </a:lnTo>
                <a:lnTo>
                  <a:pt x="2679446" y="490600"/>
                </a:lnTo>
                <a:lnTo>
                  <a:pt x="2679446" y="468122"/>
                </a:lnTo>
                <a:close/>
              </a:path>
              <a:path w="2679700" h="965835">
                <a:moveTo>
                  <a:pt x="2679446" y="0"/>
                </a:moveTo>
                <a:lnTo>
                  <a:pt x="2650490" y="0"/>
                </a:lnTo>
                <a:lnTo>
                  <a:pt x="2650490" y="482600"/>
                </a:lnTo>
                <a:lnTo>
                  <a:pt x="2664968" y="468122"/>
                </a:lnTo>
                <a:lnTo>
                  <a:pt x="2679446" y="468122"/>
                </a:lnTo>
                <a:lnTo>
                  <a:pt x="2679446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577595" y="3381755"/>
            <a:ext cx="4404360" cy="546100"/>
          </a:xfrm>
          <a:prstGeom prst="rect">
            <a:avLst/>
          </a:prstGeom>
          <a:solidFill>
            <a:srgbClr val="00AFEF"/>
          </a:solidFill>
        </p:spPr>
        <p:txBody>
          <a:bodyPr vert="horz" wrap="square" lIns="0" tIns="24765" rIns="0" bIns="0" rtlCol="0">
            <a:spAutoFit/>
          </a:bodyPr>
          <a:lstStyle/>
          <a:p>
            <a:pPr marL="1485265" marR="179705" indent="-1300480">
              <a:lnSpc>
                <a:spcPct val="100000"/>
              </a:lnSpc>
              <a:spcBef>
                <a:spcPts val="195"/>
              </a:spcBef>
            </a:pPr>
            <a:r>
              <a:rPr sz="1600" b="1" spc="-10" dirty="0">
                <a:solidFill>
                  <a:srgbClr val="FFFFFF"/>
                </a:solidFill>
                <a:latin typeface="Cambria"/>
                <a:cs typeface="Cambria"/>
              </a:rPr>
              <a:t>Fulfillment </a:t>
            </a:r>
            <a:r>
              <a:rPr sz="1600" b="1" spc="-5" dirty="0">
                <a:solidFill>
                  <a:srgbClr val="FFFFFF"/>
                </a:solidFill>
                <a:latin typeface="Cambria"/>
                <a:cs typeface="Cambria"/>
              </a:rPr>
              <a:t>of </a:t>
            </a:r>
            <a:r>
              <a:rPr sz="1600" b="1" spc="-15" dirty="0">
                <a:solidFill>
                  <a:srgbClr val="FFFFFF"/>
                </a:solidFill>
                <a:latin typeface="Cambria"/>
                <a:cs typeface="Cambria"/>
              </a:rPr>
              <a:t>contract </a:t>
            </a:r>
            <a:r>
              <a:rPr sz="1600" b="1" spc="-5" dirty="0">
                <a:solidFill>
                  <a:srgbClr val="FFFFFF"/>
                </a:solidFill>
                <a:latin typeface="Cambria"/>
                <a:cs typeface="Cambria"/>
              </a:rPr>
              <a:t>depends </a:t>
            </a:r>
            <a:r>
              <a:rPr sz="1600" b="1" spc="-10" dirty="0">
                <a:solidFill>
                  <a:srgbClr val="FFFFFF"/>
                </a:solidFill>
                <a:latin typeface="Cambria"/>
                <a:cs typeface="Cambria"/>
              </a:rPr>
              <a:t>upon use of  identified</a:t>
            </a:r>
            <a:r>
              <a:rPr sz="1600" b="1" spc="-15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1600" b="1" spc="-10" dirty="0">
                <a:solidFill>
                  <a:srgbClr val="FFFFFF"/>
                </a:solidFill>
                <a:latin typeface="Cambria"/>
                <a:cs typeface="Cambria"/>
              </a:rPr>
              <a:t>asset</a:t>
            </a:r>
            <a:endParaRPr sz="1600">
              <a:latin typeface="Cambria"/>
              <a:cs typeface="Cambria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6324600" y="3383279"/>
            <a:ext cx="4014470" cy="558165"/>
          </a:xfrm>
          <a:prstGeom prst="rect">
            <a:avLst/>
          </a:prstGeom>
          <a:solidFill>
            <a:srgbClr val="00AFEF"/>
          </a:solidFill>
        </p:spPr>
        <p:txBody>
          <a:bodyPr vert="horz" wrap="square" lIns="0" tIns="31115" rIns="0" bIns="0" rtlCol="0">
            <a:spAutoFit/>
          </a:bodyPr>
          <a:lstStyle/>
          <a:p>
            <a:pPr marL="1290955" marR="427990" indent="-856615">
              <a:lnSpc>
                <a:spcPct val="100000"/>
              </a:lnSpc>
              <a:spcBef>
                <a:spcPts val="245"/>
              </a:spcBef>
            </a:pPr>
            <a:r>
              <a:rPr sz="1600" b="1" spc="-25" dirty="0">
                <a:solidFill>
                  <a:srgbClr val="FFFFFF"/>
                </a:solidFill>
                <a:latin typeface="Cambria"/>
                <a:cs typeface="Cambria"/>
              </a:rPr>
              <a:t>Conveys </a:t>
            </a:r>
            <a:r>
              <a:rPr sz="1600" b="1" spc="-10" dirty="0">
                <a:solidFill>
                  <a:srgbClr val="FFFFFF"/>
                </a:solidFill>
                <a:latin typeface="Cambria"/>
                <a:cs typeface="Cambria"/>
              </a:rPr>
              <a:t>right </a:t>
            </a:r>
            <a:r>
              <a:rPr sz="1600" b="1" spc="-15" dirty="0">
                <a:solidFill>
                  <a:srgbClr val="FFFFFF"/>
                </a:solidFill>
                <a:latin typeface="Cambria"/>
                <a:cs typeface="Cambria"/>
              </a:rPr>
              <a:t>to control </a:t>
            </a:r>
            <a:r>
              <a:rPr sz="1600" b="1" spc="-5" dirty="0">
                <a:solidFill>
                  <a:srgbClr val="FFFFFF"/>
                </a:solidFill>
                <a:latin typeface="Cambria"/>
                <a:cs typeface="Cambria"/>
              </a:rPr>
              <a:t>the </a:t>
            </a:r>
            <a:r>
              <a:rPr sz="1600" b="1" spc="-10" dirty="0">
                <a:solidFill>
                  <a:srgbClr val="FFFFFF"/>
                </a:solidFill>
                <a:latin typeface="Cambria"/>
                <a:cs typeface="Cambria"/>
              </a:rPr>
              <a:t>use of  identified</a:t>
            </a:r>
            <a:r>
              <a:rPr sz="1600" b="1" spc="-15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1600" b="1" spc="-10" dirty="0">
                <a:solidFill>
                  <a:srgbClr val="FFFFFF"/>
                </a:solidFill>
                <a:latin typeface="Cambria"/>
                <a:cs typeface="Cambria"/>
              </a:rPr>
              <a:t>asset</a:t>
            </a:r>
            <a:endParaRPr sz="1600">
              <a:latin typeface="Cambria"/>
              <a:cs typeface="Cambria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4641215" y="3941826"/>
            <a:ext cx="3705860" cy="967105"/>
          </a:xfrm>
          <a:custGeom>
            <a:avLst/>
            <a:gdLst/>
            <a:ahLst/>
            <a:cxnLst/>
            <a:rect l="l" t="t" r="r" b="b"/>
            <a:pathLst>
              <a:path w="3705859" h="967104">
                <a:moveTo>
                  <a:pt x="16129" y="834771"/>
                </a:moveTo>
                <a:lnTo>
                  <a:pt x="2286" y="842772"/>
                </a:lnTo>
                <a:lnTo>
                  <a:pt x="0" y="851662"/>
                </a:lnTo>
                <a:lnTo>
                  <a:pt x="4063" y="858519"/>
                </a:lnTo>
                <a:lnTo>
                  <a:pt x="67183" y="966851"/>
                </a:lnTo>
                <a:lnTo>
                  <a:pt x="83906" y="938149"/>
                </a:lnTo>
                <a:lnTo>
                  <a:pt x="52705" y="938149"/>
                </a:lnTo>
                <a:lnTo>
                  <a:pt x="52705" y="884627"/>
                </a:lnTo>
                <a:lnTo>
                  <a:pt x="28956" y="843915"/>
                </a:lnTo>
                <a:lnTo>
                  <a:pt x="25019" y="837057"/>
                </a:lnTo>
                <a:lnTo>
                  <a:pt x="16129" y="834771"/>
                </a:lnTo>
                <a:close/>
              </a:path>
              <a:path w="3705859" h="967104">
                <a:moveTo>
                  <a:pt x="52705" y="884627"/>
                </a:moveTo>
                <a:lnTo>
                  <a:pt x="52705" y="938149"/>
                </a:lnTo>
                <a:lnTo>
                  <a:pt x="81661" y="938149"/>
                </a:lnTo>
                <a:lnTo>
                  <a:pt x="81661" y="930782"/>
                </a:lnTo>
                <a:lnTo>
                  <a:pt x="54737" y="930782"/>
                </a:lnTo>
                <a:lnTo>
                  <a:pt x="67183" y="909446"/>
                </a:lnTo>
                <a:lnTo>
                  <a:pt x="52705" y="884627"/>
                </a:lnTo>
                <a:close/>
              </a:path>
              <a:path w="3705859" h="967104">
                <a:moveTo>
                  <a:pt x="118237" y="834771"/>
                </a:moveTo>
                <a:lnTo>
                  <a:pt x="109347" y="837057"/>
                </a:lnTo>
                <a:lnTo>
                  <a:pt x="105410" y="843915"/>
                </a:lnTo>
                <a:lnTo>
                  <a:pt x="81661" y="884627"/>
                </a:lnTo>
                <a:lnTo>
                  <a:pt x="81661" y="938149"/>
                </a:lnTo>
                <a:lnTo>
                  <a:pt x="83906" y="938149"/>
                </a:lnTo>
                <a:lnTo>
                  <a:pt x="130301" y="858519"/>
                </a:lnTo>
                <a:lnTo>
                  <a:pt x="134365" y="851662"/>
                </a:lnTo>
                <a:lnTo>
                  <a:pt x="132080" y="842772"/>
                </a:lnTo>
                <a:lnTo>
                  <a:pt x="118237" y="834771"/>
                </a:lnTo>
                <a:close/>
              </a:path>
              <a:path w="3705859" h="967104">
                <a:moveTo>
                  <a:pt x="67183" y="909446"/>
                </a:moveTo>
                <a:lnTo>
                  <a:pt x="54737" y="930782"/>
                </a:lnTo>
                <a:lnTo>
                  <a:pt x="79629" y="930782"/>
                </a:lnTo>
                <a:lnTo>
                  <a:pt x="67183" y="909446"/>
                </a:lnTo>
                <a:close/>
              </a:path>
              <a:path w="3705859" h="967104">
                <a:moveTo>
                  <a:pt x="81661" y="884627"/>
                </a:moveTo>
                <a:lnTo>
                  <a:pt x="67183" y="909446"/>
                </a:lnTo>
                <a:lnTo>
                  <a:pt x="79629" y="930782"/>
                </a:lnTo>
                <a:lnTo>
                  <a:pt x="81661" y="930782"/>
                </a:lnTo>
                <a:lnTo>
                  <a:pt x="81661" y="884627"/>
                </a:lnTo>
                <a:close/>
              </a:path>
              <a:path w="3705859" h="967104">
                <a:moveTo>
                  <a:pt x="3676777" y="468884"/>
                </a:moveTo>
                <a:lnTo>
                  <a:pt x="59182" y="468884"/>
                </a:lnTo>
                <a:lnTo>
                  <a:pt x="52705" y="475361"/>
                </a:lnTo>
                <a:lnTo>
                  <a:pt x="52705" y="884627"/>
                </a:lnTo>
                <a:lnTo>
                  <a:pt x="67183" y="909446"/>
                </a:lnTo>
                <a:lnTo>
                  <a:pt x="81661" y="884627"/>
                </a:lnTo>
                <a:lnTo>
                  <a:pt x="81661" y="497840"/>
                </a:lnTo>
                <a:lnTo>
                  <a:pt x="67183" y="497840"/>
                </a:lnTo>
                <a:lnTo>
                  <a:pt x="81661" y="483362"/>
                </a:lnTo>
                <a:lnTo>
                  <a:pt x="3676777" y="483362"/>
                </a:lnTo>
                <a:lnTo>
                  <a:pt x="3676777" y="468884"/>
                </a:lnTo>
                <a:close/>
              </a:path>
              <a:path w="3705859" h="967104">
                <a:moveTo>
                  <a:pt x="81661" y="483362"/>
                </a:moveTo>
                <a:lnTo>
                  <a:pt x="67183" y="497840"/>
                </a:lnTo>
                <a:lnTo>
                  <a:pt x="81661" y="497840"/>
                </a:lnTo>
                <a:lnTo>
                  <a:pt x="81661" y="483362"/>
                </a:lnTo>
                <a:close/>
              </a:path>
              <a:path w="3705859" h="967104">
                <a:moveTo>
                  <a:pt x="3705733" y="468884"/>
                </a:moveTo>
                <a:lnTo>
                  <a:pt x="3691255" y="468884"/>
                </a:lnTo>
                <a:lnTo>
                  <a:pt x="3676777" y="483362"/>
                </a:lnTo>
                <a:lnTo>
                  <a:pt x="81661" y="483362"/>
                </a:lnTo>
                <a:lnTo>
                  <a:pt x="81661" y="497840"/>
                </a:lnTo>
                <a:lnTo>
                  <a:pt x="3699256" y="497840"/>
                </a:lnTo>
                <a:lnTo>
                  <a:pt x="3705733" y="491363"/>
                </a:lnTo>
                <a:lnTo>
                  <a:pt x="3705733" y="468884"/>
                </a:lnTo>
                <a:close/>
              </a:path>
              <a:path w="3705859" h="967104">
                <a:moveTo>
                  <a:pt x="3705733" y="0"/>
                </a:moveTo>
                <a:lnTo>
                  <a:pt x="3676777" y="0"/>
                </a:lnTo>
                <a:lnTo>
                  <a:pt x="3676777" y="483362"/>
                </a:lnTo>
                <a:lnTo>
                  <a:pt x="3691255" y="468884"/>
                </a:lnTo>
                <a:lnTo>
                  <a:pt x="3705733" y="468884"/>
                </a:lnTo>
                <a:lnTo>
                  <a:pt x="3705733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8317992" y="3941826"/>
            <a:ext cx="1096010" cy="967105"/>
          </a:xfrm>
          <a:custGeom>
            <a:avLst/>
            <a:gdLst/>
            <a:ahLst/>
            <a:cxnLst/>
            <a:rect l="l" t="t" r="r" b="b"/>
            <a:pathLst>
              <a:path w="1096009" h="967104">
                <a:moveTo>
                  <a:pt x="977137" y="834771"/>
                </a:moveTo>
                <a:lnTo>
                  <a:pt x="970279" y="838707"/>
                </a:lnTo>
                <a:lnTo>
                  <a:pt x="963422" y="842772"/>
                </a:lnTo>
                <a:lnTo>
                  <a:pt x="961008" y="851662"/>
                </a:lnTo>
                <a:lnTo>
                  <a:pt x="965073" y="858519"/>
                </a:lnTo>
                <a:lnTo>
                  <a:pt x="1028191" y="966851"/>
                </a:lnTo>
                <a:lnTo>
                  <a:pt x="1044948" y="938149"/>
                </a:lnTo>
                <a:lnTo>
                  <a:pt x="1013713" y="938149"/>
                </a:lnTo>
                <a:lnTo>
                  <a:pt x="1013713" y="884409"/>
                </a:lnTo>
                <a:lnTo>
                  <a:pt x="990091" y="843915"/>
                </a:lnTo>
                <a:lnTo>
                  <a:pt x="986027" y="837057"/>
                </a:lnTo>
                <a:lnTo>
                  <a:pt x="977137" y="834771"/>
                </a:lnTo>
                <a:close/>
              </a:path>
              <a:path w="1096009" h="967104">
                <a:moveTo>
                  <a:pt x="1013713" y="884409"/>
                </a:moveTo>
                <a:lnTo>
                  <a:pt x="1013713" y="938149"/>
                </a:lnTo>
                <a:lnTo>
                  <a:pt x="1042669" y="938149"/>
                </a:lnTo>
                <a:lnTo>
                  <a:pt x="1042669" y="930782"/>
                </a:lnTo>
                <a:lnTo>
                  <a:pt x="1015746" y="930782"/>
                </a:lnTo>
                <a:lnTo>
                  <a:pt x="1028255" y="909338"/>
                </a:lnTo>
                <a:lnTo>
                  <a:pt x="1013713" y="884409"/>
                </a:lnTo>
                <a:close/>
              </a:path>
              <a:path w="1096009" h="967104">
                <a:moveTo>
                  <a:pt x="1079246" y="834771"/>
                </a:moveTo>
                <a:lnTo>
                  <a:pt x="1070482" y="837057"/>
                </a:lnTo>
                <a:lnTo>
                  <a:pt x="1066418" y="843915"/>
                </a:lnTo>
                <a:lnTo>
                  <a:pt x="1042669" y="884627"/>
                </a:lnTo>
                <a:lnTo>
                  <a:pt x="1042669" y="938149"/>
                </a:lnTo>
                <a:lnTo>
                  <a:pt x="1044948" y="938149"/>
                </a:lnTo>
                <a:lnTo>
                  <a:pt x="1091437" y="858519"/>
                </a:lnTo>
                <a:lnTo>
                  <a:pt x="1095502" y="851662"/>
                </a:lnTo>
                <a:lnTo>
                  <a:pt x="1093088" y="842772"/>
                </a:lnTo>
                <a:lnTo>
                  <a:pt x="1086230" y="838707"/>
                </a:lnTo>
                <a:lnTo>
                  <a:pt x="1079246" y="834771"/>
                </a:lnTo>
                <a:close/>
              </a:path>
              <a:path w="1096009" h="967104">
                <a:moveTo>
                  <a:pt x="1028255" y="909338"/>
                </a:moveTo>
                <a:lnTo>
                  <a:pt x="1015746" y="930782"/>
                </a:lnTo>
                <a:lnTo>
                  <a:pt x="1040764" y="930782"/>
                </a:lnTo>
                <a:lnTo>
                  <a:pt x="1028255" y="909338"/>
                </a:lnTo>
                <a:close/>
              </a:path>
              <a:path w="1096009" h="967104">
                <a:moveTo>
                  <a:pt x="1042669" y="884627"/>
                </a:moveTo>
                <a:lnTo>
                  <a:pt x="1028255" y="909338"/>
                </a:lnTo>
                <a:lnTo>
                  <a:pt x="1040764" y="930782"/>
                </a:lnTo>
                <a:lnTo>
                  <a:pt x="1042669" y="930782"/>
                </a:lnTo>
                <a:lnTo>
                  <a:pt x="1042669" y="884627"/>
                </a:lnTo>
                <a:close/>
              </a:path>
              <a:path w="1096009" h="967104">
                <a:moveTo>
                  <a:pt x="1013713" y="483362"/>
                </a:moveTo>
                <a:lnTo>
                  <a:pt x="1013713" y="884409"/>
                </a:lnTo>
                <a:lnTo>
                  <a:pt x="1028255" y="909338"/>
                </a:lnTo>
                <a:lnTo>
                  <a:pt x="1042669" y="884627"/>
                </a:lnTo>
                <a:lnTo>
                  <a:pt x="1042669" y="497840"/>
                </a:lnTo>
                <a:lnTo>
                  <a:pt x="1028191" y="497840"/>
                </a:lnTo>
                <a:lnTo>
                  <a:pt x="1013713" y="483362"/>
                </a:lnTo>
                <a:close/>
              </a:path>
              <a:path w="1096009" h="967104">
                <a:moveTo>
                  <a:pt x="28955" y="0"/>
                </a:moveTo>
                <a:lnTo>
                  <a:pt x="0" y="0"/>
                </a:lnTo>
                <a:lnTo>
                  <a:pt x="0" y="491363"/>
                </a:lnTo>
                <a:lnTo>
                  <a:pt x="6476" y="497840"/>
                </a:lnTo>
                <a:lnTo>
                  <a:pt x="1013713" y="497840"/>
                </a:lnTo>
                <a:lnTo>
                  <a:pt x="1013713" y="483362"/>
                </a:lnTo>
                <a:lnTo>
                  <a:pt x="28955" y="483362"/>
                </a:lnTo>
                <a:lnTo>
                  <a:pt x="14477" y="468884"/>
                </a:lnTo>
                <a:lnTo>
                  <a:pt x="28955" y="468884"/>
                </a:lnTo>
                <a:lnTo>
                  <a:pt x="28955" y="0"/>
                </a:lnTo>
                <a:close/>
              </a:path>
              <a:path w="1096009" h="967104">
                <a:moveTo>
                  <a:pt x="1036192" y="468884"/>
                </a:moveTo>
                <a:lnTo>
                  <a:pt x="28955" y="468884"/>
                </a:lnTo>
                <a:lnTo>
                  <a:pt x="28955" y="483362"/>
                </a:lnTo>
                <a:lnTo>
                  <a:pt x="1013713" y="483362"/>
                </a:lnTo>
                <a:lnTo>
                  <a:pt x="1028191" y="497840"/>
                </a:lnTo>
                <a:lnTo>
                  <a:pt x="1042669" y="497840"/>
                </a:lnTo>
                <a:lnTo>
                  <a:pt x="1042669" y="475361"/>
                </a:lnTo>
                <a:lnTo>
                  <a:pt x="1036192" y="468884"/>
                </a:lnTo>
                <a:close/>
              </a:path>
              <a:path w="1096009" h="967104">
                <a:moveTo>
                  <a:pt x="28955" y="468884"/>
                </a:moveTo>
                <a:lnTo>
                  <a:pt x="14477" y="468884"/>
                </a:lnTo>
                <a:lnTo>
                  <a:pt x="28955" y="483362"/>
                </a:lnTo>
                <a:lnTo>
                  <a:pt x="28955" y="46888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 txBox="1"/>
          <p:nvPr/>
        </p:nvSpPr>
        <p:spPr>
          <a:xfrm>
            <a:off x="2775204" y="4908803"/>
            <a:ext cx="3865245" cy="634365"/>
          </a:xfrm>
          <a:prstGeom prst="rect">
            <a:avLst/>
          </a:prstGeom>
          <a:solidFill>
            <a:srgbClr val="BEEBF9"/>
          </a:solidFill>
        </p:spPr>
        <p:txBody>
          <a:bodyPr vert="horz" wrap="square" lIns="0" tIns="190500" rIns="0" bIns="0" rtlCol="0">
            <a:spAutoFit/>
          </a:bodyPr>
          <a:lstStyle/>
          <a:p>
            <a:pPr marL="262255">
              <a:lnSpc>
                <a:spcPct val="100000"/>
              </a:lnSpc>
              <a:spcBef>
                <a:spcPts val="1500"/>
              </a:spcBef>
            </a:pPr>
            <a:r>
              <a:rPr sz="1600" b="1" spc="-5" dirty="0">
                <a:latin typeface="Cambria"/>
                <a:cs typeface="Cambria"/>
              </a:rPr>
              <a:t>Direct the use of the identified</a:t>
            </a:r>
            <a:r>
              <a:rPr sz="1600" b="1" spc="-10" dirty="0">
                <a:latin typeface="Cambria"/>
                <a:cs typeface="Cambria"/>
              </a:rPr>
              <a:t> </a:t>
            </a:r>
            <a:r>
              <a:rPr sz="1600" b="1" spc="-5" dirty="0">
                <a:latin typeface="Cambria"/>
                <a:cs typeface="Cambria"/>
              </a:rPr>
              <a:t>asset</a:t>
            </a:r>
            <a:endParaRPr sz="1600">
              <a:latin typeface="Cambria"/>
              <a:cs typeface="Cambria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7487411" y="4908803"/>
            <a:ext cx="3716020" cy="634365"/>
          </a:xfrm>
          <a:prstGeom prst="rect">
            <a:avLst/>
          </a:prstGeom>
          <a:solidFill>
            <a:srgbClr val="BEEBF9"/>
          </a:solidFill>
        </p:spPr>
        <p:txBody>
          <a:bodyPr vert="horz" wrap="square" lIns="0" tIns="68580" rIns="0" bIns="0" rtlCol="0">
            <a:spAutoFit/>
          </a:bodyPr>
          <a:lstStyle/>
          <a:p>
            <a:pPr marL="1270" algn="ctr">
              <a:lnSpc>
                <a:spcPct val="100000"/>
              </a:lnSpc>
              <a:spcBef>
                <a:spcPts val="540"/>
              </a:spcBef>
            </a:pPr>
            <a:r>
              <a:rPr sz="1600" b="1" spc="-20" dirty="0">
                <a:latin typeface="Cambria"/>
                <a:cs typeface="Cambria"/>
              </a:rPr>
              <a:t>Derive </a:t>
            </a:r>
            <a:r>
              <a:rPr sz="1600" b="1" spc="-5" dirty="0">
                <a:latin typeface="Cambria"/>
                <a:cs typeface="Cambria"/>
              </a:rPr>
              <a:t>the benefits </a:t>
            </a:r>
            <a:r>
              <a:rPr sz="1600" b="1" spc="-15" dirty="0">
                <a:latin typeface="Cambria"/>
                <a:cs typeface="Cambria"/>
              </a:rPr>
              <a:t>from </a:t>
            </a:r>
            <a:r>
              <a:rPr sz="1600" b="1" spc="-5" dirty="0">
                <a:latin typeface="Cambria"/>
                <a:cs typeface="Cambria"/>
              </a:rPr>
              <a:t>the </a:t>
            </a:r>
            <a:r>
              <a:rPr sz="1600" b="1" spc="-10" dirty="0">
                <a:latin typeface="Cambria"/>
                <a:cs typeface="Cambria"/>
              </a:rPr>
              <a:t>use</a:t>
            </a:r>
            <a:r>
              <a:rPr sz="1600" b="1" spc="30" dirty="0">
                <a:latin typeface="Cambria"/>
                <a:cs typeface="Cambria"/>
              </a:rPr>
              <a:t> </a:t>
            </a:r>
            <a:r>
              <a:rPr sz="1600" b="1" spc="-10" dirty="0">
                <a:latin typeface="Cambria"/>
                <a:cs typeface="Cambria"/>
              </a:rPr>
              <a:t>of</a:t>
            </a:r>
            <a:endParaRPr sz="1600">
              <a:latin typeface="Cambria"/>
              <a:cs typeface="Cambria"/>
            </a:endParaRPr>
          </a:p>
          <a:p>
            <a:pPr marL="3175" algn="ctr">
              <a:lnSpc>
                <a:spcPct val="100000"/>
              </a:lnSpc>
            </a:pPr>
            <a:r>
              <a:rPr sz="1600" b="1" spc="-5" dirty="0">
                <a:latin typeface="Cambria"/>
                <a:cs typeface="Cambria"/>
              </a:rPr>
              <a:t>the identified</a:t>
            </a:r>
            <a:r>
              <a:rPr sz="1600" b="1" spc="-10" dirty="0">
                <a:latin typeface="Cambria"/>
                <a:cs typeface="Cambria"/>
              </a:rPr>
              <a:t> </a:t>
            </a:r>
            <a:r>
              <a:rPr sz="1600" b="1" spc="-5" dirty="0">
                <a:latin typeface="Cambria"/>
                <a:cs typeface="Cambria"/>
              </a:rPr>
              <a:t>asset</a:t>
            </a:r>
            <a:endParaRPr sz="1600">
              <a:latin typeface="Cambria"/>
              <a:cs typeface="Cambria"/>
            </a:endParaRPr>
          </a:p>
        </p:txBody>
      </p:sp>
      <p:sp>
        <p:nvSpPr>
          <p:cNvPr id="13" name="object 13"/>
          <p:cNvSpPr/>
          <p:nvPr/>
        </p:nvSpPr>
        <p:spPr>
          <a:xfrm>
            <a:off x="4193285" y="2602229"/>
            <a:ext cx="2380615" cy="523240"/>
          </a:xfrm>
          <a:custGeom>
            <a:avLst/>
            <a:gdLst/>
            <a:ahLst/>
            <a:cxnLst/>
            <a:rect l="l" t="t" r="r" b="b"/>
            <a:pathLst>
              <a:path w="2380615" h="523239">
                <a:moveTo>
                  <a:pt x="0" y="522732"/>
                </a:moveTo>
                <a:lnTo>
                  <a:pt x="2380488" y="522732"/>
                </a:lnTo>
                <a:lnTo>
                  <a:pt x="2380488" y="0"/>
                </a:lnTo>
                <a:lnTo>
                  <a:pt x="0" y="0"/>
                </a:lnTo>
                <a:lnTo>
                  <a:pt x="0" y="522732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 txBox="1"/>
          <p:nvPr/>
        </p:nvSpPr>
        <p:spPr>
          <a:xfrm>
            <a:off x="4193285" y="2602229"/>
            <a:ext cx="2380615" cy="523240"/>
          </a:xfrm>
          <a:prstGeom prst="rect">
            <a:avLst/>
          </a:prstGeom>
          <a:ln w="28955">
            <a:solidFill>
              <a:srgbClr val="000000"/>
            </a:solidFill>
          </a:ln>
        </p:spPr>
        <p:txBody>
          <a:bodyPr vert="horz" wrap="square" lIns="0" tIns="3937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310"/>
              </a:spcBef>
            </a:pPr>
            <a:r>
              <a:rPr sz="1400" b="1" spc="-5" dirty="0">
                <a:latin typeface="Cambria"/>
                <a:cs typeface="Cambria"/>
              </a:rPr>
              <a:t>Contract </a:t>
            </a:r>
            <a:r>
              <a:rPr sz="1400" b="1" dirty="0">
                <a:latin typeface="Cambria"/>
                <a:cs typeface="Cambria"/>
              </a:rPr>
              <a:t>satisfying</a:t>
            </a:r>
            <a:r>
              <a:rPr sz="1400" b="1" spc="-65" dirty="0">
                <a:latin typeface="Cambria"/>
                <a:cs typeface="Cambria"/>
              </a:rPr>
              <a:t> </a:t>
            </a:r>
            <a:r>
              <a:rPr sz="1400" b="1" spc="-5" dirty="0">
                <a:latin typeface="Cambria"/>
                <a:cs typeface="Cambria"/>
              </a:rPr>
              <a:t>twin</a:t>
            </a:r>
            <a:endParaRPr sz="1400">
              <a:latin typeface="Cambria"/>
              <a:cs typeface="Cambria"/>
            </a:endParaRPr>
          </a:p>
          <a:p>
            <a:pPr algn="ctr">
              <a:lnSpc>
                <a:spcPct val="100000"/>
              </a:lnSpc>
              <a:spcBef>
                <a:spcPts val="5"/>
              </a:spcBef>
            </a:pPr>
            <a:r>
              <a:rPr sz="1400" b="1" dirty="0">
                <a:latin typeface="Cambria"/>
                <a:cs typeface="Cambria"/>
              </a:rPr>
              <a:t>conditions</a:t>
            </a:r>
            <a:endParaRPr sz="1400">
              <a:latin typeface="Cambria"/>
              <a:cs typeface="Cambria"/>
            </a:endParaRPr>
          </a:p>
        </p:txBody>
      </p:sp>
      <p:sp>
        <p:nvSpPr>
          <p:cNvPr id="15" name="object 15"/>
          <p:cNvSpPr/>
          <p:nvPr/>
        </p:nvSpPr>
        <p:spPr>
          <a:xfrm>
            <a:off x="5377434" y="4103370"/>
            <a:ext cx="3604260" cy="523240"/>
          </a:xfrm>
          <a:custGeom>
            <a:avLst/>
            <a:gdLst/>
            <a:ahLst/>
            <a:cxnLst/>
            <a:rect l="l" t="t" r="r" b="b"/>
            <a:pathLst>
              <a:path w="3604259" h="523239">
                <a:moveTo>
                  <a:pt x="0" y="522731"/>
                </a:moveTo>
                <a:lnTo>
                  <a:pt x="3604260" y="522731"/>
                </a:lnTo>
                <a:lnTo>
                  <a:pt x="3604260" y="0"/>
                </a:lnTo>
                <a:lnTo>
                  <a:pt x="0" y="0"/>
                </a:lnTo>
                <a:lnTo>
                  <a:pt x="0" y="522731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 txBox="1"/>
          <p:nvPr/>
        </p:nvSpPr>
        <p:spPr>
          <a:xfrm>
            <a:off x="5377434" y="4103370"/>
            <a:ext cx="3604260" cy="523240"/>
          </a:xfrm>
          <a:prstGeom prst="rect">
            <a:avLst/>
          </a:prstGeom>
          <a:ln w="28955">
            <a:solidFill>
              <a:srgbClr val="000000"/>
            </a:solidFill>
          </a:ln>
        </p:spPr>
        <p:txBody>
          <a:bodyPr vert="horz" wrap="square" lIns="0" tIns="3937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310"/>
              </a:spcBef>
            </a:pPr>
            <a:r>
              <a:rPr sz="1400" b="1" spc="-5" dirty="0">
                <a:latin typeface="Cambria"/>
                <a:cs typeface="Cambria"/>
              </a:rPr>
              <a:t>Control established when </a:t>
            </a:r>
            <a:r>
              <a:rPr sz="1400" b="1" dirty="0">
                <a:latin typeface="Cambria"/>
                <a:cs typeface="Cambria"/>
              </a:rPr>
              <a:t>both</a:t>
            </a:r>
            <a:r>
              <a:rPr sz="1400" b="1" spc="-55" dirty="0">
                <a:latin typeface="Cambria"/>
                <a:cs typeface="Cambria"/>
              </a:rPr>
              <a:t> </a:t>
            </a:r>
            <a:r>
              <a:rPr sz="1400" b="1" dirty="0">
                <a:latin typeface="Cambria"/>
                <a:cs typeface="Cambria"/>
              </a:rPr>
              <a:t>conditions</a:t>
            </a:r>
            <a:endParaRPr sz="1400">
              <a:latin typeface="Cambria"/>
              <a:cs typeface="Cambria"/>
            </a:endParaRPr>
          </a:p>
          <a:p>
            <a:pPr algn="ctr">
              <a:lnSpc>
                <a:spcPct val="100000"/>
              </a:lnSpc>
            </a:pPr>
            <a:r>
              <a:rPr sz="1400" b="1" spc="-10" dirty="0">
                <a:latin typeface="Cambria"/>
                <a:cs typeface="Cambria"/>
              </a:rPr>
              <a:t>are</a:t>
            </a:r>
            <a:r>
              <a:rPr sz="1400" b="1" spc="-20" dirty="0">
                <a:latin typeface="Cambria"/>
                <a:cs typeface="Cambria"/>
              </a:rPr>
              <a:t> </a:t>
            </a:r>
            <a:r>
              <a:rPr sz="1400" b="1" dirty="0">
                <a:latin typeface="Cambria"/>
                <a:cs typeface="Cambria"/>
              </a:rPr>
              <a:t>satisfied</a:t>
            </a:r>
            <a:endParaRPr sz="1400">
              <a:latin typeface="Cambria"/>
              <a:cs typeface="Cambria"/>
            </a:endParaRPr>
          </a:p>
        </p:txBody>
      </p:sp>
      <p:sp>
        <p:nvSpPr>
          <p:cNvPr id="17" name="object 17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955"/>
              </a:lnSpc>
            </a:pPr>
            <a:r>
              <a:rPr lang="en-US" spc="-5"/>
              <a:t>Vinay Goyal</a:t>
            </a:r>
            <a:endParaRPr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188719" y="1389888"/>
            <a:ext cx="9966960" cy="0"/>
          </a:xfrm>
          <a:custGeom>
            <a:avLst/>
            <a:gdLst/>
            <a:ahLst/>
            <a:cxnLst/>
            <a:rect l="l" t="t" r="r" b="b"/>
            <a:pathLst>
              <a:path w="9966960">
                <a:moveTo>
                  <a:pt x="0" y="0"/>
                </a:moveTo>
                <a:lnTo>
                  <a:pt x="9966960" y="0"/>
                </a:lnTo>
              </a:path>
            </a:pathLst>
          </a:custGeom>
          <a:ln w="6096">
            <a:solidFill>
              <a:srgbClr val="7E7E7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12395" rIns="0" bIns="0" rtlCol="0">
            <a:spAutoFit/>
          </a:bodyPr>
          <a:lstStyle/>
          <a:p>
            <a:pPr marL="12700" marR="5080">
              <a:lnSpc>
                <a:spcPts val="4390"/>
              </a:lnSpc>
              <a:spcBef>
                <a:spcPts val="885"/>
              </a:spcBef>
            </a:pPr>
            <a:r>
              <a:rPr spc="-60" dirty="0"/>
              <a:t>Recognising </a:t>
            </a:r>
            <a:r>
              <a:rPr spc="-5" dirty="0"/>
              <a:t>a </a:t>
            </a:r>
            <a:r>
              <a:rPr spc="-60" dirty="0"/>
              <a:t>transaction </a:t>
            </a:r>
            <a:r>
              <a:rPr spc="-25" dirty="0"/>
              <a:t>as </a:t>
            </a:r>
            <a:r>
              <a:rPr spc="-45" dirty="0"/>
              <a:t>lease under</a:t>
            </a:r>
            <a:r>
              <a:rPr spc="-375" dirty="0"/>
              <a:t> </a:t>
            </a:r>
            <a:r>
              <a:rPr spc="-40" dirty="0"/>
              <a:t>Ind  </a:t>
            </a:r>
            <a:r>
              <a:rPr spc="-25" dirty="0"/>
              <a:t>AS</a:t>
            </a:r>
            <a:r>
              <a:rPr spc="-105" dirty="0"/>
              <a:t> </a:t>
            </a:r>
            <a:r>
              <a:rPr spc="-45" dirty="0"/>
              <a:t>116</a:t>
            </a:r>
          </a:p>
        </p:txBody>
      </p:sp>
      <p:sp>
        <p:nvSpPr>
          <p:cNvPr id="4" name="object 4"/>
          <p:cNvSpPr/>
          <p:nvPr/>
        </p:nvSpPr>
        <p:spPr>
          <a:xfrm>
            <a:off x="7312152" y="1946148"/>
            <a:ext cx="2133600" cy="838200"/>
          </a:xfrm>
          <a:custGeom>
            <a:avLst/>
            <a:gdLst/>
            <a:ahLst/>
            <a:cxnLst/>
            <a:rect l="l" t="t" r="r" b="b"/>
            <a:pathLst>
              <a:path w="2133600" h="838200">
                <a:moveTo>
                  <a:pt x="1993900" y="0"/>
                </a:moveTo>
                <a:lnTo>
                  <a:pt x="139700" y="0"/>
                </a:lnTo>
                <a:lnTo>
                  <a:pt x="95520" y="7116"/>
                </a:lnTo>
                <a:lnTo>
                  <a:pt x="57168" y="26936"/>
                </a:lnTo>
                <a:lnTo>
                  <a:pt x="26936" y="57168"/>
                </a:lnTo>
                <a:lnTo>
                  <a:pt x="7116" y="95520"/>
                </a:lnTo>
                <a:lnTo>
                  <a:pt x="0" y="139700"/>
                </a:lnTo>
                <a:lnTo>
                  <a:pt x="0" y="698500"/>
                </a:lnTo>
                <a:lnTo>
                  <a:pt x="7116" y="742679"/>
                </a:lnTo>
                <a:lnTo>
                  <a:pt x="26936" y="781031"/>
                </a:lnTo>
                <a:lnTo>
                  <a:pt x="57168" y="811263"/>
                </a:lnTo>
                <a:lnTo>
                  <a:pt x="95520" y="831083"/>
                </a:lnTo>
                <a:lnTo>
                  <a:pt x="139700" y="838200"/>
                </a:lnTo>
                <a:lnTo>
                  <a:pt x="1993900" y="838200"/>
                </a:lnTo>
                <a:lnTo>
                  <a:pt x="2038079" y="831083"/>
                </a:lnTo>
                <a:lnTo>
                  <a:pt x="2076431" y="811263"/>
                </a:lnTo>
                <a:lnTo>
                  <a:pt x="2106663" y="781031"/>
                </a:lnTo>
                <a:lnTo>
                  <a:pt x="2126483" y="742679"/>
                </a:lnTo>
                <a:lnTo>
                  <a:pt x="2133600" y="698500"/>
                </a:lnTo>
                <a:lnTo>
                  <a:pt x="2133600" y="139700"/>
                </a:lnTo>
                <a:lnTo>
                  <a:pt x="2126483" y="95520"/>
                </a:lnTo>
                <a:lnTo>
                  <a:pt x="2106663" y="57168"/>
                </a:lnTo>
                <a:lnTo>
                  <a:pt x="2076431" y="26936"/>
                </a:lnTo>
                <a:lnTo>
                  <a:pt x="2038079" y="7116"/>
                </a:lnTo>
                <a:lnTo>
                  <a:pt x="1993900" y="0"/>
                </a:lnTo>
                <a:close/>
              </a:path>
            </a:pathLst>
          </a:custGeom>
          <a:solidFill>
            <a:srgbClr val="4E67C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7665466" y="2219705"/>
            <a:ext cx="1427480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spc="-10" dirty="0">
                <a:solidFill>
                  <a:srgbClr val="FFFFFF"/>
                </a:solidFill>
                <a:latin typeface="Calibri"/>
                <a:cs typeface="Calibri"/>
              </a:rPr>
              <a:t>Short term</a:t>
            </a:r>
            <a:r>
              <a:rPr sz="1600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spc="-10" dirty="0">
                <a:solidFill>
                  <a:srgbClr val="FFFFFF"/>
                </a:solidFill>
                <a:latin typeface="Calibri"/>
                <a:cs typeface="Calibri"/>
              </a:rPr>
              <a:t>Lease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3526535" y="1641348"/>
            <a:ext cx="2402205" cy="1447800"/>
          </a:xfrm>
          <a:custGeom>
            <a:avLst/>
            <a:gdLst/>
            <a:ahLst/>
            <a:cxnLst/>
            <a:rect l="l" t="t" r="r" b="b"/>
            <a:pathLst>
              <a:path w="2402204" h="1447800">
                <a:moveTo>
                  <a:pt x="1200912" y="0"/>
                </a:moveTo>
                <a:lnTo>
                  <a:pt x="0" y="723900"/>
                </a:lnTo>
                <a:lnTo>
                  <a:pt x="1200912" y="1447800"/>
                </a:lnTo>
                <a:lnTo>
                  <a:pt x="2401824" y="723900"/>
                </a:lnTo>
                <a:lnTo>
                  <a:pt x="1200912" y="0"/>
                </a:lnTo>
                <a:close/>
              </a:path>
            </a:pathLst>
          </a:custGeom>
          <a:solidFill>
            <a:srgbClr val="4E67C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4250816" y="1853564"/>
            <a:ext cx="956310" cy="10007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indent="-1270" algn="ctr">
              <a:lnSpc>
                <a:spcPct val="100000"/>
              </a:lnSpc>
              <a:spcBef>
                <a:spcPts val="95"/>
              </a:spcBef>
            </a:pPr>
            <a:r>
              <a:rPr sz="1600" spc="-5" dirty="0">
                <a:solidFill>
                  <a:srgbClr val="FFFFFF"/>
                </a:solidFill>
                <a:latin typeface="Calibri"/>
                <a:cs typeface="Calibri"/>
              </a:rPr>
              <a:t>Is lease  </a:t>
            </a:r>
            <a:r>
              <a:rPr sz="1600" spc="-10" dirty="0">
                <a:solidFill>
                  <a:srgbClr val="FFFFFF"/>
                </a:solidFill>
                <a:latin typeface="Calibri"/>
                <a:cs typeface="Calibri"/>
              </a:rPr>
              <a:t>term</a:t>
            </a:r>
            <a:r>
              <a:rPr sz="1600" spc="29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spc="-10" dirty="0">
                <a:solidFill>
                  <a:srgbClr val="FFFFFF"/>
                </a:solidFill>
                <a:latin typeface="Calibri"/>
                <a:cs typeface="Calibri"/>
              </a:rPr>
              <a:t>more </a:t>
            </a:r>
            <a:r>
              <a:rPr sz="1600" spc="-5" dirty="0">
                <a:solidFill>
                  <a:srgbClr val="FFFFFF"/>
                </a:solidFill>
                <a:latin typeface="Calibri"/>
                <a:cs typeface="Calibri"/>
              </a:rPr>
              <a:t> than 12  </a:t>
            </a:r>
            <a:r>
              <a:rPr sz="1600" spc="-10" dirty="0">
                <a:solidFill>
                  <a:srgbClr val="FFFFFF"/>
                </a:solidFill>
                <a:latin typeface="Calibri"/>
                <a:cs typeface="Calibri"/>
              </a:rPr>
              <a:t>months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4681220" y="3089020"/>
            <a:ext cx="103505" cy="572135"/>
          </a:xfrm>
          <a:custGeom>
            <a:avLst/>
            <a:gdLst/>
            <a:ahLst/>
            <a:cxnLst/>
            <a:rect l="l" t="t" r="r" b="b"/>
            <a:pathLst>
              <a:path w="103504" h="572135">
                <a:moveTo>
                  <a:pt x="6984" y="476123"/>
                </a:moveTo>
                <a:lnTo>
                  <a:pt x="888" y="479678"/>
                </a:lnTo>
                <a:lnTo>
                  <a:pt x="0" y="483615"/>
                </a:lnTo>
                <a:lnTo>
                  <a:pt x="1777" y="486663"/>
                </a:lnTo>
                <a:lnTo>
                  <a:pt x="52704" y="571626"/>
                </a:lnTo>
                <a:lnTo>
                  <a:pt x="59772" y="559180"/>
                </a:lnTo>
                <a:lnTo>
                  <a:pt x="46227" y="559180"/>
                </a:lnTo>
                <a:lnTo>
                  <a:pt x="45961" y="535745"/>
                </a:lnTo>
                <a:lnTo>
                  <a:pt x="12700" y="480059"/>
                </a:lnTo>
                <a:lnTo>
                  <a:pt x="10921" y="477138"/>
                </a:lnTo>
                <a:lnTo>
                  <a:pt x="6984" y="476123"/>
                </a:lnTo>
                <a:close/>
              </a:path>
              <a:path w="103504" h="572135">
                <a:moveTo>
                  <a:pt x="45961" y="535745"/>
                </a:moveTo>
                <a:lnTo>
                  <a:pt x="46227" y="559180"/>
                </a:lnTo>
                <a:lnTo>
                  <a:pt x="58927" y="558926"/>
                </a:lnTo>
                <a:lnTo>
                  <a:pt x="58893" y="555878"/>
                </a:lnTo>
                <a:lnTo>
                  <a:pt x="46989" y="555878"/>
                </a:lnTo>
                <a:lnTo>
                  <a:pt x="52350" y="546440"/>
                </a:lnTo>
                <a:lnTo>
                  <a:pt x="45961" y="535745"/>
                </a:lnTo>
                <a:close/>
              </a:path>
              <a:path w="103504" h="572135">
                <a:moveTo>
                  <a:pt x="96138" y="475106"/>
                </a:moveTo>
                <a:lnTo>
                  <a:pt x="92328" y="476123"/>
                </a:lnTo>
                <a:lnTo>
                  <a:pt x="90550" y="479170"/>
                </a:lnTo>
                <a:lnTo>
                  <a:pt x="58659" y="535329"/>
                </a:lnTo>
                <a:lnTo>
                  <a:pt x="58927" y="558926"/>
                </a:lnTo>
                <a:lnTo>
                  <a:pt x="46227" y="559180"/>
                </a:lnTo>
                <a:lnTo>
                  <a:pt x="59772" y="559180"/>
                </a:lnTo>
                <a:lnTo>
                  <a:pt x="101600" y="485520"/>
                </a:lnTo>
                <a:lnTo>
                  <a:pt x="103377" y="482473"/>
                </a:lnTo>
                <a:lnTo>
                  <a:pt x="102362" y="478536"/>
                </a:lnTo>
                <a:lnTo>
                  <a:pt x="99313" y="476884"/>
                </a:lnTo>
                <a:lnTo>
                  <a:pt x="96138" y="475106"/>
                </a:lnTo>
                <a:close/>
              </a:path>
              <a:path w="103504" h="572135">
                <a:moveTo>
                  <a:pt x="52350" y="546440"/>
                </a:moveTo>
                <a:lnTo>
                  <a:pt x="46989" y="555878"/>
                </a:lnTo>
                <a:lnTo>
                  <a:pt x="57912" y="555751"/>
                </a:lnTo>
                <a:lnTo>
                  <a:pt x="52350" y="546440"/>
                </a:lnTo>
                <a:close/>
              </a:path>
              <a:path w="103504" h="572135">
                <a:moveTo>
                  <a:pt x="58659" y="535329"/>
                </a:moveTo>
                <a:lnTo>
                  <a:pt x="52350" y="546440"/>
                </a:lnTo>
                <a:lnTo>
                  <a:pt x="57912" y="555751"/>
                </a:lnTo>
                <a:lnTo>
                  <a:pt x="46989" y="555878"/>
                </a:lnTo>
                <a:lnTo>
                  <a:pt x="58893" y="555878"/>
                </a:lnTo>
                <a:lnTo>
                  <a:pt x="58659" y="535329"/>
                </a:lnTo>
                <a:close/>
              </a:path>
              <a:path w="103504" h="572135">
                <a:moveTo>
                  <a:pt x="52577" y="0"/>
                </a:moveTo>
                <a:lnTo>
                  <a:pt x="39877" y="253"/>
                </a:lnTo>
                <a:lnTo>
                  <a:pt x="45961" y="535745"/>
                </a:lnTo>
                <a:lnTo>
                  <a:pt x="52350" y="546440"/>
                </a:lnTo>
                <a:lnTo>
                  <a:pt x="58659" y="535329"/>
                </a:lnTo>
                <a:lnTo>
                  <a:pt x="52577" y="0"/>
                </a:lnTo>
                <a:close/>
              </a:path>
            </a:pathLst>
          </a:custGeom>
          <a:solidFill>
            <a:srgbClr val="4E67C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3526535" y="3660647"/>
            <a:ext cx="2414270" cy="481965"/>
          </a:xfrm>
          <a:custGeom>
            <a:avLst/>
            <a:gdLst/>
            <a:ahLst/>
            <a:cxnLst/>
            <a:rect l="l" t="t" r="r" b="b"/>
            <a:pathLst>
              <a:path w="2414270" h="481964">
                <a:moveTo>
                  <a:pt x="2333752" y="0"/>
                </a:moveTo>
                <a:lnTo>
                  <a:pt x="80263" y="0"/>
                </a:lnTo>
                <a:lnTo>
                  <a:pt x="49023" y="6308"/>
                </a:lnTo>
                <a:lnTo>
                  <a:pt x="23510" y="23510"/>
                </a:lnTo>
                <a:lnTo>
                  <a:pt x="6308" y="49023"/>
                </a:lnTo>
                <a:lnTo>
                  <a:pt x="0" y="80263"/>
                </a:lnTo>
                <a:lnTo>
                  <a:pt x="0" y="401319"/>
                </a:lnTo>
                <a:lnTo>
                  <a:pt x="6308" y="432560"/>
                </a:lnTo>
                <a:lnTo>
                  <a:pt x="23510" y="458073"/>
                </a:lnTo>
                <a:lnTo>
                  <a:pt x="49023" y="475275"/>
                </a:lnTo>
                <a:lnTo>
                  <a:pt x="80263" y="481583"/>
                </a:lnTo>
                <a:lnTo>
                  <a:pt x="2333752" y="481583"/>
                </a:lnTo>
                <a:lnTo>
                  <a:pt x="2364992" y="475275"/>
                </a:lnTo>
                <a:lnTo>
                  <a:pt x="2390505" y="458073"/>
                </a:lnTo>
                <a:lnTo>
                  <a:pt x="2407707" y="432560"/>
                </a:lnTo>
                <a:lnTo>
                  <a:pt x="2414016" y="401319"/>
                </a:lnTo>
                <a:lnTo>
                  <a:pt x="2414016" y="80263"/>
                </a:lnTo>
                <a:lnTo>
                  <a:pt x="2407707" y="49023"/>
                </a:lnTo>
                <a:lnTo>
                  <a:pt x="2390505" y="23510"/>
                </a:lnTo>
                <a:lnTo>
                  <a:pt x="2364992" y="6308"/>
                </a:lnTo>
                <a:lnTo>
                  <a:pt x="2333752" y="0"/>
                </a:lnTo>
                <a:close/>
              </a:path>
            </a:pathLst>
          </a:custGeom>
          <a:solidFill>
            <a:srgbClr val="4E67C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 txBox="1"/>
          <p:nvPr/>
        </p:nvSpPr>
        <p:spPr>
          <a:xfrm>
            <a:off x="3804920" y="3633978"/>
            <a:ext cx="1856105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716915" marR="5080" indent="-704850">
              <a:lnSpc>
                <a:spcPct val="100000"/>
              </a:lnSpc>
              <a:spcBef>
                <a:spcPts val="95"/>
              </a:spcBef>
            </a:pPr>
            <a:r>
              <a:rPr sz="1600" spc="-5" dirty="0">
                <a:solidFill>
                  <a:srgbClr val="FFFFFF"/>
                </a:solidFill>
                <a:latin typeface="Calibri"/>
                <a:cs typeface="Calibri"/>
              </a:rPr>
              <a:t>Other than </a:t>
            </a:r>
            <a:r>
              <a:rPr sz="1600" spc="-10" dirty="0">
                <a:solidFill>
                  <a:srgbClr val="FFFFFF"/>
                </a:solidFill>
                <a:latin typeface="Calibri"/>
                <a:cs typeface="Calibri"/>
              </a:rPr>
              <a:t>short term  </a:t>
            </a:r>
            <a:r>
              <a:rPr sz="1600" spc="-5" dirty="0">
                <a:solidFill>
                  <a:srgbClr val="FFFFFF"/>
                </a:solidFill>
                <a:latin typeface="Calibri"/>
                <a:cs typeface="Calibri"/>
              </a:rPr>
              <a:t>lease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4969002" y="3233673"/>
            <a:ext cx="290195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spc="-125" dirty="0">
                <a:latin typeface="Calibri"/>
                <a:cs typeface="Calibri"/>
              </a:rPr>
              <a:t>Y</a:t>
            </a:r>
            <a:r>
              <a:rPr sz="1600" spc="-5" dirty="0">
                <a:latin typeface="Calibri"/>
                <a:cs typeface="Calibri"/>
              </a:rPr>
              <a:t>es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6428613" y="2110231"/>
            <a:ext cx="264160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spc="-5" dirty="0">
                <a:latin typeface="Calibri"/>
                <a:cs typeface="Calibri"/>
              </a:rPr>
              <a:t>No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9899904" y="3253740"/>
            <a:ext cx="2133600" cy="1295400"/>
          </a:xfrm>
          <a:prstGeom prst="rect">
            <a:avLst/>
          </a:prstGeom>
          <a:solidFill>
            <a:srgbClr val="4E67C7"/>
          </a:solidFill>
        </p:spPr>
        <p:txBody>
          <a:bodyPr vert="horz" wrap="square" lIns="0" tIns="26669" rIns="0" bIns="0" rtlCol="0">
            <a:spAutoFit/>
          </a:bodyPr>
          <a:lstStyle/>
          <a:p>
            <a:pPr marL="119380" marR="109220" indent="-1270" algn="ctr">
              <a:lnSpc>
                <a:spcPct val="100000"/>
              </a:lnSpc>
              <a:spcBef>
                <a:spcPts val="209"/>
              </a:spcBef>
            </a:pPr>
            <a:r>
              <a:rPr sz="1600" spc="-10" dirty="0">
                <a:solidFill>
                  <a:srgbClr val="FFFFFF"/>
                </a:solidFill>
                <a:latin typeface="Calibri"/>
                <a:cs typeface="Calibri"/>
              </a:rPr>
              <a:t>Adherence to the  Standard 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is </a:t>
            </a:r>
            <a:r>
              <a:rPr sz="1600" spc="-5" dirty="0">
                <a:solidFill>
                  <a:srgbClr val="FFFFFF"/>
                </a:solidFill>
                <a:latin typeface="Calibri"/>
                <a:cs typeface="Calibri"/>
              </a:rPr>
              <a:t>optional;  the </a:t>
            </a:r>
            <a:r>
              <a:rPr sz="1600" spc="-10" dirty="0">
                <a:solidFill>
                  <a:srgbClr val="FFFFFF"/>
                </a:solidFill>
                <a:latin typeface="Calibri"/>
                <a:cs typeface="Calibri"/>
              </a:rPr>
              <a:t>transaction </a:t>
            </a:r>
            <a:r>
              <a:rPr sz="1600" spc="-15" dirty="0">
                <a:solidFill>
                  <a:srgbClr val="FFFFFF"/>
                </a:solidFill>
                <a:latin typeface="Calibri"/>
                <a:cs typeface="Calibri"/>
              </a:rPr>
              <a:t>may </a:t>
            </a:r>
            <a:r>
              <a:rPr sz="1600" spc="-10" dirty="0">
                <a:solidFill>
                  <a:srgbClr val="FFFFFF"/>
                </a:solidFill>
                <a:latin typeface="Calibri"/>
                <a:cs typeface="Calibri"/>
              </a:rPr>
              <a:t>be  expensed </a:t>
            </a:r>
            <a:r>
              <a:rPr sz="1600" spc="-5" dirty="0">
                <a:solidFill>
                  <a:srgbClr val="FFFFFF"/>
                </a:solidFill>
                <a:latin typeface="Calibri"/>
                <a:cs typeface="Calibri"/>
              </a:rPr>
              <a:t>as a </a:t>
            </a:r>
            <a:r>
              <a:rPr sz="1600" spc="-15" dirty="0">
                <a:solidFill>
                  <a:srgbClr val="FFFFFF"/>
                </a:solidFill>
                <a:latin typeface="Calibri"/>
                <a:cs typeface="Calibri"/>
              </a:rPr>
              <a:t>revenue  </a:t>
            </a:r>
            <a:r>
              <a:rPr sz="1600" spc="-5" dirty="0">
                <a:solidFill>
                  <a:srgbClr val="FFFFFF"/>
                </a:solidFill>
                <a:latin typeface="Calibri"/>
                <a:cs typeface="Calibri"/>
              </a:rPr>
              <a:t>item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1205483" y="5559552"/>
            <a:ext cx="3668395" cy="513715"/>
          </a:xfrm>
          <a:prstGeom prst="rect">
            <a:avLst/>
          </a:prstGeom>
          <a:solidFill>
            <a:srgbClr val="4E67C7"/>
          </a:solidFill>
        </p:spPr>
        <p:txBody>
          <a:bodyPr vert="horz" wrap="square" lIns="0" tIns="1270" rIns="0" bIns="0" rtlCol="0">
            <a:spAutoFit/>
          </a:bodyPr>
          <a:lstStyle/>
          <a:p>
            <a:pPr marL="212725" marR="165735" indent="-43180">
              <a:lnSpc>
                <a:spcPct val="100000"/>
              </a:lnSpc>
              <a:spcBef>
                <a:spcPts val="10"/>
              </a:spcBef>
            </a:pPr>
            <a:r>
              <a:rPr sz="1600" spc="-10" dirty="0">
                <a:solidFill>
                  <a:srgbClr val="FFFFFF"/>
                </a:solidFill>
                <a:latin typeface="Calibri"/>
                <a:cs typeface="Calibri"/>
              </a:rPr>
              <a:t>Recognition </a:t>
            </a:r>
            <a:r>
              <a:rPr sz="1600" spc="-5" dirty="0">
                <a:solidFill>
                  <a:srgbClr val="FFFFFF"/>
                </a:solidFill>
                <a:latin typeface="Calibri"/>
                <a:cs typeface="Calibri"/>
              </a:rPr>
              <a:t>of the right </a:t>
            </a:r>
            <a:r>
              <a:rPr sz="1600" spc="-10" dirty="0">
                <a:solidFill>
                  <a:srgbClr val="FFFFFF"/>
                </a:solidFill>
                <a:latin typeface="Calibri"/>
                <a:cs typeface="Calibri"/>
              </a:rPr>
              <a:t>to use </a:t>
            </a:r>
            <a:r>
              <a:rPr sz="1600" spc="-5" dirty="0">
                <a:solidFill>
                  <a:srgbClr val="FFFFFF"/>
                </a:solidFill>
                <a:latin typeface="Calibri"/>
                <a:cs typeface="Calibri"/>
              </a:rPr>
              <a:t>and lease  liability is </a:t>
            </a:r>
            <a:r>
              <a:rPr sz="1600" spc="-20" dirty="0">
                <a:solidFill>
                  <a:srgbClr val="FFFFFF"/>
                </a:solidFill>
                <a:latin typeface="Calibri"/>
                <a:cs typeface="Calibri"/>
              </a:rPr>
              <a:t>compulsory. </a:t>
            </a:r>
            <a:r>
              <a:rPr sz="1600" spc="-5" dirty="0">
                <a:solidFill>
                  <a:srgbClr val="FFFFFF"/>
                </a:solidFill>
                <a:latin typeface="Calibri"/>
                <a:cs typeface="Calibri"/>
              </a:rPr>
              <a:t>No </a:t>
            </a:r>
            <a:r>
              <a:rPr sz="1600" spc="-10" dirty="0">
                <a:solidFill>
                  <a:srgbClr val="FFFFFF"/>
                </a:solidFill>
                <a:latin typeface="Calibri"/>
                <a:cs typeface="Calibri"/>
              </a:rPr>
              <a:t>option</a:t>
            </a:r>
            <a:r>
              <a:rPr sz="1600" spc="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spc="-10" dirty="0">
                <a:solidFill>
                  <a:srgbClr val="FFFFFF"/>
                </a:solidFill>
                <a:latin typeface="Calibri"/>
                <a:cs typeface="Calibri"/>
              </a:rPr>
              <a:t>exists.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15" name="object 15"/>
          <p:cNvSpPr/>
          <p:nvPr/>
        </p:nvSpPr>
        <p:spPr>
          <a:xfrm>
            <a:off x="5928359" y="2313558"/>
            <a:ext cx="1384935" cy="103505"/>
          </a:xfrm>
          <a:custGeom>
            <a:avLst/>
            <a:gdLst/>
            <a:ahLst/>
            <a:cxnLst/>
            <a:rect l="l" t="t" r="r" b="b"/>
            <a:pathLst>
              <a:path w="1384934" h="103505">
                <a:moveTo>
                  <a:pt x="1359317" y="51688"/>
                </a:moveTo>
                <a:lnTo>
                  <a:pt x="1289431" y="92455"/>
                </a:lnTo>
                <a:lnTo>
                  <a:pt x="1288414" y="96265"/>
                </a:lnTo>
                <a:lnTo>
                  <a:pt x="1291970" y="102362"/>
                </a:lnTo>
                <a:lnTo>
                  <a:pt x="1295908" y="103377"/>
                </a:lnTo>
                <a:lnTo>
                  <a:pt x="1373663" y="58038"/>
                </a:lnTo>
                <a:lnTo>
                  <a:pt x="1371854" y="58038"/>
                </a:lnTo>
                <a:lnTo>
                  <a:pt x="1371854" y="57150"/>
                </a:lnTo>
                <a:lnTo>
                  <a:pt x="1368679" y="57150"/>
                </a:lnTo>
                <a:lnTo>
                  <a:pt x="1359317" y="51688"/>
                </a:lnTo>
                <a:close/>
              </a:path>
              <a:path w="1384934" h="103505">
                <a:moveTo>
                  <a:pt x="1348431" y="45338"/>
                </a:moveTo>
                <a:lnTo>
                  <a:pt x="0" y="45338"/>
                </a:lnTo>
                <a:lnTo>
                  <a:pt x="0" y="58038"/>
                </a:lnTo>
                <a:lnTo>
                  <a:pt x="1348431" y="58038"/>
                </a:lnTo>
                <a:lnTo>
                  <a:pt x="1359317" y="51688"/>
                </a:lnTo>
                <a:lnTo>
                  <a:pt x="1348431" y="45338"/>
                </a:lnTo>
                <a:close/>
              </a:path>
              <a:path w="1384934" h="103505">
                <a:moveTo>
                  <a:pt x="1373663" y="45338"/>
                </a:moveTo>
                <a:lnTo>
                  <a:pt x="1371854" y="45338"/>
                </a:lnTo>
                <a:lnTo>
                  <a:pt x="1371854" y="58038"/>
                </a:lnTo>
                <a:lnTo>
                  <a:pt x="1373663" y="58038"/>
                </a:lnTo>
                <a:lnTo>
                  <a:pt x="1384554" y="51688"/>
                </a:lnTo>
                <a:lnTo>
                  <a:pt x="1373663" y="45338"/>
                </a:lnTo>
                <a:close/>
              </a:path>
              <a:path w="1384934" h="103505">
                <a:moveTo>
                  <a:pt x="1368679" y="46227"/>
                </a:moveTo>
                <a:lnTo>
                  <a:pt x="1359317" y="51688"/>
                </a:lnTo>
                <a:lnTo>
                  <a:pt x="1368679" y="57150"/>
                </a:lnTo>
                <a:lnTo>
                  <a:pt x="1368679" y="46227"/>
                </a:lnTo>
                <a:close/>
              </a:path>
              <a:path w="1384934" h="103505">
                <a:moveTo>
                  <a:pt x="1371854" y="46227"/>
                </a:moveTo>
                <a:lnTo>
                  <a:pt x="1368679" y="46227"/>
                </a:lnTo>
                <a:lnTo>
                  <a:pt x="1368679" y="57150"/>
                </a:lnTo>
                <a:lnTo>
                  <a:pt x="1371854" y="57150"/>
                </a:lnTo>
                <a:lnTo>
                  <a:pt x="1371854" y="46227"/>
                </a:lnTo>
                <a:close/>
              </a:path>
              <a:path w="1384934" h="103505">
                <a:moveTo>
                  <a:pt x="1295908" y="0"/>
                </a:moveTo>
                <a:lnTo>
                  <a:pt x="1291970" y="1015"/>
                </a:lnTo>
                <a:lnTo>
                  <a:pt x="1288414" y="7112"/>
                </a:lnTo>
                <a:lnTo>
                  <a:pt x="1289431" y="10921"/>
                </a:lnTo>
                <a:lnTo>
                  <a:pt x="1359317" y="51688"/>
                </a:lnTo>
                <a:lnTo>
                  <a:pt x="1368679" y="46227"/>
                </a:lnTo>
                <a:lnTo>
                  <a:pt x="1371854" y="46227"/>
                </a:lnTo>
                <a:lnTo>
                  <a:pt x="1371854" y="45338"/>
                </a:lnTo>
                <a:lnTo>
                  <a:pt x="1373663" y="45338"/>
                </a:lnTo>
                <a:lnTo>
                  <a:pt x="1295908" y="0"/>
                </a:lnTo>
                <a:close/>
              </a:path>
            </a:pathLst>
          </a:custGeom>
          <a:solidFill>
            <a:srgbClr val="4E67C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5254752" y="4707635"/>
            <a:ext cx="2133600" cy="457200"/>
          </a:xfrm>
          <a:custGeom>
            <a:avLst/>
            <a:gdLst/>
            <a:ahLst/>
            <a:cxnLst/>
            <a:rect l="l" t="t" r="r" b="b"/>
            <a:pathLst>
              <a:path w="2133600" h="457200">
                <a:moveTo>
                  <a:pt x="0" y="457200"/>
                </a:moveTo>
                <a:lnTo>
                  <a:pt x="2133600" y="457200"/>
                </a:lnTo>
                <a:lnTo>
                  <a:pt x="2133600" y="0"/>
                </a:lnTo>
                <a:lnTo>
                  <a:pt x="0" y="0"/>
                </a:lnTo>
                <a:lnTo>
                  <a:pt x="0" y="457200"/>
                </a:lnTo>
                <a:close/>
              </a:path>
            </a:pathLst>
          </a:custGeom>
          <a:solidFill>
            <a:srgbClr val="4E67C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 txBox="1"/>
          <p:nvPr/>
        </p:nvSpPr>
        <p:spPr>
          <a:xfrm>
            <a:off x="5254752" y="4790947"/>
            <a:ext cx="2133600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81635">
              <a:lnSpc>
                <a:spcPct val="100000"/>
              </a:lnSpc>
              <a:spcBef>
                <a:spcPts val="95"/>
              </a:spcBef>
            </a:pPr>
            <a:r>
              <a:rPr sz="1600" spc="-10" dirty="0">
                <a:solidFill>
                  <a:srgbClr val="FFFFFF"/>
                </a:solidFill>
                <a:latin typeface="Calibri"/>
                <a:cs typeface="Calibri"/>
              </a:rPr>
              <a:t>Low value</a:t>
            </a:r>
            <a:r>
              <a:rPr sz="1600" spc="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spc="-5" dirty="0">
                <a:solidFill>
                  <a:srgbClr val="FFFFFF"/>
                </a:solidFill>
                <a:latin typeface="Calibri"/>
                <a:cs typeface="Calibri"/>
              </a:rPr>
              <a:t>assets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1668779" y="4707635"/>
            <a:ext cx="3205480" cy="457200"/>
          </a:xfrm>
          <a:prstGeom prst="rect">
            <a:avLst/>
          </a:prstGeom>
          <a:solidFill>
            <a:srgbClr val="4E67C7"/>
          </a:solidFill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ts val="1710"/>
              </a:lnSpc>
            </a:pPr>
            <a:r>
              <a:rPr sz="1600" spc="-5" dirty="0">
                <a:solidFill>
                  <a:srgbClr val="FFFFFF"/>
                </a:solidFill>
                <a:latin typeface="Calibri"/>
                <a:cs typeface="Calibri"/>
              </a:rPr>
              <a:t>Other</a:t>
            </a:r>
            <a:r>
              <a:rPr sz="1600" spc="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spc="-5" dirty="0">
                <a:solidFill>
                  <a:srgbClr val="FFFFFF"/>
                </a:solidFill>
                <a:latin typeface="Calibri"/>
                <a:cs typeface="Calibri"/>
              </a:rPr>
              <a:t>than</a:t>
            </a:r>
            <a:endParaRPr sz="1600">
              <a:latin typeface="Calibri"/>
              <a:cs typeface="Calibri"/>
            </a:endParaRPr>
          </a:p>
          <a:p>
            <a:pPr algn="ctr">
              <a:lnSpc>
                <a:spcPts val="1889"/>
              </a:lnSpc>
            </a:pPr>
            <a:r>
              <a:rPr sz="1600" spc="-10" dirty="0">
                <a:solidFill>
                  <a:srgbClr val="FFFFFF"/>
                </a:solidFill>
                <a:latin typeface="Calibri"/>
                <a:cs typeface="Calibri"/>
              </a:rPr>
              <a:t>low value</a:t>
            </a:r>
            <a:r>
              <a:rPr sz="1600" spc="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spc="-5" dirty="0">
                <a:solidFill>
                  <a:srgbClr val="FFFFFF"/>
                </a:solidFill>
                <a:latin typeface="Calibri"/>
                <a:cs typeface="Calibri"/>
              </a:rPr>
              <a:t>assets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19" name="object 19"/>
          <p:cNvSpPr/>
          <p:nvPr/>
        </p:nvSpPr>
        <p:spPr>
          <a:xfrm>
            <a:off x="3220339" y="5164835"/>
            <a:ext cx="103505" cy="394970"/>
          </a:xfrm>
          <a:custGeom>
            <a:avLst/>
            <a:gdLst/>
            <a:ahLst/>
            <a:cxnLst/>
            <a:rect l="l" t="t" r="r" b="b"/>
            <a:pathLst>
              <a:path w="103504" h="394970">
                <a:moveTo>
                  <a:pt x="7112" y="298703"/>
                </a:moveTo>
                <a:lnTo>
                  <a:pt x="1016" y="302259"/>
                </a:lnTo>
                <a:lnTo>
                  <a:pt x="0" y="306197"/>
                </a:lnTo>
                <a:lnTo>
                  <a:pt x="51688" y="394842"/>
                </a:lnTo>
                <a:lnTo>
                  <a:pt x="59094" y="382142"/>
                </a:lnTo>
                <a:lnTo>
                  <a:pt x="45338" y="382142"/>
                </a:lnTo>
                <a:lnTo>
                  <a:pt x="45338" y="358720"/>
                </a:lnTo>
                <a:lnTo>
                  <a:pt x="10922" y="299719"/>
                </a:lnTo>
                <a:lnTo>
                  <a:pt x="7112" y="298703"/>
                </a:lnTo>
                <a:close/>
              </a:path>
              <a:path w="103504" h="394970">
                <a:moveTo>
                  <a:pt x="45338" y="358720"/>
                </a:moveTo>
                <a:lnTo>
                  <a:pt x="45338" y="382142"/>
                </a:lnTo>
                <a:lnTo>
                  <a:pt x="58038" y="382142"/>
                </a:lnTo>
                <a:lnTo>
                  <a:pt x="58038" y="378967"/>
                </a:lnTo>
                <a:lnTo>
                  <a:pt x="46227" y="378967"/>
                </a:lnTo>
                <a:lnTo>
                  <a:pt x="51688" y="369606"/>
                </a:lnTo>
                <a:lnTo>
                  <a:pt x="45338" y="358720"/>
                </a:lnTo>
                <a:close/>
              </a:path>
              <a:path w="103504" h="394970">
                <a:moveTo>
                  <a:pt x="96265" y="298703"/>
                </a:moveTo>
                <a:lnTo>
                  <a:pt x="92456" y="299719"/>
                </a:lnTo>
                <a:lnTo>
                  <a:pt x="58038" y="358720"/>
                </a:lnTo>
                <a:lnTo>
                  <a:pt x="58038" y="382142"/>
                </a:lnTo>
                <a:lnTo>
                  <a:pt x="59094" y="382142"/>
                </a:lnTo>
                <a:lnTo>
                  <a:pt x="103377" y="306197"/>
                </a:lnTo>
                <a:lnTo>
                  <a:pt x="102362" y="302259"/>
                </a:lnTo>
                <a:lnTo>
                  <a:pt x="96265" y="298703"/>
                </a:lnTo>
                <a:close/>
              </a:path>
              <a:path w="103504" h="394970">
                <a:moveTo>
                  <a:pt x="51688" y="369606"/>
                </a:moveTo>
                <a:lnTo>
                  <a:pt x="46227" y="378967"/>
                </a:lnTo>
                <a:lnTo>
                  <a:pt x="57150" y="378967"/>
                </a:lnTo>
                <a:lnTo>
                  <a:pt x="51688" y="369606"/>
                </a:lnTo>
                <a:close/>
              </a:path>
              <a:path w="103504" h="394970">
                <a:moveTo>
                  <a:pt x="58038" y="358720"/>
                </a:moveTo>
                <a:lnTo>
                  <a:pt x="51688" y="369606"/>
                </a:lnTo>
                <a:lnTo>
                  <a:pt x="57150" y="378967"/>
                </a:lnTo>
                <a:lnTo>
                  <a:pt x="58038" y="378967"/>
                </a:lnTo>
                <a:lnTo>
                  <a:pt x="58038" y="358720"/>
                </a:lnTo>
                <a:close/>
              </a:path>
              <a:path w="103504" h="394970">
                <a:moveTo>
                  <a:pt x="45338" y="200913"/>
                </a:moveTo>
                <a:lnTo>
                  <a:pt x="45338" y="358720"/>
                </a:lnTo>
                <a:lnTo>
                  <a:pt x="51688" y="369606"/>
                </a:lnTo>
                <a:lnTo>
                  <a:pt x="58038" y="358720"/>
                </a:lnTo>
                <a:lnTo>
                  <a:pt x="58038" y="203707"/>
                </a:lnTo>
                <a:lnTo>
                  <a:pt x="48133" y="203707"/>
                </a:lnTo>
                <a:lnTo>
                  <a:pt x="45338" y="200913"/>
                </a:lnTo>
                <a:close/>
              </a:path>
              <a:path w="103504" h="394970">
                <a:moveTo>
                  <a:pt x="45338" y="197357"/>
                </a:moveTo>
                <a:lnTo>
                  <a:pt x="45338" y="200913"/>
                </a:lnTo>
                <a:lnTo>
                  <a:pt x="48133" y="203707"/>
                </a:lnTo>
                <a:lnTo>
                  <a:pt x="51688" y="203707"/>
                </a:lnTo>
                <a:lnTo>
                  <a:pt x="45338" y="197357"/>
                </a:lnTo>
                <a:close/>
              </a:path>
              <a:path w="103504" h="394970">
                <a:moveTo>
                  <a:pt x="58038" y="0"/>
                </a:moveTo>
                <a:lnTo>
                  <a:pt x="45338" y="0"/>
                </a:lnTo>
                <a:lnTo>
                  <a:pt x="45338" y="197357"/>
                </a:lnTo>
                <a:lnTo>
                  <a:pt x="51688" y="203707"/>
                </a:lnTo>
                <a:lnTo>
                  <a:pt x="58038" y="203707"/>
                </a:lnTo>
                <a:lnTo>
                  <a:pt x="58038" y="197357"/>
                </a:lnTo>
                <a:lnTo>
                  <a:pt x="51688" y="191007"/>
                </a:lnTo>
                <a:lnTo>
                  <a:pt x="58038" y="191007"/>
                </a:lnTo>
                <a:lnTo>
                  <a:pt x="58038" y="0"/>
                </a:lnTo>
                <a:close/>
              </a:path>
              <a:path w="103504" h="394970">
                <a:moveTo>
                  <a:pt x="55245" y="191007"/>
                </a:moveTo>
                <a:lnTo>
                  <a:pt x="51688" y="191007"/>
                </a:lnTo>
                <a:lnTo>
                  <a:pt x="58038" y="197357"/>
                </a:lnTo>
                <a:lnTo>
                  <a:pt x="58038" y="193928"/>
                </a:lnTo>
                <a:lnTo>
                  <a:pt x="55245" y="191007"/>
                </a:lnTo>
                <a:close/>
              </a:path>
              <a:path w="103504" h="394970">
                <a:moveTo>
                  <a:pt x="58038" y="191007"/>
                </a:moveTo>
                <a:lnTo>
                  <a:pt x="55245" y="191007"/>
                </a:lnTo>
                <a:lnTo>
                  <a:pt x="58038" y="193928"/>
                </a:lnTo>
                <a:lnTo>
                  <a:pt x="58038" y="191007"/>
                </a:lnTo>
                <a:close/>
              </a:path>
            </a:pathLst>
          </a:custGeom>
          <a:solidFill>
            <a:srgbClr val="4E67C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4727194" y="4142232"/>
            <a:ext cx="1646555" cy="565785"/>
          </a:xfrm>
          <a:custGeom>
            <a:avLst/>
            <a:gdLst/>
            <a:ahLst/>
            <a:cxnLst/>
            <a:rect l="l" t="t" r="r" b="b"/>
            <a:pathLst>
              <a:path w="1646554" h="565785">
                <a:moveTo>
                  <a:pt x="1549907" y="469646"/>
                </a:moveTo>
                <a:lnTo>
                  <a:pt x="1543811" y="473202"/>
                </a:lnTo>
                <a:lnTo>
                  <a:pt x="1542795" y="477139"/>
                </a:lnTo>
                <a:lnTo>
                  <a:pt x="1544573" y="480060"/>
                </a:lnTo>
                <a:lnTo>
                  <a:pt x="1594484" y="565785"/>
                </a:lnTo>
                <a:lnTo>
                  <a:pt x="1601879" y="553085"/>
                </a:lnTo>
                <a:lnTo>
                  <a:pt x="1588134" y="553085"/>
                </a:lnTo>
                <a:lnTo>
                  <a:pt x="1588134" y="529662"/>
                </a:lnTo>
                <a:lnTo>
                  <a:pt x="1553717" y="470662"/>
                </a:lnTo>
                <a:lnTo>
                  <a:pt x="1549907" y="469646"/>
                </a:lnTo>
                <a:close/>
              </a:path>
              <a:path w="1646554" h="565785">
                <a:moveTo>
                  <a:pt x="1588134" y="529662"/>
                </a:moveTo>
                <a:lnTo>
                  <a:pt x="1588134" y="553085"/>
                </a:lnTo>
                <a:lnTo>
                  <a:pt x="1600834" y="553085"/>
                </a:lnTo>
                <a:lnTo>
                  <a:pt x="1600834" y="549910"/>
                </a:lnTo>
                <a:lnTo>
                  <a:pt x="1589023" y="549910"/>
                </a:lnTo>
                <a:lnTo>
                  <a:pt x="1594484" y="540548"/>
                </a:lnTo>
                <a:lnTo>
                  <a:pt x="1588134" y="529662"/>
                </a:lnTo>
                <a:close/>
              </a:path>
              <a:path w="1646554" h="565785">
                <a:moveTo>
                  <a:pt x="1639189" y="469646"/>
                </a:moveTo>
                <a:lnTo>
                  <a:pt x="1635252" y="470662"/>
                </a:lnTo>
                <a:lnTo>
                  <a:pt x="1600834" y="529662"/>
                </a:lnTo>
                <a:lnTo>
                  <a:pt x="1600834" y="553085"/>
                </a:lnTo>
                <a:lnTo>
                  <a:pt x="1601879" y="553085"/>
                </a:lnTo>
                <a:lnTo>
                  <a:pt x="1644395" y="480060"/>
                </a:lnTo>
                <a:lnTo>
                  <a:pt x="1646173" y="477139"/>
                </a:lnTo>
                <a:lnTo>
                  <a:pt x="1645157" y="473202"/>
                </a:lnTo>
                <a:lnTo>
                  <a:pt x="1642109" y="471424"/>
                </a:lnTo>
                <a:lnTo>
                  <a:pt x="1639189" y="469646"/>
                </a:lnTo>
                <a:close/>
              </a:path>
              <a:path w="1646554" h="565785">
                <a:moveTo>
                  <a:pt x="1594484" y="540548"/>
                </a:moveTo>
                <a:lnTo>
                  <a:pt x="1589023" y="549910"/>
                </a:lnTo>
                <a:lnTo>
                  <a:pt x="1599945" y="549910"/>
                </a:lnTo>
                <a:lnTo>
                  <a:pt x="1594484" y="540548"/>
                </a:lnTo>
                <a:close/>
              </a:path>
              <a:path w="1646554" h="565785">
                <a:moveTo>
                  <a:pt x="1600834" y="529662"/>
                </a:moveTo>
                <a:lnTo>
                  <a:pt x="1594484" y="540548"/>
                </a:lnTo>
                <a:lnTo>
                  <a:pt x="1599945" y="549910"/>
                </a:lnTo>
                <a:lnTo>
                  <a:pt x="1600834" y="549910"/>
                </a:lnTo>
                <a:lnTo>
                  <a:pt x="1600834" y="529662"/>
                </a:lnTo>
                <a:close/>
              </a:path>
              <a:path w="1646554" h="565785">
                <a:moveTo>
                  <a:pt x="1588134" y="282829"/>
                </a:moveTo>
                <a:lnTo>
                  <a:pt x="1588134" y="529662"/>
                </a:lnTo>
                <a:lnTo>
                  <a:pt x="1594484" y="540548"/>
                </a:lnTo>
                <a:lnTo>
                  <a:pt x="1600834" y="529662"/>
                </a:lnTo>
                <a:lnTo>
                  <a:pt x="1600834" y="289179"/>
                </a:lnTo>
                <a:lnTo>
                  <a:pt x="1594484" y="289179"/>
                </a:lnTo>
                <a:lnTo>
                  <a:pt x="1588134" y="282829"/>
                </a:lnTo>
                <a:close/>
              </a:path>
              <a:path w="1646554" h="565785">
                <a:moveTo>
                  <a:pt x="12700" y="0"/>
                </a:moveTo>
                <a:lnTo>
                  <a:pt x="0" y="0"/>
                </a:lnTo>
                <a:lnTo>
                  <a:pt x="0" y="286385"/>
                </a:lnTo>
                <a:lnTo>
                  <a:pt x="2793" y="289179"/>
                </a:lnTo>
                <a:lnTo>
                  <a:pt x="1588134" y="289179"/>
                </a:lnTo>
                <a:lnTo>
                  <a:pt x="1588134" y="282829"/>
                </a:lnTo>
                <a:lnTo>
                  <a:pt x="12700" y="282829"/>
                </a:lnTo>
                <a:lnTo>
                  <a:pt x="6350" y="276479"/>
                </a:lnTo>
                <a:lnTo>
                  <a:pt x="12700" y="276479"/>
                </a:lnTo>
                <a:lnTo>
                  <a:pt x="12700" y="0"/>
                </a:lnTo>
                <a:close/>
              </a:path>
              <a:path w="1646554" h="565785">
                <a:moveTo>
                  <a:pt x="1598040" y="276479"/>
                </a:moveTo>
                <a:lnTo>
                  <a:pt x="12700" y="276479"/>
                </a:lnTo>
                <a:lnTo>
                  <a:pt x="12700" y="282829"/>
                </a:lnTo>
                <a:lnTo>
                  <a:pt x="1588134" y="282829"/>
                </a:lnTo>
                <a:lnTo>
                  <a:pt x="1594484" y="289179"/>
                </a:lnTo>
                <a:lnTo>
                  <a:pt x="1600834" y="289179"/>
                </a:lnTo>
                <a:lnTo>
                  <a:pt x="1600834" y="279400"/>
                </a:lnTo>
                <a:lnTo>
                  <a:pt x="1598040" y="276479"/>
                </a:lnTo>
                <a:close/>
              </a:path>
              <a:path w="1646554" h="565785">
                <a:moveTo>
                  <a:pt x="12700" y="276479"/>
                </a:moveTo>
                <a:lnTo>
                  <a:pt x="6350" y="276479"/>
                </a:lnTo>
                <a:lnTo>
                  <a:pt x="12700" y="282829"/>
                </a:lnTo>
                <a:lnTo>
                  <a:pt x="12700" y="276479"/>
                </a:lnTo>
                <a:close/>
              </a:path>
            </a:pathLst>
          </a:custGeom>
          <a:solidFill>
            <a:srgbClr val="4E67C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3220339" y="4142232"/>
            <a:ext cx="1520825" cy="565785"/>
          </a:xfrm>
          <a:custGeom>
            <a:avLst/>
            <a:gdLst/>
            <a:ahLst/>
            <a:cxnLst/>
            <a:rect l="l" t="t" r="r" b="b"/>
            <a:pathLst>
              <a:path w="1520825" h="565785">
                <a:moveTo>
                  <a:pt x="7112" y="469646"/>
                </a:moveTo>
                <a:lnTo>
                  <a:pt x="1016" y="473202"/>
                </a:lnTo>
                <a:lnTo>
                  <a:pt x="0" y="477139"/>
                </a:lnTo>
                <a:lnTo>
                  <a:pt x="1778" y="480060"/>
                </a:lnTo>
                <a:lnTo>
                  <a:pt x="51688" y="565785"/>
                </a:lnTo>
                <a:lnTo>
                  <a:pt x="59083" y="553085"/>
                </a:lnTo>
                <a:lnTo>
                  <a:pt x="45338" y="553085"/>
                </a:lnTo>
                <a:lnTo>
                  <a:pt x="45338" y="529662"/>
                </a:lnTo>
                <a:lnTo>
                  <a:pt x="10922" y="470662"/>
                </a:lnTo>
                <a:lnTo>
                  <a:pt x="7112" y="469646"/>
                </a:lnTo>
                <a:close/>
              </a:path>
              <a:path w="1520825" h="565785">
                <a:moveTo>
                  <a:pt x="45338" y="529662"/>
                </a:moveTo>
                <a:lnTo>
                  <a:pt x="45338" y="553085"/>
                </a:lnTo>
                <a:lnTo>
                  <a:pt x="58038" y="553085"/>
                </a:lnTo>
                <a:lnTo>
                  <a:pt x="58038" y="549910"/>
                </a:lnTo>
                <a:lnTo>
                  <a:pt x="46227" y="549910"/>
                </a:lnTo>
                <a:lnTo>
                  <a:pt x="51688" y="540548"/>
                </a:lnTo>
                <a:lnTo>
                  <a:pt x="45338" y="529662"/>
                </a:lnTo>
                <a:close/>
              </a:path>
              <a:path w="1520825" h="565785">
                <a:moveTo>
                  <a:pt x="96265" y="469646"/>
                </a:moveTo>
                <a:lnTo>
                  <a:pt x="92456" y="470662"/>
                </a:lnTo>
                <a:lnTo>
                  <a:pt x="58038" y="529662"/>
                </a:lnTo>
                <a:lnTo>
                  <a:pt x="58038" y="553085"/>
                </a:lnTo>
                <a:lnTo>
                  <a:pt x="59083" y="553085"/>
                </a:lnTo>
                <a:lnTo>
                  <a:pt x="101600" y="480060"/>
                </a:lnTo>
                <a:lnTo>
                  <a:pt x="103377" y="477139"/>
                </a:lnTo>
                <a:lnTo>
                  <a:pt x="102362" y="473202"/>
                </a:lnTo>
                <a:lnTo>
                  <a:pt x="96265" y="469646"/>
                </a:lnTo>
                <a:close/>
              </a:path>
              <a:path w="1520825" h="565785">
                <a:moveTo>
                  <a:pt x="51688" y="540548"/>
                </a:moveTo>
                <a:lnTo>
                  <a:pt x="46227" y="549910"/>
                </a:lnTo>
                <a:lnTo>
                  <a:pt x="57150" y="549910"/>
                </a:lnTo>
                <a:lnTo>
                  <a:pt x="51688" y="540548"/>
                </a:lnTo>
                <a:close/>
              </a:path>
              <a:path w="1520825" h="565785">
                <a:moveTo>
                  <a:pt x="58038" y="529662"/>
                </a:moveTo>
                <a:lnTo>
                  <a:pt x="51688" y="540548"/>
                </a:lnTo>
                <a:lnTo>
                  <a:pt x="57150" y="549910"/>
                </a:lnTo>
                <a:lnTo>
                  <a:pt x="58038" y="549910"/>
                </a:lnTo>
                <a:lnTo>
                  <a:pt x="58038" y="529662"/>
                </a:lnTo>
                <a:close/>
              </a:path>
              <a:path w="1520825" h="565785">
                <a:moveTo>
                  <a:pt x="1507871" y="276479"/>
                </a:moveTo>
                <a:lnTo>
                  <a:pt x="48133" y="276479"/>
                </a:lnTo>
                <a:lnTo>
                  <a:pt x="45338" y="279400"/>
                </a:lnTo>
                <a:lnTo>
                  <a:pt x="45338" y="529662"/>
                </a:lnTo>
                <a:lnTo>
                  <a:pt x="51688" y="540548"/>
                </a:lnTo>
                <a:lnTo>
                  <a:pt x="58038" y="529662"/>
                </a:lnTo>
                <a:lnTo>
                  <a:pt x="58038" y="289179"/>
                </a:lnTo>
                <a:lnTo>
                  <a:pt x="51688" y="289179"/>
                </a:lnTo>
                <a:lnTo>
                  <a:pt x="58038" y="282829"/>
                </a:lnTo>
                <a:lnTo>
                  <a:pt x="1507871" y="282829"/>
                </a:lnTo>
                <a:lnTo>
                  <a:pt x="1507871" y="276479"/>
                </a:lnTo>
                <a:close/>
              </a:path>
              <a:path w="1520825" h="565785">
                <a:moveTo>
                  <a:pt x="58038" y="282829"/>
                </a:moveTo>
                <a:lnTo>
                  <a:pt x="51688" y="289179"/>
                </a:lnTo>
                <a:lnTo>
                  <a:pt x="58038" y="289179"/>
                </a:lnTo>
                <a:lnTo>
                  <a:pt x="58038" y="282829"/>
                </a:lnTo>
                <a:close/>
              </a:path>
              <a:path w="1520825" h="565785">
                <a:moveTo>
                  <a:pt x="1520571" y="276479"/>
                </a:moveTo>
                <a:lnTo>
                  <a:pt x="1514221" y="276479"/>
                </a:lnTo>
                <a:lnTo>
                  <a:pt x="1507871" y="282829"/>
                </a:lnTo>
                <a:lnTo>
                  <a:pt x="58038" y="282829"/>
                </a:lnTo>
                <a:lnTo>
                  <a:pt x="58038" y="289179"/>
                </a:lnTo>
                <a:lnTo>
                  <a:pt x="1517777" y="289179"/>
                </a:lnTo>
                <a:lnTo>
                  <a:pt x="1520571" y="286385"/>
                </a:lnTo>
                <a:lnTo>
                  <a:pt x="1520571" y="276479"/>
                </a:lnTo>
                <a:close/>
              </a:path>
              <a:path w="1520825" h="565785">
                <a:moveTo>
                  <a:pt x="1520571" y="0"/>
                </a:moveTo>
                <a:lnTo>
                  <a:pt x="1507871" y="0"/>
                </a:lnTo>
                <a:lnTo>
                  <a:pt x="1507871" y="282829"/>
                </a:lnTo>
                <a:lnTo>
                  <a:pt x="1514221" y="276479"/>
                </a:lnTo>
                <a:lnTo>
                  <a:pt x="1520571" y="276479"/>
                </a:lnTo>
                <a:lnTo>
                  <a:pt x="1520571" y="0"/>
                </a:lnTo>
                <a:close/>
              </a:path>
            </a:pathLst>
          </a:custGeom>
          <a:solidFill>
            <a:srgbClr val="4E67C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9445752" y="2358898"/>
            <a:ext cx="1558925" cy="894715"/>
          </a:xfrm>
          <a:custGeom>
            <a:avLst/>
            <a:gdLst/>
            <a:ahLst/>
            <a:cxnLst/>
            <a:rect l="l" t="t" r="r" b="b"/>
            <a:pathLst>
              <a:path w="1558925" h="894714">
                <a:moveTo>
                  <a:pt x="1514348" y="818514"/>
                </a:moveTo>
                <a:lnTo>
                  <a:pt x="1482598" y="818514"/>
                </a:lnTo>
                <a:lnTo>
                  <a:pt x="1520698" y="894714"/>
                </a:lnTo>
                <a:lnTo>
                  <a:pt x="1552448" y="831214"/>
                </a:lnTo>
                <a:lnTo>
                  <a:pt x="1514348" y="831214"/>
                </a:lnTo>
                <a:lnTo>
                  <a:pt x="1514348" y="818514"/>
                </a:lnTo>
                <a:close/>
              </a:path>
              <a:path w="1558925" h="894714">
                <a:moveTo>
                  <a:pt x="1514348" y="6350"/>
                </a:moveTo>
                <a:lnTo>
                  <a:pt x="1514348" y="831214"/>
                </a:lnTo>
                <a:lnTo>
                  <a:pt x="1527048" y="831214"/>
                </a:lnTo>
                <a:lnTo>
                  <a:pt x="1527048" y="12700"/>
                </a:lnTo>
                <a:lnTo>
                  <a:pt x="1520698" y="12700"/>
                </a:lnTo>
                <a:lnTo>
                  <a:pt x="1514348" y="6350"/>
                </a:lnTo>
                <a:close/>
              </a:path>
              <a:path w="1558925" h="894714">
                <a:moveTo>
                  <a:pt x="1558798" y="818514"/>
                </a:moveTo>
                <a:lnTo>
                  <a:pt x="1527048" y="818514"/>
                </a:lnTo>
                <a:lnTo>
                  <a:pt x="1527048" y="831214"/>
                </a:lnTo>
                <a:lnTo>
                  <a:pt x="1552448" y="831214"/>
                </a:lnTo>
                <a:lnTo>
                  <a:pt x="1558798" y="818514"/>
                </a:lnTo>
                <a:close/>
              </a:path>
              <a:path w="1558925" h="894714">
                <a:moveTo>
                  <a:pt x="1524253" y="0"/>
                </a:moveTo>
                <a:lnTo>
                  <a:pt x="0" y="0"/>
                </a:lnTo>
                <a:lnTo>
                  <a:pt x="0" y="12700"/>
                </a:lnTo>
                <a:lnTo>
                  <a:pt x="1514348" y="12700"/>
                </a:lnTo>
                <a:lnTo>
                  <a:pt x="1514348" y="6350"/>
                </a:lnTo>
                <a:lnTo>
                  <a:pt x="1527048" y="6350"/>
                </a:lnTo>
                <a:lnTo>
                  <a:pt x="1527048" y="2793"/>
                </a:lnTo>
                <a:lnTo>
                  <a:pt x="1524253" y="0"/>
                </a:lnTo>
                <a:close/>
              </a:path>
              <a:path w="1558925" h="894714">
                <a:moveTo>
                  <a:pt x="1527048" y="6350"/>
                </a:moveTo>
                <a:lnTo>
                  <a:pt x="1514348" y="6350"/>
                </a:lnTo>
                <a:lnTo>
                  <a:pt x="1520698" y="12700"/>
                </a:lnTo>
                <a:lnTo>
                  <a:pt x="1527048" y="12700"/>
                </a:lnTo>
                <a:lnTo>
                  <a:pt x="1527048" y="6350"/>
                </a:lnTo>
                <a:close/>
              </a:path>
            </a:pathLst>
          </a:custGeom>
          <a:solidFill>
            <a:srgbClr val="4E67C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6315202" y="4549140"/>
            <a:ext cx="4689475" cy="1483360"/>
          </a:xfrm>
          <a:custGeom>
            <a:avLst/>
            <a:gdLst/>
            <a:ahLst/>
            <a:cxnLst/>
            <a:rect l="l" t="t" r="r" b="b"/>
            <a:pathLst>
              <a:path w="4689475" h="1483360">
                <a:moveTo>
                  <a:pt x="12700" y="615823"/>
                </a:moveTo>
                <a:lnTo>
                  <a:pt x="0" y="615823"/>
                </a:lnTo>
                <a:lnTo>
                  <a:pt x="0" y="1479931"/>
                </a:lnTo>
                <a:lnTo>
                  <a:pt x="2794" y="1482775"/>
                </a:lnTo>
                <a:lnTo>
                  <a:pt x="4654804" y="1482775"/>
                </a:lnTo>
                <a:lnTo>
                  <a:pt x="4657598" y="1479931"/>
                </a:lnTo>
                <a:lnTo>
                  <a:pt x="4657598" y="1476425"/>
                </a:lnTo>
                <a:lnTo>
                  <a:pt x="12700" y="1476425"/>
                </a:lnTo>
                <a:lnTo>
                  <a:pt x="6350" y="1470075"/>
                </a:lnTo>
                <a:lnTo>
                  <a:pt x="12700" y="1470075"/>
                </a:lnTo>
                <a:lnTo>
                  <a:pt x="12700" y="615823"/>
                </a:lnTo>
                <a:close/>
              </a:path>
              <a:path w="4689475" h="1483360">
                <a:moveTo>
                  <a:pt x="12700" y="1470075"/>
                </a:moveTo>
                <a:lnTo>
                  <a:pt x="6350" y="1470075"/>
                </a:lnTo>
                <a:lnTo>
                  <a:pt x="12700" y="1476425"/>
                </a:lnTo>
                <a:lnTo>
                  <a:pt x="12700" y="1470075"/>
                </a:lnTo>
                <a:close/>
              </a:path>
              <a:path w="4689475" h="1483360">
                <a:moveTo>
                  <a:pt x="4644898" y="1470075"/>
                </a:moveTo>
                <a:lnTo>
                  <a:pt x="12700" y="1470075"/>
                </a:lnTo>
                <a:lnTo>
                  <a:pt x="12700" y="1476425"/>
                </a:lnTo>
                <a:lnTo>
                  <a:pt x="4644898" y="1476425"/>
                </a:lnTo>
                <a:lnTo>
                  <a:pt x="4644898" y="1470075"/>
                </a:lnTo>
                <a:close/>
              </a:path>
              <a:path w="4689475" h="1483360">
                <a:moveTo>
                  <a:pt x="4657598" y="63500"/>
                </a:moveTo>
                <a:lnTo>
                  <a:pt x="4644898" y="63500"/>
                </a:lnTo>
                <a:lnTo>
                  <a:pt x="4644898" y="1476425"/>
                </a:lnTo>
                <a:lnTo>
                  <a:pt x="4651248" y="1470075"/>
                </a:lnTo>
                <a:lnTo>
                  <a:pt x="4657598" y="1470075"/>
                </a:lnTo>
                <a:lnTo>
                  <a:pt x="4657598" y="63500"/>
                </a:lnTo>
                <a:close/>
              </a:path>
              <a:path w="4689475" h="1483360">
                <a:moveTo>
                  <a:pt x="4657598" y="1470075"/>
                </a:moveTo>
                <a:lnTo>
                  <a:pt x="4651248" y="1470075"/>
                </a:lnTo>
                <a:lnTo>
                  <a:pt x="4644898" y="1476425"/>
                </a:lnTo>
                <a:lnTo>
                  <a:pt x="4657598" y="1476425"/>
                </a:lnTo>
                <a:lnTo>
                  <a:pt x="4657598" y="1470075"/>
                </a:lnTo>
                <a:close/>
              </a:path>
              <a:path w="4689475" h="1483360">
                <a:moveTo>
                  <a:pt x="4651248" y="0"/>
                </a:moveTo>
                <a:lnTo>
                  <a:pt x="4613148" y="76200"/>
                </a:lnTo>
                <a:lnTo>
                  <a:pt x="4644898" y="76200"/>
                </a:lnTo>
                <a:lnTo>
                  <a:pt x="4644898" y="63500"/>
                </a:lnTo>
                <a:lnTo>
                  <a:pt x="4682998" y="63500"/>
                </a:lnTo>
                <a:lnTo>
                  <a:pt x="4651248" y="0"/>
                </a:lnTo>
                <a:close/>
              </a:path>
              <a:path w="4689475" h="1483360">
                <a:moveTo>
                  <a:pt x="4682998" y="63500"/>
                </a:moveTo>
                <a:lnTo>
                  <a:pt x="4657598" y="63500"/>
                </a:lnTo>
                <a:lnTo>
                  <a:pt x="4657598" y="76200"/>
                </a:lnTo>
                <a:lnTo>
                  <a:pt x="4689348" y="76200"/>
                </a:lnTo>
                <a:lnTo>
                  <a:pt x="4682998" y="63500"/>
                </a:lnTo>
                <a:close/>
              </a:path>
            </a:pathLst>
          </a:custGeom>
          <a:solidFill>
            <a:srgbClr val="4E67C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955"/>
              </a:lnSpc>
            </a:pPr>
            <a:r>
              <a:rPr lang="en-US" spc="-5"/>
              <a:t>Vinay Goyal</a:t>
            </a:r>
            <a:endParaRPr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188719" y="1389888"/>
            <a:ext cx="9966960" cy="0"/>
          </a:xfrm>
          <a:custGeom>
            <a:avLst/>
            <a:gdLst/>
            <a:ahLst/>
            <a:cxnLst/>
            <a:rect l="l" t="t" r="r" b="b"/>
            <a:pathLst>
              <a:path w="9966960">
                <a:moveTo>
                  <a:pt x="0" y="0"/>
                </a:moveTo>
                <a:lnTo>
                  <a:pt x="9966960" y="0"/>
                </a:lnTo>
              </a:path>
            </a:pathLst>
          </a:custGeom>
          <a:ln w="6096">
            <a:solidFill>
              <a:srgbClr val="7E7E7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176324" y="529590"/>
            <a:ext cx="9165590" cy="6807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-55" dirty="0"/>
              <a:t>Significant </a:t>
            </a:r>
            <a:r>
              <a:rPr spc="-50" dirty="0"/>
              <a:t>changes </a:t>
            </a:r>
            <a:r>
              <a:rPr spc="-30" dirty="0"/>
              <a:t>in </a:t>
            </a:r>
            <a:r>
              <a:rPr spc="-40" dirty="0"/>
              <a:t>the </a:t>
            </a:r>
            <a:r>
              <a:rPr spc="-50" dirty="0"/>
              <a:t>meaning </a:t>
            </a:r>
            <a:r>
              <a:rPr spc="-25" dirty="0"/>
              <a:t>of</a:t>
            </a:r>
            <a:r>
              <a:rPr spc="-375" dirty="0"/>
              <a:t> </a:t>
            </a:r>
            <a:r>
              <a:rPr spc="-45" dirty="0"/>
              <a:t>lease</a:t>
            </a:r>
          </a:p>
        </p:txBody>
      </p:sp>
      <p:sp>
        <p:nvSpPr>
          <p:cNvPr id="5" name="object 5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955"/>
              </a:lnSpc>
            </a:pPr>
            <a:r>
              <a:rPr lang="en-US" spc="-5"/>
              <a:t>Vinay Goyal</a:t>
            </a:r>
            <a:endParaRPr dirty="0"/>
          </a:p>
        </p:txBody>
      </p:sp>
      <p:sp>
        <p:nvSpPr>
          <p:cNvPr id="4" name="object 4"/>
          <p:cNvSpPr txBox="1"/>
          <p:nvPr/>
        </p:nvSpPr>
        <p:spPr>
          <a:xfrm>
            <a:off x="1084884" y="1344356"/>
            <a:ext cx="9672955" cy="1983739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 marR="1049020">
              <a:lnSpc>
                <a:spcPct val="148300"/>
              </a:lnSpc>
              <a:spcBef>
                <a:spcPts val="110"/>
              </a:spcBef>
            </a:pPr>
            <a:r>
              <a:rPr sz="2000" spc="-30" dirty="0">
                <a:solidFill>
                  <a:srgbClr val="404040"/>
                </a:solidFill>
                <a:latin typeface="Calibri"/>
                <a:cs typeface="Calibri"/>
              </a:rPr>
              <a:t>Earlier, </a:t>
            </a:r>
            <a:r>
              <a:rPr sz="2000" spc="-5" dirty="0">
                <a:solidFill>
                  <a:srgbClr val="404040"/>
                </a:solidFill>
                <a:latin typeface="Calibri"/>
                <a:cs typeface="Calibri"/>
              </a:rPr>
              <a:t>uncertainty </a:t>
            </a:r>
            <a:r>
              <a:rPr sz="2000" spc="-10" dirty="0">
                <a:solidFill>
                  <a:srgbClr val="404040"/>
                </a:solidFill>
                <a:latin typeface="Calibri"/>
                <a:cs typeface="Calibri"/>
              </a:rPr>
              <a:t>prevailed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about capacity </a:t>
            </a:r>
            <a:r>
              <a:rPr sz="2000" spc="-5" dirty="0">
                <a:solidFill>
                  <a:srgbClr val="404040"/>
                </a:solidFill>
                <a:latin typeface="Calibri"/>
                <a:cs typeface="Calibri"/>
              </a:rPr>
              <a:t>sharing </a:t>
            </a:r>
            <a:r>
              <a:rPr sz="2000" spc="-10" dirty="0">
                <a:solidFill>
                  <a:srgbClr val="404040"/>
                </a:solidFill>
                <a:latin typeface="Calibri"/>
                <a:cs typeface="Calibri"/>
              </a:rPr>
              <a:t>contracts </a:t>
            </a:r>
            <a:r>
              <a:rPr sz="2000" spc="-5" dirty="0">
                <a:solidFill>
                  <a:srgbClr val="404040"/>
                </a:solidFill>
                <a:latin typeface="Calibri"/>
                <a:cs typeface="Calibri"/>
              </a:rPr>
              <a:t>such as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IRU </a:t>
            </a:r>
            <a:r>
              <a:rPr sz="2000" spc="-10" dirty="0">
                <a:solidFill>
                  <a:srgbClr val="404040"/>
                </a:solidFill>
                <a:latin typeface="Calibri"/>
                <a:cs typeface="Calibri"/>
              </a:rPr>
              <a:t>contracts  For </a:t>
            </a:r>
            <a:r>
              <a:rPr sz="2000" spc="-15" dirty="0">
                <a:solidFill>
                  <a:srgbClr val="404040"/>
                </a:solidFill>
                <a:latin typeface="Calibri"/>
                <a:cs typeface="Calibri"/>
              </a:rPr>
              <a:t>examining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the </a:t>
            </a:r>
            <a:r>
              <a:rPr sz="2000" spc="-5" dirty="0">
                <a:solidFill>
                  <a:srgbClr val="404040"/>
                </a:solidFill>
                <a:latin typeface="Calibri"/>
                <a:cs typeface="Calibri"/>
              </a:rPr>
              <a:t>presence of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lease in a </a:t>
            </a:r>
            <a:r>
              <a:rPr sz="2000" spc="-5" dirty="0">
                <a:solidFill>
                  <a:srgbClr val="404040"/>
                </a:solidFill>
                <a:latin typeface="Calibri"/>
                <a:cs typeface="Calibri"/>
              </a:rPr>
              <a:t>transaction,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IFRIC 4 </a:t>
            </a:r>
            <a:r>
              <a:rPr sz="2000" spc="-5" dirty="0">
                <a:solidFill>
                  <a:srgbClr val="404040"/>
                </a:solidFill>
                <a:latin typeface="Calibri"/>
                <a:cs typeface="Calibri"/>
              </a:rPr>
              <a:t>had </a:t>
            </a:r>
            <a:r>
              <a:rPr sz="2000" spc="-15" dirty="0">
                <a:solidFill>
                  <a:srgbClr val="404040"/>
                </a:solidFill>
                <a:latin typeface="Calibri"/>
                <a:cs typeface="Calibri"/>
              </a:rPr>
              <a:t>to </a:t>
            </a:r>
            <a:r>
              <a:rPr sz="2000" spc="-5" dirty="0">
                <a:solidFill>
                  <a:srgbClr val="404040"/>
                </a:solidFill>
                <a:latin typeface="Calibri"/>
                <a:cs typeface="Calibri"/>
              </a:rPr>
              <a:t>be </a:t>
            </a:r>
            <a:r>
              <a:rPr sz="2000" spc="-15" dirty="0">
                <a:solidFill>
                  <a:srgbClr val="404040"/>
                </a:solidFill>
                <a:latin typeface="Calibri"/>
                <a:cs typeface="Calibri"/>
              </a:rPr>
              <a:t>referred </a:t>
            </a:r>
            <a:r>
              <a:rPr sz="2000" spc="-10" dirty="0">
                <a:solidFill>
                  <a:srgbClr val="404040"/>
                </a:solidFill>
                <a:latin typeface="Calibri"/>
                <a:cs typeface="Calibri"/>
              </a:rPr>
              <a:t>to 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Ind AS 116 </a:t>
            </a:r>
            <a:r>
              <a:rPr sz="2000" spc="-5" dirty="0">
                <a:solidFill>
                  <a:srgbClr val="404040"/>
                </a:solidFill>
                <a:latin typeface="Calibri"/>
                <a:cs typeface="Calibri"/>
              </a:rPr>
              <a:t>has </a:t>
            </a:r>
            <a:r>
              <a:rPr sz="2000" spc="-10" dirty="0">
                <a:solidFill>
                  <a:srgbClr val="404040"/>
                </a:solidFill>
                <a:latin typeface="Calibri"/>
                <a:cs typeface="Calibri"/>
              </a:rPr>
              <a:t>provided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clarity in this </a:t>
            </a:r>
            <a:r>
              <a:rPr sz="2000" spc="-15" dirty="0">
                <a:solidFill>
                  <a:srgbClr val="404040"/>
                </a:solidFill>
                <a:latin typeface="Calibri"/>
                <a:cs typeface="Calibri"/>
              </a:rPr>
              <a:t>regard</a:t>
            </a:r>
            <a:r>
              <a:rPr sz="2000" spc="-3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-</a:t>
            </a:r>
            <a:endParaRPr sz="2000">
              <a:latin typeface="Calibri"/>
              <a:cs typeface="Calibri"/>
            </a:endParaRPr>
          </a:p>
          <a:p>
            <a:pPr marL="396240" marR="5080" indent="-182880">
              <a:lnSpc>
                <a:spcPts val="2160"/>
              </a:lnSpc>
              <a:spcBef>
                <a:spcPts val="440"/>
              </a:spcBef>
              <a:buClr>
                <a:srgbClr val="4E67C7"/>
              </a:buClr>
              <a:buChar char="◦"/>
              <a:tabLst>
                <a:tab pos="396875" algn="l"/>
              </a:tabLst>
            </a:pPr>
            <a:r>
              <a:rPr sz="2000" spc="-25" dirty="0">
                <a:solidFill>
                  <a:srgbClr val="2AB1E6"/>
                </a:solidFill>
                <a:latin typeface="Calibri"/>
                <a:cs typeface="Calibri"/>
              </a:rPr>
              <a:t>Para </a:t>
            </a:r>
            <a:r>
              <a:rPr sz="2000" dirty="0">
                <a:solidFill>
                  <a:srgbClr val="2AB1E6"/>
                </a:solidFill>
                <a:latin typeface="Calibri"/>
                <a:cs typeface="Calibri"/>
              </a:rPr>
              <a:t>B20 </a:t>
            </a:r>
            <a:r>
              <a:rPr sz="2000" spc="-10" dirty="0">
                <a:solidFill>
                  <a:srgbClr val="2AB1E6"/>
                </a:solidFill>
                <a:latin typeface="Calibri"/>
                <a:cs typeface="Calibri"/>
              </a:rPr>
              <a:t>provides </a:t>
            </a:r>
            <a:r>
              <a:rPr sz="2000" spc="-5" dirty="0">
                <a:solidFill>
                  <a:srgbClr val="2AB1E6"/>
                </a:solidFill>
                <a:latin typeface="Calibri"/>
                <a:cs typeface="Calibri"/>
              </a:rPr>
              <a:t>that </a:t>
            </a:r>
            <a:r>
              <a:rPr sz="2000" dirty="0">
                <a:solidFill>
                  <a:srgbClr val="2AB1E6"/>
                </a:solidFill>
                <a:latin typeface="Calibri"/>
                <a:cs typeface="Calibri"/>
              </a:rPr>
              <a:t>a lease is a </a:t>
            </a:r>
            <a:r>
              <a:rPr sz="2000" spc="-5" dirty="0">
                <a:solidFill>
                  <a:srgbClr val="2AB1E6"/>
                </a:solidFill>
                <a:latin typeface="Calibri"/>
                <a:cs typeface="Calibri"/>
              </a:rPr>
              <a:t>lease of identified asset </a:t>
            </a:r>
            <a:r>
              <a:rPr sz="2000" dirty="0">
                <a:solidFill>
                  <a:srgbClr val="2AB1E6"/>
                </a:solidFill>
                <a:latin typeface="Calibri"/>
                <a:cs typeface="Calibri"/>
              </a:rPr>
              <a:t>if the </a:t>
            </a:r>
            <a:r>
              <a:rPr sz="2000" spc="-5" dirty="0">
                <a:solidFill>
                  <a:srgbClr val="2AB1E6"/>
                </a:solidFill>
                <a:latin typeface="Calibri"/>
                <a:cs typeface="Calibri"/>
              </a:rPr>
              <a:t>asset </a:t>
            </a:r>
            <a:r>
              <a:rPr sz="2000" dirty="0">
                <a:solidFill>
                  <a:srgbClr val="2AB1E6"/>
                </a:solidFill>
                <a:latin typeface="Calibri"/>
                <a:cs typeface="Calibri"/>
              </a:rPr>
              <a:t>is </a:t>
            </a:r>
            <a:r>
              <a:rPr sz="2000" spc="-10" dirty="0">
                <a:solidFill>
                  <a:srgbClr val="2AB1E6"/>
                </a:solidFill>
                <a:latin typeface="Calibri"/>
                <a:cs typeface="Calibri"/>
              </a:rPr>
              <a:t>physically </a:t>
            </a:r>
            <a:r>
              <a:rPr sz="2000" spc="-5" dirty="0">
                <a:solidFill>
                  <a:srgbClr val="2AB1E6"/>
                </a:solidFill>
                <a:latin typeface="Calibri"/>
                <a:cs typeface="Calibri"/>
              </a:rPr>
              <a:t>distinct  </a:t>
            </a:r>
            <a:r>
              <a:rPr sz="2000" spc="-10" dirty="0">
                <a:solidFill>
                  <a:srgbClr val="2AB1E6"/>
                </a:solidFill>
                <a:latin typeface="Calibri"/>
                <a:cs typeface="Calibri"/>
              </a:rPr>
              <a:t>(for example, </a:t>
            </a:r>
            <a:r>
              <a:rPr sz="2000" spc="-5" dirty="0">
                <a:solidFill>
                  <a:srgbClr val="2AB1E6"/>
                </a:solidFill>
                <a:latin typeface="Calibri"/>
                <a:cs typeface="Calibri"/>
              </a:rPr>
              <a:t>floor of </a:t>
            </a:r>
            <a:r>
              <a:rPr sz="2000" dirty="0">
                <a:solidFill>
                  <a:srgbClr val="2AB1E6"/>
                </a:solidFill>
                <a:latin typeface="Calibri"/>
                <a:cs typeface="Calibri"/>
              </a:rPr>
              <a:t>a</a:t>
            </a:r>
            <a:r>
              <a:rPr sz="2000" spc="-5" dirty="0">
                <a:solidFill>
                  <a:srgbClr val="2AB1E6"/>
                </a:solidFill>
                <a:latin typeface="Calibri"/>
                <a:cs typeface="Calibri"/>
              </a:rPr>
              <a:t> building)</a:t>
            </a:r>
            <a:endParaRPr sz="20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188719" y="1389888"/>
            <a:ext cx="9966960" cy="0"/>
          </a:xfrm>
          <a:custGeom>
            <a:avLst/>
            <a:gdLst/>
            <a:ahLst/>
            <a:cxnLst/>
            <a:rect l="l" t="t" r="r" b="b"/>
            <a:pathLst>
              <a:path w="9966960">
                <a:moveTo>
                  <a:pt x="0" y="0"/>
                </a:moveTo>
                <a:lnTo>
                  <a:pt x="9966960" y="0"/>
                </a:lnTo>
              </a:path>
            </a:pathLst>
          </a:custGeom>
          <a:ln w="6096">
            <a:solidFill>
              <a:srgbClr val="7E7E7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176324" y="449326"/>
            <a:ext cx="6639559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800" spc="-40" dirty="0"/>
              <a:t>Low </a:t>
            </a:r>
            <a:r>
              <a:rPr sz="4800" spc="-60" dirty="0"/>
              <a:t>value </a:t>
            </a:r>
            <a:r>
              <a:rPr sz="4800" spc="-50" dirty="0"/>
              <a:t>assets </a:t>
            </a:r>
            <a:r>
              <a:rPr sz="4800" dirty="0"/>
              <a:t>–</a:t>
            </a:r>
            <a:r>
              <a:rPr sz="4800" spc="-295" dirty="0"/>
              <a:t> </a:t>
            </a:r>
            <a:r>
              <a:rPr sz="4800" spc="-45" dirty="0"/>
              <a:t>meaning</a:t>
            </a:r>
            <a:endParaRPr sz="4800"/>
          </a:p>
        </p:txBody>
      </p:sp>
      <p:sp>
        <p:nvSpPr>
          <p:cNvPr id="4" name="object 4"/>
          <p:cNvSpPr txBox="1"/>
          <p:nvPr/>
        </p:nvSpPr>
        <p:spPr>
          <a:xfrm>
            <a:off x="192735" y="1491742"/>
            <a:ext cx="5383530" cy="2880360"/>
          </a:xfrm>
          <a:prstGeom prst="rect">
            <a:avLst/>
          </a:prstGeom>
        </p:spPr>
        <p:txBody>
          <a:bodyPr vert="horz" wrap="square" lIns="0" tIns="39370" rIns="0" bIns="0" rtlCol="0">
            <a:spAutoFit/>
          </a:bodyPr>
          <a:lstStyle/>
          <a:p>
            <a:pPr marL="274320" marR="122555" indent="-262255">
              <a:lnSpc>
                <a:spcPts val="1730"/>
              </a:lnSpc>
              <a:spcBef>
                <a:spcPts val="310"/>
              </a:spcBef>
              <a:buClr>
                <a:srgbClr val="4E67C7"/>
              </a:buClr>
              <a:buFont typeface="Wingdings"/>
              <a:buChar char=""/>
              <a:tabLst>
                <a:tab pos="274955" algn="l"/>
              </a:tabLst>
            </a:pPr>
            <a:r>
              <a:rPr sz="1600" spc="-5" dirty="0">
                <a:latin typeface="Calibri"/>
                <a:cs typeface="Calibri"/>
              </a:rPr>
              <a:t>The </a:t>
            </a:r>
            <a:r>
              <a:rPr sz="1600" spc="-10" dirty="0">
                <a:latin typeface="Calibri"/>
                <a:cs typeface="Calibri"/>
              </a:rPr>
              <a:t>purpose </a:t>
            </a:r>
            <a:r>
              <a:rPr sz="1600" spc="-5" dirty="0">
                <a:latin typeface="Calibri"/>
                <a:cs typeface="Calibri"/>
              </a:rPr>
              <a:t>of the </a:t>
            </a:r>
            <a:r>
              <a:rPr sz="1600" spc="-10" dirty="0">
                <a:latin typeface="Calibri"/>
                <a:cs typeface="Calibri"/>
              </a:rPr>
              <a:t>Standard </a:t>
            </a:r>
            <a:r>
              <a:rPr sz="1600" dirty="0">
                <a:latin typeface="Calibri"/>
                <a:cs typeface="Calibri"/>
              </a:rPr>
              <a:t>giving </a:t>
            </a:r>
            <a:r>
              <a:rPr sz="1600" spc="-5" dirty="0">
                <a:latin typeface="Calibri"/>
                <a:cs typeface="Calibri"/>
              </a:rPr>
              <a:t>a </a:t>
            </a:r>
            <a:r>
              <a:rPr sz="1600" spc="-10" dirty="0">
                <a:latin typeface="Calibri"/>
                <a:cs typeface="Calibri"/>
              </a:rPr>
              <a:t>carve out </a:t>
            </a:r>
            <a:r>
              <a:rPr sz="1600" spc="-5" dirty="0">
                <a:latin typeface="Calibri"/>
                <a:cs typeface="Calibri"/>
              </a:rPr>
              <a:t>is </a:t>
            </a:r>
            <a:r>
              <a:rPr sz="1600" spc="-10" dirty="0">
                <a:latin typeface="Calibri"/>
                <a:cs typeface="Calibri"/>
              </a:rPr>
              <a:t>to </a:t>
            </a:r>
            <a:r>
              <a:rPr sz="1600" spc="-15" dirty="0">
                <a:latin typeface="Calibri"/>
                <a:cs typeface="Calibri"/>
              </a:rPr>
              <a:t>focus </a:t>
            </a:r>
            <a:r>
              <a:rPr sz="1600" spc="-10" dirty="0">
                <a:latin typeface="Calibri"/>
                <a:cs typeface="Calibri"/>
              </a:rPr>
              <a:t>on  </a:t>
            </a:r>
            <a:r>
              <a:rPr sz="1600" spc="-5" dirty="0">
                <a:latin typeface="Calibri"/>
                <a:cs typeface="Calibri"/>
              </a:rPr>
              <a:t>materiality</a:t>
            </a:r>
            <a:endParaRPr sz="1600">
              <a:latin typeface="Calibri"/>
              <a:cs typeface="Calibri"/>
            </a:endParaRPr>
          </a:p>
          <a:p>
            <a:pPr marL="274320" indent="-262255">
              <a:lnSpc>
                <a:spcPts val="1825"/>
              </a:lnSpc>
              <a:spcBef>
                <a:spcPts val="1185"/>
              </a:spcBef>
              <a:buClr>
                <a:srgbClr val="4E67C7"/>
              </a:buClr>
              <a:buFont typeface="Wingdings"/>
              <a:buChar char=""/>
              <a:tabLst>
                <a:tab pos="274955" algn="l"/>
              </a:tabLst>
            </a:pPr>
            <a:r>
              <a:rPr sz="1600" spc="-15" dirty="0">
                <a:latin typeface="Calibri"/>
                <a:cs typeface="Calibri"/>
              </a:rPr>
              <a:t>Illustratively, </a:t>
            </a:r>
            <a:r>
              <a:rPr sz="1600" spc="-5" dirty="0">
                <a:latin typeface="Calibri"/>
                <a:cs typeface="Calibri"/>
              </a:rPr>
              <a:t>assets of </a:t>
            </a:r>
            <a:r>
              <a:rPr sz="1600" spc="-10" dirty="0">
                <a:latin typeface="Calibri"/>
                <a:cs typeface="Calibri"/>
              </a:rPr>
              <a:t>upto </a:t>
            </a:r>
            <a:r>
              <a:rPr sz="1600" spc="-5" dirty="0">
                <a:latin typeface="Calibri"/>
                <a:cs typeface="Calibri"/>
              </a:rPr>
              <a:t>$ </a:t>
            </a:r>
            <a:r>
              <a:rPr sz="1600" spc="-10" dirty="0">
                <a:latin typeface="Calibri"/>
                <a:cs typeface="Calibri"/>
              </a:rPr>
              <a:t>5000 </a:t>
            </a:r>
            <a:r>
              <a:rPr sz="1600" spc="-15" dirty="0">
                <a:latin typeface="Calibri"/>
                <a:cs typeface="Calibri"/>
              </a:rPr>
              <a:t>have </a:t>
            </a:r>
            <a:r>
              <a:rPr sz="1600" spc="-10" dirty="0">
                <a:latin typeface="Calibri"/>
                <a:cs typeface="Calibri"/>
              </a:rPr>
              <a:t>been </a:t>
            </a:r>
            <a:r>
              <a:rPr sz="1600" spc="-15" dirty="0">
                <a:latin typeface="Calibri"/>
                <a:cs typeface="Calibri"/>
              </a:rPr>
              <a:t>regarded </a:t>
            </a:r>
            <a:r>
              <a:rPr sz="1600" spc="-5" dirty="0">
                <a:latin typeface="Calibri"/>
                <a:cs typeface="Calibri"/>
              </a:rPr>
              <a:t>as</a:t>
            </a:r>
            <a:r>
              <a:rPr sz="1600" spc="120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low</a:t>
            </a:r>
            <a:endParaRPr sz="1600">
              <a:latin typeface="Calibri"/>
              <a:cs typeface="Calibri"/>
            </a:endParaRPr>
          </a:p>
          <a:p>
            <a:pPr marL="274320">
              <a:lnSpc>
                <a:spcPts val="1825"/>
              </a:lnSpc>
            </a:pPr>
            <a:r>
              <a:rPr sz="1600" spc="-10" dirty="0">
                <a:latin typeface="Calibri"/>
                <a:cs typeface="Calibri"/>
              </a:rPr>
              <a:t>value</a:t>
            </a:r>
            <a:endParaRPr sz="1600">
              <a:latin typeface="Calibri"/>
              <a:cs typeface="Calibri"/>
            </a:endParaRPr>
          </a:p>
          <a:p>
            <a:pPr marL="460375" lvl="1" indent="-137795">
              <a:lnSpc>
                <a:spcPct val="100000"/>
              </a:lnSpc>
              <a:spcBef>
                <a:spcPts val="204"/>
              </a:spcBef>
              <a:buClr>
                <a:srgbClr val="4E67C7"/>
              </a:buClr>
              <a:buFont typeface="Wingdings 3"/>
              <a:buChar char=""/>
              <a:tabLst>
                <a:tab pos="461009" algn="l"/>
              </a:tabLst>
            </a:pPr>
            <a:r>
              <a:rPr sz="1600" spc="-20" dirty="0">
                <a:latin typeface="Calibri"/>
                <a:cs typeface="Calibri"/>
              </a:rPr>
              <a:t>Value </a:t>
            </a:r>
            <a:r>
              <a:rPr sz="1600" spc="-5" dirty="0">
                <a:latin typeface="Calibri"/>
                <a:cs typeface="Calibri"/>
              </a:rPr>
              <a:t>is </a:t>
            </a:r>
            <a:r>
              <a:rPr sz="1600" spc="-10" dirty="0">
                <a:latin typeface="Calibri"/>
                <a:cs typeface="Calibri"/>
              </a:rPr>
              <a:t>value </a:t>
            </a:r>
            <a:r>
              <a:rPr sz="1600" spc="-5" dirty="0">
                <a:latin typeface="Calibri"/>
                <a:cs typeface="Calibri"/>
              </a:rPr>
              <a:t>when the asset is</a:t>
            </a:r>
            <a:r>
              <a:rPr sz="1600" spc="30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new</a:t>
            </a:r>
            <a:endParaRPr sz="1600">
              <a:latin typeface="Calibri"/>
              <a:cs typeface="Calibri"/>
            </a:endParaRPr>
          </a:p>
          <a:p>
            <a:pPr marL="274320" indent="-262255">
              <a:lnSpc>
                <a:spcPct val="100000"/>
              </a:lnSpc>
              <a:spcBef>
                <a:spcPts val="1400"/>
              </a:spcBef>
              <a:buClr>
                <a:srgbClr val="4E67C7"/>
              </a:buClr>
              <a:buFont typeface="Wingdings"/>
              <a:buChar char=""/>
              <a:tabLst>
                <a:tab pos="274955" algn="l"/>
              </a:tabLst>
            </a:pPr>
            <a:r>
              <a:rPr sz="1600" spc="-5" dirty="0">
                <a:latin typeface="Calibri"/>
                <a:cs typeface="Calibri"/>
              </a:rPr>
              <a:t>The election is based on lease-by-lease</a:t>
            </a:r>
            <a:r>
              <a:rPr sz="1600" spc="10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basis</a:t>
            </a:r>
            <a:endParaRPr sz="1600">
              <a:latin typeface="Calibri"/>
              <a:cs typeface="Calibri"/>
            </a:endParaRPr>
          </a:p>
          <a:p>
            <a:pPr marL="460375" lvl="1" indent="-137795">
              <a:lnSpc>
                <a:spcPct val="100000"/>
              </a:lnSpc>
              <a:spcBef>
                <a:spcPts val="220"/>
              </a:spcBef>
              <a:buClr>
                <a:srgbClr val="4E67C7"/>
              </a:buClr>
              <a:buFont typeface="Wingdings 3"/>
              <a:buChar char=""/>
              <a:tabLst>
                <a:tab pos="461009" algn="l"/>
              </a:tabLst>
            </a:pPr>
            <a:r>
              <a:rPr sz="1600" spc="-25" dirty="0">
                <a:latin typeface="Calibri"/>
                <a:cs typeface="Calibri"/>
              </a:rPr>
              <a:t>Para</a:t>
            </a:r>
            <a:r>
              <a:rPr sz="1600" spc="-10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8</a:t>
            </a:r>
            <a:endParaRPr sz="1600">
              <a:latin typeface="Calibri"/>
              <a:cs typeface="Calibri"/>
            </a:endParaRPr>
          </a:p>
          <a:p>
            <a:pPr marL="460375" lvl="1" indent="-137795">
              <a:lnSpc>
                <a:spcPct val="100000"/>
              </a:lnSpc>
              <a:spcBef>
                <a:spcPts val="405"/>
              </a:spcBef>
              <a:buClr>
                <a:srgbClr val="4E67C7"/>
              </a:buClr>
              <a:buFont typeface="Wingdings 3"/>
              <a:buChar char=""/>
              <a:tabLst>
                <a:tab pos="461009" algn="l"/>
              </a:tabLst>
            </a:pPr>
            <a:r>
              <a:rPr sz="1600" spc="-5" dirty="0">
                <a:latin typeface="Calibri"/>
                <a:cs typeface="Calibri"/>
              </a:rPr>
              <a:t>This, </a:t>
            </a:r>
            <a:r>
              <a:rPr sz="1600" spc="-30" dirty="0">
                <a:latin typeface="Calibri"/>
                <a:cs typeface="Calibri"/>
              </a:rPr>
              <a:t>however, </a:t>
            </a:r>
            <a:r>
              <a:rPr sz="1600" spc="-10" dirty="0">
                <a:latin typeface="Calibri"/>
                <a:cs typeface="Calibri"/>
              </a:rPr>
              <a:t>does </a:t>
            </a:r>
            <a:r>
              <a:rPr sz="1600" spc="-5" dirty="0">
                <a:latin typeface="Calibri"/>
                <a:cs typeface="Calibri"/>
              </a:rPr>
              <a:t>not imply asset-by-asset</a:t>
            </a:r>
            <a:r>
              <a:rPr sz="1600" spc="90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analysis</a:t>
            </a:r>
            <a:endParaRPr sz="1600">
              <a:latin typeface="Calibri"/>
              <a:cs typeface="Calibri"/>
            </a:endParaRPr>
          </a:p>
          <a:p>
            <a:pPr marL="607060" marR="334010" indent="-137160">
              <a:lnSpc>
                <a:spcPts val="1730"/>
              </a:lnSpc>
              <a:spcBef>
                <a:spcPts val="625"/>
              </a:spcBef>
            </a:pPr>
            <a:r>
              <a:rPr sz="1600" spc="-5" dirty="0">
                <a:solidFill>
                  <a:srgbClr val="4E67C7"/>
                </a:solidFill>
                <a:latin typeface="Wingdings 3"/>
                <a:cs typeface="Wingdings 3"/>
              </a:rPr>
              <a:t></a:t>
            </a:r>
            <a:r>
              <a:rPr sz="1600" spc="-5" dirty="0">
                <a:solidFill>
                  <a:srgbClr val="4E67C7"/>
                </a:solidFill>
                <a:latin typeface="Times New Roman"/>
                <a:cs typeface="Times New Roman"/>
              </a:rPr>
              <a:t> </a:t>
            </a:r>
            <a:r>
              <a:rPr sz="1600" spc="-15" dirty="0">
                <a:latin typeface="Calibri"/>
                <a:cs typeface="Calibri"/>
              </a:rPr>
              <a:t>Several </a:t>
            </a:r>
            <a:r>
              <a:rPr sz="1600" spc="-5" dirty="0">
                <a:latin typeface="Calibri"/>
                <a:cs typeface="Calibri"/>
              </a:rPr>
              <a:t>assets under a single lease </a:t>
            </a:r>
            <a:r>
              <a:rPr sz="1600" spc="-10" dirty="0">
                <a:latin typeface="Calibri"/>
                <a:cs typeface="Calibri"/>
              </a:rPr>
              <a:t>should </a:t>
            </a:r>
            <a:r>
              <a:rPr sz="1600" spc="-5" dirty="0">
                <a:latin typeface="Calibri"/>
                <a:cs typeface="Calibri"/>
              </a:rPr>
              <a:t>be bunched  </a:t>
            </a:r>
            <a:r>
              <a:rPr sz="1600" spc="-10" dirty="0">
                <a:latin typeface="Calibri"/>
                <a:cs typeface="Calibri"/>
              </a:rPr>
              <a:t>together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92735" y="4525136"/>
            <a:ext cx="5100955" cy="1747520"/>
          </a:xfrm>
          <a:prstGeom prst="rect">
            <a:avLst/>
          </a:prstGeom>
        </p:spPr>
        <p:txBody>
          <a:bodyPr vert="horz" wrap="square" lIns="0" tIns="39370" rIns="0" bIns="0" rtlCol="0">
            <a:spAutoFit/>
          </a:bodyPr>
          <a:lstStyle/>
          <a:p>
            <a:pPr marL="274320" marR="5080" indent="-262255">
              <a:lnSpc>
                <a:spcPts val="1730"/>
              </a:lnSpc>
              <a:spcBef>
                <a:spcPts val="310"/>
              </a:spcBef>
              <a:buClr>
                <a:srgbClr val="4E67C7"/>
              </a:buClr>
              <a:buFont typeface="Wingdings"/>
              <a:buChar char=""/>
              <a:tabLst>
                <a:tab pos="274955" algn="l"/>
              </a:tabLst>
            </a:pPr>
            <a:r>
              <a:rPr sz="1600" spc="-5" dirty="0">
                <a:latin typeface="Calibri"/>
                <a:cs typeface="Calibri"/>
              </a:rPr>
              <a:t>If the asset is meant </a:t>
            </a:r>
            <a:r>
              <a:rPr sz="1600" spc="-15" dirty="0">
                <a:latin typeface="Calibri"/>
                <a:cs typeface="Calibri"/>
              </a:rPr>
              <a:t>for </a:t>
            </a:r>
            <a:r>
              <a:rPr sz="1600" spc="-5" dirty="0">
                <a:latin typeface="Calibri"/>
                <a:cs typeface="Calibri"/>
              </a:rPr>
              <a:t>sub-lease, the </a:t>
            </a:r>
            <a:r>
              <a:rPr sz="1600" spc="-10" dirty="0">
                <a:latin typeface="Calibri"/>
                <a:cs typeface="Calibri"/>
              </a:rPr>
              <a:t>head </a:t>
            </a:r>
            <a:r>
              <a:rPr sz="1600" spc="-5" dirty="0">
                <a:latin typeface="Calibri"/>
                <a:cs typeface="Calibri"/>
              </a:rPr>
              <a:t>lease shall </a:t>
            </a:r>
            <a:r>
              <a:rPr sz="1600" spc="-10" dirty="0">
                <a:latin typeface="Calibri"/>
                <a:cs typeface="Calibri"/>
              </a:rPr>
              <a:t>not  </a:t>
            </a:r>
            <a:r>
              <a:rPr sz="1600" spc="-5" dirty="0">
                <a:latin typeface="Calibri"/>
                <a:cs typeface="Calibri"/>
              </a:rPr>
              <a:t>qualify </a:t>
            </a:r>
            <a:r>
              <a:rPr sz="1600" spc="-10" dirty="0">
                <a:latin typeface="Calibri"/>
                <a:cs typeface="Calibri"/>
              </a:rPr>
              <a:t>to </a:t>
            </a:r>
            <a:r>
              <a:rPr sz="1600" spc="-5" dirty="0">
                <a:latin typeface="Calibri"/>
                <a:cs typeface="Calibri"/>
              </a:rPr>
              <a:t>be a </a:t>
            </a:r>
            <a:r>
              <a:rPr sz="1600" spc="-10" dirty="0">
                <a:latin typeface="Calibri"/>
                <a:cs typeface="Calibri"/>
              </a:rPr>
              <a:t>low value </a:t>
            </a:r>
            <a:r>
              <a:rPr sz="1600" spc="-5" dirty="0">
                <a:latin typeface="Calibri"/>
                <a:cs typeface="Calibri"/>
              </a:rPr>
              <a:t>asset</a:t>
            </a:r>
            <a:r>
              <a:rPr sz="1600" spc="20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lease</a:t>
            </a:r>
            <a:endParaRPr sz="1600">
              <a:latin typeface="Calibri"/>
              <a:cs typeface="Calibri"/>
            </a:endParaRPr>
          </a:p>
          <a:p>
            <a:pPr marL="274320" indent="-262255">
              <a:lnSpc>
                <a:spcPct val="100000"/>
              </a:lnSpc>
              <a:spcBef>
                <a:spcPts val="1185"/>
              </a:spcBef>
              <a:buClr>
                <a:srgbClr val="4E67C7"/>
              </a:buClr>
              <a:buFont typeface="Wingdings"/>
              <a:buChar char=""/>
              <a:tabLst>
                <a:tab pos="274955" algn="l"/>
              </a:tabLst>
            </a:pPr>
            <a:r>
              <a:rPr sz="1600" spc="-5" dirty="0">
                <a:latin typeface="Calibri"/>
                <a:cs typeface="Calibri"/>
              </a:rPr>
              <a:t>Examples of </a:t>
            </a:r>
            <a:r>
              <a:rPr sz="1600" spc="-10" dirty="0">
                <a:latin typeface="Calibri"/>
                <a:cs typeface="Calibri"/>
              </a:rPr>
              <a:t>low value</a:t>
            </a:r>
            <a:r>
              <a:rPr sz="1600" spc="5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assets</a:t>
            </a:r>
            <a:endParaRPr sz="1600">
              <a:latin typeface="Calibri"/>
              <a:cs typeface="Calibri"/>
            </a:endParaRPr>
          </a:p>
          <a:p>
            <a:pPr marL="460375" lvl="1" indent="-137795">
              <a:lnSpc>
                <a:spcPct val="100000"/>
              </a:lnSpc>
              <a:spcBef>
                <a:spcPts val="204"/>
              </a:spcBef>
              <a:buClr>
                <a:srgbClr val="4E67C7"/>
              </a:buClr>
              <a:buFont typeface="Wingdings 3"/>
              <a:buChar char=""/>
              <a:tabLst>
                <a:tab pos="461009" algn="l"/>
              </a:tabLst>
            </a:pPr>
            <a:r>
              <a:rPr sz="1600" spc="-10" dirty="0">
                <a:latin typeface="Calibri"/>
                <a:cs typeface="Calibri"/>
              </a:rPr>
              <a:t>Stand </a:t>
            </a:r>
            <a:r>
              <a:rPr sz="1600" spc="-5" dirty="0">
                <a:latin typeface="Calibri"/>
                <a:cs typeface="Calibri"/>
              </a:rPr>
              <a:t>alone </a:t>
            </a:r>
            <a:r>
              <a:rPr sz="1600" spc="-10" dirty="0">
                <a:latin typeface="Calibri"/>
                <a:cs typeface="Calibri"/>
              </a:rPr>
              <a:t>furniture</a:t>
            </a:r>
            <a:endParaRPr sz="1600">
              <a:latin typeface="Calibri"/>
              <a:cs typeface="Calibri"/>
            </a:endParaRPr>
          </a:p>
          <a:p>
            <a:pPr marL="460375" lvl="1" indent="-137795">
              <a:lnSpc>
                <a:spcPct val="100000"/>
              </a:lnSpc>
              <a:spcBef>
                <a:spcPts val="409"/>
              </a:spcBef>
              <a:buClr>
                <a:srgbClr val="4E67C7"/>
              </a:buClr>
              <a:buFont typeface="Wingdings 3"/>
              <a:buChar char=""/>
              <a:tabLst>
                <a:tab pos="461009" algn="l"/>
              </a:tabLst>
            </a:pPr>
            <a:r>
              <a:rPr sz="1600" spc="-10" dirty="0">
                <a:latin typeface="Calibri"/>
                <a:cs typeface="Calibri"/>
              </a:rPr>
              <a:t>Computers</a:t>
            </a:r>
            <a:endParaRPr sz="1600">
              <a:latin typeface="Calibri"/>
              <a:cs typeface="Calibri"/>
            </a:endParaRPr>
          </a:p>
          <a:p>
            <a:pPr marL="460375" lvl="1" indent="-137795">
              <a:lnSpc>
                <a:spcPct val="100000"/>
              </a:lnSpc>
              <a:spcBef>
                <a:spcPts val="405"/>
              </a:spcBef>
              <a:buClr>
                <a:srgbClr val="4E67C7"/>
              </a:buClr>
              <a:buFont typeface="Wingdings 3"/>
              <a:buChar char=""/>
              <a:tabLst>
                <a:tab pos="461009" algn="l"/>
              </a:tabLst>
            </a:pPr>
            <a:r>
              <a:rPr sz="1600" spc="-5" dirty="0">
                <a:latin typeface="Calibri"/>
                <a:cs typeface="Calibri"/>
              </a:rPr>
              <a:t>Office equipments, telephones,</a:t>
            </a:r>
            <a:r>
              <a:rPr sz="1600" spc="5" dirty="0">
                <a:latin typeface="Calibri"/>
                <a:cs typeface="Calibri"/>
              </a:rPr>
              <a:t> </a:t>
            </a:r>
            <a:r>
              <a:rPr sz="1600" spc="-15" dirty="0">
                <a:latin typeface="Calibri"/>
                <a:cs typeface="Calibri"/>
              </a:rPr>
              <a:t>etc.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7546847" y="1819655"/>
            <a:ext cx="3846829" cy="474345"/>
          </a:xfrm>
          <a:prstGeom prst="rect">
            <a:avLst/>
          </a:prstGeom>
          <a:solidFill>
            <a:srgbClr val="4E67C7"/>
          </a:solidFill>
        </p:spPr>
        <p:txBody>
          <a:bodyPr vert="horz" wrap="square" lIns="0" tIns="10223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805"/>
              </a:spcBef>
            </a:pPr>
            <a:r>
              <a:rPr sz="1600" spc="-5" dirty="0">
                <a:solidFill>
                  <a:srgbClr val="FFFFFF"/>
                </a:solidFill>
                <a:latin typeface="Calibri"/>
                <a:cs typeface="Calibri"/>
              </a:rPr>
              <a:t>Asset will be of </a:t>
            </a:r>
            <a:r>
              <a:rPr sz="1600" spc="-10" dirty="0">
                <a:solidFill>
                  <a:srgbClr val="FFFFFF"/>
                </a:solidFill>
                <a:latin typeface="Calibri"/>
                <a:cs typeface="Calibri"/>
              </a:rPr>
              <a:t>low value only</a:t>
            </a:r>
            <a:r>
              <a:rPr sz="1600" spc="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if: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7309104" y="2293620"/>
            <a:ext cx="2168525" cy="398145"/>
          </a:xfrm>
          <a:custGeom>
            <a:avLst/>
            <a:gdLst/>
            <a:ahLst/>
            <a:cxnLst/>
            <a:rect l="l" t="t" r="r" b="b"/>
            <a:pathLst>
              <a:path w="2168525" h="398144">
                <a:moveTo>
                  <a:pt x="31750" y="321817"/>
                </a:moveTo>
                <a:lnTo>
                  <a:pt x="0" y="321817"/>
                </a:lnTo>
                <a:lnTo>
                  <a:pt x="38100" y="398017"/>
                </a:lnTo>
                <a:lnTo>
                  <a:pt x="69850" y="334517"/>
                </a:lnTo>
                <a:lnTo>
                  <a:pt x="31750" y="334517"/>
                </a:lnTo>
                <a:lnTo>
                  <a:pt x="31750" y="321817"/>
                </a:lnTo>
                <a:close/>
              </a:path>
              <a:path w="2168525" h="398144">
                <a:moveTo>
                  <a:pt x="2155825" y="192658"/>
                </a:moveTo>
                <a:lnTo>
                  <a:pt x="34544" y="192658"/>
                </a:lnTo>
                <a:lnTo>
                  <a:pt x="31750" y="195579"/>
                </a:lnTo>
                <a:lnTo>
                  <a:pt x="31750" y="334517"/>
                </a:lnTo>
                <a:lnTo>
                  <a:pt x="44450" y="334517"/>
                </a:lnTo>
                <a:lnTo>
                  <a:pt x="44450" y="205358"/>
                </a:lnTo>
                <a:lnTo>
                  <a:pt x="38100" y="205358"/>
                </a:lnTo>
                <a:lnTo>
                  <a:pt x="44450" y="199008"/>
                </a:lnTo>
                <a:lnTo>
                  <a:pt x="2155825" y="199008"/>
                </a:lnTo>
                <a:lnTo>
                  <a:pt x="2155825" y="192658"/>
                </a:lnTo>
                <a:close/>
              </a:path>
              <a:path w="2168525" h="398144">
                <a:moveTo>
                  <a:pt x="76200" y="321817"/>
                </a:moveTo>
                <a:lnTo>
                  <a:pt x="44450" y="321817"/>
                </a:lnTo>
                <a:lnTo>
                  <a:pt x="44450" y="334517"/>
                </a:lnTo>
                <a:lnTo>
                  <a:pt x="69850" y="334517"/>
                </a:lnTo>
                <a:lnTo>
                  <a:pt x="76200" y="321817"/>
                </a:lnTo>
                <a:close/>
              </a:path>
              <a:path w="2168525" h="398144">
                <a:moveTo>
                  <a:pt x="44450" y="199008"/>
                </a:moveTo>
                <a:lnTo>
                  <a:pt x="38100" y="205358"/>
                </a:lnTo>
                <a:lnTo>
                  <a:pt x="44450" y="205358"/>
                </a:lnTo>
                <a:lnTo>
                  <a:pt x="44450" y="199008"/>
                </a:lnTo>
                <a:close/>
              </a:path>
              <a:path w="2168525" h="398144">
                <a:moveTo>
                  <a:pt x="2168525" y="192658"/>
                </a:moveTo>
                <a:lnTo>
                  <a:pt x="2162175" y="192658"/>
                </a:lnTo>
                <a:lnTo>
                  <a:pt x="2155825" y="199008"/>
                </a:lnTo>
                <a:lnTo>
                  <a:pt x="44450" y="199008"/>
                </a:lnTo>
                <a:lnTo>
                  <a:pt x="44450" y="205358"/>
                </a:lnTo>
                <a:lnTo>
                  <a:pt x="2165604" y="205358"/>
                </a:lnTo>
                <a:lnTo>
                  <a:pt x="2168525" y="202564"/>
                </a:lnTo>
                <a:lnTo>
                  <a:pt x="2168525" y="192658"/>
                </a:lnTo>
                <a:close/>
              </a:path>
              <a:path w="2168525" h="398144">
                <a:moveTo>
                  <a:pt x="2168525" y="0"/>
                </a:moveTo>
                <a:lnTo>
                  <a:pt x="2155825" y="0"/>
                </a:lnTo>
                <a:lnTo>
                  <a:pt x="2155825" y="199008"/>
                </a:lnTo>
                <a:lnTo>
                  <a:pt x="2162175" y="192658"/>
                </a:lnTo>
                <a:lnTo>
                  <a:pt x="2168525" y="192658"/>
                </a:lnTo>
                <a:lnTo>
                  <a:pt x="2168525" y="0"/>
                </a:lnTo>
                <a:close/>
              </a:path>
            </a:pathLst>
          </a:custGeom>
          <a:solidFill>
            <a:srgbClr val="001F5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9463785" y="2293620"/>
            <a:ext cx="1204595" cy="2072639"/>
          </a:xfrm>
          <a:custGeom>
            <a:avLst/>
            <a:gdLst/>
            <a:ahLst/>
            <a:cxnLst/>
            <a:rect l="l" t="t" r="r" b="b"/>
            <a:pathLst>
              <a:path w="1204595" h="2072639">
                <a:moveTo>
                  <a:pt x="1160145" y="1996312"/>
                </a:moveTo>
                <a:lnTo>
                  <a:pt x="1128395" y="1996312"/>
                </a:lnTo>
                <a:lnTo>
                  <a:pt x="1166495" y="2072512"/>
                </a:lnTo>
                <a:lnTo>
                  <a:pt x="1198245" y="2009012"/>
                </a:lnTo>
                <a:lnTo>
                  <a:pt x="1160145" y="2009012"/>
                </a:lnTo>
                <a:lnTo>
                  <a:pt x="1160145" y="1996312"/>
                </a:lnTo>
                <a:close/>
              </a:path>
              <a:path w="1204595" h="2072639">
                <a:moveTo>
                  <a:pt x="1160145" y="194437"/>
                </a:moveTo>
                <a:lnTo>
                  <a:pt x="1160145" y="2009012"/>
                </a:lnTo>
                <a:lnTo>
                  <a:pt x="1172845" y="2009012"/>
                </a:lnTo>
                <a:lnTo>
                  <a:pt x="1172845" y="200787"/>
                </a:lnTo>
                <a:lnTo>
                  <a:pt x="1166495" y="200787"/>
                </a:lnTo>
                <a:lnTo>
                  <a:pt x="1160145" y="194437"/>
                </a:lnTo>
                <a:close/>
              </a:path>
              <a:path w="1204595" h="2072639">
                <a:moveTo>
                  <a:pt x="1204595" y="1996312"/>
                </a:moveTo>
                <a:lnTo>
                  <a:pt x="1172845" y="1996312"/>
                </a:lnTo>
                <a:lnTo>
                  <a:pt x="1172845" y="2009012"/>
                </a:lnTo>
                <a:lnTo>
                  <a:pt x="1198245" y="2009012"/>
                </a:lnTo>
                <a:lnTo>
                  <a:pt x="1204595" y="1996312"/>
                </a:lnTo>
                <a:close/>
              </a:path>
              <a:path w="1204595" h="2072639">
                <a:moveTo>
                  <a:pt x="12700" y="0"/>
                </a:moveTo>
                <a:lnTo>
                  <a:pt x="0" y="0"/>
                </a:lnTo>
                <a:lnTo>
                  <a:pt x="0" y="197865"/>
                </a:lnTo>
                <a:lnTo>
                  <a:pt x="2794" y="200787"/>
                </a:lnTo>
                <a:lnTo>
                  <a:pt x="1160145" y="200787"/>
                </a:lnTo>
                <a:lnTo>
                  <a:pt x="1160145" y="194437"/>
                </a:lnTo>
                <a:lnTo>
                  <a:pt x="12700" y="194437"/>
                </a:lnTo>
                <a:lnTo>
                  <a:pt x="6350" y="188087"/>
                </a:lnTo>
                <a:lnTo>
                  <a:pt x="12700" y="188087"/>
                </a:lnTo>
                <a:lnTo>
                  <a:pt x="12700" y="0"/>
                </a:lnTo>
                <a:close/>
              </a:path>
              <a:path w="1204595" h="2072639">
                <a:moveTo>
                  <a:pt x="1170051" y="188087"/>
                </a:moveTo>
                <a:lnTo>
                  <a:pt x="12700" y="188087"/>
                </a:lnTo>
                <a:lnTo>
                  <a:pt x="12700" y="194437"/>
                </a:lnTo>
                <a:lnTo>
                  <a:pt x="1160145" y="194437"/>
                </a:lnTo>
                <a:lnTo>
                  <a:pt x="1166495" y="200787"/>
                </a:lnTo>
                <a:lnTo>
                  <a:pt x="1172845" y="200787"/>
                </a:lnTo>
                <a:lnTo>
                  <a:pt x="1172845" y="190880"/>
                </a:lnTo>
                <a:lnTo>
                  <a:pt x="1170051" y="188087"/>
                </a:lnTo>
                <a:close/>
              </a:path>
              <a:path w="1204595" h="2072639">
                <a:moveTo>
                  <a:pt x="12700" y="188087"/>
                </a:moveTo>
                <a:lnTo>
                  <a:pt x="6350" y="188087"/>
                </a:lnTo>
                <a:lnTo>
                  <a:pt x="12700" y="194437"/>
                </a:lnTo>
                <a:lnTo>
                  <a:pt x="12700" y="188087"/>
                </a:lnTo>
                <a:close/>
              </a:path>
            </a:pathLst>
          </a:custGeom>
          <a:solidFill>
            <a:srgbClr val="001F5F"/>
          </a:solidFill>
        </p:spPr>
        <p:txBody>
          <a:bodyPr wrap="square" lIns="0" tIns="0" rIns="0" bIns="0" rtlCol="0"/>
          <a:lstStyle/>
          <a:p>
            <a:endParaRPr/>
          </a:p>
        </p:txBody>
      </p:sp>
      <p:graphicFrame>
        <p:nvGraphicFramePr>
          <p:cNvPr id="9" name="object 9"/>
          <p:cNvGraphicFramePr>
            <a:graphicFrameLocks noGrp="1"/>
          </p:cNvGraphicFramePr>
          <p:nvPr/>
        </p:nvGraphicFramePr>
        <p:xfrm>
          <a:off x="5763767" y="2691383"/>
          <a:ext cx="6318250" cy="273859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00291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52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127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6573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76161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1273682">
                <a:tc rowSpan="2"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endParaRPr sz="1450">
                        <a:latin typeface="Times New Roman"/>
                        <a:cs typeface="Times New Roman"/>
                      </a:endParaRPr>
                    </a:p>
                    <a:p>
                      <a:pPr marL="151130" marR="160020" indent="17780" algn="just">
                        <a:lnSpc>
                          <a:spcPct val="100000"/>
                        </a:lnSpc>
                      </a:pPr>
                      <a:r>
                        <a:rPr sz="1600" spc="-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The lessee </a:t>
                      </a:r>
                      <a:r>
                        <a:rPr sz="1600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can benefit </a:t>
                      </a:r>
                      <a:r>
                        <a:rPr sz="1600" spc="-1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from </a:t>
                      </a:r>
                      <a:r>
                        <a:rPr sz="1600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use of  </a:t>
                      </a:r>
                      <a:r>
                        <a:rPr sz="1600" spc="-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the underlying asset on its </a:t>
                      </a:r>
                      <a:r>
                        <a:rPr sz="1600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own or  together </a:t>
                      </a:r>
                      <a:r>
                        <a:rPr sz="1600" spc="-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with other </a:t>
                      </a:r>
                      <a:r>
                        <a:rPr sz="1600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resources that  </a:t>
                      </a:r>
                      <a:r>
                        <a:rPr sz="1600" spc="-1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are </a:t>
                      </a:r>
                      <a:r>
                        <a:rPr sz="1600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readily available to </a:t>
                      </a:r>
                      <a:r>
                        <a:rPr sz="1600" spc="-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the</a:t>
                      </a:r>
                      <a:r>
                        <a:rPr sz="1600" spc="2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600" spc="-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lessee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6350" marB="0"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4E67C7"/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grid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82213">
                <a:tc gridSpan="2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6350" marB="0"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4E67C7"/>
                    </a:solidFill>
                  </a:tcPr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4E67C7"/>
                    </a:solidFill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B w="28575">
                      <a:solidFill>
                        <a:srgbClr val="FFFFFF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10312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28575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</a:tcPr>
                </a:tc>
                <a:tc grid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28575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4E67C7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28575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0"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38100">
                      <a:solidFill>
                        <a:srgbClr val="FFFFFF"/>
                      </a:solidFill>
                      <a:prstDash val="solid"/>
                    </a:lnT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38100">
                      <a:solidFill>
                        <a:srgbClr val="FFFFFF"/>
                      </a:solidFill>
                      <a:prstDash val="solid"/>
                    </a:lnT>
                    <a:solidFill>
                      <a:srgbClr val="4E67C7"/>
                    </a:solidFill>
                  </a:tcPr>
                </a:tc>
                <a:tc rowSpan="2" gridSpan="2">
                  <a:txBody>
                    <a:bodyPr/>
                    <a:lstStyle/>
                    <a:p>
                      <a:pPr marL="215900" marR="187960" indent="1905" algn="ctr">
                        <a:lnSpc>
                          <a:spcPct val="100000"/>
                        </a:lnSpc>
                        <a:spcBef>
                          <a:spcPts val="1215"/>
                        </a:spcBef>
                      </a:pPr>
                      <a:r>
                        <a:rPr sz="1600" spc="-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The underlying asset is </a:t>
                      </a:r>
                      <a:r>
                        <a:rPr sz="1600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not  </a:t>
                      </a:r>
                      <a:r>
                        <a:rPr sz="1600" spc="-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highly </a:t>
                      </a:r>
                      <a:r>
                        <a:rPr sz="1600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dependent on, </a:t>
                      </a:r>
                      <a:r>
                        <a:rPr sz="1600" spc="-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or highly  </a:t>
                      </a:r>
                      <a:r>
                        <a:rPr sz="1600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interrelated </a:t>
                      </a:r>
                      <a:r>
                        <a:rPr sz="1600" spc="-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with, </a:t>
                      </a:r>
                      <a:r>
                        <a:rPr sz="1600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other</a:t>
                      </a:r>
                      <a:r>
                        <a:rPr sz="1600" spc="-1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600" spc="-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assets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154305" marB="0">
                    <a:lnT w="38100">
                      <a:solidFill>
                        <a:srgbClr val="FFFFFF"/>
                      </a:solidFill>
                      <a:prstDash val="solid"/>
                    </a:lnT>
                    <a:solidFill>
                      <a:srgbClr val="4E67C7"/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892683">
                <a:tc grid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gridSpan="2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154305" marB="0">
                    <a:lnT w="38100">
                      <a:solidFill>
                        <a:srgbClr val="FFFFFF"/>
                      </a:solidFill>
                      <a:prstDash val="solid"/>
                    </a:lnT>
                    <a:solidFill>
                      <a:srgbClr val="4E67C7"/>
                    </a:solidFill>
                  </a:tcPr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10" name="object 10"/>
          <p:cNvSpPr/>
          <p:nvPr/>
        </p:nvSpPr>
        <p:spPr>
          <a:xfrm>
            <a:off x="5646420" y="1741932"/>
            <a:ext cx="0" cy="4460875"/>
          </a:xfrm>
          <a:custGeom>
            <a:avLst/>
            <a:gdLst/>
            <a:ahLst/>
            <a:cxnLst/>
            <a:rect l="l" t="t" r="r" b="b"/>
            <a:pathLst>
              <a:path h="4460875">
                <a:moveTo>
                  <a:pt x="0" y="0"/>
                </a:moveTo>
                <a:lnTo>
                  <a:pt x="0" y="4460595"/>
                </a:lnTo>
              </a:path>
            </a:pathLst>
          </a:custGeom>
          <a:ln w="12192">
            <a:solidFill>
              <a:srgbClr val="4E67C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955"/>
              </a:lnSpc>
            </a:pPr>
            <a:r>
              <a:rPr lang="en-US" spc="-5"/>
              <a:t>Vinay Goyal</a:t>
            </a:r>
            <a:endParaRPr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188719" y="1389888"/>
            <a:ext cx="9966960" cy="0"/>
          </a:xfrm>
          <a:custGeom>
            <a:avLst/>
            <a:gdLst/>
            <a:ahLst/>
            <a:cxnLst/>
            <a:rect l="l" t="t" r="r" b="b"/>
            <a:pathLst>
              <a:path w="9966960">
                <a:moveTo>
                  <a:pt x="0" y="0"/>
                </a:moveTo>
                <a:lnTo>
                  <a:pt x="9966960" y="0"/>
                </a:lnTo>
              </a:path>
            </a:pathLst>
          </a:custGeom>
          <a:ln w="6096">
            <a:solidFill>
              <a:srgbClr val="7E7E7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176324" y="449326"/>
            <a:ext cx="4206240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800" spc="-45" dirty="0"/>
              <a:t>Short </a:t>
            </a:r>
            <a:r>
              <a:rPr sz="4800" spc="-50" dirty="0"/>
              <a:t>term</a:t>
            </a:r>
            <a:r>
              <a:rPr sz="4800" spc="-229" dirty="0"/>
              <a:t> </a:t>
            </a:r>
            <a:r>
              <a:rPr sz="4800" spc="-45" dirty="0"/>
              <a:t>leases</a:t>
            </a:r>
            <a:endParaRPr sz="4800"/>
          </a:p>
        </p:txBody>
      </p:sp>
      <p:sp>
        <p:nvSpPr>
          <p:cNvPr id="5" name="object 5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955"/>
              </a:lnSpc>
            </a:pPr>
            <a:r>
              <a:rPr lang="en-US" spc="-5"/>
              <a:t>Vinay Goyal</a:t>
            </a:r>
            <a:endParaRPr dirty="0"/>
          </a:p>
        </p:txBody>
      </p:sp>
      <p:sp>
        <p:nvSpPr>
          <p:cNvPr id="4" name="object 4"/>
          <p:cNvSpPr txBox="1"/>
          <p:nvPr/>
        </p:nvSpPr>
        <p:spPr>
          <a:xfrm>
            <a:off x="1176324" y="1350489"/>
            <a:ext cx="9990455" cy="4438015"/>
          </a:xfrm>
          <a:prstGeom prst="rect">
            <a:avLst/>
          </a:prstGeom>
        </p:spPr>
        <p:txBody>
          <a:bodyPr vert="horz" wrap="square" lIns="0" tIns="1308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30"/>
              </a:spcBef>
            </a:pPr>
            <a:r>
              <a:rPr sz="2000" spc="-5" dirty="0">
                <a:solidFill>
                  <a:srgbClr val="404040"/>
                </a:solidFill>
                <a:latin typeface="Calibri"/>
                <a:cs typeface="Calibri"/>
              </a:rPr>
              <a:t>Short-term leases </a:t>
            </a:r>
            <a:r>
              <a:rPr sz="2000" spc="-10" dirty="0">
                <a:solidFill>
                  <a:srgbClr val="404040"/>
                </a:solidFill>
                <a:latin typeface="Calibri"/>
                <a:cs typeface="Calibri"/>
              </a:rPr>
              <a:t>upto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12 </a:t>
            </a:r>
            <a:r>
              <a:rPr sz="2000" spc="-5" dirty="0">
                <a:solidFill>
                  <a:srgbClr val="404040"/>
                </a:solidFill>
                <a:latin typeface="Calibri"/>
                <a:cs typeface="Calibri"/>
              </a:rPr>
              <a:t>months “lease tenure” </a:t>
            </a:r>
            <a:r>
              <a:rPr sz="2000" spc="-10" dirty="0">
                <a:solidFill>
                  <a:srgbClr val="404040"/>
                </a:solidFill>
                <a:latin typeface="Calibri"/>
                <a:cs typeface="Calibri"/>
              </a:rPr>
              <a:t>are excluded </a:t>
            </a:r>
            <a:r>
              <a:rPr sz="2000" spc="-15" dirty="0">
                <a:solidFill>
                  <a:srgbClr val="404040"/>
                </a:solidFill>
                <a:latin typeface="Calibri"/>
                <a:cs typeface="Calibri"/>
              </a:rPr>
              <a:t>from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the</a:t>
            </a:r>
            <a:r>
              <a:rPr sz="2000" spc="8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spc="-5" dirty="0">
                <a:solidFill>
                  <a:srgbClr val="404040"/>
                </a:solidFill>
                <a:latin typeface="Calibri"/>
                <a:cs typeface="Calibri"/>
              </a:rPr>
              <a:t>Standard</a:t>
            </a:r>
            <a:endParaRPr sz="2000">
              <a:latin typeface="Calibri"/>
              <a:cs typeface="Calibri"/>
            </a:endParaRPr>
          </a:p>
          <a:p>
            <a:pPr marL="12700" marR="5080">
              <a:lnSpc>
                <a:spcPct val="80000"/>
              </a:lnSpc>
              <a:spcBef>
                <a:spcPts val="1405"/>
              </a:spcBef>
            </a:pPr>
            <a:r>
              <a:rPr sz="2000" spc="-5" dirty="0">
                <a:solidFill>
                  <a:srgbClr val="404040"/>
                </a:solidFill>
                <a:latin typeface="Calibri"/>
                <a:cs typeface="Calibri"/>
              </a:rPr>
              <a:t>Lease </a:t>
            </a:r>
            <a:r>
              <a:rPr sz="2000" spc="-10" dirty="0">
                <a:solidFill>
                  <a:srgbClr val="404040"/>
                </a:solidFill>
                <a:latin typeface="Calibri"/>
                <a:cs typeface="Calibri"/>
              </a:rPr>
              <a:t>tenure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includes the </a:t>
            </a:r>
            <a:r>
              <a:rPr sz="2000" spc="-5" dirty="0">
                <a:solidFill>
                  <a:srgbClr val="404040"/>
                </a:solidFill>
                <a:latin typeface="Calibri"/>
                <a:cs typeface="Calibri"/>
              </a:rPr>
              <a:t>right </a:t>
            </a:r>
            <a:r>
              <a:rPr sz="2000" spc="-10" dirty="0">
                <a:solidFill>
                  <a:srgbClr val="404040"/>
                </a:solidFill>
                <a:latin typeface="Calibri"/>
                <a:cs typeface="Calibri"/>
              </a:rPr>
              <a:t>to </a:t>
            </a:r>
            <a:r>
              <a:rPr sz="2000" spc="-35" dirty="0">
                <a:solidFill>
                  <a:srgbClr val="404040"/>
                </a:solidFill>
                <a:latin typeface="Calibri"/>
                <a:cs typeface="Calibri"/>
              </a:rPr>
              <a:t>renew, </a:t>
            </a:r>
            <a:r>
              <a:rPr sz="2000" spc="-5" dirty="0">
                <a:solidFill>
                  <a:srgbClr val="404040"/>
                </a:solidFill>
                <a:latin typeface="Calibri"/>
                <a:cs typeface="Calibri"/>
              </a:rPr>
              <a:t>if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it is </a:t>
            </a:r>
            <a:r>
              <a:rPr sz="2000" spc="-5" dirty="0">
                <a:solidFill>
                  <a:srgbClr val="404040"/>
                </a:solidFill>
                <a:latin typeface="Calibri"/>
                <a:cs typeface="Calibri"/>
              </a:rPr>
              <a:t>reasonably certain that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the </a:t>
            </a:r>
            <a:r>
              <a:rPr sz="2000" spc="-5" dirty="0">
                <a:solidFill>
                  <a:srgbClr val="404040"/>
                </a:solidFill>
                <a:latin typeface="Calibri"/>
                <a:cs typeface="Calibri"/>
              </a:rPr>
              <a:t>right will be </a:t>
            </a:r>
            <a:r>
              <a:rPr sz="2000" spc="-15" dirty="0">
                <a:solidFill>
                  <a:srgbClr val="404040"/>
                </a:solidFill>
                <a:latin typeface="Calibri"/>
                <a:cs typeface="Calibri"/>
              </a:rPr>
              <a:t>exercised  </a:t>
            </a:r>
            <a:r>
              <a:rPr sz="2000" spc="-20" dirty="0">
                <a:solidFill>
                  <a:srgbClr val="404040"/>
                </a:solidFill>
                <a:latin typeface="Calibri"/>
                <a:cs typeface="Calibri"/>
              </a:rPr>
              <a:t>[Para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18]. </a:t>
            </a:r>
            <a:r>
              <a:rPr sz="2000" spc="-25" dirty="0">
                <a:solidFill>
                  <a:srgbClr val="404040"/>
                </a:solidFill>
                <a:latin typeface="Calibri"/>
                <a:cs typeface="Calibri"/>
              </a:rPr>
              <a:t>Para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B37 </a:t>
            </a:r>
            <a:r>
              <a:rPr sz="2000" spc="-10" dirty="0">
                <a:solidFill>
                  <a:srgbClr val="404040"/>
                </a:solidFill>
                <a:latin typeface="Calibri"/>
                <a:cs typeface="Calibri"/>
              </a:rPr>
              <a:t>lists </a:t>
            </a:r>
            <a:r>
              <a:rPr sz="2000" spc="-15" dirty="0">
                <a:solidFill>
                  <a:srgbClr val="404040"/>
                </a:solidFill>
                <a:latin typeface="Calibri"/>
                <a:cs typeface="Calibri"/>
              </a:rPr>
              <a:t>several factors </a:t>
            </a:r>
            <a:r>
              <a:rPr sz="2000" spc="-5" dirty="0">
                <a:solidFill>
                  <a:srgbClr val="404040"/>
                </a:solidFill>
                <a:latin typeface="Calibri"/>
                <a:cs typeface="Calibri"/>
              </a:rPr>
              <a:t>that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need </a:t>
            </a:r>
            <a:r>
              <a:rPr sz="2000" spc="-15" dirty="0">
                <a:solidFill>
                  <a:srgbClr val="404040"/>
                </a:solidFill>
                <a:latin typeface="Calibri"/>
                <a:cs typeface="Calibri"/>
              </a:rPr>
              <a:t>to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be </a:t>
            </a:r>
            <a:r>
              <a:rPr sz="2000" spc="-20" dirty="0">
                <a:solidFill>
                  <a:srgbClr val="404040"/>
                </a:solidFill>
                <a:latin typeface="Calibri"/>
                <a:cs typeface="Calibri"/>
              </a:rPr>
              <a:t>taken </a:t>
            </a:r>
            <a:r>
              <a:rPr sz="2000" spc="-10" dirty="0">
                <a:solidFill>
                  <a:srgbClr val="404040"/>
                </a:solidFill>
                <a:latin typeface="Calibri"/>
                <a:cs typeface="Calibri"/>
              </a:rPr>
              <a:t>into </a:t>
            </a:r>
            <a:r>
              <a:rPr sz="2000" spc="-5" dirty="0">
                <a:solidFill>
                  <a:srgbClr val="404040"/>
                </a:solidFill>
                <a:latin typeface="Calibri"/>
                <a:cs typeface="Calibri"/>
              </a:rPr>
              <a:t>consideration </a:t>
            </a:r>
            <a:r>
              <a:rPr sz="2000" spc="-15" dirty="0">
                <a:solidFill>
                  <a:srgbClr val="404040"/>
                </a:solidFill>
                <a:latin typeface="Calibri"/>
                <a:cs typeface="Calibri"/>
              </a:rPr>
              <a:t>to </a:t>
            </a:r>
            <a:r>
              <a:rPr sz="2000" spc="-5" dirty="0">
                <a:solidFill>
                  <a:srgbClr val="404040"/>
                </a:solidFill>
                <a:latin typeface="Calibri"/>
                <a:cs typeface="Calibri"/>
              </a:rPr>
              <a:t>determine 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the </a:t>
            </a:r>
            <a:r>
              <a:rPr sz="2000" spc="-5" dirty="0">
                <a:solidFill>
                  <a:srgbClr val="404040"/>
                </a:solidFill>
                <a:latin typeface="Calibri"/>
                <a:cs typeface="Calibri"/>
              </a:rPr>
              <a:t>certainty of </a:t>
            </a:r>
            <a:r>
              <a:rPr sz="2000" spc="-10" dirty="0">
                <a:solidFill>
                  <a:srgbClr val="404040"/>
                </a:solidFill>
                <a:latin typeface="Calibri"/>
                <a:cs typeface="Calibri"/>
              </a:rPr>
              <a:t>renewal</a:t>
            </a:r>
            <a:endParaRPr sz="2000">
              <a:latin typeface="Calibri"/>
              <a:cs typeface="Calibri"/>
            </a:endParaRPr>
          </a:p>
          <a:p>
            <a:pPr marL="12700">
              <a:lnSpc>
                <a:spcPts val="2395"/>
              </a:lnSpc>
              <a:spcBef>
                <a:spcPts val="910"/>
              </a:spcBef>
            </a:pPr>
            <a:r>
              <a:rPr sz="2000" spc="-10" dirty="0">
                <a:solidFill>
                  <a:srgbClr val="404040"/>
                </a:solidFill>
                <a:latin typeface="Calibri"/>
                <a:cs typeface="Calibri"/>
              </a:rPr>
              <a:t>For</a:t>
            </a:r>
            <a:r>
              <a:rPr sz="2000" spc="-2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spc="-15" dirty="0">
                <a:solidFill>
                  <a:srgbClr val="404040"/>
                </a:solidFill>
                <a:latin typeface="Calibri"/>
                <a:cs typeface="Calibri"/>
              </a:rPr>
              <a:t>example:</a:t>
            </a:r>
            <a:endParaRPr sz="2000">
              <a:latin typeface="Calibri"/>
              <a:cs typeface="Calibri"/>
            </a:endParaRPr>
          </a:p>
          <a:p>
            <a:pPr marL="304800" marR="340360" indent="-182880">
              <a:lnSpc>
                <a:spcPct val="80000"/>
              </a:lnSpc>
              <a:spcBef>
                <a:spcPts val="425"/>
              </a:spcBef>
              <a:buClr>
                <a:srgbClr val="4E67C7"/>
              </a:buClr>
              <a:buChar char="◦"/>
              <a:tabLst>
                <a:tab pos="305435" algn="l"/>
              </a:tabLst>
            </a:pP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A lease is </a:t>
            </a:r>
            <a:r>
              <a:rPr sz="1800" spc="-15" dirty="0">
                <a:solidFill>
                  <a:srgbClr val="404040"/>
                </a:solidFill>
                <a:latin typeface="Calibri"/>
                <a:cs typeface="Calibri"/>
              </a:rPr>
              <a:t>for 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a </a:t>
            </a:r>
            <a:r>
              <a:rPr sz="1800" spc="-10" dirty="0">
                <a:solidFill>
                  <a:srgbClr val="404040"/>
                </a:solidFill>
                <a:latin typeface="Calibri"/>
                <a:cs typeface="Calibri"/>
              </a:rPr>
              <a:t>term </a:t>
            </a:r>
            <a:r>
              <a:rPr sz="1800" spc="-5" dirty="0">
                <a:solidFill>
                  <a:srgbClr val="404040"/>
                </a:solidFill>
                <a:latin typeface="Calibri"/>
                <a:cs typeface="Calibri"/>
              </a:rPr>
              <a:t>of 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12 </a:t>
            </a:r>
            <a:r>
              <a:rPr sz="1800" spc="-5" dirty="0">
                <a:solidFill>
                  <a:srgbClr val="404040"/>
                </a:solidFill>
                <a:latin typeface="Calibri"/>
                <a:cs typeface="Calibri"/>
              </a:rPr>
              <a:t>months; 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if </a:t>
            </a:r>
            <a:r>
              <a:rPr sz="1800" spc="-10" dirty="0">
                <a:solidFill>
                  <a:srgbClr val="404040"/>
                </a:solidFill>
                <a:latin typeface="Calibri"/>
                <a:cs typeface="Calibri"/>
              </a:rPr>
              <a:t>terminated at 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the end </a:t>
            </a:r>
            <a:r>
              <a:rPr sz="1800" spc="-5" dirty="0">
                <a:solidFill>
                  <a:srgbClr val="404040"/>
                </a:solidFill>
                <a:latin typeface="Calibri"/>
                <a:cs typeface="Calibri"/>
              </a:rPr>
              <a:t>of 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12 </a:t>
            </a:r>
            <a:r>
              <a:rPr sz="1800" spc="-5" dirty="0">
                <a:solidFill>
                  <a:srgbClr val="404040"/>
                </a:solidFill>
                <a:latin typeface="Calibri"/>
                <a:cs typeface="Calibri"/>
              </a:rPr>
              <a:t>months, lessee will </a:t>
            </a:r>
            <a:r>
              <a:rPr sz="1800" spc="-15" dirty="0">
                <a:solidFill>
                  <a:srgbClr val="404040"/>
                </a:solidFill>
                <a:latin typeface="Calibri"/>
                <a:cs typeface="Calibri"/>
              </a:rPr>
              <a:t>pay </a:t>
            </a:r>
            <a:r>
              <a:rPr sz="1800" spc="-10" dirty="0">
                <a:solidFill>
                  <a:srgbClr val="404040"/>
                </a:solidFill>
                <a:latin typeface="Calibri"/>
                <a:cs typeface="Calibri"/>
              </a:rPr>
              <a:t>termination  </a:t>
            </a:r>
            <a:r>
              <a:rPr sz="1800" spc="-20" dirty="0">
                <a:solidFill>
                  <a:srgbClr val="404040"/>
                </a:solidFill>
                <a:latin typeface="Calibri"/>
                <a:cs typeface="Calibri"/>
              </a:rPr>
              <a:t>fee</a:t>
            </a:r>
            <a:endParaRPr sz="1800">
              <a:latin typeface="Calibri"/>
              <a:cs typeface="Calibri"/>
            </a:endParaRPr>
          </a:p>
          <a:p>
            <a:pPr marL="304800" marR="375285" indent="-182880">
              <a:lnSpc>
                <a:spcPct val="80000"/>
              </a:lnSpc>
              <a:spcBef>
                <a:spcPts val="600"/>
              </a:spcBef>
              <a:buClr>
                <a:srgbClr val="4E67C7"/>
              </a:buClr>
              <a:buChar char="◦"/>
              <a:tabLst>
                <a:tab pos="305435" algn="l"/>
              </a:tabLst>
            </a:pP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A lease is </a:t>
            </a:r>
            <a:r>
              <a:rPr sz="1800" spc="-15" dirty="0">
                <a:solidFill>
                  <a:srgbClr val="404040"/>
                </a:solidFill>
                <a:latin typeface="Calibri"/>
                <a:cs typeface="Calibri"/>
              </a:rPr>
              <a:t>for 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a </a:t>
            </a:r>
            <a:r>
              <a:rPr sz="1800" spc="-10" dirty="0">
                <a:solidFill>
                  <a:srgbClr val="404040"/>
                </a:solidFill>
                <a:latin typeface="Calibri"/>
                <a:cs typeface="Calibri"/>
              </a:rPr>
              <a:t>term </a:t>
            </a:r>
            <a:r>
              <a:rPr sz="1800" spc="-5" dirty="0">
                <a:solidFill>
                  <a:srgbClr val="404040"/>
                </a:solidFill>
                <a:latin typeface="Calibri"/>
                <a:cs typeface="Calibri"/>
              </a:rPr>
              <a:t>of 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48 </a:t>
            </a:r>
            <a:r>
              <a:rPr sz="1800" spc="-5" dirty="0">
                <a:solidFill>
                  <a:srgbClr val="404040"/>
                </a:solidFill>
                <a:latin typeface="Calibri"/>
                <a:cs typeface="Calibri"/>
              </a:rPr>
              <a:t>months, with 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a </a:t>
            </a:r>
            <a:r>
              <a:rPr sz="1800" spc="-5" dirty="0">
                <a:solidFill>
                  <a:srgbClr val="404040"/>
                </a:solidFill>
                <a:latin typeface="Calibri"/>
                <a:cs typeface="Calibri"/>
              </a:rPr>
              <a:t>cancellation option </a:t>
            </a:r>
            <a:r>
              <a:rPr sz="1800" spc="-10" dirty="0">
                <a:solidFill>
                  <a:srgbClr val="404040"/>
                </a:solidFill>
                <a:latin typeface="Calibri"/>
                <a:cs typeface="Calibri"/>
              </a:rPr>
              <a:t>at 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the end </a:t>
            </a:r>
            <a:r>
              <a:rPr sz="1800" spc="-5" dirty="0">
                <a:solidFill>
                  <a:srgbClr val="404040"/>
                </a:solidFill>
                <a:latin typeface="Calibri"/>
                <a:cs typeface="Calibri"/>
              </a:rPr>
              <a:t>of 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12 </a:t>
            </a:r>
            <a:r>
              <a:rPr sz="1800" spc="-5" dirty="0">
                <a:solidFill>
                  <a:srgbClr val="404040"/>
                </a:solidFill>
                <a:latin typeface="Calibri"/>
                <a:cs typeface="Calibri"/>
              </a:rPr>
              <a:t>months, 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and a </a:t>
            </a:r>
            <a:r>
              <a:rPr sz="1800" spc="-10" dirty="0">
                <a:solidFill>
                  <a:srgbClr val="404040"/>
                </a:solidFill>
                <a:latin typeface="Calibri"/>
                <a:cs typeface="Calibri"/>
              </a:rPr>
              <a:t>bargain  purchase </a:t>
            </a:r>
            <a:r>
              <a:rPr sz="1800" spc="-5" dirty="0">
                <a:solidFill>
                  <a:srgbClr val="404040"/>
                </a:solidFill>
                <a:latin typeface="Calibri"/>
                <a:cs typeface="Calibri"/>
              </a:rPr>
              <a:t>option </a:t>
            </a:r>
            <a:r>
              <a:rPr sz="1800" spc="-10" dirty="0">
                <a:solidFill>
                  <a:srgbClr val="404040"/>
                </a:solidFill>
                <a:latin typeface="Calibri"/>
                <a:cs typeface="Calibri"/>
              </a:rPr>
              <a:t>at 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the end </a:t>
            </a:r>
            <a:r>
              <a:rPr sz="1800" spc="-5" dirty="0">
                <a:solidFill>
                  <a:srgbClr val="404040"/>
                </a:solidFill>
                <a:latin typeface="Calibri"/>
                <a:cs typeface="Calibri"/>
              </a:rPr>
              <a:t>of 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48</a:t>
            </a:r>
            <a:r>
              <a:rPr sz="1800" spc="6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404040"/>
                </a:solidFill>
                <a:latin typeface="Calibri"/>
                <a:cs typeface="Calibri"/>
              </a:rPr>
              <a:t>months</a:t>
            </a:r>
            <a:endParaRPr sz="1800">
              <a:latin typeface="Calibri"/>
              <a:cs typeface="Calibri"/>
            </a:endParaRPr>
          </a:p>
          <a:p>
            <a:pPr marL="12700">
              <a:lnSpc>
                <a:spcPts val="2160"/>
              </a:lnSpc>
              <a:spcBef>
                <a:spcPts val="1110"/>
              </a:spcBef>
            </a:pPr>
            <a:r>
              <a:rPr sz="2000" spc="-5" dirty="0">
                <a:solidFill>
                  <a:srgbClr val="404040"/>
                </a:solidFill>
                <a:latin typeface="Calibri"/>
                <a:cs typeface="Calibri"/>
              </a:rPr>
              <a:t>Generally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speaking, if the </a:t>
            </a:r>
            <a:r>
              <a:rPr sz="2000" spc="-5" dirty="0">
                <a:solidFill>
                  <a:srgbClr val="404040"/>
                </a:solidFill>
                <a:latin typeface="Calibri"/>
                <a:cs typeface="Calibri"/>
              </a:rPr>
              <a:t>lessor has </a:t>
            </a:r>
            <a:r>
              <a:rPr sz="2000" spc="-10" dirty="0">
                <a:solidFill>
                  <a:srgbClr val="404040"/>
                </a:solidFill>
                <a:latin typeface="Calibri"/>
                <a:cs typeface="Calibri"/>
              </a:rPr>
              <a:t>rentalised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the 12 </a:t>
            </a:r>
            <a:r>
              <a:rPr sz="2000" spc="-5" dirty="0">
                <a:solidFill>
                  <a:srgbClr val="404040"/>
                </a:solidFill>
                <a:latin typeface="Calibri"/>
                <a:cs typeface="Calibri"/>
              </a:rPr>
              <a:t>months’ </a:t>
            </a:r>
            <a:r>
              <a:rPr sz="2000" spc="-15" dirty="0">
                <a:solidFill>
                  <a:srgbClr val="404040"/>
                </a:solidFill>
                <a:latin typeface="Calibri"/>
                <a:cs typeface="Calibri"/>
              </a:rPr>
              <a:t>rentals </a:t>
            </a:r>
            <a:r>
              <a:rPr sz="2000" spc="-5" dirty="0">
                <a:solidFill>
                  <a:srgbClr val="404040"/>
                </a:solidFill>
                <a:latin typeface="Calibri"/>
                <a:cs typeface="Calibri"/>
              </a:rPr>
              <a:t>based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on </a:t>
            </a:r>
            <a:r>
              <a:rPr sz="2000" spc="-15" dirty="0">
                <a:solidFill>
                  <a:srgbClr val="404040"/>
                </a:solidFill>
                <a:latin typeface="Calibri"/>
                <a:cs typeface="Calibri"/>
              </a:rPr>
              <a:t>fair </a:t>
            </a:r>
            <a:r>
              <a:rPr sz="2000" spc="-10" dirty="0">
                <a:solidFill>
                  <a:srgbClr val="404040"/>
                </a:solidFill>
                <a:latin typeface="Calibri"/>
                <a:cs typeface="Calibri"/>
              </a:rPr>
              <a:t>estimate</a:t>
            </a:r>
            <a:r>
              <a:rPr sz="2000" spc="17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spc="-5" dirty="0">
                <a:solidFill>
                  <a:srgbClr val="404040"/>
                </a:solidFill>
                <a:latin typeface="Calibri"/>
                <a:cs typeface="Calibri"/>
              </a:rPr>
              <a:t>of</a:t>
            </a:r>
            <a:endParaRPr sz="2000">
              <a:latin typeface="Calibri"/>
              <a:cs typeface="Calibri"/>
            </a:endParaRPr>
          </a:p>
          <a:p>
            <a:pPr marL="12700">
              <a:lnSpc>
                <a:spcPts val="2145"/>
              </a:lnSpc>
            </a:pP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the </a:t>
            </a:r>
            <a:r>
              <a:rPr sz="2000" spc="-5" dirty="0">
                <a:solidFill>
                  <a:srgbClr val="404040"/>
                </a:solidFill>
                <a:latin typeface="Calibri"/>
                <a:cs typeface="Calibri"/>
              </a:rPr>
              <a:t>residual </a:t>
            </a:r>
            <a:r>
              <a:rPr sz="2000" spc="-10" dirty="0">
                <a:solidFill>
                  <a:srgbClr val="404040"/>
                </a:solidFill>
                <a:latin typeface="Calibri"/>
                <a:cs typeface="Calibri"/>
              </a:rPr>
              <a:t>value </a:t>
            </a:r>
            <a:r>
              <a:rPr sz="2000" spc="-15" dirty="0">
                <a:solidFill>
                  <a:srgbClr val="404040"/>
                </a:solidFill>
                <a:latin typeface="Calibri"/>
                <a:cs typeface="Calibri"/>
              </a:rPr>
              <a:t>at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the end </a:t>
            </a:r>
            <a:r>
              <a:rPr sz="2000" spc="-5" dirty="0">
                <a:solidFill>
                  <a:srgbClr val="404040"/>
                </a:solidFill>
                <a:latin typeface="Calibri"/>
                <a:cs typeface="Calibri"/>
              </a:rPr>
              <a:t>of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12 </a:t>
            </a:r>
            <a:r>
              <a:rPr sz="2000" spc="-5" dirty="0">
                <a:solidFill>
                  <a:srgbClr val="404040"/>
                </a:solidFill>
                <a:latin typeface="Calibri"/>
                <a:cs typeface="Calibri"/>
              </a:rPr>
              <a:t>months,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the </a:t>
            </a:r>
            <a:r>
              <a:rPr sz="2000" spc="-5" dirty="0">
                <a:solidFill>
                  <a:srgbClr val="404040"/>
                </a:solidFill>
                <a:latin typeface="Calibri"/>
                <a:cs typeface="Calibri"/>
              </a:rPr>
              <a:t>lessor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is </a:t>
            </a:r>
            <a:r>
              <a:rPr sz="2000" spc="-10" dirty="0">
                <a:solidFill>
                  <a:srgbClr val="404040"/>
                </a:solidFill>
                <a:latin typeface="Calibri"/>
                <a:cs typeface="Calibri"/>
              </a:rPr>
              <a:t>exposed </a:t>
            </a:r>
            <a:r>
              <a:rPr sz="2000" spc="-15" dirty="0">
                <a:solidFill>
                  <a:srgbClr val="404040"/>
                </a:solidFill>
                <a:latin typeface="Calibri"/>
                <a:cs typeface="Calibri"/>
              </a:rPr>
              <a:t>to </a:t>
            </a:r>
            <a:r>
              <a:rPr sz="2000" spc="-10" dirty="0">
                <a:solidFill>
                  <a:srgbClr val="404040"/>
                </a:solidFill>
                <a:latin typeface="Calibri"/>
                <a:cs typeface="Calibri"/>
              </a:rPr>
              <a:t>RV </a:t>
            </a:r>
            <a:r>
              <a:rPr sz="2000" spc="-15" dirty="0">
                <a:solidFill>
                  <a:srgbClr val="404040"/>
                </a:solidFill>
                <a:latin typeface="Calibri"/>
                <a:cs typeface="Calibri"/>
              </a:rPr>
              <a:t>at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the </a:t>
            </a:r>
            <a:r>
              <a:rPr sz="2000" spc="-5" dirty="0">
                <a:solidFill>
                  <a:srgbClr val="404040"/>
                </a:solidFill>
                <a:latin typeface="Calibri"/>
                <a:cs typeface="Calibri"/>
              </a:rPr>
              <a:t>of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12</a:t>
            </a:r>
            <a:r>
              <a:rPr sz="2000" spc="9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spc="-5" dirty="0">
                <a:solidFill>
                  <a:srgbClr val="404040"/>
                </a:solidFill>
                <a:latin typeface="Calibri"/>
                <a:cs typeface="Calibri"/>
              </a:rPr>
              <a:t>months.</a:t>
            </a:r>
            <a:endParaRPr sz="2000">
              <a:latin typeface="Calibri"/>
              <a:cs typeface="Calibri"/>
            </a:endParaRPr>
          </a:p>
          <a:p>
            <a:pPr marL="304800" indent="-183515">
              <a:lnSpc>
                <a:spcPts val="2145"/>
              </a:lnSpc>
              <a:buClr>
                <a:srgbClr val="4E67C7"/>
              </a:buClr>
              <a:buChar char="◦"/>
              <a:tabLst>
                <a:tab pos="305435" algn="l"/>
              </a:tabLst>
            </a:pPr>
            <a:r>
              <a:rPr sz="1800" spc="-5" dirty="0">
                <a:solidFill>
                  <a:srgbClr val="404040"/>
                </a:solidFill>
                <a:latin typeface="Calibri"/>
                <a:cs typeface="Calibri"/>
              </a:rPr>
              <a:t>Such 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lease is </a:t>
            </a:r>
            <a:r>
              <a:rPr sz="1800" spc="-15" dirty="0">
                <a:solidFill>
                  <a:srgbClr val="404040"/>
                </a:solidFill>
                <a:latin typeface="Calibri"/>
                <a:cs typeface="Calibri"/>
              </a:rPr>
              <a:t>likely </a:t>
            </a:r>
            <a:r>
              <a:rPr sz="1800" spc="-10" dirty="0">
                <a:solidFill>
                  <a:srgbClr val="404040"/>
                </a:solidFill>
                <a:latin typeface="Calibri"/>
                <a:cs typeface="Calibri"/>
              </a:rPr>
              <a:t>to </a:t>
            </a:r>
            <a:r>
              <a:rPr sz="1800" spc="-5" dirty="0">
                <a:solidFill>
                  <a:srgbClr val="404040"/>
                </a:solidFill>
                <a:latin typeface="Calibri"/>
                <a:cs typeface="Calibri"/>
              </a:rPr>
              <a:t>qualify 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as a </a:t>
            </a:r>
            <a:r>
              <a:rPr sz="1800" spc="-5" dirty="0">
                <a:solidFill>
                  <a:srgbClr val="404040"/>
                </a:solidFill>
                <a:latin typeface="Calibri"/>
                <a:cs typeface="Calibri"/>
              </a:rPr>
              <a:t>short </a:t>
            </a:r>
            <a:r>
              <a:rPr sz="1800" spc="-10" dirty="0">
                <a:solidFill>
                  <a:srgbClr val="404040"/>
                </a:solidFill>
                <a:latin typeface="Calibri"/>
                <a:cs typeface="Calibri"/>
              </a:rPr>
              <a:t>tenure</a:t>
            </a:r>
            <a:r>
              <a:rPr sz="1800" spc="6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lease</a:t>
            </a:r>
            <a:endParaRPr sz="1800">
              <a:latin typeface="Calibri"/>
              <a:cs typeface="Calibri"/>
            </a:endParaRPr>
          </a:p>
          <a:p>
            <a:pPr marL="12700" marR="651510">
              <a:lnSpc>
                <a:spcPts val="1920"/>
              </a:lnSpc>
              <a:spcBef>
                <a:spcPts val="1585"/>
              </a:spcBef>
            </a:pPr>
            <a:r>
              <a:rPr sz="2000" spc="-10" dirty="0">
                <a:solidFill>
                  <a:srgbClr val="404040"/>
                </a:solidFill>
                <a:latin typeface="Calibri"/>
                <a:cs typeface="Calibri"/>
              </a:rPr>
              <a:t>There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is </a:t>
            </a:r>
            <a:r>
              <a:rPr sz="2000" spc="-5" dirty="0">
                <a:solidFill>
                  <a:srgbClr val="404040"/>
                </a:solidFill>
                <a:latin typeface="Calibri"/>
                <a:cs typeface="Calibri"/>
              </a:rPr>
              <a:t>no issue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in </a:t>
            </a:r>
            <a:r>
              <a:rPr sz="2000" spc="-10" dirty="0">
                <a:solidFill>
                  <a:srgbClr val="404040"/>
                </a:solidFill>
                <a:latin typeface="Calibri"/>
                <a:cs typeface="Calibri"/>
              </a:rPr>
              <a:t>renewal </a:t>
            </a:r>
            <a:r>
              <a:rPr sz="2000" spc="-5" dirty="0">
                <a:solidFill>
                  <a:srgbClr val="404040"/>
                </a:solidFill>
                <a:latin typeface="Calibri"/>
                <a:cs typeface="Calibri"/>
              </a:rPr>
              <a:t>of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a lease </a:t>
            </a:r>
            <a:r>
              <a:rPr sz="2000" spc="-15" dirty="0">
                <a:solidFill>
                  <a:srgbClr val="404040"/>
                </a:solidFill>
                <a:latin typeface="Calibri"/>
                <a:cs typeface="Calibri"/>
              </a:rPr>
              <a:t>at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the end </a:t>
            </a:r>
            <a:r>
              <a:rPr sz="2000" spc="-5" dirty="0">
                <a:solidFill>
                  <a:srgbClr val="404040"/>
                </a:solidFill>
                <a:latin typeface="Calibri"/>
                <a:cs typeface="Calibri"/>
              </a:rPr>
              <a:t>of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12 </a:t>
            </a:r>
            <a:r>
              <a:rPr sz="2000" spc="-5" dirty="0">
                <a:solidFill>
                  <a:srgbClr val="404040"/>
                </a:solidFill>
                <a:latin typeface="Calibri"/>
                <a:cs typeface="Calibri"/>
              </a:rPr>
              <a:t>months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as such </a:t>
            </a:r>
            <a:r>
              <a:rPr sz="2000" spc="-5" dirty="0">
                <a:solidFill>
                  <a:srgbClr val="404040"/>
                </a:solidFill>
                <a:latin typeface="Calibri"/>
                <a:cs typeface="Calibri"/>
              </a:rPr>
              <a:t>lease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is a </a:t>
            </a:r>
            <a:r>
              <a:rPr sz="2000" spc="-5" dirty="0">
                <a:solidFill>
                  <a:srgbClr val="404040"/>
                </a:solidFill>
                <a:latin typeface="Calibri"/>
                <a:cs typeface="Calibri"/>
              </a:rPr>
              <a:t>new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lease  </a:t>
            </a:r>
            <a:r>
              <a:rPr sz="2000" spc="-15" dirty="0">
                <a:solidFill>
                  <a:srgbClr val="404040"/>
                </a:solidFill>
                <a:latin typeface="Calibri"/>
                <a:cs typeface="Calibri"/>
              </a:rPr>
              <a:t>[inferred </a:t>
            </a:r>
            <a:r>
              <a:rPr sz="2000" spc="-10" dirty="0">
                <a:solidFill>
                  <a:srgbClr val="404040"/>
                </a:solidFill>
                <a:latin typeface="Calibri"/>
                <a:cs typeface="Calibri"/>
              </a:rPr>
              <a:t>from </a:t>
            </a:r>
            <a:r>
              <a:rPr sz="2000" spc="-15" dirty="0">
                <a:solidFill>
                  <a:srgbClr val="404040"/>
                </a:solidFill>
                <a:latin typeface="Calibri"/>
                <a:cs typeface="Calibri"/>
              </a:rPr>
              <a:t>para</a:t>
            </a:r>
            <a:r>
              <a:rPr sz="2000" spc="1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7]</a:t>
            </a:r>
            <a:endParaRPr sz="20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188719" y="1389888"/>
            <a:ext cx="9966960" cy="0"/>
          </a:xfrm>
          <a:custGeom>
            <a:avLst/>
            <a:gdLst/>
            <a:ahLst/>
            <a:cxnLst/>
            <a:rect l="l" t="t" r="r" b="b"/>
            <a:pathLst>
              <a:path w="9966960">
                <a:moveTo>
                  <a:pt x="0" y="0"/>
                </a:moveTo>
                <a:lnTo>
                  <a:pt x="9966960" y="0"/>
                </a:lnTo>
              </a:path>
            </a:pathLst>
          </a:custGeom>
          <a:ln w="6096">
            <a:solidFill>
              <a:srgbClr val="7E7E7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176324" y="529590"/>
            <a:ext cx="9890125" cy="6807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-50" dirty="0"/>
              <a:t>Meaning </a:t>
            </a:r>
            <a:r>
              <a:rPr spc="-25" dirty="0"/>
              <a:t>of </a:t>
            </a:r>
            <a:r>
              <a:rPr spc="-50" dirty="0"/>
              <a:t>financial </a:t>
            </a:r>
            <a:r>
              <a:rPr spc="-45" dirty="0"/>
              <a:t>lease </a:t>
            </a:r>
            <a:r>
              <a:rPr spc="-35" dirty="0"/>
              <a:t>and </a:t>
            </a:r>
            <a:r>
              <a:rPr spc="-60" dirty="0"/>
              <a:t>operating</a:t>
            </a:r>
            <a:r>
              <a:rPr spc="-405" dirty="0"/>
              <a:t> </a:t>
            </a:r>
            <a:r>
              <a:rPr spc="-45" dirty="0"/>
              <a:t>lease</a:t>
            </a:r>
          </a:p>
        </p:txBody>
      </p:sp>
      <p:sp>
        <p:nvSpPr>
          <p:cNvPr id="5" name="object 5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955"/>
              </a:lnSpc>
            </a:pPr>
            <a:r>
              <a:rPr lang="en-US" spc="-5"/>
              <a:t>Vinay Goyal</a:t>
            </a:r>
            <a:endParaRPr dirty="0"/>
          </a:p>
        </p:txBody>
      </p:sp>
      <p:sp>
        <p:nvSpPr>
          <p:cNvPr id="4" name="object 4"/>
          <p:cNvSpPr txBox="1"/>
          <p:nvPr/>
        </p:nvSpPr>
        <p:spPr>
          <a:xfrm>
            <a:off x="1084884" y="1350781"/>
            <a:ext cx="9778365" cy="4140200"/>
          </a:xfrm>
          <a:prstGeom prst="rect">
            <a:avLst/>
          </a:prstGeom>
        </p:spPr>
        <p:txBody>
          <a:bodyPr vert="horz" wrap="square" lIns="0" tIns="133985" rIns="0" bIns="0" rtlCol="0">
            <a:spAutoFit/>
          </a:bodyPr>
          <a:lstStyle/>
          <a:p>
            <a:pPr marL="376555" indent="-364490">
              <a:lnSpc>
                <a:spcPct val="100000"/>
              </a:lnSpc>
              <a:spcBef>
                <a:spcPts val="1055"/>
              </a:spcBef>
              <a:buClr>
                <a:srgbClr val="4E67C7"/>
              </a:buClr>
              <a:buFont typeface="Wingdings"/>
              <a:buChar char=""/>
              <a:tabLst>
                <a:tab pos="376555" algn="l"/>
                <a:tab pos="377190" algn="l"/>
              </a:tabLst>
            </a:pPr>
            <a:r>
              <a:rPr sz="1900" spc="-5" dirty="0">
                <a:solidFill>
                  <a:srgbClr val="404040"/>
                </a:solidFill>
                <a:latin typeface="Calibri"/>
                <a:cs typeface="Calibri"/>
              </a:rPr>
              <a:t>The meaning of </a:t>
            </a:r>
            <a:r>
              <a:rPr sz="1900" spc="-10" dirty="0">
                <a:solidFill>
                  <a:srgbClr val="404040"/>
                </a:solidFill>
                <a:latin typeface="Calibri"/>
                <a:cs typeface="Calibri"/>
              </a:rPr>
              <a:t>financial </a:t>
            </a:r>
            <a:r>
              <a:rPr sz="1900" spc="-5" dirty="0">
                <a:solidFill>
                  <a:srgbClr val="404040"/>
                </a:solidFill>
                <a:latin typeface="Calibri"/>
                <a:cs typeface="Calibri"/>
              </a:rPr>
              <a:t>lease and </a:t>
            </a:r>
            <a:r>
              <a:rPr sz="1900" spc="-10" dirty="0">
                <a:solidFill>
                  <a:srgbClr val="404040"/>
                </a:solidFill>
                <a:latin typeface="Calibri"/>
                <a:cs typeface="Calibri"/>
              </a:rPr>
              <a:t>operating </a:t>
            </a:r>
            <a:r>
              <a:rPr sz="1900" spc="-5" dirty="0">
                <a:solidFill>
                  <a:srgbClr val="404040"/>
                </a:solidFill>
                <a:latin typeface="Calibri"/>
                <a:cs typeface="Calibri"/>
              </a:rPr>
              <a:t>lease remains same under Ind </a:t>
            </a:r>
            <a:r>
              <a:rPr sz="1900" spc="-10" dirty="0">
                <a:solidFill>
                  <a:srgbClr val="404040"/>
                </a:solidFill>
                <a:latin typeface="Calibri"/>
                <a:cs typeface="Calibri"/>
              </a:rPr>
              <a:t>AS</a:t>
            </a:r>
            <a:r>
              <a:rPr sz="1900" spc="114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900" spc="-5" dirty="0">
                <a:solidFill>
                  <a:srgbClr val="404040"/>
                </a:solidFill>
                <a:latin typeface="Calibri"/>
                <a:cs typeface="Calibri"/>
              </a:rPr>
              <a:t>116</a:t>
            </a:r>
            <a:endParaRPr sz="1900">
              <a:latin typeface="Calibri"/>
              <a:cs typeface="Calibri"/>
            </a:endParaRPr>
          </a:p>
          <a:p>
            <a:pPr marL="376555" marR="5080" indent="-364490">
              <a:lnSpc>
                <a:spcPct val="80000"/>
              </a:lnSpc>
              <a:spcBef>
                <a:spcPts val="1405"/>
              </a:spcBef>
              <a:buClr>
                <a:srgbClr val="4E67C7"/>
              </a:buClr>
              <a:buFont typeface="Wingdings"/>
              <a:buChar char=""/>
              <a:tabLst>
                <a:tab pos="376555" algn="l"/>
                <a:tab pos="377190" algn="l"/>
              </a:tabLst>
            </a:pPr>
            <a:r>
              <a:rPr sz="1900" spc="-5" dirty="0">
                <a:solidFill>
                  <a:srgbClr val="404040"/>
                </a:solidFill>
                <a:latin typeface="Calibri"/>
                <a:cs typeface="Calibri"/>
              </a:rPr>
              <a:t>Finance lease: A lease under which the </a:t>
            </a:r>
            <a:r>
              <a:rPr sz="1900" spc="-10" dirty="0">
                <a:solidFill>
                  <a:srgbClr val="404040"/>
                </a:solidFill>
                <a:latin typeface="Calibri"/>
                <a:cs typeface="Calibri"/>
              </a:rPr>
              <a:t>risks </a:t>
            </a:r>
            <a:r>
              <a:rPr sz="1900" spc="-5" dirty="0">
                <a:solidFill>
                  <a:srgbClr val="404040"/>
                </a:solidFill>
                <a:latin typeface="Calibri"/>
                <a:cs typeface="Calibri"/>
              </a:rPr>
              <a:t>and </a:t>
            </a:r>
            <a:r>
              <a:rPr sz="1900" spc="-20" dirty="0">
                <a:solidFill>
                  <a:srgbClr val="404040"/>
                </a:solidFill>
                <a:latin typeface="Calibri"/>
                <a:cs typeface="Calibri"/>
              </a:rPr>
              <a:t>rewards </a:t>
            </a:r>
            <a:r>
              <a:rPr sz="1900" spc="-5" dirty="0">
                <a:solidFill>
                  <a:srgbClr val="404040"/>
                </a:solidFill>
                <a:latin typeface="Calibri"/>
                <a:cs typeface="Calibri"/>
              </a:rPr>
              <a:t>of </a:t>
            </a:r>
            <a:r>
              <a:rPr sz="1900" spc="-10" dirty="0">
                <a:solidFill>
                  <a:srgbClr val="404040"/>
                </a:solidFill>
                <a:latin typeface="Calibri"/>
                <a:cs typeface="Calibri"/>
              </a:rPr>
              <a:t>ownership </a:t>
            </a:r>
            <a:r>
              <a:rPr sz="1900" spc="-15" dirty="0">
                <a:solidFill>
                  <a:srgbClr val="404040"/>
                </a:solidFill>
                <a:latin typeface="Calibri"/>
                <a:cs typeface="Calibri"/>
              </a:rPr>
              <a:t>are transferred to </a:t>
            </a:r>
            <a:r>
              <a:rPr sz="1900" spc="-5" dirty="0">
                <a:solidFill>
                  <a:srgbClr val="404040"/>
                </a:solidFill>
                <a:latin typeface="Calibri"/>
                <a:cs typeface="Calibri"/>
              </a:rPr>
              <a:t>lessee.  </a:t>
            </a:r>
            <a:r>
              <a:rPr sz="1900" spc="-10" dirty="0">
                <a:solidFill>
                  <a:srgbClr val="404040"/>
                </a:solidFill>
                <a:latin typeface="Calibri"/>
                <a:cs typeface="Calibri"/>
              </a:rPr>
              <a:t>Operating </a:t>
            </a:r>
            <a:r>
              <a:rPr sz="1900" spc="-5" dirty="0">
                <a:solidFill>
                  <a:srgbClr val="404040"/>
                </a:solidFill>
                <a:latin typeface="Calibri"/>
                <a:cs typeface="Calibri"/>
              </a:rPr>
              <a:t>lease </a:t>
            </a:r>
            <a:r>
              <a:rPr sz="1900" spc="-10" dirty="0">
                <a:solidFill>
                  <a:srgbClr val="404040"/>
                </a:solidFill>
                <a:latin typeface="Calibri"/>
                <a:cs typeface="Calibri"/>
              </a:rPr>
              <a:t>is </a:t>
            </a:r>
            <a:r>
              <a:rPr sz="1900" spc="-15" dirty="0">
                <a:solidFill>
                  <a:srgbClr val="404040"/>
                </a:solidFill>
                <a:latin typeface="Calibri"/>
                <a:cs typeface="Calibri"/>
              </a:rPr>
              <a:t>any </a:t>
            </a:r>
            <a:r>
              <a:rPr sz="1900" spc="-5" dirty="0">
                <a:solidFill>
                  <a:srgbClr val="404040"/>
                </a:solidFill>
                <a:latin typeface="Calibri"/>
                <a:cs typeface="Calibri"/>
              </a:rPr>
              <a:t>lease </a:t>
            </a:r>
            <a:r>
              <a:rPr sz="1900" spc="-10" dirty="0">
                <a:solidFill>
                  <a:srgbClr val="404040"/>
                </a:solidFill>
                <a:latin typeface="Calibri"/>
                <a:cs typeface="Calibri"/>
              </a:rPr>
              <a:t>other </a:t>
            </a:r>
            <a:r>
              <a:rPr sz="1900" spc="-5" dirty="0">
                <a:solidFill>
                  <a:srgbClr val="404040"/>
                </a:solidFill>
                <a:latin typeface="Calibri"/>
                <a:cs typeface="Calibri"/>
              </a:rPr>
              <a:t>than a </a:t>
            </a:r>
            <a:r>
              <a:rPr sz="1900" spc="-10" dirty="0">
                <a:solidFill>
                  <a:srgbClr val="404040"/>
                </a:solidFill>
                <a:latin typeface="Calibri"/>
                <a:cs typeface="Calibri"/>
              </a:rPr>
              <a:t>finance</a:t>
            </a:r>
            <a:r>
              <a:rPr sz="1900" spc="10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900" dirty="0">
                <a:solidFill>
                  <a:srgbClr val="404040"/>
                </a:solidFill>
                <a:latin typeface="Calibri"/>
                <a:cs typeface="Calibri"/>
              </a:rPr>
              <a:t>lease.</a:t>
            </a:r>
            <a:endParaRPr sz="1900">
              <a:latin typeface="Calibri"/>
              <a:cs typeface="Calibri"/>
            </a:endParaRPr>
          </a:p>
          <a:p>
            <a:pPr marL="376555" indent="-364490">
              <a:lnSpc>
                <a:spcPct val="100000"/>
              </a:lnSpc>
              <a:spcBef>
                <a:spcPts val="935"/>
              </a:spcBef>
              <a:buClr>
                <a:srgbClr val="4E67C7"/>
              </a:buClr>
              <a:buFont typeface="Wingdings"/>
              <a:buChar char=""/>
              <a:tabLst>
                <a:tab pos="376555" algn="l"/>
                <a:tab pos="377190" algn="l"/>
              </a:tabLst>
            </a:pPr>
            <a:r>
              <a:rPr sz="1900" spc="-15" dirty="0">
                <a:solidFill>
                  <a:srgbClr val="404040"/>
                </a:solidFill>
                <a:latin typeface="Calibri"/>
                <a:cs typeface="Calibri"/>
              </a:rPr>
              <a:t>Indicators </a:t>
            </a:r>
            <a:r>
              <a:rPr sz="1900" spc="-5" dirty="0">
                <a:solidFill>
                  <a:srgbClr val="404040"/>
                </a:solidFill>
                <a:latin typeface="Calibri"/>
                <a:cs typeface="Calibri"/>
              </a:rPr>
              <a:t>of a financial</a:t>
            </a:r>
            <a:r>
              <a:rPr sz="1900" spc="1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900" spc="-5" dirty="0">
                <a:solidFill>
                  <a:srgbClr val="404040"/>
                </a:solidFill>
                <a:latin typeface="Calibri"/>
                <a:cs typeface="Calibri"/>
              </a:rPr>
              <a:t>lease:</a:t>
            </a:r>
            <a:endParaRPr sz="1900">
              <a:latin typeface="Calibri"/>
              <a:cs typeface="Calibri"/>
            </a:endParaRPr>
          </a:p>
          <a:p>
            <a:pPr marL="579120" lvl="1" indent="-183515">
              <a:lnSpc>
                <a:spcPct val="100000"/>
              </a:lnSpc>
              <a:spcBef>
                <a:spcPts val="10"/>
              </a:spcBef>
              <a:buClr>
                <a:srgbClr val="4E67C7"/>
              </a:buClr>
              <a:buChar char="◦"/>
              <a:tabLst>
                <a:tab pos="579755" algn="l"/>
              </a:tabLst>
            </a:pPr>
            <a:r>
              <a:rPr sz="1700" spc="-5" dirty="0">
                <a:solidFill>
                  <a:srgbClr val="404040"/>
                </a:solidFill>
                <a:latin typeface="Calibri"/>
                <a:cs typeface="Calibri"/>
              </a:rPr>
              <a:t>Full </a:t>
            </a:r>
            <a:r>
              <a:rPr sz="1700" spc="-15" dirty="0">
                <a:solidFill>
                  <a:srgbClr val="404040"/>
                </a:solidFill>
                <a:latin typeface="Calibri"/>
                <a:cs typeface="Calibri"/>
              </a:rPr>
              <a:t>payout </a:t>
            </a:r>
            <a:r>
              <a:rPr sz="1700" spc="-10" dirty="0">
                <a:solidFill>
                  <a:srgbClr val="404040"/>
                </a:solidFill>
                <a:latin typeface="Calibri"/>
                <a:cs typeface="Calibri"/>
              </a:rPr>
              <a:t>test </a:t>
            </a:r>
            <a:r>
              <a:rPr sz="1700" spc="-5" dirty="0">
                <a:solidFill>
                  <a:srgbClr val="404040"/>
                </a:solidFill>
                <a:latin typeface="Calibri"/>
                <a:cs typeface="Calibri"/>
              </a:rPr>
              <a:t>-present value of </a:t>
            </a:r>
            <a:r>
              <a:rPr sz="1700" dirty="0">
                <a:solidFill>
                  <a:srgbClr val="404040"/>
                </a:solidFill>
                <a:latin typeface="Calibri"/>
                <a:cs typeface="Calibri"/>
              </a:rPr>
              <a:t>minimum lease </a:t>
            </a:r>
            <a:r>
              <a:rPr sz="1700" spc="-5" dirty="0">
                <a:solidFill>
                  <a:srgbClr val="404040"/>
                </a:solidFill>
                <a:latin typeface="Calibri"/>
                <a:cs typeface="Calibri"/>
              </a:rPr>
              <a:t>payments </a:t>
            </a:r>
            <a:r>
              <a:rPr sz="1700" spc="-10" dirty="0">
                <a:solidFill>
                  <a:srgbClr val="404040"/>
                </a:solidFill>
                <a:latin typeface="Calibri"/>
                <a:cs typeface="Calibri"/>
              </a:rPr>
              <a:t>recover </a:t>
            </a:r>
            <a:r>
              <a:rPr sz="1700" dirty="0">
                <a:solidFill>
                  <a:srgbClr val="404040"/>
                </a:solidFill>
                <a:latin typeface="Calibri"/>
                <a:cs typeface="Calibri"/>
              </a:rPr>
              <a:t>90% </a:t>
            </a:r>
            <a:r>
              <a:rPr sz="1700" spc="-5" dirty="0">
                <a:solidFill>
                  <a:srgbClr val="404040"/>
                </a:solidFill>
                <a:latin typeface="Calibri"/>
                <a:cs typeface="Calibri"/>
              </a:rPr>
              <a:t>of </a:t>
            </a:r>
            <a:r>
              <a:rPr sz="1700" spc="-10" dirty="0">
                <a:solidFill>
                  <a:srgbClr val="404040"/>
                </a:solidFill>
                <a:latin typeface="Calibri"/>
                <a:cs typeface="Calibri"/>
              </a:rPr>
              <a:t>fair</a:t>
            </a:r>
            <a:r>
              <a:rPr sz="1700" spc="-9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700" spc="-5" dirty="0">
                <a:solidFill>
                  <a:srgbClr val="404040"/>
                </a:solidFill>
                <a:latin typeface="Calibri"/>
                <a:cs typeface="Calibri"/>
              </a:rPr>
              <a:t>value</a:t>
            </a:r>
            <a:endParaRPr sz="1700">
              <a:latin typeface="Calibri"/>
              <a:cs typeface="Calibri"/>
            </a:endParaRPr>
          </a:p>
          <a:p>
            <a:pPr marL="579120" lvl="1" indent="-183515">
              <a:lnSpc>
                <a:spcPct val="100000"/>
              </a:lnSpc>
              <a:spcBef>
                <a:spcPts val="195"/>
              </a:spcBef>
              <a:buClr>
                <a:srgbClr val="4E67C7"/>
              </a:buClr>
              <a:buChar char="◦"/>
              <a:tabLst>
                <a:tab pos="579755" algn="l"/>
              </a:tabLst>
            </a:pPr>
            <a:r>
              <a:rPr sz="1700" spc="-25" dirty="0">
                <a:solidFill>
                  <a:srgbClr val="404040"/>
                </a:solidFill>
                <a:latin typeface="Calibri"/>
                <a:cs typeface="Calibri"/>
              </a:rPr>
              <a:t>Transfer </a:t>
            </a:r>
            <a:r>
              <a:rPr sz="1700" spc="-5" dirty="0">
                <a:solidFill>
                  <a:srgbClr val="404040"/>
                </a:solidFill>
                <a:latin typeface="Calibri"/>
                <a:cs typeface="Calibri"/>
              </a:rPr>
              <a:t>of </a:t>
            </a:r>
            <a:r>
              <a:rPr sz="1700" dirty="0">
                <a:solidFill>
                  <a:srgbClr val="404040"/>
                </a:solidFill>
                <a:latin typeface="Calibri"/>
                <a:cs typeface="Calibri"/>
              </a:rPr>
              <a:t>title</a:t>
            </a:r>
            <a:r>
              <a:rPr sz="1700" spc="-2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700" spc="-10" dirty="0">
                <a:solidFill>
                  <a:srgbClr val="404040"/>
                </a:solidFill>
                <a:latin typeface="Calibri"/>
                <a:cs typeface="Calibri"/>
              </a:rPr>
              <a:t>test</a:t>
            </a:r>
            <a:endParaRPr sz="1700">
              <a:latin typeface="Calibri"/>
              <a:cs typeface="Calibri"/>
            </a:endParaRPr>
          </a:p>
          <a:p>
            <a:pPr marL="579120" lvl="1" indent="-183515">
              <a:lnSpc>
                <a:spcPct val="100000"/>
              </a:lnSpc>
              <a:spcBef>
                <a:spcPts val="190"/>
              </a:spcBef>
              <a:buClr>
                <a:srgbClr val="4E67C7"/>
              </a:buClr>
              <a:buChar char="◦"/>
              <a:tabLst>
                <a:tab pos="579755" algn="l"/>
              </a:tabLst>
            </a:pPr>
            <a:r>
              <a:rPr sz="1700" spc="-10" dirty="0">
                <a:solidFill>
                  <a:srgbClr val="404040"/>
                </a:solidFill>
                <a:latin typeface="Calibri"/>
                <a:cs typeface="Calibri"/>
              </a:rPr>
              <a:t>Bargain </a:t>
            </a:r>
            <a:r>
              <a:rPr sz="1700" spc="-5" dirty="0">
                <a:solidFill>
                  <a:srgbClr val="404040"/>
                </a:solidFill>
                <a:latin typeface="Calibri"/>
                <a:cs typeface="Calibri"/>
              </a:rPr>
              <a:t>purchase option</a:t>
            </a:r>
            <a:r>
              <a:rPr sz="1700" spc="-8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700" spc="-10" dirty="0">
                <a:solidFill>
                  <a:srgbClr val="404040"/>
                </a:solidFill>
                <a:latin typeface="Calibri"/>
                <a:cs typeface="Calibri"/>
              </a:rPr>
              <a:t>test</a:t>
            </a:r>
            <a:endParaRPr sz="1700">
              <a:latin typeface="Calibri"/>
              <a:cs typeface="Calibri"/>
            </a:endParaRPr>
          </a:p>
          <a:p>
            <a:pPr marL="579120" lvl="1" indent="-183515">
              <a:lnSpc>
                <a:spcPct val="100000"/>
              </a:lnSpc>
              <a:spcBef>
                <a:spcPts val="190"/>
              </a:spcBef>
              <a:buClr>
                <a:srgbClr val="4E67C7"/>
              </a:buClr>
              <a:buChar char="◦"/>
              <a:tabLst>
                <a:tab pos="579755" algn="l"/>
              </a:tabLst>
            </a:pPr>
            <a:r>
              <a:rPr sz="1700" dirty="0">
                <a:solidFill>
                  <a:srgbClr val="404040"/>
                </a:solidFill>
                <a:latin typeface="Calibri"/>
                <a:cs typeface="Calibri"/>
              </a:rPr>
              <a:t>Lease </a:t>
            </a:r>
            <a:r>
              <a:rPr sz="1700" spc="-5" dirty="0">
                <a:solidFill>
                  <a:srgbClr val="404040"/>
                </a:solidFill>
                <a:latin typeface="Calibri"/>
                <a:cs typeface="Calibri"/>
              </a:rPr>
              <a:t>term </a:t>
            </a:r>
            <a:r>
              <a:rPr sz="1700" spc="-10" dirty="0">
                <a:solidFill>
                  <a:srgbClr val="404040"/>
                </a:solidFill>
                <a:latin typeface="Calibri"/>
                <a:cs typeface="Calibri"/>
              </a:rPr>
              <a:t>test </a:t>
            </a:r>
            <a:r>
              <a:rPr sz="1700" dirty="0">
                <a:solidFill>
                  <a:srgbClr val="404040"/>
                </a:solidFill>
                <a:latin typeface="Calibri"/>
                <a:cs typeface="Calibri"/>
              </a:rPr>
              <a:t>- lease </a:t>
            </a:r>
            <a:r>
              <a:rPr sz="1700" spc="-5" dirty="0">
                <a:solidFill>
                  <a:srgbClr val="404040"/>
                </a:solidFill>
                <a:latin typeface="Calibri"/>
                <a:cs typeface="Calibri"/>
              </a:rPr>
              <a:t>term </a:t>
            </a:r>
            <a:r>
              <a:rPr sz="1700" dirty="0">
                <a:solidFill>
                  <a:srgbClr val="404040"/>
                </a:solidFill>
                <a:latin typeface="Calibri"/>
                <a:cs typeface="Calibri"/>
              </a:rPr>
              <a:t>is </a:t>
            </a:r>
            <a:r>
              <a:rPr sz="1700" spc="-5" dirty="0">
                <a:solidFill>
                  <a:srgbClr val="404040"/>
                </a:solidFill>
                <a:latin typeface="Calibri"/>
                <a:cs typeface="Calibri"/>
              </a:rPr>
              <a:t>more </a:t>
            </a:r>
            <a:r>
              <a:rPr sz="1700" dirty="0">
                <a:solidFill>
                  <a:srgbClr val="404040"/>
                </a:solidFill>
                <a:latin typeface="Calibri"/>
                <a:cs typeface="Calibri"/>
              </a:rPr>
              <a:t>than 75% </a:t>
            </a:r>
            <a:r>
              <a:rPr sz="1700" spc="-5" dirty="0">
                <a:solidFill>
                  <a:srgbClr val="404040"/>
                </a:solidFill>
                <a:latin typeface="Calibri"/>
                <a:cs typeface="Calibri"/>
              </a:rPr>
              <a:t>of estimated economic </a:t>
            </a:r>
            <a:r>
              <a:rPr sz="1700" spc="-15" dirty="0">
                <a:solidFill>
                  <a:srgbClr val="404040"/>
                </a:solidFill>
                <a:latin typeface="Calibri"/>
                <a:cs typeface="Calibri"/>
              </a:rPr>
              <a:t>life </a:t>
            </a:r>
            <a:r>
              <a:rPr sz="1700" spc="-5" dirty="0">
                <a:solidFill>
                  <a:srgbClr val="404040"/>
                </a:solidFill>
                <a:latin typeface="Calibri"/>
                <a:cs typeface="Calibri"/>
              </a:rPr>
              <a:t>of </a:t>
            </a:r>
            <a:r>
              <a:rPr sz="1700" dirty="0">
                <a:solidFill>
                  <a:srgbClr val="404040"/>
                </a:solidFill>
                <a:latin typeface="Calibri"/>
                <a:cs typeface="Calibri"/>
              </a:rPr>
              <a:t>the</a:t>
            </a:r>
            <a:r>
              <a:rPr sz="1700" spc="-3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700" spc="-5" dirty="0">
                <a:solidFill>
                  <a:srgbClr val="404040"/>
                </a:solidFill>
                <a:latin typeface="Calibri"/>
                <a:cs typeface="Calibri"/>
              </a:rPr>
              <a:t>asset</a:t>
            </a:r>
            <a:endParaRPr sz="1700">
              <a:latin typeface="Calibri"/>
              <a:cs typeface="Calibri"/>
            </a:endParaRPr>
          </a:p>
          <a:p>
            <a:pPr marL="579120" lvl="1" indent="-183515">
              <a:lnSpc>
                <a:spcPct val="100000"/>
              </a:lnSpc>
              <a:spcBef>
                <a:spcPts val="195"/>
              </a:spcBef>
              <a:buClr>
                <a:srgbClr val="4E67C7"/>
              </a:buClr>
              <a:buChar char="◦"/>
              <a:tabLst>
                <a:tab pos="579755" algn="l"/>
              </a:tabLst>
            </a:pPr>
            <a:r>
              <a:rPr sz="1700" spc="-5" dirty="0">
                <a:solidFill>
                  <a:srgbClr val="404040"/>
                </a:solidFill>
                <a:latin typeface="Calibri"/>
                <a:cs typeface="Calibri"/>
              </a:rPr>
              <a:t>The equipment </a:t>
            </a:r>
            <a:r>
              <a:rPr sz="1700" dirty="0">
                <a:solidFill>
                  <a:srgbClr val="404040"/>
                </a:solidFill>
                <a:latin typeface="Calibri"/>
                <a:cs typeface="Calibri"/>
              </a:rPr>
              <a:t>is</a:t>
            </a:r>
            <a:r>
              <a:rPr sz="1700" spc="-4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700" spc="-5" dirty="0">
                <a:solidFill>
                  <a:srgbClr val="404040"/>
                </a:solidFill>
                <a:latin typeface="Calibri"/>
                <a:cs typeface="Calibri"/>
              </a:rPr>
              <a:t>specialized</a:t>
            </a:r>
            <a:endParaRPr sz="1700">
              <a:latin typeface="Calibri"/>
              <a:cs typeface="Calibri"/>
            </a:endParaRPr>
          </a:p>
          <a:p>
            <a:pPr marL="376555" indent="-364490">
              <a:lnSpc>
                <a:spcPts val="2280"/>
              </a:lnSpc>
              <a:spcBef>
                <a:spcPts val="1130"/>
              </a:spcBef>
              <a:buClr>
                <a:srgbClr val="4E67C7"/>
              </a:buClr>
              <a:buFont typeface="Wingdings"/>
              <a:buChar char=""/>
              <a:tabLst>
                <a:tab pos="376555" algn="l"/>
                <a:tab pos="377190" algn="l"/>
              </a:tabLst>
            </a:pPr>
            <a:r>
              <a:rPr sz="1900" spc="-10" dirty="0">
                <a:solidFill>
                  <a:srgbClr val="404040"/>
                </a:solidFill>
                <a:latin typeface="Calibri"/>
                <a:cs typeface="Calibri"/>
              </a:rPr>
              <a:t>Additional</a:t>
            </a:r>
            <a:r>
              <a:rPr sz="1900" spc="3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900" spc="-15" dirty="0">
                <a:solidFill>
                  <a:srgbClr val="404040"/>
                </a:solidFill>
                <a:latin typeface="Calibri"/>
                <a:cs typeface="Calibri"/>
              </a:rPr>
              <a:t>parameters:</a:t>
            </a:r>
            <a:endParaRPr sz="1900">
              <a:latin typeface="Calibri"/>
              <a:cs typeface="Calibri"/>
            </a:endParaRPr>
          </a:p>
          <a:p>
            <a:pPr marL="579120" lvl="1" indent="-183515">
              <a:lnSpc>
                <a:spcPts val="2039"/>
              </a:lnSpc>
              <a:buClr>
                <a:srgbClr val="4E67C7"/>
              </a:buClr>
              <a:buChar char="◦"/>
              <a:tabLst>
                <a:tab pos="579755" algn="l"/>
              </a:tabLst>
            </a:pPr>
            <a:r>
              <a:rPr sz="1700" spc="-5" dirty="0">
                <a:solidFill>
                  <a:srgbClr val="404040"/>
                </a:solidFill>
                <a:latin typeface="Calibri"/>
                <a:cs typeface="Calibri"/>
              </a:rPr>
              <a:t>Cancellation </a:t>
            </a:r>
            <a:r>
              <a:rPr sz="1700" dirty="0">
                <a:solidFill>
                  <a:srgbClr val="404040"/>
                </a:solidFill>
                <a:latin typeface="Calibri"/>
                <a:cs typeface="Calibri"/>
              </a:rPr>
              <a:t>losses </a:t>
            </a:r>
            <a:r>
              <a:rPr sz="1700" spc="-5" dirty="0">
                <a:solidFill>
                  <a:srgbClr val="404040"/>
                </a:solidFill>
                <a:latin typeface="Calibri"/>
                <a:cs typeface="Calibri"/>
              </a:rPr>
              <a:t>are </a:t>
            </a:r>
            <a:r>
              <a:rPr sz="1700" dirty="0">
                <a:solidFill>
                  <a:srgbClr val="404040"/>
                </a:solidFill>
                <a:latin typeface="Calibri"/>
                <a:cs typeface="Calibri"/>
              </a:rPr>
              <a:t>borne </a:t>
            </a:r>
            <a:r>
              <a:rPr sz="1700" spc="-5" dirty="0">
                <a:solidFill>
                  <a:srgbClr val="404040"/>
                </a:solidFill>
                <a:latin typeface="Calibri"/>
                <a:cs typeface="Calibri"/>
              </a:rPr>
              <a:t>by </a:t>
            </a:r>
            <a:r>
              <a:rPr sz="1700" dirty="0">
                <a:solidFill>
                  <a:srgbClr val="404040"/>
                </a:solidFill>
                <a:latin typeface="Calibri"/>
                <a:cs typeface="Calibri"/>
              </a:rPr>
              <a:t>the</a:t>
            </a:r>
            <a:r>
              <a:rPr sz="1700" spc="-114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700" dirty="0">
                <a:solidFill>
                  <a:srgbClr val="404040"/>
                </a:solidFill>
                <a:latin typeface="Calibri"/>
                <a:cs typeface="Calibri"/>
              </a:rPr>
              <a:t>lessee</a:t>
            </a:r>
            <a:endParaRPr sz="1700">
              <a:latin typeface="Calibri"/>
              <a:cs typeface="Calibri"/>
            </a:endParaRPr>
          </a:p>
          <a:p>
            <a:pPr marL="579120" lvl="1" indent="-183515">
              <a:lnSpc>
                <a:spcPct val="100000"/>
              </a:lnSpc>
              <a:spcBef>
                <a:spcPts val="195"/>
              </a:spcBef>
              <a:buClr>
                <a:srgbClr val="4E67C7"/>
              </a:buClr>
              <a:buChar char="◦"/>
              <a:tabLst>
                <a:tab pos="579755" algn="l"/>
              </a:tabLst>
            </a:pPr>
            <a:r>
              <a:rPr sz="1700" dirty="0">
                <a:solidFill>
                  <a:srgbClr val="404040"/>
                </a:solidFill>
                <a:latin typeface="Calibri"/>
                <a:cs typeface="Calibri"/>
              </a:rPr>
              <a:t>Changes in </a:t>
            </a:r>
            <a:r>
              <a:rPr sz="1700" spc="-10" dirty="0">
                <a:solidFill>
                  <a:srgbClr val="404040"/>
                </a:solidFill>
                <a:latin typeface="Calibri"/>
                <a:cs typeface="Calibri"/>
              </a:rPr>
              <a:t>fair </a:t>
            </a:r>
            <a:r>
              <a:rPr sz="1700" spc="-5" dirty="0">
                <a:solidFill>
                  <a:srgbClr val="404040"/>
                </a:solidFill>
                <a:latin typeface="Calibri"/>
                <a:cs typeface="Calibri"/>
              </a:rPr>
              <a:t>value of residual asset </a:t>
            </a:r>
            <a:r>
              <a:rPr sz="1700" dirty="0">
                <a:solidFill>
                  <a:srgbClr val="404040"/>
                </a:solidFill>
                <a:latin typeface="Calibri"/>
                <a:cs typeface="Calibri"/>
              </a:rPr>
              <a:t>is borne </a:t>
            </a:r>
            <a:r>
              <a:rPr sz="1700" spc="-5" dirty="0">
                <a:solidFill>
                  <a:srgbClr val="404040"/>
                </a:solidFill>
                <a:latin typeface="Calibri"/>
                <a:cs typeface="Calibri"/>
              </a:rPr>
              <a:t>by </a:t>
            </a:r>
            <a:r>
              <a:rPr sz="1700" dirty="0">
                <a:solidFill>
                  <a:srgbClr val="404040"/>
                </a:solidFill>
                <a:latin typeface="Calibri"/>
                <a:cs typeface="Calibri"/>
              </a:rPr>
              <a:t>the</a:t>
            </a:r>
            <a:r>
              <a:rPr sz="1700" spc="-13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700" dirty="0">
                <a:solidFill>
                  <a:srgbClr val="404040"/>
                </a:solidFill>
                <a:latin typeface="Calibri"/>
                <a:cs typeface="Calibri"/>
              </a:rPr>
              <a:t>lessee</a:t>
            </a:r>
            <a:endParaRPr sz="1700">
              <a:latin typeface="Calibri"/>
              <a:cs typeface="Calibri"/>
            </a:endParaRPr>
          </a:p>
          <a:p>
            <a:pPr marL="579120" lvl="1" indent="-183515">
              <a:lnSpc>
                <a:spcPct val="100000"/>
              </a:lnSpc>
              <a:spcBef>
                <a:spcPts val="190"/>
              </a:spcBef>
              <a:buClr>
                <a:srgbClr val="4E67C7"/>
              </a:buClr>
              <a:buChar char="◦"/>
              <a:tabLst>
                <a:tab pos="579755" algn="l"/>
              </a:tabLst>
            </a:pPr>
            <a:r>
              <a:rPr sz="1700" spc="-10" dirty="0">
                <a:solidFill>
                  <a:srgbClr val="404040"/>
                </a:solidFill>
                <a:latin typeface="Calibri"/>
                <a:cs typeface="Calibri"/>
              </a:rPr>
              <a:t>Bargain </a:t>
            </a:r>
            <a:r>
              <a:rPr sz="1700" spc="-5" dirty="0">
                <a:solidFill>
                  <a:srgbClr val="404040"/>
                </a:solidFill>
                <a:latin typeface="Calibri"/>
                <a:cs typeface="Calibri"/>
              </a:rPr>
              <a:t>renewal</a:t>
            </a:r>
            <a:r>
              <a:rPr sz="1700" spc="-6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700" spc="-5" dirty="0">
                <a:solidFill>
                  <a:srgbClr val="404040"/>
                </a:solidFill>
                <a:latin typeface="Calibri"/>
                <a:cs typeface="Calibri"/>
              </a:rPr>
              <a:t>option</a:t>
            </a:r>
            <a:endParaRPr sz="17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176324" y="449326"/>
            <a:ext cx="8364220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800" spc="-45" dirty="0"/>
              <a:t>Impact </a:t>
            </a:r>
            <a:r>
              <a:rPr sz="4800" spc="-25" dirty="0"/>
              <a:t>of </a:t>
            </a:r>
            <a:r>
              <a:rPr sz="4800" spc="-35" dirty="0"/>
              <a:t>Ind </a:t>
            </a:r>
            <a:r>
              <a:rPr sz="4800" spc="-30" dirty="0"/>
              <a:t>AS 116 in</a:t>
            </a:r>
            <a:r>
              <a:rPr sz="4800" spc="-455" dirty="0"/>
              <a:t> </a:t>
            </a:r>
            <a:r>
              <a:rPr sz="4800" spc="-60" dirty="0"/>
              <a:t>Accounting</a:t>
            </a:r>
            <a:endParaRPr sz="4800"/>
          </a:p>
        </p:txBody>
      </p:sp>
      <p:sp>
        <p:nvSpPr>
          <p:cNvPr id="7" name="object 7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955"/>
              </a:lnSpc>
            </a:pPr>
            <a:r>
              <a:rPr lang="en-US" spc="-5"/>
              <a:t>Vinay Goyal</a:t>
            </a:r>
            <a:endParaRPr dirty="0"/>
          </a:p>
        </p:txBody>
      </p:sp>
      <p:sp>
        <p:nvSpPr>
          <p:cNvPr id="3" name="object 3"/>
          <p:cNvSpPr txBox="1"/>
          <p:nvPr/>
        </p:nvSpPr>
        <p:spPr>
          <a:xfrm>
            <a:off x="2604516" y="1507236"/>
            <a:ext cx="3354704" cy="2013585"/>
          </a:xfrm>
          <a:prstGeom prst="rect">
            <a:avLst/>
          </a:prstGeom>
          <a:solidFill>
            <a:srgbClr val="4E67C7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2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2450">
              <a:latin typeface="Times New Roman"/>
              <a:cs typeface="Times New Roman"/>
            </a:endParaRPr>
          </a:p>
          <a:p>
            <a:pPr marL="167005" marR="163195" indent="267970">
              <a:lnSpc>
                <a:spcPts val="2420"/>
              </a:lnSpc>
            </a:pPr>
            <a:r>
              <a:rPr sz="2200" spc="-15" dirty="0">
                <a:solidFill>
                  <a:srgbClr val="FFFFFF"/>
                </a:solidFill>
                <a:latin typeface="Calibri"/>
                <a:cs typeface="Calibri"/>
              </a:rPr>
              <a:t>Drastic </a:t>
            </a:r>
            <a:r>
              <a:rPr sz="2200" spc="-10" dirty="0">
                <a:solidFill>
                  <a:srgbClr val="FFFFFF"/>
                </a:solidFill>
                <a:latin typeface="Calibri"/>
                <a:cs typeface="Calibri"/>
              </a:rPr>
              <a:t>changes </a:t>
            </a:r>
            <a:r>
              <a:rPr sz="2200" spc="-5" dirty="0">
                <a:solidFill>
                  <a:srgbClr val="FFFFFF"/>
                </a:solidFill>
                <a:latin typeface="Calibri"/>
                <a:cs typeface="Calibri"/>
              </a:rPr>
              <a:t>in the  </a:t>
            </a:r>
            <a:r>
              <a:rPr sz="2200" spc="-20" dirty="0">
                <a:solidFill>
                  <a:srgbClr val="FFFFFF"/>
                </a:solidFill>
                <a:latin typeface="Calibri"/>
                <a:cs typeface="Calibri"/>
              </a:rPr>
              <a:t>Lessee’s </a:t>
            </a:r>
            <a:r>
              <a:rPr sz="2200" spc="-10" dirty="0">
                <a:solidFill>
                  <a:srgbClr val="FFFFFF"/>
                </a:solidFill>
                <a:latin typeface="Calibri"/>
                <a:cs typeface="Calibri"/>
              </a:rPr>
              <a:t>books </a:t>
            </a:r>
            <a:r>
              <a:rPr sz="2200" dirty="0">
                <a:solidFill>
                  <a:srgbClr val="FFFFFF"/>
                </a:solidFill>
                <a:latin typeface="Calibri"/>
                <a:cs typeface="Calibri"/>
              </a:rPr>
              <a:t>of</a:t>
            </a:r>
            <a:r>
              <a:rPr sz="2200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200" spc="-15" dirty="0">
                <a:solidFill>
                  <a:srgbClr val="FFFFFF"/>
                </a:solidFill>
                <a:latin typeface="Calibri"/>
                <a:cs typeface="Calibri"/>
              </a:rPr>
              <a:t>accounts</a:t>
            </a:r>
            <a:endParaRPr sz="220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6294120" y="1507236"/>
            <a:ext cx="3354704" cy="2013585"/>
          </a:xfrm>
          <a:prstGeom prst="rect">
            <a:avLst/>
          </a:prstGeom>
          <a:solidFill>
            <a:srgbClr val="4E67C7"/>
          </a:solidFill>
        </p:spPr>
        <p:txBody>
          <a:bodyPr vert="horz" wrap="square" lIns="0" tIns="508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40"/>
              </a:spcBef>
            </a:pPr>
            <a:endParaRPr sz="2150">
              <a:latin typeface="Times New Roman"/>
              <a:cs typeface="Times New Roman"/>
            </a:endParaRPr>
          </a:p>
          <a:p>
            <a:pPr marL="410209" marR="402590" algn="ctr">
              <a:lnSpc>
                <a:spcPts val="2420"/>
              </a:lnSpc>
            </a:pPr>
            <a:r>
              <a:rPr sz="2200" spc="-5" dirty="0">
                <a:solidFill>
                  <a:srgbClr val="FFFFFF"/>
                </a:solidFill>
                <a:latin typeface="Calibri"/>
                <a:cs typeface="Calibri"/>
              </a:rPr>
              <a:t>All leases </a:t>
            </a:r>
            <a:r>
              <a:rPr sz="2200" spc="-15" dirty="0">
                <a:solidFill>
                  <a:srgbClr val="FFFFFF"/>
                </a:solidFill>
                <a:latin typeface="Calibri"/>
                <a:cs typeface="Calibri"/>
              </a:rPr>
              <a:t>come </a:t>
            </a:r>
            <a:r>
              <a:rPr sz="2200" spc="-5" dirty="0">
                <a:solidFill>
                  <a:srgbClr val="FFFFFF"/>
                </a:solidFill>
                <a:latin typeface="Calibri"/>
                <a:cs typeface="Calibri"/>
              </a:rPr>
              <a:t>on </a:t>
            </a:r>
            <a:r>
              <a:rPr sz="2200" spc="-10" dirty="0">
                <a:solidFill>
                  <a:srgbClr val="FFFFFF"/>
                </a:solidFill>
                <a:latin typeface="Calibri"/>
                <a:cs typeface="Calibri"/>
              </a:rPr>
              <a:t>the  balance</a:t>
            </a:r>
            <a:r>
              <a:rPr sz="22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200" spc="-10" dirty="0">
                <a:solidFill>
                  <a:srgbClr val="FFFFFF"/>
                </a:solidFill>
                <a:latin typeface="Calibri"/>
                <a:cs typeface="Calibri"/>
              </a:rPr>
              <a:t>sheet;</a:t>
            </a:r>
            <a:endParaRPr sz="2200">
              <a:latin typeface="Calibri"/>
              <a:cs typeface="Calibri"/>
            </a:endParaRPr>
          </a:p>
          <a:p>
            <a:pPr marL="344805" marR="337185" algn="ctr">
              <a:lnSpc>
                <a:spcPts val="2420"/>
              </a:lnSpc>
              <a:spcBef>
                <a:spcPts val="930"/>
              </a:spcBef>
            </a:pPr>
            <a:r>
              <a:rPr sz="2200" spc="-40" dirty="0">
                <a:solidFill>
                  <a:srgbClr val="FFFFFF"/>
                </a:solidFill>
                <a:latin typeface="Calibri"/>
                <a:cs typeface="Calibri"/>
              </a:rPr>
              <a:t>However, </a:t>
            </a:r>
            <a:r>
              <a:rPr sz="2200" spc="-10" dirty="0">
                <a:solidFill>
                  <a:srgbClr val="FFFFFF"/>
                </a:solidFill>
                <a:latin typeface="Calibri"/>
                <a:cs typeface="Calibri"/>
              </a:rPr>
              <a:t>not </a:t>
            </a:r>
            <a:r>
              <a:rPr sz="2200" spc="-15" dirty="0">
                <a:solidFill>
                  <a:srgbClr val="FFFFFF"/>
                </a:solidFill>
                <a:latin typeface="Calibri"/>
                <a:cs typeface="Calibri"/>
              </a:rPr>
              <a:t>at </a:t>
            </a:r>
            <a:r>
              <a:rPr sz="2200" spc="-5" dirty="0">
                <a:solidFill>
                  <a:srgbClr val="FFFFFF"/>
                </a:solidFill>
                <a:latin typeface="Calibri"/>
                <a:cs typeface="Calibri"/>
              </a:rPr>
              <a:t>the </a:t>
            </a:r>
            <a:r>
              <a:rPr sz="2200" spc="-10" dirty="0">
                <a:solidFill>
                  <a:srgbClr val="FFFFFF"/>
                </a:solidFill>
                <a:latin typeface="Calibri"/>
                <a:cs typeface="Calibri"/>
              </a:rPr>
              <a:t>full  value </a:t>
            </a:r>
            <a:r>
              <a:rPr sz="2200" spc="-5" dirty="0">
                <a:solidFill>
                  <a:srgbClr val="FFFFFF"/>
                </a:solidFill>
                <a:latin typeface="Calibri"/>
                <a:cs typeface="Calibri"/>
              </a:rPr>
              <a:t>of </a:t>
            </a:r>
            <a:r>
              <a:rPr sz="2200" spc="-10" dirty="0">
                <a:solidFill>
                  <a:srgbClr val="FFFFFF"/>
                </a:solidFill>
                <a:latin typeface="Calibri"/>
                <a:cs typeface="Calibri"/>
              </a:rPr>
              <a:t>the</a:t>
            </a:r>
            <a:r>
              <a:rPr sz="2200" spc="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200" spc="-5" dirty="0">
                <a:solidFill>
                  <a:srgbClr val="FFFFFF"/>
                </a:solidFill>
                <a:latin typeface="Calibri"/>
                <a:cs typeface="Calibri"/>
              </a:rPr>
              <a:t>asset</a:t>
            </a:r>
            <a:endParaRPr sz="220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604516" y="3855720"/>
            <a:ext cx="3354704" cy="2011680"/>
          </a:xfrm>
          <a:prstGeom prst="rect">
            <a:avLst/>
          </a:prstGeom>
          <a:solidFill>
            <a:srgbClr val="4E67C7"/>
          </a:solidFill>
        </p:spPr>
        <p:txBody>
          <a:bodyPr vert="horz" wrap="square" lIns="0" tIns="127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"/>
              </a:spcBef>
            </a:pPr>
            <a:endParaRPr sz="2550">
              <a:latin typeface="Times New Roman"/>
              <a:cs typeface="Times New Roman"/>
            </a:endParaRPr>
          </a:p>
          <a:p>
            <a:pPr marL="168910" marR="164465" algn="ctr">
              <a:lnSpc>
                <a:spcPct val="91500"/>
              </a:lnSpc>
            </a:pPr>
            <a:r>
              <a:rPr sz="2200" spc="-10" dirty="0">
                <a:solidFill>
                  <a:srgbClr val="FFFFFF"/>
                </a:solidFill>
                <a:latin typeface="Calibri"/>
                <a:cs typeface="Calibri"/>
              </a:rPr>
              <a:t>The </a:t>
            </a:r>
            <a:r>
              <a:rPr sz="2200" spc="-20" dirty="0">
                <a:solidFill>
                  <a:srgbClr val="FFFFFF"/>
                </a:solidFill>
                <a:latin typeface="Calibri"/>
                <a:cs typeface="Calibri"/>
              </a:rPr>
              <a:t>extent </a:t>
            </a:r>
            <a:r>
              <a:rPr sz="2200" spc="-5" dirty="0">
                <a:solidFill>
                  <a:srgbClr val="FFFFFF"/>
                </a:solidFill>
                <a:latin typeface="Calibri"/>
                <a:cs typeface="Calibri"/>
              </a:rPr>
              <a:t>of </a:t>
            </a:r>
            <a:r>
              <a:rPr sz="2200" spc="-10" dirty="0">
                <a:solidFill>
                  <a:srgbClr val="FFFFFF"/>
                </a:solidFill>
                <a:latin typeface="Calibri"/>
                <a:cs typeface="Calibri"/>
              </a:rPr>
              <a:t>off-balance  sheet </a:t>
            </a:r>
            <a:r>
              <a:rPr sz="2200" spc="-5" dirty="0">
                <a:solidFill>
                  <a:srgbClr val="FFFFFF"/>
                </a:solidFill>
                <a:latin typeface="Calibri"/>
                <a:cs typeface="Calibri"/>
              </a:rPr>
              <a:t>asset will </a:t>
            </a:r>
            <a:r>
              <a:rPr sz="2200" spc="-10" dirty="0">
                <a:solidFill>
                  <a:srgbClr val="FFFFFF"/>
                </a:solidFill>
                <a:latin typeface="Calibri"/>
                <a:cs typeface="Calibri"/>
              </a:rPr>
              <a:t>depend </a:t>
            </a:r>
            <a:r>
              <a:rPr sz="2200" spc="-5" dirty="0">
                <a:solidFill>
                  <a:srgbClr val="FFFFFF"/>
                </a:solidFill>
                <a:latin typeface="Calibri"/>
                <a:cs typeface="Calibri"/>
              </a:rPr>
              <a:t>on  the </a:t>
            </a:r>
            <a:r>
              <a:rPr sz="2200" spc="-20" dirty="0">
                <a:solidFill>
                  <a:srgbClr val="FFFFFF"/>
                </a:solidFill>
                <a:latin typeface="Calibri"/>
                <a:cs typeface="Calibri"/>
              </a:rPr>
              <a:t>RV </a:t>
            </a:r>
            <a:r>
              <a:rPr sz="2200" spc="-15" dirty="0">
                <a:solidFill>
                  <a:srgbClr val="FFFFFF"/>
                </a:solidFill>
                <a:latin typeface="Calibri"/>
                <a:cs typeface="Calibri"/>
              </a:rPr>
              <a:t>exposure </a:t>
            </a:r>
            <a:r>
              <a:rPr sz="2200" dirty="0">
                <a:solidFill>
                  <a:srgbClr val="FFFFFF"/>
                </a:solidFill>
                <a:latin typeface="Calibri"/>
                <a:cs typeface="Calibri"/>
              </a:rPr>
              <a:t>of </a:t>
            </a:r>
            <a:r>
              <a:rPr sz="2200" spc="-10" dirty="0">
                <a:solidFill>
                  <a:srgbClr val="FFFFFF"/>
                </a:solidFill>
                <a:latin typeface="Calibri"/>
                <a:cs typeface="Calibri"/>
              </a:rPr>
              <a:t>the  </a:t>
            </a:r>
            <a:r>
              <a:rPr sz="2200" spc="-5" dirty="0">
                <a:solidFill>
                  <a:srgbClr val="FFFFFF"/>
                </a:solidFill>
                <a:latin typeface="Calibri"/>
                <a:cs typeface="Calibri"/>
              </a:rPr>
              <a:t>lessor</a:t>
            </a:r>
            <a:endParaRPr sz="2200"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6294120" y="3855720"/>
            <a:ext cx="3354704" cy="2011680"/>
          </a:xfrm>
          <a:prstGeom prst="rect">
            <a:avLst/>
          </a:prstGeom>
          <a:solidFill>
            <a:srgbClr val="4E67C7"/>
          </a:solidFill>
        </p:spPr>
        <p:txBody>
          <a:bodyPr vert="horz" wrap="square" lIns="0" tIns="66675" rIns="0" bIns="0" rtlCol="0">
            <a:spAutoFit/>
          </a:bodyPr>
          <a:lstStyle/>
          <a:p>
            <a:pPr marL="187960" marR="180340" algn="ctr">
              <a:lnSpc>
                <a:spcPct val="91600"/>
              </a:lnSpc>
              <a:spcBef>
                <a:spcPts val="525"/>
              </a:spcBef>
            </a:pPr>
            <a:r>
              <a:rPr sz="2200" spc="-100" dirty="0">
                <a:solidFill>
                  <a:srgbClr val="FFFFFF"/>
                </a:solidFill>
                <a:latin typeface="Calibri"/>
                <a:cs typeface="Calibri"/>
              </a:rPr>
              <a:t>To </a:t>
            </a:r>
            <a:r>
              <a:rPr sz="2200" spc="-5" dirty="0">
                <a:solidFill>
                  <a:srgbClr val="FFFFFF"/>
                </a:solidFill>
                <a:latin typeface="Calibri"/>
                <a:cs typeface="Calibri"/>
              </a:rPr>
              <a:t>a </a:t>
            </a:r>
            <a:r>
              <a:rPr sz="2200" spc="-10" dirty="0">
                <a:solidFill>
                  <a:srgbClr val="FFFFFF"/>
                </a:solidFill>
                <a:latin typeface="Calibri"/>
                <a:cs typeface="Calibri"/>
              </a:rPr>
              <a:t>limited </a:t>
            </a:r>
            <a:r>
              <a:rPr sz="2200" spc="-20" dirty="0">
                <a:solidFill>
                  <a:srgbClr val="FFFFFF"/>
                </a:solidFill>
                <a:latin typeface="Calibri"/>
                <a:cs typeface="Calibri"/>
              </a:rPr>
              <a:t>extent, </a:t>
            </a:r>
            <a:r>
              <a:rPr sz="2200" spc="-5" dirty="0">
                <a:solidFill>
                  <a:srgbClr val="FFFFFF"/>
                </a:solidFill>
                <a:latin typeface="Calibri"/>
                <a:cs typeface="Calibri"/>
              </a:rPr>
              <a:t>the  </a:t>
            </a:r>
            <a:r>
              <a:rPr sz="2200" spc="-15" dirty="0">
                <a:solidFill>
                  <a:srgbClr val="FFFFFF"/>
                </a:solidFill>
                <a:latin typeface="Calibri"/>
                <a:cs typeface="Calibri"/>
              </a:rPr>
              <a:t>difference </a:t>
            </a:r>
            <a:r>
              <a:rPr sz="2200" spc="-10" dirty="0">
                <a:solidFill>
                  <a:srgbClr val="FFFFFF"/>
                </a:solidFill>
                <a:latin typeface="Calibri"/>
                <a:cs typeface="Calibri"/>
              </a:rPr>
              <a:t>between </a:t>
            </a:r>
            <a:r>
              <a:rPr sz="2200" spc="-5" dirty="0">
                <a:solidFill>
                  <a:srgbClr val="FFFFFF"/>
                </a:solidFill>
                <a:latin typeface="Calibri"/>
                <a:cs typeface="Calibri"/>
              </a:rPr>
              <a:t>leases  </a:t>
            </a:r>
            <a:r>
              <a:rPr sz="2200" spc="-10" dirty="0">
                <a:solidFill>
                  <a:srgbClr val="FFFFFF"/>
                </a:solidFill>
                <a:latin typeface="Calibri"/>
                <a:cs typeface="Calibri"/>
              </a:rPr>
              <a:t>that </a:t>
            </a:r>
            <a:r>
              <a:rPr sz="2200" spc="-20" dirty="0">
                <a:solidFill>
                  <a:srgbClr val="FFFFFF"/>
                </a:solidFill>
                <a:latin typeface="Calibri"/>
                <a:cs typeface="Calibri"/>
              </a:rPr>
              <a:t>transfer </a:t>
            </a:r>
            <a:r>
              <a:rPr sz="2200" spc="-15" dirty="0">
                <a:solidFill>
                  <a:srgbClr val="FFFFFF"/>
                </a:solidFill>
                <a:latin typeface="Calibri"/>
                <a:cs typeface="Calibri"/>
              </a:rPr>
              <a:t>ownership </a:t>
            </a:r>
            <a:r>
              <a:rPr sz="2200" spc="-5" dirty="0">
                <a:solidFill>
                  <a:srgbClr val="FFFFFF"/>
                </a:solidFill>
                <a:latin typeface="Calibri"/>
                <a:cs typeface="Calibri"/>
              </a:rPr>
              <a:t>or  carrying </a:t>
            </a:r>
            <a:r>
              <a:rPr sz="2200" spc="-15" dirty="0">
                <a:solidFill>
                  <a:srgbClr val="FFFFFF"/>
                </a:solidFill>
                <a:latin typeface="Calibri"/>
                <a:cs typeface="Calibri"/>
              </a:rPr>
              <a:t>bargain </a:t>
            </a:r>
            <a:r>
              <a:rPr sz="2200" spc="-10" dirty="0">
                <a:solidFill>
                  <a:srgbClr val="FFFFFF"/>
                </a:solidFill>
                <a:latin typeface="Calibri"/>
                <a:cs typeface="Calibri"/>
              </a:rPr>
              <a:t>purchase  </a:t>
            </a:r>
            <a:r>
              <a:rPr sz="2200" spc="-5" dirty="0">
                <a:solidFill>
                  <a:srgbClr val="FFFFFF"/>
                </a:solidFill>
                <a:latin typeface="Calibri"/>
                <a:cs typeface="Calibri"/>
              </a:rPr>
              <a:t>option </a:t>
            </a:r>
            <a:r>
              <a:rPr sz="2200" spc="-10" dirty="0">
                <a:solidFill>
                  <a:srgbClr val="FFFFFF"/>
                </a:solidFill>
                <a:latin typeface="Calibri"/>
                <a:cs typeface="Calibri"/>
              </a:rPr>
              <a:t>still </a:t>
            </a:r>
            <a:r>
              <a:rPr sz="2200" spc="-5" dirty="0">
                <a:solidFill>
                  <a:srgbClr val="FFFFFF"/>
                </a:solidFill>
                <a:latin typeface="Calibri"/>
                <a:cs typeface="Calibri"/>
              </a:rPr>
              <a:t>remains – </a:t>
            </a:r>
            <a:r>
              <a:rPr sz="2200" spc="-20" dirty="0">
                <a:solidFill>
                  <a:srgbClr val="FFFFFF"/>
                </a:solidFill>
                <a:latin typeface="Calibri"/>
                <a:cs typeface="Calibri"/>
              </a:rPr>
              <a:t>para  </a:t>
            </a:r>
            <a:r>
              <a:rPr sz="2200" spc="-5" dirty="0">
                <a:solidFill>
                  <a:srgbClr val="FFFFFF"/>
                </a:solidFill>
                <a:latin typeface="Calibri"/>
                <a:cs typeface="Calibri"/>
              </a:rPr>
              <a:t>32</a:t>
            </a:r>
            <a:endParaRPr sz="2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188719" y="1389888"/>
            <a:ext cx="9966960" cy="0"/>
          </a:xfrm>
          <a:custGeom>
            <a:avLst/>
            <a:gdLst/>
            <a:ahLst/>
            <a:cxnLst/>
            <a:rect l="l" t="t" r="r" b="b"/>
            <a:pathLst>
              <a:path w="9966960">
                <a:moveTo>
                  <a:pt x="0" y="0"/>
                </a:moveTo>
                <a:lnTo>
                  <a:pt x="9966960" y="0"/>
                </a:lnTo>
              </a:path>
            </a:pathLst>
          </a:custGeom>
          <a:ln w="6096">
            <a:solidFill>
              <a:srgbClr val="7E7E7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12395" rIns="0" bIns="0" rtlCol="0">
            <a:spAutoFit/>
          </a:bodyPr>
          <a:lstStyle/>
          <a:p>
            <a:pPr marL="12700" marR="5080">
              <a:lnSpc>
                <a:spcPts val="4390"/>
              </a:lnSpc>
              <a:spcBef>
                <a:spcPts val="885"/>
              </a:spcBef>
            </a:pPr>
            <a:r>
              <a:rPr spc="-60" dirty="0"/>
              <a:t>Determination </a:t>
            </a:r>
            <a:r>
              <a:rPr spc="-25" dirty="0"/>
              <a:t>of </a:t>
            </a:r>
            <a:r>
              <a:rPr spc="-50" dirty="0"/>
              <a:t>whether </a:t>
            </a:r>
            <a:r>
              <a:rPr spc="-40" dirty="0"/>
              <a:t>the </a:t>
            </a:r>
            <a:r>
              <a:rPr spc="-55" dirty="0"/>
              <a:t>rights </a:t>
            </a:r>
            <a:r>
              <a:rPr spc="-45" dirty="0"/>
              <a:t>under</a:t>
            </a:r>
            <a:r>
              <a:rPr spc="-350" dirty="0"/>
              <a:t> </a:t>
            </a:r>
            <a:r>
              <a:rPr spc="-5" dirty="0"/>
              <a:t>a  </a:t>
            </a:r>
            <a:r>
              <a:rPr spc="-70" dirty="0"/>
              <a:t>contract </a:t>
            </a:r>
            <a:r>
              <a:rPr spc="-40" dirty="0"/>
              <a:t>lead </a:t>
            </a:r>
            <a:r>
              <a:rPr spc="-45" dirty="0"/>
              <a:t>to </a:t>
            </a:r>
            <a:r>
              <a:rPr spc="-5" dirty="0"/>
              <a:t>a </a:t>
            </a:r>
            <a:r>
              <a:rPr spc="-45" dirty="0"/>
              <a:t>lease </a:t>
            </a:r>
            <a:r>
              <a:rPr spc="-5" dirty="0"/>
              <a:t>– </a:t>
            </a:r>
            <a:r>
              <a:rPr spc="-60" dirty="0"/>
              <a:t>paras</a:t>
            </a:r>
            <a:r>
              <a:rPr spc="-500" dirty="0"/>
              <a:t> </a:t>
            </a:r>
            <a:r>
              <a:rPr spc="-55" dirty="0"/>
              <a:t>9-11</a:t>
            </a:r>
          </a:p>
        </p:txBody>
      </p:sp>
      <p:sp>
        <p:nvSpPr>
          <p:cNvPr id="4" name="object 4"/>
          <p:cNvSpPr/>
          <p:nvPr/>
        </p:nvSpPr>
        <p:spPr>
          <a:xfrm>
            <a:off x="7847838" y="4853178"/>
            <a:ext cx="1876425" cy="280670"/>
          </a:xfrm>
          <a:custGeom>
            <a:avLst/>
            <a:gdLst/>
            <a:ahLst/>
            <a:cxnLst/>
            <a:rect l="l" t="t" r="r" b="b"/>
            <a:pathLst>
              <a:path w="1876425" h="280670">
                <a:moveTo>
                  <a:pt x="0" y="0"/>
                </a:moveTo>
                <a:lnTo>
                  <a:pt x="0" y="191008"/>
                </a:lnTo>
                <a:lnTo>
                  <a:pt x="1876425" y="191008"/>
                </a:lnTo>
                <a:lnTo>
                  <a:pt x="1876425" y="280162"/>
                </a:lnTo>
              </a:path>
            </a:pathLst>
          </a:custGeom>
          <a:ln w="38100">
            <a:solidFill>
              <a:srgbClr val="006FC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5970270" y="4853178"/>
            <a:ext cx="1876425" cy="280670"/>
          </a:xfrm>
          <a:custGeom>
            <a:avLst/>
            <a:gdLst/>
            <a:ahLst/>
            <a:cxnLst/>
            <a:rect l="l" t="t" r="r" b="b"/>
            <a:pathLst>
              <a:path w="1876425" h="280670">
                <a:moveTo>
                  <a:pt x="1876425" y="0"/>
                </a:moveTo>
                <a:lnTo>
                  <a:pt x="1876425" y="191008"/>
                </a:lnTo>
                <a:lnTo>
                  <a:pt x="0" y="191008"/>
                </a:lnTo>
                <a:lnTo>
                  <a:pt x="0" y="280162"/>
                </a:lnTo>
              </a:path>
            </a:pathLst>
          </a:custGeom>
          <a:ln w="38100">
            <a:solidFill>
              <a:srgbClr val="006FC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5970270" y="3652265"/>
            <a:ext cx="1876425" cy="280670"/>
          </a:xfrm>
          <a:custGeom>
            <a:avLst/>
            <a:gdLst/>
            <a:ahLst/>
            <a:cxnLst/>
            <a:rect l="l" t="t" r="r" b="b"/>
            <a:pathLst>
              <a:path w="1876425" h="280670">
                <a:moveTo>
                  <a:pt x="0" y="0"/>
                </a:moveTo>
                <a:lnTo>
                  <a:pt x="0" y="191007"/>
                </a:lnTo>
                <a:lnTo>
                  <a:pt x="1876425" y="191007"/>
                </a:lnTo>
                <a:lnTo>
                  <a:pt x="1876425" y="280161"/>
                </a:lnTo>
              </a:path>
            </a:pathLst>
          </a:custGeom>
          <a:ln w="38100">
            <a:solidFill>
              <a:srgbClr val="006FC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4094226" y="3652265"/>
            <a:ext cx="1876425" cy="280670"/>
          </a:xfrm>
          <a:custGeom>
            <a:avLst/>
            <a:gdLst/>
            <a:ahLst/>
            <a:cxnLst/>
            <a:rect l="l" t="t" r="r" b="b"/>
            <a:pathLst>
              <a:path w="1876425" h="280670">
                <a:moveTo>
                  <a:pt x="1876425" y="0"/>
                </a:moveTo>
                <a:lnTo>
                  <a:pt x="1876425" y="191007"/>
                </a:lnTo>
                <a:lnTo>
                  <a:pt x="0" y="191007"/>
                </a:lnTo>
                <a:lnTo>
                  <a:pt x="0" y="280161"/>
                </a:lnTo>
              </a:path>
            </a:pathLst>
          </a:custGeom>
          <a:ln w="38100">
            <a:solidFill>
              <a:srgbClr val="006FC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4094226" y="2449829"/>
            <a:ext cx="1876425" cy="280670"/>
          </a:xfrm>
          <a:custGeom>
            <a:avLst/>
            <a:gdLst/>
            <a:ahLst/>
            <a:cxnLst/>
            <a:rect l="l" t="t" r="r" b="b"/>
            <a:pathLst>
              <a:path w="1876425" h="280669">
                <a:moveTo>
                  <a:pt x="0" y="0"/>
                </a:moveTo>
                <a:lnTo>
                  <a:pt x="0" y="191008"/>
                </a:lnTo>
                <a:lnTo>
                  <a:pt x="1876425" y="191008"/>
                </a:lnTo>
                <a:lnTo>
                  <a:pt x="1876425" y="280162"/>
                </a:lnTo>
              </a:path>
            </a:pathLst>
          </a:custGeom>
          <a:ln w="38100">
            <a:solidFill>
              <a:srgbClr val="006FC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2218182" y="2449829"/>
            <a:ext cx="1876425" cy="280670"/>
          </a:xfrm>
          <a:custGeom>
            <a:avLst/>
            <a:gdLst/>
            <a:ahLst/>
            <a:cxnLst/>
            <a:rect l="l" t="t" r="r" b="b"/>
            <a:pathLst>
              <a:path w="1876425" h="280669">
                <a:moveTo>
                  <a:pt x="1876425" y="0"/>
                </a:moveTo>
                <a:lnTo>
                  <a:pt x="1876425" y="191008"/>
                </a:lnTo>
                <a:lnTo>
                  <a:pt x="0" y="191008"/>
                </a:lnTo>
                <a:lnTo>
                  <a:pt x="0" y="280162"/>
                </a:lnTo>
              </a:path>
            </a:pathLst>
          </a:custGeom>
          <a:ln w="38100">
            <a:solidFill>
              <a:srgbClr val="006FC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2302764" y="1505711"/>
            <a:ext cx="3617976" cy="100126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2324100" y="1527047"/>
            <a:ext cx="3538728" cy="92201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2430779" y="1629155"/>
            <a:ext cx="3538854" cy="922019"/>
          </a:xfrm>
          <a:custGeom>
            <a:avLst/>
            <a:gdLst/>
            <a:ahLst/>
            <a:cxnLst/>
            <a:rect l="l" t="t" r="r" b="b"/>
            <a:pathLst>
              <a:path w="3538854" h="922019">
                <a:moveTo>
                  <a:pt x="3446526" y="0"/>
                </a:moveTo>
                <a:lnTo>
                  <a:pt x="92201" y="0"/>
                </a:lnTo>
                <a:lnTo>
                  <a:pt x="56310" y="7244"/>
                </a:lnTo>
                <a:lnTo>
                  <a:pt x="27003" y="27003"/>
                </a:lnTo>
                <a:lnTo>
                  <a:pt x="7244" y="56310"/>
                </a:lnTo>
                <a:lnTo>
                  <a:pt x="0" y="92202"/>
                </a:lnTo>
                <a:lnTo>
                  <a:pt x="0" y="829818"/>
                </a:lnTo>
                <a:lnTo>
                  <a:pt x="7244" y="865709"/>
                </a:lnTo>
                <a:lnTo>
                  <a:pt x="27003" y="895016"/>
                </a:lnTo>
                <a:lnTo>
                  <a:pt x="56310" y="914775"/>
                </a:lnTo>
                <a:lnTo>
                  <a:pt x="92201" y="922020"/>
                </a:lnTo>
                <a:lnTo>
                  <a:pt x="3446526" y="922020"/>
                </a:lnTo>
                <a:lnTo>
                  <a:pt x="3482417" y="914775"/>
                </a:lnTo>
                <a:lnTo>
                  <a:pt x="3511724" y="895016"/>
                </a:lnTo>
                <a:lnTo>
                  <a:pt x="3531483" y="865709"/>
                </a:lnTo>
                <a:lnTo>
                  <a:pt x="3538728" y="829818"/>
                </a:lnTo>
                <a:lnTo>
                  <a:pt x="3538728" y="92202"/>
                </a:lnTo>
                <a:lnTo>
                  <a:pt x="3531483" y="56310"/>
                </a:lnTo>
                <a:lnTo>
                  <a:pt x="3511724" y="27003"/>
                </a:lnTo>
                <a:lnTo>
                  <a:pt x="3482417" y="7244"/>
                </a:lnTo>
                <a:lnTo>
                  <a:pt x="3446526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2430779" y="1629155"/>
            <a:ext cx="3538854" cy="922019"/>
          </a:xfrm>
          <a:custGeom>
            <a:avLst/>
            <a:gdLst/>
            <a:ahLst/>
            <a:cxnLst/>
            <a:rect l="l" t="t" r="r" b="b"/>
            <a:pathLst>
              <a:path w="3538854" h="922019">
                <a:moveTo>
                  <a:pt x="0" y="92202"/>
                </a:moveTo>
                <a:lnTo>
                  <a:pt x="7244" y="56310"/>
                </a:lnTo>
                <a:lnTo>
                  <a:pt x="27003" y="27003"/>
                </a:lnTo>
                <a:lnTo>
                  <a:pt x="56310" y="7244"/>
                </a:lnTo>
                <a:lnTo>
                  <a:pt x="92201" y="0"/>
                </a:lnTo>
                <a:lnTo>
                  <a:pt x="3446526" y="0"/>
                </a:lnTo>
                <a:lnTo>
                  <a:pt x="3482417" y="7244"/>
                </a:lnTo>
                <a:lnTo>
                  <a:pt x="3511724" y="27003"/>
                </a:lnTo>
                <a:lnTo>
                  <a:pt x="3531483" y="56310"/>
                </a:lnTo>
                <a:lnTo>
                  <a:pt x="3538728" y="92202"/>
                </a:lnTo>
                <a:lnTo>
                  <a:pt x="3538728" y="829818"/>
                </a:lnTo>
                <a:lnTo>
                  <a:pt x="3531483" y="865709"/>
                </a:lnTo>
                <a:lnTo>
                  <a:pt x="3511724" y="895016"/>
                </a:lnTo>
                <a:lnTo>
                  <a:pt x="3482417" y="914775"/>
                </a:lnTo>
                <a:lnTo>
                  <a:pt x="3446526" y="922020"/>
                </a:lnTo>
                <a:lnTo>
                  <a:pt x="92201" y="922020"/>
                </a:lnTo>
                <a:lnTo>
                  <a:pt x="56310" y="914775"/>
                </a:lnTo>
                <a:lnTo>
                  <a:pt x="27003" y="895016"/>
                </a:lnTo>
                <a:lnTo>
                  <a:pt x="7244" y="865709"/>
                </a:lnTo>
                <a:lnTo>
                  <a:pt x="0" y="829818"/>
                </a:lnTo>
                <a:lnTo>
                  <a:pt x="0" y="92202"/>
                </a:lnTo>
                <a:close/>
              </a:path>
            </a:pathLst>
          </a:custGeom>
          <a:ln w="12191">
            <a:solidFill>
              <a:srgbClr val="4E67C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 txBox="1"/>
          <p:nvPr/>
        </p:nvSpPr>
        <p:spPr>
          <a:xfrm>
            <a:off x="2785617" y="1821306"/>
            <a:ext cx="2828290" cy="491490"/>
          </a:xfrm>
          <a:prstGeom prst="rect">
            <a:avLst/>
          </a:prstGeom>
        </p:spPr>
        <p:txBody>
          <a:bodyPr vert="horz" wrap="square" lIns="0" tIns="37465" rIns="0" bIns="0" rtlCol="0">
            <a:spAutoFit/>
          </a:bodyPr>
          <a:lstStyle/>
          <a:p>
            <a:pPr marL="86995" marR="5080" indent="-74930">
              <a:lnSpc>
                <a:spcPts val="1750"/>
              </a:lnSpc>
              <a:spcBef>
                <a:spcPts val="295"/>
              </a:spcBef>
            </a:pPr>
            <a:r>
              <a:rPr sz="1600" spc="-10" dirty="0">
                <a:latin typeface="Calibri"/>
                <a:cs typeface="Calibri"/>
              </a:rPr>
              <a:t>Contract </a:t>
            </a:r>
            <a:r>
              <a:rPr sz="1600" spc="-5" dirty="0">
                <a:latin typeface="Calibri"/>
                <a:cs typeface="Calibri"/>
              </a:rPr>
              <a:t>of the lease </a:t>
            </a:r>
            <a:r>
              <a:rPr sz="1600" spc="-20" dirty="0">
                <a:latin typeface="Calibri"/>
                <a:cs typeface="Calibri"/>
              </a:rPr>
              <a:t>transfers </a:t>
            </a:r>
            <a:r>
              <a:rPr sz="1600" spc="-10" dirty="0">
                <a:latin typeface="Calibri"/>
                <a:cs typeface="Calibri"/>
              </a:rPr>
              <a:t>the  following </a:t>
            </a:r>
            <a:r>
              <a:rPr sz="1600" spc="-5" dirty="0">
                <a:latin typeface="Calibri"/>
                <a:cs typeface="Calibri"/>
              </a:rPr>
              <a:t>rights </a:t>
            </a:r>
            <a:r>
              <a:rPr sz="1600" spc="-10" dirty="0">
                <a:latin typeface="Calibri"/>
                <a:cs typeface="Calibri"/>
              </a:rPr>
              <a:t>to </a:t>
            </a:r>
            <a:r>
              <a:rPr sz="1600" spc="-5" dirty="0">
                <a:latin typeface="Calibri"/>
                <a:cs typeface="Calibri"/>
              </a:rPr>
              <a:t>the</a:t>
            </a:r>
            <a:r>
              <a:rPr sz="1600" spc="-30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Customer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15" name="object 15"/>
          <p:cNvSpPr/>
          <p:nvPr/>
        </p:nvSpPr>
        <p:spPr>
          <a:xfrm>
            <a:off x="426719" y="2708148"/>
            <a:ext cx="3617976" cy="100126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448055" y="2729483"/>
            <a:ext cx="3538728" cy="92201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554736" y="2831592"/>
            <a:ext cx="3538854" cy="920750"/>
          </a:xfrm>
          <a:custGeom>
            <a:avLst/>
            <a:gdLst/>
            <a:ahLst/>
            <a:cxnLst/>
            <a:rect l="l" t="t" r="r" b="b"/>
            <a:pathLst>
              <a:path w="3538854" h="920750">
                <a:moveTo>
                  <a:pt x="3446653" y="0"/>
                </a:moveTo>
                <a:lnTo>
                  <a:pt x="92049" y="0"/>
                </a:lnTo>
                <a:lnTo>
                  <a:pt x="56219" y="7225"/>
                </a:lnTo>
                <a:lnTo>
                  <a:pt x="26960" y="26939"/>
                </a:lnTo>
                <a:lnTo>
                  <a:pt x="7233" y="56203"/>
                </a:lnTo>
                <a:lnTo>
                  <a:pt x="0" y="92075"/>
                </a:lnTo>
                <a:lnTo>
                  <a:pt x="0" y="828421"/>
                </a:lnTo>
                <a:lnTo>
                  <a:pt x="7233" y="864292"/>
                </a:lnTo>
                <a:lnTo>
                  <a:pt x="26960" y="893556"/>
                </a:lnTo>
                <a:lnTo>
                  <a:pt x="56219" y="913270"/>
                </a:lnTo>
                <a:lnTo>
                  <a:pt x="92049" y="920496"/>
                </a:lnTo>
                <a:lnTo>
                  <a:pt x="3446653" y="920496"/>
                </a:lnTo>
                <a:lnTo>
                  <a:pt x="3482470" y="913270"/>
                </a:lnTo>
                <a:lnTo>
                  <a:pt x="3511740" y="893556"/>
                </a:lnTo>
                <a:lnTo>
                  <a:pt x="3531485" y="864292"/>
                </a:lnTo>
                <a:lnTo>
                  <a:pt x="3538728" y="828421"/>
                </a:lnTo>
                <a:lnTo>
                  <a:pt x="3538728" y="92075"/>
                </a:lnTo>
                <a:lnTo>
                  <a:pt x="3531485" y="56203"/>
                </a:lnTo>
                <a:lnTo>
                  <a:pt x="3511740" y="26939"/>
                </a:lnTo>
                <a:lnTo>
                  <a:pt x="3482470" y="7225"/>
                </a:lnTo>
                <a:lnTo>
                  <a:pt x="3446653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554736" y="2831592"/>
            <a:ext cx="3538854" cy="920750"/>
          </a:xfrm>
          <a:custGeom>
            <a:avLst/>
            <a:gdLst/>
            <a:ahLst/>
            <a:cxnLst/>
            <a:rect l="l" t="t" r="r" b="b"/>
            <a:pathLst>
              <a:path w="3538854" h="920750">
                <a:moveTo>
                  <a:pt x="0" y="92075"/>
                </a:moveTo>
                <a:lnTo>
                  <a:pt x="7233" y="56203"/>
                </a:lnTo>
                <a:lnTo>
                  <a:pt x="26960" y="26939"/>
                </a:lnTo>
                <a:lnTo>
                  <a:pt x="56219" y="7225"/>
                </a:lnTo>
                <a:lnTo>
                  <a:pt x="92049" y="0"/>
                </a:lnTo>
                <a:lnTo>
                  <a:pt x="3446653" y="0"/>
                </a:lnTo>
                <a:lnTo>
                  <a:pt x="3482470" y="7225"/>
                </a:lnTo>
                <a:lnTo>
                  <a:pt x="3511740" y="26939"/>
                </a:lnTo>
                <a:lnTo>
                  <a:pt x="3531485" y="56203"/>
                </a:lnTo>
                <a:lnTo>
                  <a:pt x="3538728" y="92075"/>
                </a:lnTo>
                <a:lnTo>
                  <a:pt x="3538728" y="828421"/>
                </a:lnTo>
                <a:lnTo>
                  <a:pt x="3531485" y="864292"/>
                </a:lnTo>
                <a:lnTo>
                  <a:pt x="3511740" y="893556"/>
                </a:lnTo>
                <a:lnTo>
                  <a:pt x="3482470" y="913270"/>
                </a:lnTo>
                <a:lnTo>
                  <a:pt x="3446653" y="920496"/>
                </a:lnTo>
                <a:lnTo>
                  <a:pt x="92049" y="920496"/>
                </a:lnTo>
                <a:lnTo>
                  <a:pt x="56219" y="913270"/>
                </a:lnTo>
                <a:lnTo>
                  <a:pt x="26960" y="893556"/>
                </a:lnTo>
                <a:lnTo>
                  <a:pt x="7233" y="864292"/>
                </a:lnTo>
                <a:lnTo>
                  <a:pt x="0" y="828421"/>
                </a:lnTo>
                <a:lnTo>
                  <a:pt x="0" y="92075"/>
                </a:lnTo>
                <a:close/>
              </a:path>
            </a:pathLst>
          </a:custGeom>
          <a:ln w="12191">
            <a:solidFill>
              <a:srgbClr val="4E67C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 txBox="1"/>
          <p:nvPr/>
        </p:nvSpPr>
        <p:spPr>
          <a:xfrm>
            <a:off x="698703" y="3023361"/>
            <a:ext cx="3248660" cy="491490"/>
          </a:xfrm>
          <a:prstGeom prst="rect">
            <a:avLst/>
          </a:prstGeom>
        </p:spPr>
        <p:txBody>
          <a:bodyPr vert="horz" wrap="square" lIns="0" tIns="37465" rIns="0" bIns="0" rtlCol="0">
            <a:spAutoFit/>
          </a:bodyPr>
          <a:lstStyle/>
          <a:p>
            <a:pPr marL="1253490" marR="5080" indent="-1241425">
              <a:lnSpc>
                <a:spcPts val="1750"/>
              </a:lnSpc>
              <a:spcBef>
                <a:spcPts val="295"/>
              </a:spcBef>
            </a:pPr>
            <a:r>
              <a:rPr sz="1600" spc="-5" dirty="0">
                <a:latin typeface="Calibri"/>
                <a:cs typeface="Calibri"/>
              </a:rPr>
              <a:t>Right </a:t>
            </a:r>
            <a:r>
              <a:rPr sz="1600" spc="-10" dirty="0">
                <a:latin typeface="Calibri"/>
                <a:cs typeface="Calibri"/>
              </a:rPr>
              <a:t>to obtain economic benefits </a:t>
            </a:r>
            <a:r>
              <a:rPr sz="1600" spc="-15" dirty="0">
                <a:latin typeface="Calibri"/>
                <a:cs typeface="Calibri"/>
              </a:rPr>
              <a:t>from  </a:t>
            </a:r>
            <a:r>
              <a:rPr sz="1600" spc="-5" dirty="0">
                <a:latin typeface="Calibri"/>
                <a:cs typeface="Calibri"/>
              </a:rPr>
              <a:t>the</a:t>
            </a:r>
            <a:r>
              <a:rPr sz="1600" spc="-10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asset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20" name="object 20"/>
          <p:cNvSpPr/>
          <p:nvPr/>
        </p:nvSpPr>
        <p:spPr>
          <a:xfrm>
            <a:off x="4178808" y="2708148"/>
            <a:ext cx="3617976" cy="100126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4200144" y="2729483"/>
            <a:ext cx="3538728" cy="92201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4308347" y="2831592"/>
            <a:ext cx="3538854" cy="920750"/>
          </a:xfrm>
          <a:custGeom>
            <a:avLst/>
            <a:gdLst/>
            <a:ahLst/>
            <a:cxnLst/>
            <a:rect l="l" t="t" r="r" b="b"/>
            <a:pathLst>
              <a:path w="3538854" h="920750">
                <a:moveTo>
                  <a:pt x="3446653" y="0"/>
                </a:moveTo>
                <a:lnTo>
                  <a:pt x="92075" y="0"/>
                </a:lnTo>
                <a:lnTo>
                  <a:pt x="56203" y="7225"/>
                </a:lnTo>
                <a:lnTo>
                  <a:pt x="26939" y="26939"/>
                </a:lnTo>
                <a:lnTo>
                  <a:pt x="7225" y="56203"/>
                </a:lnTo>
                <a:lnTo>
                  <a:pt x="0" y="92075"/>
                </a:lnTo>
                <a:lnTo>
                  <a:pt x="0" y="828421"/>
                </a:lnTo>
                <a:lnTo>
                  <a:pt x="7225" y="864292"/>
                </a:lnTo>
                <a:lnTo>
                  <a:pt x="26939" y="893556"/>
                </a:lnTo>
                <a:lnTo>
                  <a:pt x="56203" y="913270"/>
                </a:lnTo>
                <a:lnTo>
                  <a:pt x="92075" y="920496"/>
                </a:lnTo>
                <a:lnTo>
                  <a:pt x="3446653" y="920496"/>
                </a:lnTo>
                <a:lnTo>
                  <a:pt x="3482470" y="913270"/>
                </a:lnTo>
                <a:lnTo>
                  <a:pt x="3511740" y="893556"/>
                </a:lnTo>
                <a:lnTo>
                  <a:pt x="3531485" y="864292"/>
                </a:lnTo>
                <a:lnTo>
                  <a:pt x="3538728" y="828421"/>
                </a:lnTo>
                <a:lnTo>
                  <a:pt x="3538728" y="92075"/>
                </a:lnTo>
                <a:lnTo>
                  <a:pt x="3531485" y="56203"/>
                </a:lnTo>
                <a:lnTo>
                  <a:pt x="3511740" y="26939"/>
                </a:lnTo>
                <a:lnTo>
                  <a:pt x="3482470" y="7225"/>
                </a:lnTo>
                <a:lnTo>
                  <a:pt x="3446653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4308347" y="2831592"/>
            <a:ext cx="3538854" cy="920750"/>
          </a:xfrm>
          <a:custGeom>
            <a:avLst/>
            <a:gdLst/>
            <a:ahLst/>
            <a:cxnLst/>
            <a:rect l="l" t="t" r="r" b="b"/>
            <a:pathLst>
              <a:path w="3538854" h="920750">
                <a:moveTo>
                  <a:pt x="0" y="92075"/>
                </a:moveTo>
                <a:lnTo>
                  <a:pt x="7225" y="56203"/>
                </a:lnTo>
                <a:lnTo>
                  <a:pt x="26939" y="26939"/>
                </a:lnTo>
                <a:lnTo>
                  <a:pt x="56203" y="7225"/>
                </a:lnTo>
                <a:lnTo>
                  <a:pt x="92075" y="0"/>
                </a:lnTo>
                <a:lnTo>
                  <a:pt x="3446653" y="0"/>
                </a:lnTo>
                <a:lnTo>
                  <a:pt x="3482470" y="7225"/>
                </a:lnTo>
                <a:lnTo>
                  <a:pt x="3511740" y="26939"/>
                </a:lnTo>
                <a:lnTo>
                  <a:pt x="3531485" y="56203"/>
                </a:lnTo>
                <a:lnTo>
                  <a:pt x="3538728" y="92075"/>
                </a:lnTo>
                <a:lnTo>
                  <a:pt x="3538728" y="828421"/>
                </a:lnTo>
                <a:lnTo>
                  <a:pt x="3531485" y="864292"/>
                </a:lnTo>
                <a:lnTo>
                  <a:pt x="3511740" y="893556"/>
                </a:lnTo>
                <a:lnTo>
                  <a:pt x="3482470" y="913270"/>
                </a:lnTo>
                <a:lnTo>
                  <a:pt x="3446653" y="920496"/>
                </a:lnTo>
                <a:lnTo>
                  <a:pt x="92075" y="920496"/>
                </a:lnTo>
                <a:lnTo>
                  <a:pt x="56203" y="913270"/>
                </a:lnTo>
                <a:lnTo>
                  <a:pt x="26939" y="893556"/>
                </a:lnTo>
                <a:lnTo>
                  <a:pt x="7225" y="864292"/>
                </a:lnTo>
                <a:lnTo>
                  <a:pt x="0" y="828421"/>
                </a:lnTo>
                <a:lnTo>
                  <a:pt x="0" y="92075"/>
                </a:lnTo>
                <a:close/>
              </a:path>
            </a:pathLst>
          </a:custGeom>
          <a:ln w="12191">
            <a:solidFill>
              <a:srgbClr val="4E67C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 txBox="1"/>
          <p:nvPr/>
        </p:nvSpPr>
        <p:spPr>
          <a:xfrm>
            <a:off x="4650104" y="3134994"/>
            <a:ext cx="2849880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spc="-5" dirty="0">
                <a:latin typeface="Calibri"/>
                <a:cs typeface="Calibri"/>
              </a:rPr>
              <a:t>Right </a:t>
            </a:r>
            <a:r>
              <a:rPr sz="1600" spc="-10" dirty="0">
                <a:latin typeface="Calibri"/>
                <a:cs typeface="Calibri"/>
              </a:rPr>
              <a:t>to direct </a:t>
            </a:r>
            <a:r>
              <a:rPr sz="1600" spc="-5" dirty="0">
                <a:latin typeface="Calibri"/>
                <a:cs typeface="Calibri"/>
              </a:rPr>
              <a:t>the </a:t>
            </a:r>
            <a:r>
              <a:rPr sz="1600" spc="-10" dirty="0">
                <a:latin typeface="Calibri"/>
                <a:cs typeface="Calibri"/>
              </a:rPr>
              <a:t>use </a:t>
            </a:r>
            <a:r>
              <a:rPr sz="1600" spc="-5" dirty="0">
                <a:latin typeface="Calibri"/>
                <a:cs typeface="Calibri"/>
              </a:rPr>
              <a:t>of the</a:t>
            </a:r>
            <a:r>
              <a:rPr sz="1600" spc="-30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asset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25" name="object 25"/>
          <p:cNvSpPr/>
          <p:nvPr/>
        </p:nvSpPr>
        <p:spPr>
          <a:xfrm>
            <a:off x="2302764" y="3910584"/>
            <a:ext cx="3617976" cy="999744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2324100" y="3931920"/>
            <a:ext cx="3538728" cy="920496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2430779" y="4032503"/>
            <a:ext cx="3538854" cy="922019"/>
          </a:xfrm>
          <a:custGeom>
            <a:avLst/>
            <a:gdLst/>
            <a:ahLst/>
            <a:cxnLst/>
            <a:rect l="l" t="t" r="r" b="b"/>
            <a:pathLst>
              <a:path w="3538854" h="922020">
                <a:moveTo>
                  <a:pt x="3446526" y="0"/>
                </a:moveTo>
                <a:lnTo>
                  <a:pt x="92201" y="0"/>
                </a:lnTo>
                <a:lnTo>
                  <a:pt x="56310" y="7244"/>
                </a:lnTo>
                <a:lnTo>
                  <a:pt x="27003" y="27003"/>
                </a:lnTo>
                <a:lnTo>
                  <a:pt x="7244" y="56310"/>
                </a:lnTo>
                <a:lnTo>
                  <a:pt x="0" y="92202"/>
                </a:lnTo>
                <a:lnTo>
                  <a:pt x="0" y="829818"/>
                </a:lnTo>
                <a:lnTo>
                  <a:pt x="7244" y="865709"/>
                </a:lnTo>
                <a:lnTo>
                  <a:pt x="27003" y="895016"/>
                </a:lnTo>
                <a:lnTo>
                  <a:pt x="56310" y="914775"/>
                </a:lnTo>
                <a:lnTo>
                  <a:pt x="92201" y="922020"/>
                </a:lnTo>
                <a:lnTo>
                  <a:pt x="3446526" y="922020"/>
                </a:lnTo>
                <a:lnTo>
                  <a:pt x="3482417" y="914775"/>
                </a:lnTo>
                <a:lnTo>
                  <a:pt x="3511724" y="895016"/>
                </a:lnTo>
                <a:lnTo>
                  <a:pt x="3531483" y="865709"/>
                </a:lnTo>
                <a:lnTo>
                  <a:pt x="3538728" y="829818"/>
                </a:lnTo>
                <a:lnTo>
                  <a:pt x="3538728" y="92202"/>
                </a:lnTo>
                <a:lnTo>
                  <a:pt x="3531483" y="56310"/>
                </a:lnTo>
                <a:lnTo>
                  <a:pt x="3511724" y="27003"/>
                </a:lnTo>
                <a:lnTo>
                  <a:pt x="3482417" y="7244"/>
                </a:lnTo>
                <a:lnTo>
                  <a:pt x="3446526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2430779" y="4032503"/>
            <a:ext cx="3538854" cy="922019"/>
          </a:xfrm>
          <a:custGeom>
            <a:avLst/>
            <a:gdLst/>
            <a:ahLst/>
            <a:cxnLst/>
            <a:rect l="l" t="t" r="r" b="b"/>
            <a:pathLst>
              <a:path w="3538854" h="922020">
                <a:moveTo>
                  <a:pt x="0" y="92202"/>
                </a:moveTo>
                <a:lnTo>
                  <a:pt x="7244" y="56310"/>
                </a:lnTo>
                <a:lnTo>
                  <a:pt x="27003" y="27003"/>
                </a:lnTo>
                <a:lnTo>
                  <a:pt x="56310" y="7244"/>
                </a:lnTo>
                <a:lnTo>
                  <a:pt x="92201" y="0"/>
                </a:lnTo>
                <a:lnTo>
                  <a:pt x="3446526" y="0"/>
                </a:lnTo>
                <a:lnTo>
                  <a:pt x="3482417" y="7244"/>
                </a:lnTo>
                <a:lnTo>
                  <a:pt x="3511724" y="27003"/>
                </a:lnTo>
                <a:lnTo>
                  <a:pt x="3531483" y="56310"/>
                </a:lnTo>
                <a:lnTo>
                  <a:pt x="3538728" y="92202"/>
                </a:lnTo>
                <a:lnTo>
                  <a:pt x="3538728" y="829818"/>
                </a:lnTo>
                <a:lnTo>
                  <a:pt x="3531483" y="865709"/>
                </a:lnTo>
                <a:lnTo>
                  <a:pt x="3511724" y="895016"/>
                </a:lnTo>
                <a:lnTo>
                  <a:pt x="3482417" y="914775"/>
                </a:lnTo>
                <a:lnTo>
                  <a:pt x="3446526" y="922020"/>
                </a:lnTo>
                <a:lnTo>
                  <a:pt x="92201" y="922020"/>
                </a:lnTo>
                <a:lnTo>
                  <a:pt x="56310" y="914775"/>
                </a:lnTo>
                <a:lnTo>
                  <a:pt x="27003" y="895016"/>
                </a:lnTo>
                <a:lnTo>
                  <a:pt x="7244" y="865709"/>
                </a:lnTo>
                <a:lnTo>
                  <a:pt x="0" y="829818"/>
                </a:lnTo>
                <a:lnTo>
                  <a:pt x="0" y="92202"/>
                </a:lnTo>
                <a:close/>
              </a:path>
            </a:pathLst>
          </a:custGeom>
          <a:ln w="12192">
            <a:solidFill>
              <a:srgbClr val="4E67C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 txBox="1"/>
          <p:nvPr/>
        </p:nvSpPr>
        <p:spPr>
          <a:xfrm>
            <a:off x="2558542" y="4224985"/>
            <a:ext cx="3285490" cy="49212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algn="ctr">
              <a:lnSpc>
                <a:spcPts val="1835"/>
              </a:lnSpc>
              <a:spcBef>
                <a:spcPts val="95"/>
              </a:spcBef>
            </a:pPr>
            <a:r>
              <a:rPr sz="1600" spc="-5" dirty="0">
                <a:latin typeface="Calibri"/>
                <a:cs typeface="Calibri"/>
              </a:rPr>
              <a:t>Right </a:t>
            </a:r>
            <a:r>
              <a:rPr sz="1600" spc="-10" dirty="0">
                <a:latin typeface="Calibri"/>
                <a:cs typeface="Calibri"/>
              </a:rPr>
              <a:t>to direct </a:t>
            </a:r>
            <a:r>
              <a:rPr sz="1600" spc="-5" dirty="0">
                <a:latin typeface="Calibri"/>
                <a:cs typeface="Calibri"/>
              </a:rPr>
              <a:t>the manner and</a:t>
            </a:r>
            <a:r>
              <a:rPr sz="1600" spc="30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purpose</a:t>
            </a:r>
            <a:endParaRPr sz="1600">
              <a:latin typeface="Calibri"/>
              <a:cs typeface="Calibri"/>
            </a:endParaRPr>
          </a:p>
          <a:p>
            <a:pPr algn="ctr">
              <a:lnSpc>
                <a:spcPts val="1835"/>
              </a:lnSpc>
            </a:pPr>
            <a:r>
              <a:rPr sz="1600" spc="-5" dirty="0">
                <a:latin typeface="Calibri"/>
                <a:cs typeface="Calibri"/>
              </a:rPr>
              <a:t>of use of </a:t>
            </a:r>
            <a:r>
              <a:rPr sz="1600" spc="-10" dirty="0">
                <a:latin typeface="Calibri"/>
                <a:cs typeface="Calibri"/>
              </a:rPr>
              <a:t>asset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30" name="object 30"/>
          <p:cNvSpPr/>
          <p:nvPr/>
        </p:nvSpPr>
        <p:spPr>
          <a:xfrm>
            <a:off x="6056376" y="3910584"/>
            <a:ext cx="3617976" cy="999744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6077711" y="3931920"/>
            <a:ext cx="3538728" cy="920496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6184391" y="4032503"/>
            <a:ext cx="3538854" cy="922019"/>
          </a:xfrm>
          <a:custGeom>
            <a:avLst/>
            <a:gdLst/>
            <a:ahLst/>
            <a:cxnLst/>
            <a:rect l="l" t="t" r="r" b="b"/>
            <a:pathLst>
              <a:path w="3538854" h="922020">
                <a:moveTo>
                  <a:pt x="3446526" y="0"/>
                </a:moveTo>
                <a:lnTo>
                  <a:pt x="92202" y="0"/>
                </a:lnTo>
                <a:lnTo>
                  <a:pt x="56310" y="7244"/>
                </a:lnTo>
                <a:lnTo>
                  <a:pt x="27003" y="27003"/>
                </a:lnTo>
                <a:lnTo>
                  <a:pt x="7244" y="56310"/>
                </a:lnTo>
                <a:lnTo>
                  <a:pt x="0" y="92202"/>
                </a:lnTo>
                <a:lnTo>
                  <a:pt x="0" y="829818"/>
                </a:lnTo>
                <a:lnTo>
                  <a:pt x="7244" y="865709"/>
                </a:lnTo>
                <a:lnTo>
                  <a:pt x="27003" y="895016"/>
                </a:lnTo>
                <a:lnTo>
                  <a:pt x="56310" y="914775"/>
                </a:lnTo>
                <a:lnTo>
                  <a:pt x="92202" y="922020"/>
                </a:lnTo>
                <a:lnTo>
                  <a:pt x="3446526" y="922020"/>
                </a:lnTo>
                <a:lnTo>
                  <a:pt x="3482417" y="914775"/>
                </a:lnTo>
                <a:lnTo>
                  <a:pt x="3511724" y="895016"/>
                </a:lnTo>
                <a:lnTo>
                  <a:pt x="3531483" y="865709"/>
                </a:lnTo>
                <a:lnTo>
                  <a:pt x="3538728" y="829818"/>
                </a:lnTo>
                <a:lnTo>
                  <a:pt x="3538728" y="92202"/>
                </a:lnTo>
                <a:lnTo>
                  <a:pt x="3531483" y="56310"/>
                </a:lnTo>
                <a:lnTo>
                  <a:pt x="3511724" y="27003"/>
                </a:lnTo>
                <a:lnTo>
                  <a:pt x="3482417" y="7244"/>
                </a:lnTo>
                <a:lnTo>
                  <a:pt x="3446526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6184391" y="4032503"/>
            <a:ext cx="3538854" cy="922019"/>
          </a:xfrm>
          <a:custGeom>
            <a:avLst/>
            <a:gdLst/>
            <a:ahLst/>
            <a:cxnLst/>
            <a:rect l="l" t="t" r="r" b="b"/>
            <a:pathLst>
              <a:path w="3538854" h="922020">
                <a:moveTo>
                  <a:pt x="0" y="92202"/>
                </a:moveTo>
                <a:lnTo>
                  <a:pt x="7244" y="56310"/>
                </a:lnTo>
                <a:lnTo>
                  <a:pt x="27003" y="27003"/>
                </a:lnTo>
                <a:lnTo>
                  <a:pt x="56310" y="7244"/>
                </a:lnTo>
                <a:lnTo>
                  <a:pt x="92202" y="0"/>
                </a:lnTo>
                <a:lnTo>
                  <a:pt x="3446526" y="0"/>
                </a:lnTo>
                <a:lnTo>
                  <a:pt x="3482417" y="7244"/>
                </a:lnTo>
                <a:lnTo>
                  <a:pt x="3511724" y="27003"/>
                </a:lnTo>
                <a:lnTo>
                  <a:pt x="3531483" y="56310"/>
                </a:lnTo>
                <a:lnTo>
                  <a:pt x="3538728" y="92202"/>
                </a:lnTo>
                <a:lnTo>
                  <a:pt x="3538728" y="829818"/>
                </a:lnTo>
                <a:lnTo>
                  <a:pt x="3531483" y="865709"/>
                </a:lnTo>
                <a:lnTo>
                  <a:pt x="3511724" y="895016"/>
                </a:lnTo>
                <a:lnTo>
                  <a:pt x="3482417" y="914775"/>
                </a:lnTo>
                <a:lnTo>
                  <a:pt x="3446526" y="922020"/>
                </a:lnTo>
                <a:lnTo>
                  <a:pt x="92202" y="922020"/>
                </a:lnTo>
                <a:lnTo>
                  <a:pt x="56310" y="914775"/>
                </a:lnTo>
                <a:lnTo>
                  <a:pt x="27003" y="895016"/>
                </a:lnTo>
                <a:lnTo>
                  <a:pt x="7244" y="865709"/>
                </a:lnTo>
                <a:lnTo>
                  <a:pt x="0" y="829818"/>
                </a:lnTo>
                <a:lnTo>
                  <a:pt x="0" y="92202"/>
                </a:lnTo>
                <a:close/>
              </a:path>
            </a:pathLst>
          </a:custGeom>
          <a:ln w="12192">
            <a:solidFill>
              <a:srgbClr val="4E67C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 txBox="1"/>
          <p:nvPr/>
        </p:nvSpPr>
        <p:spPr>
          <a:xfrm>
            <a:off x="6340855" y="4224985"/>
            <a:ext cx="3224530" cy="49212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algn="ctr">
              <a:lnSpc>
                <a:spcPts val="1835"/>
              </a:lnSpc>
              <a:spcBef>
                <a:spcPts val="95"/>
              </a:spcBef>
            </a:pPr>
            <a:r>
              <a:rPr sz="1600" spc="-15" dirty="0">
                <a:latin typeface="Calibri"/>
                <a:cs typeface="Calibri"/>
              </a:rPr>
              <a:t>Where </a:t>
            </a:r>
            <a:r>
              <a:rPr sz="1600" spc="-5" dirty="0">
                <a:latin typeface="Calibri"/>
                <a:cs typeface="Calibri"/>
              </a:rPr>
              <a:t>the manner and purpose of</a:t>
            </a:r>
            <a:r>
              <a:rPr sz="1600" spc="30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use</a:t>
            </a:r>
            <a:endParaRPr sz="1600">
              <a:latin typeface="Calibri"/>
              <a:cs typeface="Calibri"/>
            </a:endParaRPr>
          </a:p>
          <a:p>
            <a:pPr algn="ctr">
              <a:lnSpc>
                <a:spcPts val="1835"/>
              </a:lnSpc>
            </a:pPr>
            <a:r>
              <a:rPr sz="1600" spc="-5" dirty="0">
                <a:latin typeface="Calibri"/>
                <a:cs typeface="Calibri"/>
              </a:rPr>
              <a:t>of the asset is</a:t>
            </a:r>
            <a:r>
              <a:rPr sz="1600" spc="-10" dirty="0">
                <a:latin typeface="Calibri"/>
                <a:cs typeface="Calibri"/>
              </a:rPr>
              <a:t> predetermined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35" name="object 35"/>
          <p:cNvSpPr/>
          <p:nvPr/>
        </p:nvSpPr>
        <p:spPr>
          <a:xfrm>
            <a:off x="4178808" y="5111496"/>
            <a:ext cx="3617976" cy="100126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4200144" y="5132832"/>
            <a:ext cx="3538728" cy="92201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4308347" y="5234940"/>
            <a:ext cx="3538854" cy="922019"/>
          </a:xfrm>
          <a:custGeom>
            <a:avLst/>
            <a:gdLst/>
            <a:ahLst/>
            <a:cxnLst/>
            <a:rect l="l" t="t" r="r" b="b"/>
            <a:pathLst>
              <a:path w="3538854" h="922020">
                <a:moveTo>
                  <a:pt x="3446526" y="0"/>
                </a:moveTo>
                <a:lnTo>
                  <a:pt x="92201" y="0"/>
                </a:lnTo>
                <a:lnTo>
                  <a:pt x="56310" y="7244"/>
                </a:lnTo>
                <a:lnTo>
                  <a:pt x="27003" y="27003"/>
                </a:lnTo>
                <a:lnTo>
                  <a:pt x="7244" y="56310"/>
                </a:lnTo>
                <a:lnTo>
                  <a:pt x="0" y="92202"/>
                </a:lnTo>
                <a:lnTo>
                  <a:pt x="0" y="829818"/>
                </a:lnTo>
                <a:lnTo>
                  <a:pt x="7244" y="865709"/>
                </a:lnTo>
                <a:lnTo>
                  <a:pt x="27003" y="895016"/>
                </a:lnTo>
                <a:lnTo>
                  <a:pt x="56310" y="914775"/>
                </a:lnTo>
                <a:lnTo>
                  <a:pt x="92201" y="922020"/>
                </a:lnTo>
                <a:lnTo>
                  <a:pt x="3446526" y="922020"/>
                </a:lnTo>
                <a:lnTo>
                  <a:pt x="3482417" y="914775"/>
                </a:lnTo>
                <a:lnTo>
                  <a:pt x="3511724" y="895016"/>
                </a:lnTo>
                <a:lnTo>
                  <a:pt x="3531483" y="865709"/>
                </a:lnTo>
                <a:lnTo>
                  <a:pt x="3538728" y="829818"/>
                </a:lnTo>
                <a:lnTo>
                  <a:pt x="3538728" y="92202"/>
                </a:lnTo>
                <a:lnTo>
                  <a:pt x="3531483" y="56310"/>
                </a:lnTo>
                <a:lnTo>
                  <a:pt x="3511724" y="27003"/>
                </a:lnTo>
                <a:lnTo>
                  <a:pt x="3482417" y="7244"/>
                </a:lnTo>
                <a:lnTo>
                  <a:pt x="3446526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4308347" y="5234940"/>
            <a:ext cx="3538854" cy="922019"/>
          </a:xfrm>
          <a:custGeom>
            <a:avLst/>
            <a:gdLst/>
            <a:ahLst/>
            <a:cxnLst/>
            <a:rect l="l" t="t" r="r" b="b"/>
            <a:pathLst>
              <a:path w="3538854" h="922020">
                <a:moveTo>
                  <a:pt x="0" y="92202"/>
                </a:moveTo>
                <a:lnTo>
                  <a:pt x="7244" y="56310"/>
                </a:lnTo>
                <a:lnTo>
                  <a:pt x="27003" y="27003"/>
                </a:lnTo>
                <a:lnTo>
                  <a:pt x="56310" y="7244"/>
                </a:lnTo>
                <a:lnTo>
                  <a:pt x="92201" y="0"/>
                </a:lnTo>
                <a:lnTo>
                  <a:pt x="3446526" y="0"/>
                </a:lnTo>
                <a:lnTo>
                  <a:pt x="3482417" y="7244"/>
                </a:lnTo>
                <a:lnTo>
                  <a:pt x="3511724" y="27003"/>
                </a:lnTo>
                <a:lnTo>
                  <a:pt x="3531483" y="56310"/>
                </a:lnTo>
                <a:lnTo>
                  <a:pt x="3538728" y="92202"/>
                </a:lnTo>
                <a:lnTo>
                  <a:pt x="3538728" y="829818"/>
                </a:lnTo>
                <a:lnTo>
                  <a:pt x="3531483" y="865709"/>
                </a:lnTo>
                <a:lnTo>
                  <a:pt x="3511724" y="895016"/>
                </a:lnTo>
                <a:lnTo>
                  <a:pt x="3482417" y="914775"/>
                </a:lnTo>
                <a:lnTo>
                  <a:pt x="3446526" y="922020"/>
                </a:lnTo>
                <a:lnTo>
                  <a:pt x="92201" y="922020"/>
                </a:lnTo>
                <a:lnTo>
                  <a:pt x="56310" y="914775"/>
                </a:lnTo>
                <a:lnTo>
                  <a:pt x="27003" y="895016"/>
                </a:lnTo>
                <a:lnTo>
                  <a:pt x="7244" y="865709"/>
                </a:lnTo>
                <a:lnTo>
                  <a:pt x="0" y="829818"/>
                </a:lnTo>
                <a:lnTo>
                  <a:pt x="0" y="92202"/>
                </a:lnTo>
                <a:close/>
              </a:path>
            </a:pathLst>
          </a:custGeom>
          <a:ln w="12192">
            <a:solidFill>
              <a:srgbClr val="4E67C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9"/>
          <p:cNvSpPr txBox="1"/>
          <p:nvPr/>
        </p:nvSpPr>
        <p:spPr>
          <a:xfrm>
            <a:off x="4413884" y="5427065"/>
            <a:ext cx="3325495" cy="49212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algn="ctr">
              <a:lnSpc>
                <a:spcPts val="1835"/>
              </a:lnSpc>
              <a:spcBef>
                <a:spcPts val="95"/>
              </a:spcBef>
            </a:pPr>
            <a:r>
              <a:rPr sz="1600" spc="-5" dirty="0">
                <a:latin typeface="Calibri"/>
                <a:cs typeface="Calibri"/>
              </a:rPr>
              <a:t>Right </a:t>
            </a:r>
            <a:r>
              <a:rPr sz="1600" spc="-10" dirty="0">
                <a:latin typeface="Calibri"/>
                <a:cs typeface="Calibri"/>
              </a:rPr>
              <a:t>to </a:t>
            </a:r>
            <a:r>
              <a:rPr sz="1600" spc="-5" dirty="0">
                <a:latin typeface="Calibri"/>
                <a:cs typeface="Calibri"/>
              </a:rPr>
              <a:t>use the asset without</a:t>
            </a:r>
            <a:r>
              <a:rPr sz="1600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supplier’s</a:t>
            </a:r>
            <a:endParaRPr sz="1600">
              <a:latin typeface="Calibri"/>
              <a:cs typeface="Calibri"/>
            </a:endParaRPr>
          </a:p>
          <a:p>
            <a:pPr marL="2540" algn="ctr">
              <a:lnSpc>
                <a:spcPts val="1835"/>
              </a:lnSpc>
            </a:pPr>
            <a:r>
              <a:rPr sz="1600" spc="-10" dirty="0">
                <a:latin typeface="Calibri"/>
                <a:cs typeface="Calibri"/>
              </a:rPr>
              <a:t>intervention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40" name="object 40"/>
          <p:cNvSpPr/>
          <p:nvPr/>
        </p:nvSpPr>
        <p:spPr>
          <a:xfrm>
            <a:off x="7932419" y="5111496"/>
            <a:ext cx="3617976" cy="100126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7953756" y="5132832"/>
            <a:ext cx="3538728" cy="92201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8060435" y="5234940"/>
            <a:ext cx="3538854" cy="922019"/>
          </a:xfrm>
          <a:custGeom>
            <a:avLst/>
            <a:gdLst/>
            <a:ahLst/>
            <a:cxnLst/>
            <a:rect l="l" t="t" r="r" b="b"/>
            <a:pathLst>
              <a:path w="3538854" h="922020">
                <a:moveTo>
                  <a:pt x="3446526" y="0"/>
                </a:moveTo>
                <a:lnTo>
                  <a:pt x="92202" y="0"/>
                </a:lnTo>
                <a:lnTo>
                  <a:pt x="56310" y="7244"/>
                </a:lnTo>
                <a:lnTo>
                  <a:pt x="27003" y="27003"/>
                </a:lnTo>
                <a:lnTo>
                  <a:pt x="7244" y="56310"/>
                </a:lnTo>
                <a:lnTo>
                  <a:pt x="0" y="92202"/>
                </a:lnTo>
                <a:lnTo>
                  <a:pt x="0" y="829818"/>
                </a:lnTo>
                <a:lnTo>
                  <a:pt x="7244" y="865709"/>
                </a:lnTo>
                <a:lnTo>
                  <a:pt x="27003" y="895016"/>
                </a:lnTo>
                <a:lnTo>
                  <a:pt x="56310" y="914775"/>
                </a:lnTo>
                <a:lnTo>
                  <a:pt x="92202" y="922020"/>
                </a:lnTo>
                <a:lnTo>
                  <a:pt x="3446526" y="922020"/>
                </a:lnTo>
                <a:lnTo>
                  <a:pt x="3482417" y="914775"/>
                </a:lnTo>
                <a:lnTo>
                  <a:pt x="3511724" y="895016"/>
                </a:lnTo>
                <a:lnTo>
                  <a:pt x="3531483" y="865709"/>
                </a:lnTo>
                <a:lnTo>
                  <a:pt x="3538728" y="829818"/>
                </a:lnTo>
                <a:lnTo>
                  <a:pt x="3538728" y="92202"/>
                </a:lnTo>
                <a:lnTo>
                  <a:pt x="3531483" y="56310"/>
                </a:lnTo>
                <a:lnTo>
                  <a:pt x="3511724" y="27003"/>
                </a:lnTo>
                <a:lnTo>
                  <a:pt x="3482417" y="7244"/>
                </a:lnTo>
                <a:lnTo>
                  <a:pt x="3446526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object 43"/>
          <p:cNvSpPr/>
          <p:nvPr/>
        </p:nvSpPr>
        <p:spPr>
          <a:xfrm>
            <a:off x="8060435" y="5234940"/>
            <a:ext cx="3538854" cy="922019"/>
          </a:xfrm>
          <a:custGeom>
            <a:avLst/>
            <a:gdLst/>
            <a:ahLst/>
            <a:cxnLst/>
            <a:rect l="l" t="t" r="r" b="b"/>
            <a:pathLst>
              <a:path w="3538854" h="922020">
                <a:moveTo>
                  <a:pt x="0" y="92202"/>
                </a:moveTo>
                <a:lnTo>
                  <a:pt x="7244" y="56310"/>
                </a:lnTo>
                <a:lnTo>
                  <a:pt x="27003" y="27003"/>
                </a:lnTo>
                <a:lnTo>
                  <a:pt x="56310" y="7244"/>
                </a:lnTo>
                <a:lnTo>
                  <a:pt x="92202" y="0"/>
                </a:lnTo>
                <a:lnTo>
                  <a:pt x="3446526" y="0"/>
                </a:lnTo>
                <a:lnTo>
                  <a:pt x="3482417" y="7244"/>
                </a:lnTo>
                <a:lnTo>
                  <a:pt x="3511724" y="27003"/>
                </a:lnTo>
                <a:lnTo>
                  <a:pt x="3531483" y="56310"/>
                </a:lnTo>
                <a:lnTo>
                  <a:pt x="3538728" y="92202"/>
                </a:lnTo>
                <a:lnTo>
                  <a:pt x="3538728" y="829818"/>
                </a:lnTo>
                <a:lnTo>
                  <a:pt x="3531483" y="865709"/>
                </a:lnTo>
                <a:lnTo>
                  <a:pt x="3511724" y="895016"/>
                </a:lnTo>
                <a:lnTo>
                  <a:pt x="3482417" y="914775"/>
                </a:lnTo>
                <a:lnTo>
                  <a:pt x="3446526" y="922020"/>
                </a:lnTo>
                <a:lnTo>
                  <a:pt x="92202" y="922020"/>
                </a:lnTo>
                <a:lnTo>
                  <a:pt x="56310" y="914775"/>
                </a:lnTo>
                <a:lnTo>
                  <a:pt x="27003" y="895016"/>
                </a:lnTo>
                <a:lnTo>
                  <a:pt x="7244" y="865709"/>
                </a:lnTo>
                <a:lnTo>
                  <a:pt x="0" y="829818"/>
                </a:lnTo>
                <a:lnTo>
                  <a:pt x="0" y="92202"/>
                </a:lnTo>
                <a:close/>
              </a:path>
            </a:pathLst>
          </a:custGeom>
          <a:ln w="12192">
            <a:solidFill>
              <a:srgbClr val="4E67C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" name="object 44"/>
          <p:cNvSpPr txBox="1"/>
          <p:nvPr/>
        </p:nvSpPr>
        <p:spPr>
          <a:xfrm>
            <a:off x="8219058" y="5315839"/>
            <a:ext cx="3220085" cy="715645"/>
          </a:xfrm>
          <a:prstGeom prst="rect">
            <a:avLst/>
          </a:prstGeom>
        </p:spPr>
        <p:txBody>
          <a:bodyPr vert="horz" wrap="square" lIns="0" tIns="32384" rIns="0" bIns="0" rtlCol="0">
            <a:spAutoFit/>
          </a:bodyPr>
          <a:lstStyle/>
          <a:p>
            <a:pPr marL="12700" marR="5080" algn="ctr">
              <a:lnSpc>
                <a:spcPct val="91600"/>
              </a:lnSpc>
              <a:spcBef>
                <a:spcPts val="254"/>
              </a:spcBef>
            </a:pPr>
            <a:r>
              <a:rPr sz="1600" spc="-5" dirty="0">
                <a:latin typeface="Calibri"/>
                <a:cs typeface="Calibri"/>
              </a:rPr>
              <a:t>Designing of the asset </a:t>
            </a:r>
            <a:r>
              <a:rPr sz="1600" spc="-10" dirty="0">
                <a:latin typeface="Calibri"/>
                <a:cs typeface="Calibri"/>
              </a:rPr>
              <a:t>by </a:t>
            </a:r>
            <a:r>
              <a:rPr sz="1600" spc="-5" dirty="0">
                <a:latin typeface="Calibri"/>
                <a:cs typeface="Calibri"/>
              </a:rPr>
              <a:t>the </a:t>
            </a:r>
            <a:r>
              <a:rPr sz="1600" spc="-10" dirty="0">
                <a:latin typeface="Calibri"/>
                <a:cs typeface="Calibri"/>
              </a:rPr>
              <a:t>customer  </a:t>
            </a:r>
            <a:r>
              <a:rPr sz="1600" spc="-5" dirty="0">
                <a:latin typeface="Calibri"/>
                <a:cs typeface="Calibri"/>
              </a:rPr>
              <a:t>in a manner which </a:t>
            </a:r>
            <a:r>
              <a:rPr sz="1600" spc="-10" dirty="0">
                <a:latin typeface="Calibri"/>
                <a:cs typeface="Calibri"/>
              </a:rPr>
              <a:t>determines </a:t>
            </a:r>
            <a:r>
              <a:rPr sz="1600" spc="-5" dirty="0">
                <a:latin typeface="Calibri"/>
                <a:cs typeface="Calibri"/>
              </a:rPr>
              <a:t>the  manner and </a:t>
            </a:r>
            <a:r>
              <a:rPr sz="1600" spc="-10" dirty="0">
                <a:latin typeface="Calibri"/>
                <a:cs typeface="Calibri"/>
              </a:rPr>
              <a:t>purpose </a:t>
            </a:r>
            <a:r>
              <a:rPr sz="1600" spc="-5" dirty="0">
                <a:latin typeface="Calibri"/>
                <a:cs typeface="Calibri"/>
              </a:rPr>
              <a:t>of use of</a:t>
            </a:r>
            <a:r>
              <a:rPr sz="1600" spc="2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asset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45" name="object 45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955"/>
              </a:lnSpc>
            </a:pPr>
            <a:r>
              <a:rPr lang="en-US" spc="-5"/>
              <a:t>Vinay Goyal</a:t>
            </a:r>
            <a:endParaRPr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2"/>
          <p:cNvGraphicFramePr>
            <a:graphicFrameLocks noGrp="1"/>
          </p:cNvGraphicFramePr>
          <p:nvPr/>
        </p:nvGraphicFramePr>
        <p:xfrm>
          <a:off x="924153" y="1386839"/>
          <a:ext cx="10648315" cy="4856237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4414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20686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6319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7E7E7E"/>
                      </a:solidFill>
                      <a:prstDash val="solid"/>
                    </a:lnT>
                    <a:lnB w="12700">
                      <a:solidFill>
                        <a:srgbClr val="4E67C7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7E7E7E"/>
                      </a:solidFill>
                      <a:prstDash val="solid"/>
                    </a:lnT>
                    <a:lnB w="12700">
                      <a:solidFill>
                        <a:srgbClr val="4E67C7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5467">
                <a:tc>
                  <a:txBody>
                    <a:bodyPr/>
                    <a:lstStyle/>
                    <a:p>
                      <a:pPr marL="68580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sz="180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Particulars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7620" marB="0">
                    <a:lnL w="12700">
                      <a:solidFill>
                        <a:srgbClr val="4E67C7"/>
                      </a:solidFill>
                      <a:prstDash val="solid"/>
                    </a:lnL>
                    <a:lnT w="12700">
                      <a:solidFill>
                        <a:srgbClr val="4E67C7"/>
                      </a:solidFill>
                      <a:prstDash val="solid"/>
                    </a:lnT>
                    <a:solidFill>
                      <a:srgbClr val="006FC0"/>
                    </a:solidFill>
                  </a:tcPr>
                </a:tc>
                <a:tc>
                  <a:txBody>
                    <a:bodyPr/>
                    <a:lstStyle/>
                    <a:p>
                      <a:pPr marL="79375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sz="1800" b="1" spc="-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Accounting</a:t>
                      </a:r>
                      <a:r>
                        <a:rPr sz="1800" b="1" spc="-4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treatment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7620" marB="0">
                    <a:lnR w="12700">
                      <a:solidFill>
                        <a:srgbClr val="4E67C7"/>
                      </a:solidFill>
                      <a:prstDash val="solid"/>
                    </a:lnR>
                    <a:lnT w="12700">
                      <a:solidFill>
                        <a:srgbClr val="4E67C7"/>
                      </a:solidFill>
                      <a:prstDash val="solid"/>
                    </a:lnT>
                    <a:solidFill>
                      <a:srgbClr val="006F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682381">
                <a:tc>
                  <a:txBody>
                    <a:bodyPr/>
                    <a:lstStyle/>
                    <a:p>
                      <a:pPr marL="68580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sz="1600" spc="-5" dirty="0">
                          <a:latin typeface="Calibri"/>
                          <a:cs typeface="Calibri"/>
                        </a:rPr>
                        <a:t>Finance</a:t>
                      </a:r>
                      <a:r>
                        <a:rPr sz="16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spc="-5" dirty="0">
                          <a:latin typeface="Calibri"/>
                          <a:cs typeface="Calibri"/>
                        </a:rPr>
                        <a:t>lease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7620" marB="0"/>
                </a:tc>
                <a:tc>
                  <a:txBody>
                    <a:bodyPr/>
                    <a:lstStyle/>
                    <a:p>
                      <a:pPr marL="422275" indent="-343535">
                        <a:lnSpc>
                          <a:spcPct val="100000"/>
                        </a:lnSpc>
                        <a:spcBef>
                          <a:spcPts val="60"/>
                        </a:spcBef>
                        <a:buFont typeface="Symbol"/>
                        <a:buChar char=""/>
                        <a:tabLst>
                          <a:tab pos="422275" algn="l"/>
                          <a:tab pos="422909" algn="l"/>
                        </a:tabLst>
                      </a:pPr>
                      <a:r>
                        <a:rPr sz="1600" b="1" spc="-10" dirty="0">
                          <a:latin typeface="Calibri"/>
                          <a:cs typeface="Calibri"/>
                        </a:rPr>
                        <a:t>Recognition </a:t>
                      </a:r>
                      <a:r>
                        <a:rPr sz="1600" b="1" dirty="0">
                          <a:latin typeface="Calibri"/>
                          <a:cs typeface="Calibri"/>
                        </a:rPr>
                        <a:t>of </a:t>
                      </a:r>
                      <a:r>
                        <a:rPr sz="1600" b="1" spc="-10" dirty="0">
                          <a:latin typeface="Calibri"/>
                          <a:cs typeface="Calibri"/>
                        </a:rPr>
                        <a:t>the </a:t>
                      </a:r>
                      <a:r>
                        <a:rPr sz="1600" b="1" spc="-5" dirty="0">
                          <a:latin typeface="Calibri"/>
                          <a:cs typeface="Calibri"/>
                        </a:rPr>
                        <a:t>asset</a:t>
                      </a:r>
                      <a:r>
                        <a:rPr sz="1600" b="1" spc="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b="1" spc="-5" dirty="0">
                          <a:latin typeface="Calibri"/>
                          <a:cs typeface="Calibri"/>
                        </a:rPr>
                        <a:t>–</a:t>
                      </a:r>
                      <a:endParaRPr sz="1600">
                        <a:latin typeface="Calibri"/>
                        <a:cs typeface="Calibri"/>
                      </a:endParaRPr>
                    </a:p>
                    <a:p>
                      <a:pPr marL="443865" marR="59690">
                        <a:lnSpc>
                          <a:spcPct val="114999"/>
                        </a:lnSpc>
                      </a:pPr>
                      <a:r>
                        <a:rPr sz="1600" spc="-5" dirty="0">
                          <a:latin typeface="Calibri"/>
                          <a:cs typeface="Calibri"/>
                        </a:rPr>
                        <a:t>Assets </a:t>
                      </a:r>
                      <a:r>
                        <a:rPr sz="1600" dirty="0">
                          <a:latin typeface="Calibri"/>
                          <a:cs typeface="Calibri"/>
                        </a:rPr>
                        <a:t>held </a:t>
                      </a:r>
                      <a:r>
                        <a:rPr sz="1600" spc="-5" dirty="0">
                          <a:latin typeface="Calibri"/>
                          <a:cs typeface="Calibri"/>
                        </a:rPr>
                        <a:t>under finance lease </a:t>
                      </a:r>
                      <a:r>
                        <a:rPr sz="1600" spc="-10" dirty="0">
                          <a:latin typeface="Calibri"/>
                          <a:cs typeface="Calibri"/>
                        </a:rPr>
                        <a:t>to </a:t>
                      </a:r>
                      <a:r>
                        <a:rPr sz="1600" spc="-5" dirty="0">
                          <a:latin typeface="Calibri"/>
                          <a:cs typeface="Calibri"/>
                        </a:rPr>
                        <a:t>be </a:t>
                      </a:r>
                      <a:r>
                        <a:rPr sz="1600" spc="-10" dirty="0">
                          <a:latin typeface="Calibri"/>
                          <a:cs typeface="Calibri"/>
                        </a:rPr>
                        <a:t>presented </a:t>
                      </a:r>
                      <a:r>
                        <a:rPr sz="1600" spc="-5" dirty="0">
                          <a:latin typeface="Calibri"/>
                          <a:cs typeface="Calibri"/>
                        </a:rPr>
                        <a:t>as a </a:t>
                      </a:r>
                      <a:r>
                        <a:rPr sz="1600" spc="-10" dirty="0">
                          <a:latin typeface="Calibri"/>
                          <a:cs typeface="Calibri"/>
                        </a:rPr>
                        <a:t>receivable at </a:t>
                      </a:r>
                      <a:r>
                        <a:rPr sz="1600" spc="-5" dirty="0">
                          <a:latin typeface="Calibri"/>
                          <a:cs typeface="Calibri"/>
                        </a:rPr>
                        <a:t>an amount equal </a:t>
                      </a:r>
                      <a:r>
                        <a:rPr sz="1600" spc="-10" dirty="0">
                          <a:latin typeface="Calibri"/>
                          <a:cs typeface="Calibri"/>
                        </a:rPr>
                        <a:t>to </a:t>
                      </a:r>
                      <a:r>
                        <a:rPr sz="1600" spc="-5" dirty="0">
                          <a:latin typeface="Calibri"/>
                          <a:cs typeface="Calibri"/>
                        </a:rPr>
                        <a:t>the </a:t>
                      </a:r>
                      <a:r>
                        <a:rPr sz="1600" spc="-10" dirty="0">
                          <a:latin typeface="Calibri"/>
                          <a:cs typeface="Calibri"/>
                        </a:rPr>
                        <a:t>net investment  </a:t>
                      </a:r>
                      <a:r>
                        <a:rPr sz="1600" dirty="0">
                          <a:latin typeface="Calibri"/>
                          <a:cs typeface="Calibri"/>
                        </a:rPr>
                        <a:t>in </a:t>
                      </a:r>
                      <a:r>
                        <a:rPr sz="1600" spc="-5" dirty="0">
                          <a:latin typeface="Calibri"/>
                          <a:cs typeface="Calibri"/>
                        </a:rPr>
                        <a:t>the</a:t>
                      </a:r>
                      <a:r>
                        <a:rPr sz="16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spc="-5" dirty="0">
                          <a:latin typeface="Calibri"/>
                          <a:cs typeface="Calibri"/>
                        </a:rPr>
                        <a:t>lease.</a:t>
                      </a:r>
                      <a:endParaRPr sz="1600">
                        <a:latin typeface="Calibri"/>
                        <a:cs typeface="Calibri"/>
                      </a:endParaRPr>
                    </a:p>
                    <a:p>
                      <a:pPr marL="422275" indent="-343535">
                        <a:lnSpc>
                          <a:spcPct val="100000"/>
                        </a:lnSpc>
                        <a:spcBef>
                          <a:spcPts val="285"/>
                        </a:spcBef>
                        <a:buFont typeface="Symbol"/>
                        <a:buChar char=""/>
                        <a:tabLst>
                          <a:tab pos="422275" algn="l"/>
                          <a:tab pos="422909" algn="l"/>
                        </a:tabLst>
                      </a:pPr>
                      <a:r>
                        <a:rPr sz="1600" b="1" spc="-10" dirty="0">
                          <a:latin typeface="Calibri"/>
                          <a:cs typeface="Calibri"/>
                        </a:rPr>
                        <a:t>Recognition </a:t>
                      </a:r>
                      <a:r>
                        <a:rPr sz="1600" b="1" dirty="0">
                          <a:latin typeface="Calibri"/>
                          <a:cs typeface="Calibri"/>
                        </a:rPr>
                        <a:t>of </a:t>
                      </a:r>
                      <a:r>
                        <a:rPr sz="1600" b="1" spc="-10" dirty="0">
                          <a:latin typeface="Calibri"/>
                          <a:cs typeface="Calibri"/>
                        </a:rPr>
                        <a:t>the </a:t>
                      </a:r>
                      <a:r>
                        <a:rPr sz="1600" b="1" spc="-5" dirty="0">
                          <a:latin typeface="Calibri"/>
                          <a:cs typeface="Calibri"/>
                        </a:rPr>
                        <a:t>income</a:t>
                      </a:r>
                      <a:r>
                        <a:rPr sz="1600" b="1" spc="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b="1" spc="-5" dirty="0">
                          <a:latin typeface="Calibri"/>
                          <a:cs typeface="Calibri"/>
                        </a:rPr>
                        <a:t>–</a:t>
                      </a:r>
                      <a:endParaRPr sz="1600">
                        <a:latin typeface="Calibri"/>
                        <a:cs typeface="Calibri"/>
                      </a:endParaRPr>
                    </a:p>
                    <a:p>
                      <a:pPr marL="443865" marR="59055">
                        <a:lnSpc>
                          <a:spcPct val="114999"/>
                        </a:lnSpc>
                        <a:spcBef>
                          <a:spcPts val="5"/>
                        </a:spcBef>
                      </a:pPr>
                      <a:r>
                        <a:rPr sz="1600" spc="-5" dirty="0">
                          <a:latin typeface="Calibri"/>
                          <a:cs typeface="Calibri"/>
                        </a:rPr>
                        <a:t>Finance </a:t>
                      </a:r>
                      <a:r>
                        <a:rPr sz="1600" spc="-10" dirty="0">
                          <a:latin typeface="Calibri"/>
                          <a:cs typeface="Calibri"/>
                        </a:rPr>
                        <a:t>income over </a:t>
                      </a:r>
                      <a:r>
                        <a:rPr sz="1600" spc="-5" dirty="0">
                          <a:latin typeface="Calibri"/>
                          <a:cs typeface="Calibri"/>
                        </a:rPr>
                        <a:t>the </a:t>
                      </a:r>
                      <a:r>
                        <a:rPr sz="1600" dirty="0">
                          <a:latin typeface="Calibri"/>
                          <a:cs typeface="Calibri"/>
                        </a:rPr>
                        <a:t>lease </a:t>
                      </a:r>
                      <a:r>
                        <a:rPr sz="1600" spc="-5" dirty="0">
                          <a:latin typeface="Calibri"/>
                          <a:cs typeface="Calibri"/>
                        </a:rPr>
                        <a:t>term, based on a </a:t>
                      </a:r>
                      <a:r>
                        <a:rPr sz="1600" spc="-10" dirty="0">
                          <a:latin typeface="Calibri"/>
                          <a:cs typeface="Calibri"/>
                        </a:rPr>
                        <a:t>pattern reflecting </a:t>
                      </a:r>
                      <a:r>
                        <a:rPr sz="1600" spc="-5" dirty="0">
                          <a:latin typeface="Calibri"/>
                          <a:cs typeface="Calibri"/>
                        </a:rPr>
                        <a:t>a </a:t>
                      </a:r>
                      <a:r>
                        <a:rPr sz="1600" spc="-15" dirty="0">
                          <a:latin typeface="Calibri"/>
                          <a:cs typeface="Calibri"/>
                        </a:rPr>
                        <a:t>constant </a:t>
                      </a:r>
                      <a:r>
                        <a:rPr sz="1600" spc="-10" dirty="0">
                          <a:latin typeface="Calibri"/>
                          <a:cs typeface="Calibri"/>
                        </a:rPr>
                        <a:t>periodic </a:t>
                      </a:r>
                      <a:r>
                        <a:rPr sz="1600" spc="-20" dirty="0">
                          <a:latin typeface="Calibri"/>
                          <a:cs typeface="Calibri"/>
                        </a:rPr>
                        <a:t>rate </a:t>
                      </a:r>
                      <a:r>
                        <a:rPr sz="1600" spc="-5" dirty="0">
                          <a:latin typeface="Calibri"/>
                          <a:cs typeface="Calibri"/>
                        </a:rPr>
                        <a:t>of </a:t>
                      </a:r>
                      <a:r>
                        <a:rPr sz="1600" spc="-10" dirty="0">
                          <a:latin typeface="Calibri"/>
                          <a:cs typeface="Calibri"/>
                        </a:rPr>
                        <a:t>return </a:t>
                      </a:r>
                      <a:r>
                        <a:rPr sz="1600" spc="5" dirty="0">
                          <a:latin typeface="Calibri"/>
                          <a:cs typeface="Calibri"/>
                        </a:rPr>
                        <a:t>on  </a:t>
                      </a:r>
                      <a:r>
                        <a:rPr sz="1600" spc="-5" dirty="0">
                          <a:latin typeface="Calibri"/>
                          <a:cs typeface="Calibri"/>
                        </a:rPr>
                        <a:t>the </a:t>
                      </a:r>
                      <a:r>
                        <a:rPr sz="1600" spc="-10" dirty="0">
                          <a:latin typeface="Calibri"/>
                          <a:cs typeface="Calibri"/>
                        </a:rPr>
                        <a:t>lessor’s net investment </a:t>
                      </a:r>
                      <a:r>
                        <a:rPr sz="1600" dirty="0">
                          <a:latin typeface="Calibri"/>
                          <a:cs typeface="Calibri"/>
                        </a:rPr>
                        <a:t>in </a:t>
                      </a:r>
                      <a:r>
                        <a:rPr sz="1600" spc="-5" dirty="0">
                          <a:latin typeface="Calibri"/>
                          <a:cs typeface="Calibri"/>
                        </a:rPr>
                        <a:t>the</a:t>
                      </a:r>
                      <a:r>
                        <a:rPr sz="1600" spc="6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spc="-5" dirty="0">
                          <a:latin typeface="Calibri"/>
                          <a:cs typeface="Calibri"/>
                        </a:rPr>
                        <a:t>lease.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762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695194">
                <a:tc>
                  <a:txBody>
                    <a:bodyPr/>
                    <a:lstStyle/>
                    <a:p>
                      <a:pPr marL="68580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sz="1600" spc="-15" dirty="0">
                          <a:latin typeface="Calibri"/>
                          <a:cs typeface="Calibri"/>
                        </a:rPr>
                        <a:t>Operating</a:t>
                      </a:r>
                      <a:r>
                        <a:rPr sz="1600" spc="-5" dirty="0">
                          <a:latin typeface="Calibri"/>
                          <a:cs typeface="Calibri"/>
                        </a:rPr>
                        <a:t> lease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7620" marB="0">
                    <a:solidFill>
                      <a:srgbClr val="DFF5FC"/>
                    </a:solidFill>
                  </a:tcPr>
                </a:tc>
                <a:tc>
                  <a:txBody>
                    <a:bodyPr/>
                    <a:lstStyle/>
                    <a:p>
                      <a:pPr marL="422275" indent="-343535">
                        <a:lnSpc>
                          <a:spcPct val="100000"/>
                        </a:lnSpc>
                        <a:spcBef>
                          <a:spcPts val="60"/>
                        </a:spcBef>
                        <a:buFont typeface="Symbol"/>
                        <a:buChar char=""/>
                        <a:tabLst>
                          <a:tab pos="422275" algn="l"/>
                          <a:tab pos="422909" algn="l"/>
                        </a:tabLst>
                      </a:pPr>
                      <a:r>
                        <a:rPr sz="1600" b="1" spc="-10" dirty="0">
                          <a:latin typeface="Calibri"/>
                          <a:cs typeface="Calibri"/>
                        </a:rPr>
                        <a:t>Recognition </a:t>
                      </a:r>
                      <a:r>
                        <a:rPr sz="1600" b="1" dirty="0">
                          <a:latin typeface="Calibri"/>
                          <a:cs typeface="Calibri"/>
                        </a:rPr>
                        <a:t>of </a:t>
                      </a:r>
                      <a:r>
                        <a:rPr sz="1600" b="1" spc="-10" dirty="0">
                          <a:latin typeface="Calibri"/>
                          <a:cs typeface="Calibri"/>
                        </a:rPr>
                        <a:t>the </a:t>
                      </a:r>
                      <a:r>
                        <a:rPr sz="1600" b="1" spc="-5" dirty="0">
                          <a:latin typeface="Calibri"/>
                          <a:cs typeface="Calibri"/>
                        </a:rPr>
                        <a:t>asset</a:t>
                      </a:r>
                      <a:r>
                        <a:rPr sz="1600" b="1" spc="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b="1" spc="-5" dirty="0">
                          <a:latin typeface="Calibri"/>
                          <a:cs typeface="Calibri"/>
                        </a:rPr>
                        <a:t>–</a:t>
                      </a:r>
                      <a:endParaRPr sz="1600">
                        <a:latin typeface="Calibri"/>
                        <a:cs typeface="Calibri"/>
                      </a:endParaRPr>
                    </a:p>
                    <a:p>
                      <a:pPr marL="443865" algn="just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1600" spc="-5" dirty="0">
                          <a:latin typeface="Calibri"/>
                          <a:cs typeface="Calibri"/>
                        </a:rPr>
                        <a:t>Assets </a:t>
                      </a:r>
                      <a:r>
                        <a:rPr sz="1600" spc="-10" dirty="0">
                          <a:latin typeface="Calibri"/>
                          <a:cs typeface="Calibri"/>
                        </a:rPr>
                        <a:t>held </a:t>
                      </a:r>
                      <a:r>
                        <a:rPr sz="1600" spc="-5" dirty="0">
                          <a:latin typeface="Calibri"/>
                          <a:cs typeface="Calibri"/>
                        </a:rPr>
                        <a:t>under </a:t>
                      </a:r>
                      <a:r>
                        <a:rPr sz="1600" spc="-15" dirty="0">
                          <a:latin typeface="Calibri"/>
                          <a:cs typeface="Calibri"/>
                        </a:rPr>
                        <a:t>operating </a:t>
                      </a:r>
                      <a:r>
                        <a:rPr sz="1600" spc="-5" dirty="0">
                          <a:latin typeface="Calibri"/>
                          <a:cs typeface="Calibri"/>
                        </a:rPr>
                        <a:t>lease shall </a:t>
                      </a:r>
                      <a:r>
                        <a:rPr sz="1600" spc="-15" dirty="0">
                          <a:latin typeface="Calibri"/>
                          <a:cs typeface="Calibri"/>
                        </a:rPr>
                        <a:t>have </a:t>
                      </a:r>
                      <a:r>
                        <a:rPr sz="1600" spc="-10" dirty="0">
                          <a:latin typeface="Calibri"/>
                          <a:cs typeface="Calibri"/>
                        </a:rPr>
                        <a:t>to </a:t>
                      </a:r>
                      <a:r>
                        <a:rPr sz="1600" spc="-5" dirty="0">
                          <a:latin typeface="Calibri"/>
                          <a:cs typeface="Calibri"/>
                        </a:rPr>
                        <a:t>be </a:t>
                      </a:r>
                      <a:r>
                        <a:rPr sz="1600" spc="-10" dirty="0">
                          <a:latin typeface="Calibri"/>
                          <a:cs typeface="Calibri"/>
                        </a:rPr>
                        <a:t>capitalised </a:t>
                      </a:r>
                      <a:r>
                        <a:rPr sz="1600" dirty="0">
                          <a:latin typeface="Calibri"/>
                          <a:cs typeface="Calibri"/>
                        </a:rPr>
                        <a:t>in </a:t>
                      </a:r>
                      <a:r>
                        <a:rPr sz="1600" spc="-5" dirty="0">
                          <a:latin typeface="Calibri"/>
                          <a:cs typeface="Calibri"/>
                        </a:rPr>
                        <a:t>the</a:t>
                      </a:r>
                      <a:r>
                        <a:rPr sz="1600" spc="7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spc="-10" dirty="0">
                          <a:latin typeface="Calibri"/>
                          <a:cs typeface="Calibri"/>
                        </a:rPr>
                        <a:t>books.</a:t>
                      </a:r>
                      <a:endParaRPr sz="1600">
                        <a:latin typeface="Calibri"/>
                        <a:cs typeface="Calibri"/>
                      </a:endParaRPr>
                    </a:p>
                    <a:p>
                      <a:pPr marL="422275" indent="-343535">
                        <a:lnSpc>
                          <a:spcPct val="100000"/>
                        </a:lnSpc>
                        <a:spcBef>
                          <a:spcPts val="285"/>
                        </a:spcBef>
                        <a:buFont typeface="Symbol"/>
                        <a:buChar char=""/>
                        <a:tabLst>
                          <a:tab pos="422275" algn="l"/>
                          <a:tab pos="422909" algn="l"/>
                        </a:tabLst>
                      </a:pPr>
                      <a:r>
                        <a:rPr sz="1600" b="1" spc="-10" dirty="0">
                          <a:latin typeface="Calibri"/>
                          <a:cs typeface="Calibri"/>
                        </a:rPr>
                        <a:t>Recognition </a:t>
                      </a:r>
                      <a:r>
                        <a:rPr sz="1600" b="1" dirty="0">
                          <a:latin typeface="Calibri"/>
                          <a:cs typeface="Calibri"/>
                        </a:rPr>
                        <a:t>of </a:t>
                      </a:r>
                      <a:r>
                        <a:rPr sz="1600" b="1" spc="-10" dirty="0">
                          <a:latin typeface="Calibri"/>
                          <a:cs typeface="Calibri"/>
                        </a:rPr>
                        <a:t>the </a:t>
                      </a:r>
                      <a:r>
                        <a:rPr sz="1600" b="1" spc="-5" dirty="0">
                          <a:latin typeface="Calibri"/>
                          <a:cs typeface="Calibri"/>
                        </a:rPr>
                        <a:t>income</a:t>
                      </a:r>
                      <a:r>
                        <a:rPr sz="1600" b="1" spc="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b="1" spc="-5" dirty="0">
                          <a:latin typeface="Calibri"/>
                          <a:cs typeface="Calibri"/>
                        </a:rPr>
                        <a:t>–</a:t>
                      </a:r>
                      <a:endParaRPr sz="1600">
                        <a:latin typeface="Calibri"/>
                        <a:cs typeface="Calibri"/>
                      </a:endParaRPr>
                    </a:p>
                    <a:p>
                      <a:pPr marL="443865" marR="59055" algn="just">
                        <a:lnSpc>
                          <a:spcPct val="114999"/>
                        </a:lnSpc>
                        <a:spcBef>
                          <a:spcPts val="5"/>
                        </a:spcBef>
                      </a:pPr>
                      <a:r>
                        <a:rPr sz="1600" spc="-5" dirty="0">
                          <a:latin typeface="Calibri"/>
                          <a:cs typeface="Calibri"/>
                        </a:rPr>
                        <a:t>The lease </a:t>
                      </a:r>
                      <a:r>
                        <a:rPr sz="1600" spc="-10" dirty="0">
                          <a:latin typeface="Calibri"/>
                          <a:cs typeface="Calibri"/>
                        </a:rPr>
                        <a:t>payments from operating </a:t>
                      </a:r>
                      <a:r>
                        <a:rPr sz="1600" spc="-5" dirty="0">
                          <a:latin typeface="Calibri"/>
                          <a:cs typeface="Calibri"/>
                        </a:rPr>
                        <a:t>leases shall </a:t>
                      </a:r>
                      <a:r>
                        <a:rPr sz="1600" spc="-20" dirty="0">
                          <a:latin typeface="Calibri"/>
                          <a:cs typeface="Calibri"/>
                        </a:rPr>
                        <a:t>have </a:t>
                      </a:r>
                      <a:r>
                        <a:rPr sz="1600" spc="-10" dirty="0">
                          <a:latin typeface="Calibri"/>
                          <a:cs typeface="Calibri"/>
                        </a:rPr>
                        <a:t>to </a:t>
                      </a:r>
                      <a:r>
                        <a:rPr sz="1600" spc="-5" dirty="0">
                          <a:latin typeface="Calibri"/>
                          <a:cs typeface="Calibri"/>
                        </a:rPr>
                        <a:t>be </a:t>
                      </a:r>
                      <a:r>
                        <a:rPr sz="1600" spc="-10" dirty="0">
                          <a:latin typeface="Calibri"/>
                          <a:cs typeface="Calibri"/>
                        </a:rPr>
                        <a:t>recognised </a:t>
                      </a:r>
                      <a:r>
                        <a:rPr sz="1600" spc="-5" dirty="0">
                          <a:latin typeface="Calibri"/>
                          <a:cs typeface="Calibri"/>
                        </a:rPr>
                        <a:t>as </a:t>
                      </a:r>
                      <a:r>
                        <a:rPr sz="1600" spc="-10" dirty="0">
                          <a:latin typeface="Calibri"/>
                          <a:cs typeface="Calibri"/>
                        </a:rPr>
                        <a:t>income </a:t>
                      </a:r>
                      <a:r>
                        <a:rPr sz="1600" spc="-5" dirty="0">
                          <a:latin typeface="Calibri"/>
                          <a:cs typeface="Calibri"/>
                        </a:rPr>
                        <a:t>on either a </a:t>
                      </a:r>
                      <a:r>
                        <a:rPr sz="1600" spc="-10" dirty="0">
                          <a:latin typeface="Calibri"/>
                          <a:cs typeface="Calibri"/>
                        </a:rPr>
                        <a:t>straight-line  </a:t>
                      </a:r>
                      <a:r>
                        <a:rPr sz="1600" spc="-5" dirty="0">
                          <a:latin typeface="Calibri"/>
                          <a:cs typeface="Calibri"/>
                        </a:rPr>
                        <a:t>basis or another </a:t>
                      </a:r>
                      <a:r>
                        <a:rPr sz="1600" spc="-15" dirty="0">
                          <a:latin typeface="Calibri"/>
                          <a:cs typeface="Calibri"/>
                        </a:rPr>
                        <a:t>systematic </a:t>
                      </a:r>
                      <a:r>
                        <a:rPr sz="1600" spc="-5" dirty="0">
                          <a:latin typeface="Calibri"/>
                          <a:cs typeface="Calibri"/>
                        </a:rPr>
                        <a:t>basis. </a:t>
                      </a:r>
                      <a:r>
                        <a:rPr sz="1600" spc="-10" dirty="0">
                          <a:latin typeface="Calibri"/>
                          <a:cs typeface="Calibri"/>
                        </a:rPr>
                        <a:t>The </a:t>
                      </a:r>
                      <a:r>
                        <a:rPr sz="1600" spc="-5" dirty="0">
                          <a:latin typeface="Calibri"/>
                          <a:cs typeface="Calibri"/>
                        </a:rPr>
                        <a:t>lessor shall apply another </a:t>
                      </a:r>
                      <a:r>
                        <a:rPr sz="1600" spc="-10" dirty="0">
                          <a:latin typeface="Calibri"/>
                          <a:cs typeface="Calibri"/>
                        </a:rPr>
                        <a:t>systematic </a:t>
                      </a:r>
                      <a:r>
                        <a:rPr sz="1600" spc="-5" dirty="0">
                          <a:latin typeface="Calibri"/>
                          <a:cs typeface="Calibri"/>
                        </a:rPr>
                        <a:t>basis </a:t>
                      </a:r>
                      <a:r>
                        <a:rPr sz="1600" dirty="0">
                          <a:latin typeface="Calibri"/>
                          <a:cs typeface="Calibri"/>
                        </a:rPr>
                        <a:t>if </a:t>
                      </a:r>
                      <a:r>
                        <a:rPr sz="1600" spc="-10" dirty="0">
                          <a:latin typeface="Calibri"/>
                          <a:cs typeface="Calibri"/>
                        </a:rPr>
                        <a:t>that </a:t>
                      </a:r>
                      <a:r>
                        <a:rPr sz="1600" spc="-5" dirty="0">
                          <a:latin typeface="Calibri"/>
                          <a:cs typeface="Calibri"/>
                        </a:rPr>
                        <a:t>basis </a:t>
                      </a:r>
                      <a:r>
                        <a:rPr sz="1600" dirty="0">
                          <a:latin typeface="Calibri"/>
                          <a:cs typeface="Calibri"/>
                        </a:rPr>
                        <a:t>is </a:t>
                      </a:r>
                      <a:r>
                        <a:rPr sz="1600" spc="-10" dirty="0">
                          <a:latin typeface="Calibri"/>
                          <a:cs typeface="Calibri"/>
                        </a:rPr>
                        <a:t>more  </a:t>
                      </a:r>
                      <a:r>
                        <a:rPr sz="1600" spc="-15" dirty="0">
                          <a:latin typeface="Calibri"/>
                          <a:cs typeface="Calibri"/>
                        </a:rPr>
                        <a:t>representative </a:t>
                      </a:r>
                      <a:r>
                        <a:rPr sz="1600" spc="-5" dirty="0">
                          <a:latin typeface="Calibri"/>
                          <a:cs typeface="Calibri"/>
                        </a:rPr>
                        <a:t>of the </a:t>
                      </a:r>
                      <a:r>
                        <a:rPr sz="1600" spc="-10" dirty="0">
                          <a:latin typeface="Calibri"/>
                          <a:cs typeface="Calibri"/>
                        </a:rPr>
                        <a:t>pattern </a:t>
                      </a:r>
                      <a:r>
                        <a:rPr sz="1600" dirty="0">
                          <a:latin typeface="Calibri"/>
                          <a:cs typeface="Calibri"/>
                        </a:rPr>
                        <a:t>in </a:t>
                      </a:r>
                      <a:r>
                        <a:rPr sz="1600" spc="-5" dirty="0">
                          <a:latin typeface="Calibri"/>
                          <a:cs typeface="Calibri"/>
                        </a:rPr>
                        <a:t>which </a:t>
                      </a:r>
                      <a:r>
                        <a:rPr sz="1600" spc="-10" dirty="0">
                          <a:latin typeface="Calibri"/>
                          <a:cs typeface="Calibri"/>
                        </a:rPr>
                        <a:t>benefit </a:t>
                      </a:r>
                      <a:r>
                        <a:rPr sz="1600" spc="-15" dirty="0">
                          <a:latin typeface="Calibri"/>
                          <a:cs typeface="Calibri"/>
                        </a:rPr>
                        <a:t>from </a:t>
                      </a:r>
                      <a:r>
                        <a:rPr sz="1600" spc="-5" dirty="0">
                          <a:latin typeface="Calibri"/>
                          <a:cs typeface="Calibri"/>
                        </a:rPr>
                        <a:t>the </a:t>
                      </a:r>
                      <a:r>
                        <a:rPr sz="1600" spc="-10" dirty="0">
                          <a:latin typeface="Calibri"/>
                          <a:cs typeface="Calibri"/>
                        </a:rPr>
                        <a:t>use </a:t>
                      </a:r>
                      <a:r>
                        <a:rPr sz="1600" spc="-5" dirty="0">
                          <a:latin typeface="Calibri"/>
                          <a:cs typeface="Calibri"/>
                        </a:rPr>
                        <a:t>of the underlying asset </a:t>
                      </a:r>
                      <a:r>
                        <a:rPr sz="1600" dirty="0">
                          <a:latin typeface="Calibri"/>
                          <a:cs typeface="Calibri"/>
                        </a:rPr>
                        <a:t>is</a:t>
                      </a:r>
                      <a:r>
                        <a:rPr sz="1600" spc="2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spc="-5" dirty="0">
                          <a:latin typeface="Calibri"/>
                          <a:cs typeface="Calibri"/>
                        </a:rPr>
                        <a:t>diminished.</a:t>
                      </a:r>
                      <a:endParaRPr sz="1600">
                        <a:latin typeface="Calibri"/>
                        <a:cs typeface="Calibri"/>
                      </a:endParaRPr>
                    </a:p>
                    <a:p>
                      <a:pPr marL="422275" indent="-343535">
                        <a:lnSpc>
                          <a:spcPct val="100000"/>
                        </a:lnSpc>
                        <a:spcBef>
                          <a:spcPts val="290"/>
                        </a:spcBef>
                        <a:buFont typeface="Symbol"/>
                        <a:buChar char=""/>
                        <a:tabLst>
                          <a:tab pos="422275" algn="l"/>
                          <a:tab pos="422909" algn="l"/>
                        </a:tabLst>
                      </a:pPr>
                      <a:r>
                        <a:rPr sz="1600" b="1" spc="-10" dirty="0">
                          <a:latin typeface="Calibri"/>
                          <a:cs typeface="Calibri"/>
                        </a:rPr>
                        <a:t>Recognition </a:t>
                      </a:r>
                      <a:r>
                        <a:rPr sz="1600" b="1" dirty="0">
                          <a:latin typeface="Calibri"/>
                          <a:cs typeface="Calibri"/>
                        </a:rPr>
                        <a:t>of </a:t>
                      </a:r>
                      <a:r>
                        <a:rPr sz="1600" b="1" spc="-10" dirty="0">
                          <a:latin typeface="Calibri"/>
                          <a:cs typeface="Calibri"/>
                        </a:rPr>
                        <a:t>expenses</a:t>
                      </a:r>
                      <a:r>
                        <a:rPr sz="1600" b="1" spc="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b="1" spc="-5" dirty="0">
                          <a:latin typeface="Calibri"/>
                          <a:cs typeface="Calibri"/>
                        </a:rPr>
                        <a:t>–</a:t>
                      </a:r>
                      <a:endParaRPr sz="1600">
                        <a:latin typeface="Calibri"/>
                        <a:cs typeface="Calibri"/>
                      </a:endParaRPr>
                    </a:p>
                    <a:p>
                      <a:pPr marL="443865" marR="57150" algn="just">
                        <a:lnSpc>
                          <a:spcPts val="2210"/>
                        </a:lnSpc>
                        <a:spcBef>
                          <a:spcPts val="120"/>
                        </a:spcBef>
                      </a:pPr>
                      <a:r>
                        <a:rPr sz="1600" spc="-5" dirty="0">
                          <a:latin typeface="Calibri"/>
                          <a:cs typeface="Calibri"/>
                        </a:rPr>
                        <a:t>The </a:t>
                      </a:r>
                      <a:r>
                        <a:rPr sz="1600" spc="-10" dirty="0">
                          <a:latin typeface="Calibri"/>
                          <a:cs typeface="Calibri"/>
                        </a:rPr>
                        <a:t>expenses </a:t>
                      </a:r>
                      <a:r>
                        <a:rPr sz="1600" spc="-5" dirty="0">
                          <a:latin typeface="Calibri"/>
                          <a:cs typeface="Calibri"/>
                        </a:rPr>
                        <a:t>associated with earning of lease income, </a:t>
                      </a:r>
                      <a:r>
                        <a:rPr sz="1600" spc="-20" dirty="0">
                          <a:latin typeface="Calibri"/>
                          <a:cs typeface="Calibri"/>
                        </a:rPr>
                        <a:t>like </a:t>
                      </a:r>
                      <a:r>
                        <a:rPr sz="1600" spc="-10" dirty="0">
                          <a:latin typeface="Calibri"/>
                          <a:cs typeface="Calibri"/>
                        </a:rPr>
                        <a:t>depreciation, shall </a:t>
                      </a:r>
                      <a:r>
                        <a:rPr sz="1600" spc="-20" dirty="0">
                          <a:latin typeface="Calibri"/>
                          <a:cs typeface="Calibri"/>
                        </a:rPr>
                        <a:t>have </a:t>
                      </a:r>
                      <a:r>
                        <a:rPr sz="1600" spc="-10" dirty="0">
                          <a:latin typeface="Calibri"/>
                          <a:cs typeface="Calibri"/>
                        </a:rPr>
                        <a:t>to </a:t>
                      </a:r>
                      <a:r>
                        <a:rPr sz="1600" spc="-5" dirty="0">
                          <a:latin typeface="Calibri"/>
                          <a:cs typeface="Calibri"/>
                        </a:rPr>
                        <a:t>be </a:t>
                      </a:r>
                      <a:r>
                        <a:rPr sz="1600" spc="-10" dirty="0">
                          <a:latin typeface="Calibri"/>
                          <a:cs typeface="Calibri"/>
                        </a:rPr>
                        <a:t>recognised </a:t>
                      </a:r>
                      <a:r>
                        <a:rPr sz="1600" spc="-5" dirty="0">
                          <a:latin typeface="Calibri"/>
                          <a:cs typeface="Calibri"/>
                        </a:rPr>
                        <a:t>as  </a:t>
                      </a:r>
                      <a:r>
                        <a:rPr sz="1600" spc="-10" dirty="0">
                          <a:latin typeface="Calibri"/>
                          <a:cs typeface="Calibri"/>
                        </a:rPr>
                        <a:t>expense.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7620" marB="0">
                    <a:solidFill>
                      <a:srgbClr val="DFF5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4" name="object 4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955"/>
              </a:lnSpc>
            </a:pPr>
            <a:r>
              <a:rPr lang="en-US" spc="-5"/>
              <a:t>Vinay Goyal</a:t>
            </a:r>
            <a:endParaRPr dirty="0"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176324" y="449326"/>
            <a:ext cx="8543925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800" spc="-40" dirty="0"/>
              <a:t>Lessor </a:t>
            </a:r>
            <a:r>
              <a:rPr sz="4800" spc="-60" dirty="0"/>
              <a:t>accounting </a:t>
            </a:r>
            <a:r>
              <a:rPr sz="4800" spc="-40" dirty="0"/>
              <a:t>under </a:t>
            </a:r>
            <a:r>
              <a:rPr sz="4800" spc="-35" dirty="0"/>
              <a:t>Ind </a:t>
            </a:r>
            <a:r>
              <a:rPr sz="4800" spc="-30" dirty="0"/>
              <a:t>AS</a:t>
            </a:r>
            <a:r>
              <a:rPr sz="4800" spc="-375" dirty="0"/>
              <a:t> </a:t>
            </a:r>
            <a:r>
              <a:rPr sz="4800" spc="-30" dirty="0"/>
              <a:t>116</a:t>
            </a:r>
            <a:endParaRPr sz="480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2"/>
          <p:cNvGraphicFramePr>
            <a:graphicFrameLocks noGrp="1"/>
          </p:cNvGraphicFramePr>
          <p:nvPr/>
        </p:nvGraphicFramePr>
        <p:xfrm>
          <a:off x="924153" y="1386839"/>
          <a:ext cx="10651490" cy="4489322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30111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3503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6319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7E7E7E"/>
                      </a:solidFill>
                      <a:prstDash val="solid"/>
                    </a:lnT>
                    <a:lnB w="12700">
                      <a:solidFill>
                        <a:srgbClr val="4E67C7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7E7E7E"/>
                      </a:solidFill>
                      <a:prstDash val="solid"/>
                    </a:lnT>
                    <a:lnB w="12700">
                      <a:solidFill>
                        <a:srgbClr val="4E67C7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5467">
                <a:tc>
                  <a:txBody>
                    <a:bodyPr/>
                    <a:lstStyle/>
                    <a:p>
                      <a:pPr marL="68580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sz="180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Particulars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7620" marB="0">
                    <a:lnL w="12700">
                      <a:solidFill>
                        <a:srgbClr val="4E67C7"/>
                      </a:solidFill>
                      <a:prstDash val="solid"/>
                    </a:lnL>
                    <a:lnT w="12700">
                      <a:solidFill>
                        <a:srgbClr val="4E67C7"/>
                      </a:solidFill>
                      <a:prstDash val="solid"/>
                    </a:lnT>
                    <a:solidFill>
                      <a:srgbClr val="006FC0"/>
                    </a:solidFill>
                  </a:tcPr>
                </a:tc>
                <a:tc>
                  <a:txBody>
                    <a:bodyPr/>
                    <a:lstStyle/>
                    <a:p>
                      <a:pPr marL="220345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sz="1800" b="1" spc="-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Accounting</a:t>
                      </a:r>
                      <a:r>
                        <a:rPr sz="1800" b="1" spc="-4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treatment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7620" marB="0">
                    <a:lnR w="12700">
                      <a:solidFill>
                        <a:srgbClr val="4E67C7"/>
                      </a:solidFill>
                      <a:prstDash val="solid"/>
                    </a:lnR>
                    <a:lnT w="12700">
                      <a:solidFill>
                        <a:srgbClr val="4E67C7"/>
                      </a:solidFill>
                      <a:prstDash val="solid"/>
                    </a:lnT>
                    <a:solidFill>
                      <a:srgbClr val="006F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005097">
                <a:tc>
                  <a:txBody>
                    <a:bodyPr/>
                    <a:lstStyle/>
                    <a:p>
                      <a:pPr marL="68580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sz="1600" spc="-5" dirty="0">
                          <a:latin typeface="Calibri"/>
                          <a:cs typeface="Calibri"/>
                        </a:rPr>
                        <a:t>Right-to-use</a:t>
                      </a:r>
                      <a:endParaRPr sz="1600">
                        <a:latin typeface="Calibri"/>
                        <a:cs typeface="Calibri"/>
                      </a:endParaRPr>
                    </a:p>
                    <a:p>
                      <a:pPr marL="68580">
                        <a:lnSpc>
                          <a:spcPct val="100000"/>
                        </a:lnSpc>
                        <a:spcBef>
                          <a:spcPts val="285"/>
                        </a:spcBef>
                      </a:pPr>
                      <a:r>
                        <a:rPr sz="1600" spc="-5" dirty="0">
                          <a:latin typeface="Calibri"/>
                          <a:cs typeface="Calibri"/>
                        </a:rPr>
                        <a:t>asset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7620" marB="0"/>
                </a:tc>
                <a:tc>
                  <a:txBody>
                    <a:bodyPr/>
                    <a:lstStyle/>
                    <a:p>
                      <a:pPr marL="563245" indent="-343535">
                        <a:lnSpc>
                          <a:spcPct val="100000"/>
                        </a:lnSpc>
                        <a:spcBef>
                          <a:spcPts val="60"/>
                        </a:spcBef>
                        <a:buFont typeface="Symbol"/>
                        <a:buChar char=""/>
                        <a:tabLst>
                          <a:tab pos="563245" algn="l"/>
                          <a:tab pos="563880" algn="l"/>
                        </a:tabLst>
                      </a:pPr>
                      <a:r>
                        <a:rPr sz="1600" b="1" spc="-5" dirty="0">
                          <a:latin typeface="Calibri"/>
                          <a:cs typeface="Calibri"/>
                        </a:rPr>
                        <a:t>Initial </a:t>
                      </a:r>
                      <a:r>
                        <a:rPr sz="1600" b="1" spc="-10" dirty="0">
                          <a:latin typeface="Calibri"/>
                          <a:cs typeface="Calibri"/>
                        </a:rPr>
                        <a:t>Recognition </a:t>
                      </a:r>
                      <a:r>
                        <a:rPr sz="1600" b="1" spc="-5" dirty="0">
                          <a:latin typeface="Calibri"/>
                          <a:cs typeface="Calibri"/>
                        </a:rPr>
                        <a:t>and </a:t>
                      </a:r>
                      <a:r>
                        <a:rPr sz="1600" b="1" spc="-10" dirty="0">
                          <a:latin typeface="Calibri"/>
                          <a:cs typeface="Calibri"/>
                        </a:rPr>
                        <a:t>treatment</a:t>
                      </a:r>
                      <a:r>
                        <a:rPr sz="1600" b="1" spc="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b="1" spc="-5" dirty="0">
                          <a:latin typeface="Calibri"/>
                          <a:cs typeface="Calibri"/>
                        </a:rPr>
                        <a:t>–</a:t>
                      </a:r>
                      <a:endParaRPr sz="1600">
                        <a:latin typeface="Calibri"/>
                        <a:cs typeface="Calibri"/>
                      </a:endParaRPr>
                    </a:p>
                    <a:p>
                      <a:pPr marL="584200" marR="59690" algn="just">
                        <a:lnSpc>
                          <a:spcPct val="114999"/>
                        </a:lnSpc>
                      </a:pPr>
                      <a:r>
                        <a:rPr sz="1600" spc="-5" dirty="0">
                          <a:latin typeface="Calibri"/>
                          <a:cs typeface="Calibri"/>
                        </a:rPr>
                        <a:t>On the </a:t>
                      </a:r>
                      <a:r>
                        <a:rPr sz="1600" spc="-10" dirty="0">
                          <a:latin typeface="Calibri"/>
                          <a:cs typeface="Calibri"/>
                        </a:rPr>
                        <a:t>date </a:t>
                      </a:r>
                      <a:r>
                        <a:rPr sz="1600" spc="-5" dirty="0">
                          <a:latin typeface="Calibri"/>
                          <a:cs typeface="Calibri"/>
                        </a:rPr>
                        <a:t>of commencement of lease, a </a:t>
                      </a:r>
                      <a:r>
                        <a:rPr sz="1600" dirty="0">
                          <a:latin typeface="Calibri"/>
                          <a:cs typeface="Calibri"/>
                        </a:rPr>
                        <a:t>lessee </a:t>
                      </a:r>
                      <a:r>
                        <a:rPr sz="1600" spc="-5" dirty="0">
                          <a:latin typeface="Calibri"/>
                          <a:cs typeface="Calibri"/>
                        </a:rPr>
                        <a:t>shall </a:t>
                      </a:r>
                      <a:r>
                        <a:rPr sz="1600" spc="-10" dirty="0">
                          <a:latin typeface="Calibri"/>
                          <a:cs typeface="Calibri"/>
                        </a:rPr>
                        <a:t>measure </a:t>
                      </a:r>
                      <a:r>
                        <a:rPr sz="1600" spc="-5" dirty="0">
                          <a:latin typeface="Calibri"/>
                          <a:cs typeface="Calibri"/>
                        </a:rPr>
                        <a:t>the right-of-use </a:t>
                      </a:r>
                      <a:r>
                        <a:rPr sz="1600" spc="-10" dirty="0">
                          <a:latin typeface="Calibri"/>
                          <a:cs typeface="Calibri"/>
                        </a:rPr>
                        <a:t>(ROU) </a:t>
                      </a:r>
                      <a:r>
                        <a:rPr sz="1600" spc="-5" dirty="0">
                          <a:latin typeface="Calibri"/>
                          <a:cs typeface="Calibri"/>
                        </a:rPr>
                        <a:t>asset </a:t>
                      </a:r>
                      <a:r>
                        <a:rPr sz="1600" spc="-10" dirty="0">
                          <a:latin typeface="Calibri"/>
                          <a:cs typeface="Calibri"/>
                        </a:rPr>
                        <a:t>at Present  value </a:t>
                      </a:r>
                      <a:r>
                        <a:rPr sz="1600" spc="-5" dirty="0">
                          <a:latin typeface="Calibri"/>
                          <a:cs typeface="Calibri"/>
                        </a:rPr>
                        <a:t>of the lease </a:t>
                      </a:r>
                      <a:r>
                        <a:rPr sz="1600" spc="-10" dirty="0">
                          <a:latin typeface="Calibri"/>
                          <a:cs typeface="Calibri"/>
                        </a:rPr>
                        <a:t>payments discounted at </a:t>
                      </a:r>
                      <a:r>
                        <a:rPr sz="1600" spc="-5" dirty="0">
                          <a:latin typeface="Calibri"/>
                          <a:cs typeface="Calibri"/>
                        </a:rPr>
                        <a:t>the </a:t>
                      </a:r>
                      <a:r>
                        <a:rPr sz="1600" spc="-15" dirty="0">
                          <a:latin typeface="Calibri"/>
                          <a:cs typeface="Calibri"/>
                        </a:rPr>
                        <a:t>interest </a:t>
                      </a:r>
                      <a:r>
                        <a:rPr sz="1600" spc="-20" dirty="0">
                          <a:latin typeface="Calibri"/>
                          <a:cs typeface="Calibri"/>
                        </a:rPr>
                        <a:t>rate </a:t>
                      </a:r>
                      <a:r>
                        <a:rPr sz="1600" spc="-5" dirty="0">
                          <a:latin typeface="Calibri"/>
                          <a:cs typeface="Calibri"/>
                        </a:rPr>
                        <a:t>implicit </a:t>
                      </a:r>
                      <a:r>
                        <a:rPr sz="1600" spc="-10" dirty="0">
                          <a:latin typeface="Calibri"/>
                          <a:cs typeface="Calibri"/>
                        </a:rPr>
                        <a:t>in </a:t>
                      </a:r>
                      <a:r>
                        <a:rPr sz="1600" spc="-5" dirty="0">
                          <a:latin typeface="Calibri"/>
                          <a:cs typeface="Calibri"/>
                        </a:rPr>
                        <a:t>the lease </a:t>
                      </a:r>
                      <a:r>
                        <a:rPr sz="1600" dirty="0">
                          <a:latin typeface="Calibri"/>
                          <a:cs typeface="Calibri"/>
                        </a:rPr>
                        <a:t>or the </a:t>
                      </a:r>
                      <a:r>
                        <a:rPr sz="1600" spc="-10" dirty="0">
                          <a:latin typeface="Calibri"/>
                          <a:cs typeface="Calibri"/>
                        </a:rPr>
                        <a:t>incremental  borrowing</a:t>
                      </a:r>
                      <a:r>
                        <a:rPr sz="1600" spc="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spc="-20" dirty="0">
                          <a:latin typeface="Calibri"/>
                          <a:cs typeface="Calibri"/>
                        </a:rPr>
                        <a:t>rate</a:t>
                      </a:r>
                      <a:endParaRPr sz="1600">
                        <a:latin typeface="Calibri"/>
                        <a:cs typeface="Calibri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endParaRPr sz="2150">
                        <a:latin typeface="Times New Roman"/>
                        <a:cs typeface="Times New Roman"/>
                      </a:endParaRPr>
                    </a:p>
                    <a:p>
                      <a:pPr marL="563245" indent="-343535">
                        <a:lnSpc>
                          <a:spcPct val="100000"/>
                        </a:lnSpc>
                        <a:buFont typeface="Symbol"/>
                        <a:buChar char=""/>
                        <a:tabLst>
                          <a:tab pos="563245" algn="l"/>
                          <a:tab pos="563880" algn="l"/>
                        </a:tabLst>
                      </a:pPr>
                      <a:r>
                        <a:rPr sz="1600" b="1" spc="-10" dirty="0">
                          <a:latin typeface="Calibri"/>
                          <a:cs typeface="Calibri"/>
                        </a:rPr>
                        <a:t>Subsequent measurement </a:t>
                      </a:r>
                      <a:r>
                        <a:rPr sz="1600" b="1" spc="-5" dirty="0">
                          <a:latin typeface="Calibri"/>
                          <a:cs typeface="Calibri"/>
                        </a:rPr>
                        <a:t>and </a:t>
                      </a:r>
                      <a:r>
                        <a:rPr sz="1600" b="1" spc="-10" dirty="0">
                          <a:latin typeface="Calibri"/>
                          <a:cs typeface="Calibri"/>
                        </a:rPr>
                        <a:t>treatment</a:t>
                      </a:r>
                      <a:r>
                        <a:rPr sz="1600" b="1" spc="8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b="1" spc="-5" dirty="0">
                          <a:latin typeface="Calibri"/>
                          <a:cs typeface="Calibri"/>
                        </a:rPr>
                        <a:t>–</a:t>
                      </a:r>
                      <a:endParaRPr sz="1600">
                        <a:latin typeface="Calibri"/>
                        <a:cs typeface="Calibri"/>
                      </a:endParaRPr>
                    </a:p>
                    <a:p>
                      <a:pPr marL="584200" marR="58419" algn="just">
                        <a:lnSpc>
                          <a:spcPct val="114999"/>
                        </a:lnSpc>
                      </a:pPr>
                      <a:r>
                        <a:rPr sz="1600" spc="-5" dirty="0">
                          <a:latin typeface="Calibri"/>
                          <a:cs typeface="Calibri"/>
                        </a:rPr>
                        <a:t>The </a:t>
                      </a:r>
                      <a:r>
                        <a:rPr sz="1600" spc="-10" dirty="0">
                          <a:latin typeface="Calibri"/>
                          <a:cs typeface="Calibri"/>
                        </a:rPr>
                        <a:t>ROU </a:t>
                      </a:r>
                      <a:r>
                        <a:rPr sz="1600" spc="-5" dirty="0">
                          <a:latin typeface="Calibri"/>
                          <a:cs typeface="Calibri"/>
                        </a:rPr>
                        <a:t>asset will be </a:t>
                      </a:r>
                      <a:r>
                        <a:rPr sz="1600" spc="-10" dirty="0">
                          <a:latin typeface="Calibri"/>
                          <a:cs typeface="Calibri"/>
                        </a:rPr>
                        <a:t>depreciated as per </a:t>
                      </a:r>
                      <a:r>
                        <a:rPr sz="1600" dirty="0">
                          <a:latin typeface="Calibri"/>
                          <a:cs typeface="Calibri"/>
                        </a:rPr>
                        <a:t>the </a:t>
                      </a:r>
                      <a:r>
                        <a:rPr sz="1600" spc="-10" dirty="0">
                          <a:latin typeface="Calibri"/>
                          <a:cs typeface="Calibri"/>
                        </a:rPr>
                        <a:t>depreciation requirements </a:t>
                      </a:r>
                      <a:r>
                        <a:rPr sz="1600" dirty="0">
                          <a:latin typeface="Calibri"/>
                          <a:cs typeface="Calibri"/>
                        </a:rPr>
                        <a:t>in </a:t>
                      </a:r>
                      <a:r>
                        <a:rPr sz="1600" spc="-5" dirty="0">
                          <a:latin typeface="Calibri"/>
                          <a:cs typeface="Calibri"/>
                        </a:rPr>
                        <a:t>IAS 16 </a:t>
                      </a:r>
                      <a:r>
                        <a:rPr sz="1600" spc="-15" dirty="0">
                          <a:latin typeface="Calibri"/>
                          <a:cs typeface="Calibri"/>
                        </a:rPr>
                        <a:t>Property, </a:t>
                      </a:r>
                      <a:r>
                        <a:rPr sz="1600" spc="-10" dirty="0">
                          <a:latin typeface="Calibri"/>
                          <a:cs typeface="Calibri"/>
                        </a:rPr>
                        <a:t>Plant and  Equipment</a:t>
                      </a:r>
                      <a:endParaRPr sz="1600">
                        <a:latin typeface="Calibri"/>
                        <a:cs typeface="Calibri"/>
                      </a:endParaRPr>
                    </a:p>
                    <a:p>
                      <a:pPr marL="963930" marR="58419" lvl="1" indent="-287020" algn="just">
                        <a:lnSpc>
                          <a:spcPct val="100000"/>
                        </a:lnSpc>
                        <a:spcBef>
                          <a:spcPts val="130"/>
                        </a:spcBef>
                        <a:buFont typeface="Courier New"/>
                        <a:buChar char="o"/>
                        <a:tabLst>
                          <a:tab pos="964565" algn="l"/>
                        </a:tabLst>
                      </a:pPr>
                      <a:r>
                        <a:rPr sz="1600" dirty="0">
                          <a:latin typeface="Calibri"/>
                          <a:cs typeface="Calibri"/>
                        </a:rPr>
                        <a:t>If </a:t>
                      </a:r>
                      <a:r>
                        <a:rPr sz="1600" spc="-10" dirty="0">
                          <a:latin typeface="Calibri"/>
                          <a:cs typeface="Calibri"/>
                        </a:rPr>
                        <a:t>ownership </a:t>
                      </a:r>
                      <a:r>
                        <a:rPr sz="1600" spc="-5" dirty="0">
                          <a:latin typeface="Calibri"/>
                          <a:cs typeface="Calibri"/>
                        </a:rPr>
                        <a:t>of </a:t>
                      </a:r>
                      <a:r>
                        <a:rPr sz="1600" dirty="0">
                          <a:latin typeface="Calibri"/>
                          <a:cs typeface="Calibri"/>
                        </a:rPr>
                        <a:t>the </a:t>
                      </a:r>
                      <a:r>
                        <a:rPr sz="1600" spc="-5" dirty="0">
                          <a:latin typeface="Calibri"/>
                          <a:cs typeface="Calibri"/>
                        </a:rPr>
                        <a:t>assets will be </a:t>
                      </a:r>
                      <a:r>
                        <a:rPr sz="1600" spc="-15" dirty="0">
                          <a:latin typeface="Calibri"/>
                          <a:cs typeface="Calibri"/>
                        </a:rPr>
                        <a:t>transferred </a:t>
                      </a:r>
                      <a:r>
                        <a:rPr sz="1600" dirty="0">
                          <a:latin typeface="Calibri"/>
                          <a:cs typeface="Calibri"/>
                        </a:rPr>
                        <a:t>to </a:t>
                      </a:r>
                      <a:r>
                        <a:rPr sz="1600" spc="-5" dirty="0">
                          <a:latin typeface="Calibri"/>
                          <a:cs typeface="Calibri"/>
                        </a:rPr>
                        <a:t>the lessee </a:t>
                      </a:r>
                      <a:r>
                        <a:rPr sz="1600" spc="-10" dirty="0">
                          <a:latin typeface="Calibri"/>
                          <a:cs typeface="Calibri"/>
                        </a:rPr>
                        <a:t>by </a:t>
                      </a:r>
                      <a:r>
                        <a:rPr sz="1600" dirty="0">
                          <a:latin typeface="Calibri"/>
                          <a:cs typeface="Calibri"/>
                        </a:rPr>
                        <a:t>the </a:t>
                      </a:r>
                      <a:r>
                        <a:rPr sz="1600" spc="-5" dirty="0">
                          <a:latin typeface="Calibri"/>
                          <a:cs typeface="Calibri"/>
                        </a:rPr>
                        <a:t>end of the lease term </a:t>
                      </a:r>
                      <a:r>
                        <a:rPr sz="1600" dirty="0">
                          <a:latin typeface="Calibri"/>
                          <a:cs typeface="Calibri"/>
                        </a:rPr>
                        <a:t>or if </a:t>
                      </a:r>
                      <a:r>
                        <a:rPr sz="1600" spc="-10" dirty="0">
                          <a:latin typeface="Calibri"/>
                          <a:cs typeface="Calibri"/>
                        </a:rPr>
                        <a:t>there </a:t>
                      </a:r>
                      <a:r>
                        <a:rPr sz="1600" dirty="0">
                          <a:latin typeface="Calibri"/>
                          <a:cs typeface="Calibri"/>
                        </a:rPr>
                        <a:t>is  </a:t>
                      </a:r>
                      <a:r>
                        <a:rPr sz="1600" spc="-5" dirty="0">
                          <a:latin typeface="Calibri"/>
                          <a:cs typeface="Calibri"/>
                        </a:rPr>
                        <a:t>a </a:t>
                      </a:r>
                      <a:r>
                        <a:rPr sz="1600" spc="-10" dirty="0">
                          <a:latin typeface="Calibri"/>
                          <a:cs typeface="Calibri"/>
                        </a:rPr>
                        <a:t>certainty </a:t>
                      </a:r>
                      <a:r>
                        <a:rPr sz="1600" spc="-5" dirty="0">
                          <a:latin typeface="Calibri"/>
                          <a:cs typeface="Calibri"/>
                        </a:rPr>
                        <a:t>that the purchase option </a:t>
                      </a:r>
                      <a:r>
                        <a:rPr sz="1600" dirty="0">
                          <a:latin typeface="Calibri"/>
                          <a:cs typeface="Calibri"/>
                        </a:rPr>
                        <a:t>will </a:t>
                      </a:r>
                      <a:r>
                        <a:rPr sz="1600" spc="-15" dirty="0">
                          <a:latin typeface="Calibri"/>
                          <a:cs typeface="Calibri"/>
                        </a:rPr>
                        <a:t>exercised </a:t>
                      </a:r>
                      <a:r>
                        <a:rPr sz="1600" spc="-5" dirty="0">
                          <a:latin typeface="Calibri"/>
                          <a:cs typeface="Calibri"/>
                        </a:rPr>
                        <a:t>by the </a:t>
                      </a:r>
                      <a:r>
                        <a:rPr sz="1600" dirty="0">
                          <a:latin typeface="Calibri"/>
                          <a:cs typeface="Calibri"/>
                        </a:rPr>
                        <a:t>lessee, the </a:t>
                      </a:r>
                      <a:r>
                        <a:rPr sz="1600" spc="-10" dirty="0">
                          <a:latin typeface="Calibri"/>
                          <a:cs typeface="Calibri"/>
                        </a:rPr>
                        <a:t>ROU </a:t>
                      </a:r>
                      <a:r>
                        <a:rPr sz="1600" spc="-5" dirty="0">
                          <a:latin typeface="Calibri"/>
                          <a:cs typeface="Calibri"/>
                        </a:rPr>
                        <a:t>asset </a:t>
                      </a:r>
                      <a:r>
                        <a:rPr sz="1600" dirty="0">
                          <a:latin typeface="Calibri"/>
                          <a:cs typeface="Calibri"/>
                        </a:rPr>
                        <a:t>will </a:t>
                      </a:r>
                      <a:r>
                        <a:rPr sz="1600" spc="-5" dirty="0">
                          <a:latin typeface="Calibri"/>
                          <a:cs typeface="Calibri"/>
                        </a:rPr>
                        <a:t>be </a:t>
                      </a:r>
                      <a:r>
                        <a:rPr sz="1600" spc="-10" dirty="0">
                          <a:latin typeface="Calibri"/>
                          <a:cs typeface="Calibri"/>
                        </a:rPr>
                        <a:t>depreciated  over </a:t>
                      </a:r>
                      <a:r>
                        <a:rPr sz="1600" spc="-5" dirty="0">
                          <a:latin typeface="Calibri"/>
                          <a:cs typeface="Calibri"/>
                        </a:rPr>
                        <a:t>the </a:t>
                      </a:r>
                      <a:r>
                        <a:rPr sz="1600" spc="-10" dirty="0">
                          <a:latin typeface="Calibri"/>
                          <a:cs typeface="Calibri"/>
                        </a:rPr>
                        <a:t>useful life </a:t>
                      </a:r>
                      <a:r>
                        <a:rPr sz="1600" spc="-5" dirty="0">
                          <a:latin typeface="Calibri"/>
                          <a:cs typeface="Calibri"/>
                        </a:rPr>
                        <a:t>of the</a:t>
                      </a:r>
                      <a:r>
                        <a:rPr sz="1600" spc="6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spc="-5" dirty="0">
                          <a:latin typeface="Calibri"/>
                          <a:cs typeface="Calibri"/>
                        </a:rPr>
                        <a:t>asset</a:t>
                      </a:r>
                      <a:endParaRPr sz="1600">
                        <a:latin typeface="Calibri"/>
                        <a:cs typeface="Calibri"/>
                      </a:endParaRPr>
                    </a:p>
                    <a:p>
                      <a:pPr marL="963930" marR="59055" lvl="1" indent="-287020" algn="just">
                        <a:lnSpc>
                          <a:spcPct val="100000"/>
                        </a:lnSpc>
                        <a:spcBef>
                          <a:spcPts val="5"/>
                        </a:spcBef>
                        <a:buFont typeface="Courier New"/>
                        <a:buChar char="o"/>
                        <a:tabLst>
                          <a:tab pos="964565" algn="l"/>
                        </a:tabLst>
                      </a:pPr>
                      <a:r>
                        <a:rPr sz="1600" dirty="0">
                          <a:latin typeface="Calibri"/>
                          <a:cs typeface="Calibri"/>
                        </a:rPr>
                        <a:t>In </a:t>
                      </a:r>
                      <a:r>
                        <a:rPr sz="1600" spc="-15" dirty="0">
                          <a:latin typeface="Calibri"/>
                          <a:cs typeface="Calibri"/>
                        </a:rPr>
                        <a:t>any </a:t>
                      </a:r>
                      <a:r>
                        <a:rPr sz="1600" spc="-5" dirty="0">
                          <a:latin typeface="Calibri"/>
                          <a:cs typeface="Calibri"/>
                        </a:rPr>
                        <a:t>other case, the </a:t>
                      </a:r>
                      <a:r>
                        <a:rPr sz="1600" spc="-10" dirty="0">
                          <a:latin typeface="Calibri"/>
                          <a:cs typeface="Calibri"/>
                        </a:rPr>
                        <a:t>ROU </a:t>
                      </a:r>
                      <a:r>
                        <a:rPr sz="1600" spc="-5" dirty="0">
                          <a:latin typeface="Calibri"/>
                          <a:cs typeface="Calibri"/>
                        </a:rPr>
                        <a:t>asset will be </a:t>
                      </a:r>
                      <a:r>
                        <a:rPr sz="1600" spc="-10" dirty="0">
                          <a:latin typeface="Calibri"/>
                          <a:cs typeface="Calibri"/>
                        </a:rPr>
                        <a:t>depreciated </a:t>
                      </a:r>
                      <a:r>
                        <a:rPr sz="1600" spc="-5" dirty="0">
                          <a:latin typeface="Calibri"/>
                          <a:cs typeface="Calibri"/>
                        </a:rPr>
                        <a:t>over the </a:t>
                      </a:r>
                      <a:r>
                        <a:rPr sz="1600" spc="-10" dirty="0">
                          <a:latin typeface="Calibri"/>
                          <a:cs typeface="Calibri"/>
                        </a:rPr>
                        <a:t>useful </a:t>
                      </a:r>
                      <a:r>
                        <a:rPr sz="1600" spc="-15" dirty="0">
                          <a:latin typeface="Calibri"/>
                          <a:cs typeface="Calibri"/>
                        </a:rPr>
                        <a:t>life </a:t>
                      </a:r>
                      <a:r>
                        <a:rPr sz="1600" spc="-5" dirty="0">
                          <a:latin typeface="Calibri"/>
                          <a:cs typeface="Calibri"/>
                        </a:rPr>
                        <a:t>of the asset </a:t>
                      </a:r>
                      <a:r>
                        <a:rPr sz="1600" dirty="0">
                          <a:latin typeface="Calibri"/>
                          <a:cs typeface="Calibri"/>
                        </a:rPr>
                        <a:t>or </a:t>
                      </a:r>
                      <a:r>
                        <a:rPr sz="1600" spc="-5" dirty="0">
                          <a:latin typeface="Calibri"/>
                          <a:cs typeface="Calibri"/>
                        </a:rPr>
                        <a:t>the lease  </a:t>
                      </a:r>
                      <a:r>
                        <a:rPr sz="1600" spc="-10" dirty="0">
                          <a:latin typeface="Calibri"/>
                          <a:cs typeface="Calibri"/>
                        </a:rPr>
                        <a:t>term whichever </a:t>
                      </a:r>
                      <a:r>
                        <a:rPr sz="1600" dirty="0">
                          <a:latin typeface="Calibri"/>
                          <a:cs typeface="Calibri"/>
                        </a:rPr>
                        <a:t>is</a:t>
                      </a:r>
                      <a:r>
                        <a:rPr sz="1600" spc="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spc="-30" dirty="0">
                          <a:latin typeface="Calibri"/>
                          <a:cs typeface="Calibri"/>
                        </a:rPr>
                        <a:t>shorter.</a:t>
                      </a:r>
                      <a:endParaRPr sz="1600">
                        <a:latin typeface="Calibri"/>
                        <a:cs typeface="Calibri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endParaRPr sz="2050">
                        <a:latin typeface="Times New Roman"/>
                        <a:cs typeface="Times New Roman"/>
                      </a:endParaRPr>
                    </a:p>
                    <a:p>
                      <a:pPr marL="584200" algn="just">
                        <a:lnSpc>
                          <a:spcPts val="1900"/>
                        </a:lnSpc>
                      </a:pPr>
                      <a:r>
                        <a:rPr sz="1600" spc="-10" dirty="0">
                          <a:latin typeface="Calibri"/>
                          <a:cs typeface="Calibri"/>
                        </a:rPr>
                        <a:t>Depreciation </a:t>
                      </a:r>
                      <a:r>
                        <a:rPr sz="1600" spc="-5" dirty="0">
                          <a:latin typeface="Calibri"/>
                          <a:cs typeface="Calibri"/>
                        </a:rPr>
                        <a:t>on the </a:t>
                      </a:r>
                      <a:r>
                        <a:rPr sz="1600" spc="-10" dirty="0">
                          <a:latin typeface="Calibri"/>
                          <a:cs typeface="Calibri"/>
                        </a:rPr>
                        <a:t>ROU </a:t>
                      </a:r>
                      <a:r>
                        <a:rPr sz="1600" spc="-5" dirty="0">
                          <a:latin typeface="Calibri"/>
                          <a:cs typeface="Calibri"/>
                        </a:rPr>
                        <a:t>asset </a:t>
                      </a:r>
                      <a:r>
                        <a:rPr sz="1600" dirty="0">
                          <a:latin typeface="Calibri"/>
                          <a:cs typeface="Calibri"/>
                        </a:rPr>
                        <a:t>will </a:t>
                      </a:r>
                      <a:r>
                        <a:rPr sz="1600" spc="-5" dirty="0">
                          <a:latin typeface="Calibri"/>
                          <a:cs typeface="Calibri"/>
                        </a:rPr>
                        <a:t>be </a:t>
                      </a:r>
                      <a:r>
                        <a:rPr sz="1600" spc="-10" dirty="0">
                          <a:latin typeface="Calibri"/>
                          <a:cs typeface="Calibri"/>
                        </a:rPr>
                        <a:t>reflected </a:t>
                      </a:r>
                      <a:r>
                        <a:rPr sz="1600" spc="-5" dirty="0">
                          <a:latin typeface="Calibri"/>
                          <a:cs typeface="Calibri"/>
                        </a:rPr>
                        <a:t>as a </a:t>
                      </a:r>
                      <a:r>
                        <a:rPr sz="1600" spc="-10" dirty="0">
                          <a:latin typeface="Calibri"/>
                          <a:cs typeface="Calibri"/>
                        </a:rPr>
                        <a:t>charge </a:t>
                      </a:r>
                      <a:r>
                        <a:rPr sz="1600" dirty="0">
                          <a:latin typeface="Calibri"/>
                          <a:cs typeface="Calibri"/>
                        </a:rPr>
                        <a:t>in </a:t>
                      </a:r>
                      <a:r>
                        <a:rPr sz="1600" spc="-5" dirty="0">
                          <a:latin typeface="Calibri"/>
                          <a:cs typeface="Calibri"/>
                        </a:rPr>
                        <a:t>the </a:t>
                      </a:r>
                      <a:r>
                        <a:rPr sz="1600" spc="-10" dirty="0">
                          <a:latin typeface="Calibri"/>
                          <a:cs typeface="Calibri"/>
                        </a:rPr>
                        <a:t>income</a:t>
                      </a:r>
                      <a:r>
                        <a:rPr sz="1600" spc="1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spc="-10" dirty="0">
                          <a:latin typeface="Calibri"/>
                          <a:cs typeface="Calibri"/>
                        </a:rPr>
                        <a:t>statement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762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4" name="object 4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955"/>
              </a:lnSpc>
            </a:pPr>
            <a:r>
              <a:rPr lang="en-US" spc="-5"/>
              <a:t>Vinay Goyal</a:t>
            </a:r>
            <a:endParaRPr dirty="0"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176324" y="529590"/>
            <a:ext cx="8858250" cy="6807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-50" dirty="0"/>
              <a:t>Lessee </a:t>
            </a:r>
            <a:r>
              <a:rPr spc="-55" dirty="0"/>
              <a:t>accounting </a:t>
            </a:r>
            <a:r>
              <a:rPr spc="-45" dirty="0"/>
              <a:t>under </a:t>
            </a:r>
            <a:r>
              <a:rPr spc="-40" dirty="0"/>
              <a:t>Ind </a:t>
            </a:r>
            <a:r>
              <a:rPr spc="-25" dirty="0"/>
              <a:t>AS </a:t>
            </a:r>
            <a:r>
              <a:rPr spc="-45" dirty="0"/>
              <a:t>116</a:t>
            </a:r>
            <a:r>
              <a:rPr spc="-370" dirty="0"/>
              <a:t> </a:t>
            </a:r>
            <a:r>
              <a:rPr spc="-45" dirty="0"/>
              <a:t>(1/3)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2"/>
          <p:cNvGraphicFramePr>
            <a:graphicFrameLocks noGrp="1"/>
          </p:cNvGraphicFramePr>
          <p:nvPr/>
        </p:nvGraphicFramePr>
        <p:xfrm>
          <a:off x="924153" y="1386839"/>
          <a:ext cx="10647680" cy="4871794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3493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29830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6319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7E7E7E"/>
                      </a:solidFill>
                      <a:prstDash val="solid"/>
                    </a:lnT>
                    <a:lnB w="12700">
                      <a:solidFill>
                        <a:srgbClr val="4E67C7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7E7E7E"/>
                      </a:solidFill>
                      <a:prstDash val="solid"/>
                    </a:lnT>
                    <a:lnB w="12700">
                      <a:solidFill>
                        <a:srgbClr val="4E67C7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5467">
                <a:tc>
                  <a:txBody>
                    <a:bodyPr/>
                    <a:lstStyle/>
                    <a:p>
                      <a:pPr marL="68580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sz="180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Particulars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7620" marB="0">
                    <a:lnL w="12700">
                      <a:solidFill>
                        <a:srgbClr val="4E67C7"/>
                      </a:solidFill>
                      <a:prstDash val="solid"/>
                    </a:lnL>
                    <a:lnT w="12700">
                      <a:solidFill>
                        <a:srgbClr val="4E67C7"/>
                      </a:solidFill>
                      <a:prstDash val="solid"/>
                    </a:lnT>
                    <a:solidFill>
                      <a:srgbClr val="006FC0"/>
                    </a:solidFill>
                  </a:tcPr>
                </a:tc>
                <a:tc>
                  <a:txBody>
                    <a:bodyPr/>
                    <a:lstStyle/>
                    <a:p>
                      <a:pPr marL="171450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sz="1800" b="1" spc="-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Accounting</a:t>
                      </a:r>
                      <a:r>
                        <a:rPr sz="1800" b="1" spc="-4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treatment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7620" marB="0">
                    <a:lnR w="12700">
                      <a:solidFill>
                        <a:srgbClr val="4E67C7"/>
                      </a:solidFill>
                      <a:prstDash val="solid"/>
                    </a:lnR>
                    <a:lnT w="12700">
                      <a:solidFill>
                        <a:srgbClr val="4E67C7"/>
                      </a:solidFill>
                      <a:prstDash val="solid"/>
                    </a:lnT>
                    <a:solidFill>
                      <a:srgbClr val="006F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523693">
                <a:tc>
                  <a:txBody>
                    <a:bodyPr/>
                    <a:lstStyle/>
                    <a:p>
                      <a:pPr marL="68580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sz="1600" spc="-10" dirty="0">
                          <a:latin typeface="Calibri"/>
                          <a:cs typeface="Calibri"/>
                        </a:rPr>
                        <a:t>Lease</a:t>
                      </a:r>
                      <a:r>
                        <a:rPr sz="160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spc="-5" dirty="0">
                          <a:latin typeface="Calibri"/>
                          <a:cs typeface="Calibri"/>
                        </a:rPr>
                        <a:t>liability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7620" marB="0"/>
                </a:tc>
                <a:tc>
                  <a:txBody>
                    <a:bodyPr/>
                    <a:lstStyle/>
                    <a:p>
                      <a:pPr marL="514350" indent="-343535">
                        <a:lnSpc>
                          <a:spcPct val="100000"/>
                        </a:lnSpc>
                        <a:spcBef>
                          <a:spcPts val="60"/>
                        </a:spcBef>
                        <a:buFont typeface="Symbol"/>
                        <a:buChar char=""/>
                        <a:tabLst>
                          <a:tab pos="514350" algn="l"/>
                          <a:tab pos="514984" algn="l"/>
                        </a:tabLst>
                      </a:pPr>
                      <a:r>
                        <a:rPr sz="1600" b="1" spc="-5" dirty="0">
                          <a:latin typeface="Calibri"/>
                          <a:cs typeface="Calibri"/>
                        </a:rPr>
                        <a:t>Initial </a:t>
                      </a:r>
                      <a:r>
                        <a:rPr sz="1600" b="1" spc="-10" dirty="0">
                          <a:latin typeface="Calibri"/>
                          <a:cs typeface="Calibri"/>
                        </a:rPr>
                        <a:t>Recognition </a:t>
                      </a:r>
                      <a:r>
                        <a:rPr sz="1600" b="1" spc="-5" dirty="0">
                          <a:latin typeface="Calibri"/>
                          <a:cs typeface="Calibri"/>
                        </a:rPr>
                        <a:t>and</a:t>
                      </a:r>
                      <a:r>
                        <a:rPr sz="1600" b="1" spc="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b="1" spc="-10" dirty="0">
                          <a:latin typeface="Calibri"/>
                          <a:cs typeface="Calibri"/>
                        </a:rPr>
                        <a:t>treatment</a:t>
                      </a:r>
                      <a:endParaRPr sz="1600">
                        <a:latin typeface="Calibri"/>
                        <a:cs typeface="Calibri"/>
                      </a:endParaRPr>
                    </a:p>
                    <a:p>
                      <a:pPr marL="535305" marR="60960">
                        <a:lnSpc>
                          <a:spcPct val="114999"/>
                        </a:lnSpc>
                      </a:pPr>
                      <a:r>
                        <a:rPr sz="1600" spc="-5" dirty="0">
                          <a:latin typeface="Calibri"/>
                          <a:cs typeface="Calibri"/>
                        </a:rPr>
                        <a:t>On the </a:t>
                      </a:r>
                      <a:r>
                        <a:rPr sz="1600" spc="-10" dirty="0">
                          <a:latin typeface="Calibri"/>
                          <a:cs typeface="Calibri"/>
                        </a:rPr>
                        <a:t>date </a:t>
                      </a:r>
                      <a:r>
                        <a:rPr sz="1600" spc="-5" dirty="0">
                          <a:latin typeface="Calibri"/>
                          <a:cs typeface="Calibri"/>
                        </a:rPr>
                        <a:t>of commencement of lease, a lessee </a:t>
                      </a:r>
                      <a:r>
                        <a:rPr sz="1600" spc="-10" dirty="0">
                          <a:latin typeface="Calibri"/>
                          <a:cs typeface="Calibri"/>
                        </a:rPr>
                        <a:t>shall measure </a:t>
                      </a:r>
                      <a:r>
                        <a:rPr sz="1600" dirty="0">
                          <a:latin typeface="Calibri"/>
                          <a:cs typeface="Calibri"/>
                        </a:rPr>
                        <a:t>the lease </a:t>
                      </a:r>
                      <a:r>
                        <a:rPr sz="1600" spc="-5" dirty="0">
                          <a:latin typeface="Calibri"/>
                          <a:cs typeface="Calibri"/>
                        </a:rPr>
                        <a:t>liability </a:t>
                      </a:r>
                      <a:r>
                        <a:rPr sz="1600" spc="-10" dirty="0">
                          <a:latin typeface="Calibri"/>
                          <a:cs typeface="Calibri"/>
                        </a:rPr>
                        <a:t>at Present value </a:t>
                      </a:r>
                      <a:r>
                        <a:rPr sz="1600" spc="-5" dirty="0">
                          <a:latin typeface="Calibri"/>
                          <a:cs typeface="Calibri"/>
                        </a:rPr>
                        <a:t>of </a:t>
                      </a:r>
                      <a:r>
                        <a:rPr sz="1600" spc="-10" dirty="0">
                          <a:latin typeface="Calibri"/>
                          <a:cs typeface="Calibri"/>
                        </a:rPr>
                        <a:t>the  </a:t>
                      </a:r>
                      <a:r>
                        <a:rPr sz="1600" spc="-5" dirty="0">
                          <a:latin typeface="Calibri"/>
                          <a:cs typeface="Calibri"/>
                        </a:rPr>
                        <a:t>lease </a:t>
                      </a:r>
                      <a:r>
                        <a:rPr sz="1600" spc="-10" dirty="0">
                          <a:latin typeface="Calibri"/>
                          <a:cs typeface="Calibri"/>
                        </a:rPr>
                        <a:t>payments discounted at </a:t>
                      </a:r>
                      <a:r>
                        <a:rPr sz="1600" spc="-5" dirty="0">
                          <a:latin typeface="Calibri"/>
                          <a:cs typeface="Calibri"/>
                        </a:rPr>
                        <a:t>the </a:t>
                      </a:r>
                      <a:r>
                        <a:rPr sz="1600" spc="-15" dirty="0">
                          <a:latin typeface="Calibri"/>
                          <a:cs typeface="Calibri"/>
                        </a:rPr>
                        <a:t>interest </a:t>
                      </a:r>
                      <a:r>
                        <a:rPr sz="1600" spc="-20" dirty="0">
                          <a:latin typeface="Calibri"/>
                          <a:cs typeface="Calibri"/>
                        </a:rPr>
                        <a:t>rate </a:t>
                      </a:r>
                      <a:r>
                        <a:rPr sz="1600" spc="-5" dirty="0">
                          <a:latin typeface="Calibri"/>
                          <a:cs typeface="Calibri"/>
                        </a:rPr>
                        <a:t>implicit </a:t>
                      </a:r>
                      <a:r>
                        <a:rPr sz="1600" dirty="0">
                          <a:latin typeface="Calibri"/>
                          <a:cs typeface="Calibri"/>
                        </a:rPr>
                        <a:t>in </a:t>
                      </a:r>
                      <a:r>
                        <a:rPr sz="1600" spc="-5" dirty="0">
                          <a:latin typeface="Calibri"/>
                          <a:cs typeface="Calibri"/>
                        </a:rPr>
                        <a:t>the lease or the </a:t>
                      </a:r>
                      <a:r>
                        <a:rPr sz="1600" spc="-10" dirty="0">
                          <a:latin typeface="Calibri"/>
                          <a:cs typeface="Calibri"/>
                        </a:rPr>
                        <a:t>incremental borrowing</a:t>
                      </a:r>
                      <a:r>
                        <a:rPr sz="1600" spc="20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spc="-20" dirty="0">
                          <a:latin typeface="Calibri"/>
                          <a:cs typeface="Calibri"/>
                        </a:rPr>
                        <a:t>rate</a:t>
                      </a:r>
                      <a:endParaRPr sz="1600">
                        <a:latin typeface="Calibri"/>
                        <a:cs typeface="Calibri"/>
                      </a:endParaRPr>
                    </a:p>
                    <a:p>
                      <a:pPr marL="514350" indent="-343535">
                        <a:lnSpc>
                          <a:spcPct val="100000"/>
                        </a:lnSpc>
                        <a:spcBef>
                          <a:spcPts val="285"/>
                        </a:spcBef>
                        <a:buFont typeface="Symbol"/>
                        <a:buChar char=""/>
                        <a:tabLst>
                          <a:tab pos="514350" algn="l"/>
                          <a:tab pos="514984" algn="l"/>
                        </a:tabLst>
                      </a:pPr>
                      <a:r>
                        <a:rPr sz="1600" b="1" spc="-10" dirty="0">
                          <a:latin typeface="Calibri"/>
                          <a:cs typeface="Calibri"/>
                        </a:rPr>
                        <a:t>Subsequent measurement </a:t>
                      </a:r>
                      <a:r>
                        <a:rPr sz="1600" b="1" spc="-5" dirty="0">
                          <a:latin typeface="Calibri"/>
                          <a:cs typeface="Calibri"/>
                        </a:rPr>
                        <a:t>and</a:t>
                      </a:r>
                      <a:r>
                        <a:rPr sz="1600" b="1" spc="8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b="1" spc="-10" dirty="0">
                          <a:latin typeface="Calibri"/>
                          <a:cs typeface="Calibri"/>
                        </a:rPr>
                        <a:t>treatment</a:t>
                      </a:r>
                      <a:endParaRPr sz="1600">
                        <a:latin typeface="Calibri"/>
                        <a:cs typeface="Calibri"/>
                      </a:endParaRPr>
                    </a:p>
                    <a:p>
                      <a:pPr marL="820419" marR="60325" lvl="1" indent="-285115">
                        <a:lnSpc>
                          <a:spcPct val="114999"/>
                        </a:lnSpc>
                        <a:spcBef>
                          <a:spcPts val="5"/>
                        </a:spcBef>
                        <a:buFont typeface="Courier New"/>
                        <a:buChar char="o"/>
                        <a:tabLst>
                          <a:tab pos="821055" algn="l"/>
                        </a:tabLst>
                      </a:pPr>
                      <a:r>
                        <a:rPr sz="1600" spc="-5" dirty="0">
                          <a:latin typeface="Calibri"/>
                          <a:cs typeface="Calibri"/>
                        </a:rPr>
                        <a:t>The carrying amount of the lease liability will </a:t>
                      </a:r>
                      <a:r>
                        <a:rPr sz="1600" spc="-10" dirty="0">
                          <a:latin typeface="Calibri"/>
                          <a:cs typeface="Calibri"/>
                        </a:rPr>
                        <a:t>increase </a:t>
                      </a:r>
                      <a:r>
                        <a:rPr sz="1600" spc="-5" dirty="0">
                          <a:latin typeface="Calibri"/>
                          <a:cs typeface="Calibri"/>
                        </a:rPr>
                        <a:t>by the amount of </a:t>
                      </a:r>
                      <a:r>
                        <a:rPr sz="1600" spc="-10" dirty="0">
                          <a:latin typeface="Calibri"/>
                          <a:cs typeface="Calibri"/>
                        </a:rPr>
                        <a:t>interest </a:t>
                      </a:r>
                      <a:r>
                        <a:rPr sz="1600" spc="-5" dirty="0">
                          <a:latin typeface="Calibri"/>
                          <a:cs typeface="Calibri"/>
                        </a:rPr>
                        <a:t>accrued on the lease  liability</a:t>
                      </a:r>
                      <a:endParaRPr sz="1600">
                        <a:latin typeface="Calibri"/>
                        <a:cs typeface="Calibri"/>
                      </a:endParaRPr>
                    </a:p>
                    <a:p>
                      <a:pPr marL="820419" lvl="1" indent="-285750">
                        <a:lnSpc>
                          <a:spcPct val="100000"/>
                        </a:lnSpc>
                        <a:spcBef>
                          <a:spcPts val="285"/>
                        </a:spcBef>
                        <a:buFont typeface="Courier New"/>
                        <a:buChar char="o"/>
                        <a:tabLst>
                          <a:tab pos="821055" algn="l"/>
                        </a:tabLst>
                      </a:pPr>
                      <a:r>
                        <a:rPr sz="1600" spc="-5" dirty="0">
                          <a:latin typeface="Calibri"/>
                          <a:cs typeface="Calibri"/>
                        </a:rPr>
                        <a:t>The carrying amount will be </a:t>
                      </a:r>
                      <a:r>
                        <a:rPr sz="1600" spc="-10" dirty="0">
                          <a:latin typeface="Calibri"/>
                          <a:cs typeface="Calibri"/>
                        </a:rPr>
                        <a:t>reduced </a:t>
                      </a:r>
                      <a:r>
                        <a:rPr sz="1600" spc="-5" dirty="0">
                          <a:latin typeface="Calibri"/>
                          <a:cs typeface="Calibri"/>
                        </a:rPr>
                        <a:t>on </a:t>
                      </a:r>
                      <a:r>
                        <a:rPr sz="1600" spc="-10" dirty="0">
                          <a:latin typeface="Calibri"/>
                          <a:cs typeface="Calibri"/>
                        </a:rPr>
                        <a:t>account </a:t>
                      </a:r>
                      <a:r>
                        <a:rPr sz="1600" spc="-5" dirty="0">
                          <a:latin typeface="Calibri"/>
                          <a:cs typeface="Calibri"/>
                        </a:rPr>
                        <a:t>of the </a:t>
                      </a:r>
                      <a:r>
                        <a:rPr sz="1600" spc="-10" dirty="0">
                          <a:latin typeface="Calibri"/>
                          <a:cs typeface="Calibri"/>
                        </a:rPr>
                        <a:t>payments </a:t>
                      </a:r>
                      <a:r>
                        <a:rPr sz="1600" spc="-5" dirty="0">
                          <a:latin typeface="Calibri"/>
                          <a:cs typeface="Calibri"/>
                        </a:rPr>
                        <a:t>made </a:t>
                      </a:r>
                      <a:r>
                        <a:rPr sz="1600" spc="-15" dirty="0">
                          <a:latin typeface="Calibri"/>
                          <a:cs typeface="Calibri"/>
                        </a:rPr>
                        <a:t>towards </a:t>
                      </a:r>
                      <a:r>
                        <a:rPr sz="1600" spc="-5" dirty="0">
                          <a:latin typeface="Calibri"/>
                          <a:cs typeface="Calibri"/>
                        </a:rPr>
                        <a:t>the lease</a:t>
                      </a:r>
                      <a:r>
                        <a:rPr sz="1600" spc="2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spc="-15" dirty="0">
                          <a:latin typeface="Calibri"/>
                          <a:cs typeface="Calibri"/>
                        </a:rPr>
                        <a:t>liability.</a:t>
                      </a:r>
                      <a:endParaRPr sz="1600">
                        <a:latin typeface="Calibri"/>
                        <a:cs typeface="Calibri"/>
                      </a:endParaRPr>
                    </a:p>
                    <a:p>
                      <a:pPr marL="820419" marR="60325" lvl="1" indent="-285115">
                        <a:lnSpc>
                          <a:spcPct val="114999"/>
                        </a:lnSpc>
                        <a:buFont typeface="Courier New"/>
                        <a:buChar char="o"/>
                        <a:tabLst>
                          <a:tab pos="821055" algn="l"/>
                        </a:tabLst>
                      </a:pPr>
                      <a:r>
                        <a:rPr sz="1600" spc="-5" dirty="0">
                          <a:latin typeface="Calibri"/>
                          <a:cs typeface="Calibri"/>
                        </a:rPr>
                        <a:t>The </a:t>
                      </a:r>
                      <a:r>
                        <a:rPr sz="1600" spc="-15" dirty="0">
                          <a:latin typeface="Calibri"/>
                          <a:cs typeface="Calibri"/>
                        </a:rPr>
                        <a:t>interest </a:t>
                      </a:r>
                      <a:r>
                        <a:rPr sz="1600" spc="-10" dirty="0">
                          <a:latin typeface="Calibri"/>
                          <a:cs typeface="Calibri"/>
                        </a:rPr>
                        <a:t>expense </a:t>
                      </a:r>
                      <a:r>
                        <a:rPr sz="1600" spc="-5" dirty="0">
                          <a:latin typeface="Calibri"/>
                          <a:cs typeface="Calibri"/>
                        </a:rPr>
                        <a:t>on lease </a:t>
                      </a:r>
                      <a:r>
                        <a:rPr sz="1600" spc="-20" dirty="0">
                          <a:latin typeface="Calibri"/>
                          <a:cs typeface="Calibri"/>
                        </a:rPr>
                        <a:t>liability, </a:t>
                      </a:r>
                      <a:r>
                        <a:rPr sz="1600" spc="-5" dirty="0">
                          <a:latin typeface="Calibri"/>
                          <a:cs typeface="Calibri"/>
                        </a:rPr>
                        <a:t>being a component of finance </a:t>
                      </a:r>
                      <a:r>
                        <a:rPr sz="1600" spc="-10" dirty="0">
                          <a:latin typeface="Calibri"/>
                          <a:cs typeface="Calibri"/>
                        </a:rPr>
                        <a:t>cost </a:t>
                      </a:r>
                      <a:r>
                        <a:rPr sz="1600" spc="-5" dirty="0">
                          <a:latin typeface="Calibri"/>
                          <a:cs typeface="Calibri"/>
                        </a:rPr>
                        <a:t>will be </a:t>
                      </a:r>
                      <a:r>
                        <a:rPr sz="1600" spc="-10" dirty="0">
                          <a:latin typeface="Calibri"/>
                          <a:cs typeface="Calibri"/>
                        </a:rPr>
                        <a:t>presented separately  </a:t>
                      </a:r>
                      <a:r>
                        <a:rPr sz="1600" spc="-5" dirty="0">
                          <a:latin typeface="Calibri"/>
                          <a:cs typeface="Calibri"/>
                        </a:rPr>
                        <a:t>as a </a:t>
                      </a:r>
                      <a:r>
                        <a:rPr sz="1600" spc="-10" dirty="0">
                          <a:latin typeface="Calibri"/>
                          <a:cs typeface="Calibri"/>
                        </a:rPr>
                        <a:t>charge </a:t>
                      </a:r>
                      <a:r>
                        <a:rPr sz="1600" dirty="0">
                          <a:latin typeface="Calibri"/>
                          <a:cs typeface="Calibri"/>
                        </a:rPr>
                        <a:t>in </a:t>
                      </a:r>
                      <a:r>
                        <a:rPr sz="1600" spc="-5" dirty="0">
                          <a:latin typeface="Calibri"/>
                          <a:cs typeface="Calibri"/>
                        </a:rPr>
                        <a:t>the </a:t>
                      </a:r>
                      <a:r>
                        <a:rPr sz="1600" spc="-10" dirty="0">
                          <a:latin typeface="Calibri"/>
                          <a:cs typeface="Calibri"/>
                        </a:rPr>
                        <a:t>income</a:t>
                      </a:r>
                      <a:r>
                        <a:rPr sz="1600" spc="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spc="-15" dirty="0">
                          <a:latin typeface="Calibri"/>
                          <a:cs typeface="Calibri"/>
                        </a:rPr>
                        <a:t>statement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762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869439">
                <a:tc>
                  <a:txBody>
                    <a:bodyPr/>
                    <a:lstStyle/>
                    <a:p>
                      <a:pPr marL="68580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sz="1600" spc="-10" dirty="0">
                          <a:latin typeface="Calibri"/>
                          <a:cs typeface="Calibri"/>
                        </a:rPr>
                        <a:t>Exemptions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8255" marB="0">
                    <a:solidFill>
                      <a:srgbClr val="DFF5FC"/>
                    </a:solidFill>
                  </a:tcPr>
                </a:tc>
                <a:tc>
                  <a:txBody>
                    <a:bodyPr/>
                    <a:lstStyle/>
                    <a:p>
                      <a:pPr marL="514350" indent="-343535">
                        <a:lnSpc>
                          <a:spcPct val="100000"/>
                        </a:lnSpc>
                        <a:spcBef>
                          <a:spcPts val="65"/>
                        </a:spcBef>
                        <a:buFont typeface="Symbol"/>
                        <a:buChar char=""/>
                        <a:tabLst>
                          <a:tab pos="514350" algn="l"/>
                          <a:tab pos="514984" algn="l"/>
                        </a:tabLst>
                      </a:pPr>
                      <a:r>
                        <a:rPr sz="1600" b="1" spc="-25" dirty="0">
                          <a:latin typeface="Calibri"/>
                          <a:cs typeface="Calibri"/>
                        </a:rPr>
                        <a:t>At</a:t>
                      </a:r>
                      <a:r>
                        <a:rPr sz="1600" b="1" spc="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b="1" spc="-10" dirty="0">
                          <a:latin typeface="Calibri"/>
                          <a:cs typeface="Calibri"/>
                        </a:rPr>
                        <a:t>the</a:t>
                      </a:r>
                      <a:r>
                        <a:rPr sz="1600" b="1" spc="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b="1" spc="-5" dirty="0">
                          <a:latin typeface="Calibri"/>
                          <a:cs typeface="Calibri"/>
                        </a:rPr>
                        <a:t>option</a:t>
                      </a:r>
                      <a:r>
                        <a:rPr sz="1600" b="1" spc="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b="1" spc="5" dirty="0">
                          <a:latin typeface="Calibri"/>
                          <a:cs typeface="Calibri"/>
                        </a:rPr>
                        <a:t>of</a:t>
                      </a:r>
                      <a:r>
                        <a:rPr sz="1600" b="1" spc="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b="1" spc="-5" dirty="0">
                          <a:latin typeface="Calibri"/>
                          <a:cs typeface="Calibri"/>
                        </a:rPr>
                        <a:t>the</a:t>
                      </a:r>
                      <a:r>
                        <a:rPr sz="1600" b="1" spc="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b="1" spc="-5" dirty="0">
                          <a:latin typeface="Calibri"/>
                          <a:cs typeface="Calibri"/>
                        </a:rPr>
                        <a:t>lessee,</a:t>
                      </a:r>
                      <a:r>
                        <a:rPr sz="1600" b="1" spc="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b="1" spc="-5" dirty="0">
                          <a:latin typeface="Calibri"/>
                          <a:cs typeface="Calibri"/>
                        </a:rPr>
                        <a:t>he</a:t>
                      </a:r>
                      <a:r>
                        <a:rPr sz="1600" b="1" spc="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b="1" spc="-15" dirty="0">
                          <a:latin typeface="Calibri"/>
                          <a:cs typeface="Calibri"/>
                        </a:rPr>
                        <a:t>may</a:t>
                      </a:r>
                      <a:r>
                        <a:rPr sz="1600" b="1" spc="5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b="1" spc="-5" dirty="0">
                          <a:latin typeface="Calibri"/>
                          <a:cs typeface="Calibri"/>
                        </a:rPr>
                        <a:t>choose</a:t>
                      </a:r>
                      <a:r>
                        <a:rPr sz="1600" b="1" spc="5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b="1" spc="-5" dirty="0">
                          <a:latin typeface="Calibri"/>
                          <a:cs typeface="Calibri"/>
                        </a:rPr>
                        <a:t>not</a:t>
                      </a:r>
                      <a:r>
                        <a:rPr sz="1600" b="1" spc="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b="1" spc="-10" dirty="0">
                          <a:latin typeface="Calibri"/>
                          <a:cs typeface="Calibri"/>
                        </a:rPr>
                        <a:t>to</a:t>
                      </a:r>
                      <a:r>
                        <a:rPr sz="1600" b="1" spc="4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b="1" dirty="0">
                          <a:latin typeface="Calibri"/>
                          <a:cs typeface="Calibri"/>
                        </a:rPr>
                        <a:t>apply</a:t>
                      </a:r>
                      <a:r>
                        <a:rPr sz="1600" b="1" spc="4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b="1" spc="-10" dirty="0">
                          <a:latin typeface="Calibri"/>
                          <a:cs typeface="Calibri"/>
                        </a:rPr>
                        <a:t>the</a:t>
                      </a:r>
                      <a:r>
                        <a:rPr sz="1600" b="1" spc="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b="1" spc="-5" dirty="0">
                          <a:latin typeface="Calibri"/>
                          <a:cs typeface="Calibri"/>
                        </a:rPr>
                        <a:t>accounting</a:t>
                      </a:r>
                      <a:r>
                        <a:rPr sz="1600" b="1" spc="5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b="1" spc="-10" dirty="0">
                          <a:latin typeface="Calibri"/>
                          <a:cs typeface="Calibri"/>
                        </a:rPr>
                        <a:t>requirement</a:t>
                      </a:r>
                      <a:r>
                        <a:rPr sz="1600" b="1" spc="5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b="1" spc="-5" dirty="0">
                          <a:latin typeface="Calibri"/>
                          <a:cs typeface="Calibri"/>
                        </a:rPr>
                        <a:t>under</a:t>
                      </a:r>
                      <a:r>
                        <a:rPr sz="1600" b="1" spc="5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b="1" spc="-10" dirty="0">
                          <a:latin typeface="Calibri"/>
                          <a:cs typeface="Calibri"/>
                        </a:rPr>
                        <a:t>IFRS</a:t>
                      </a:r>
                      <a:r>
                        <a:rPr sz="1600" b="1" spc="5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b="1" spc="-5" dirty="0">
                          <a:latin typeface="Calibri"/>
                          <a:cs typeface="Calibri"/>
                        </a:rPr>
                        <a:t>–</a:t>
                      </a:r>
                      <a:r>
                        <a:rPr sz="1600" b="1" spc="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b="1" dirty="0">
                          <a:latin typeface="Calibri"/>
                          <a:cs typeface="Calibri"/>
                        </a:rPr>
                        <a:t>16</a:t>
                      </a:r>
                      <a:r>
                        <a:rPr sz="1600" b="1" spc="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b="1" spc="-20" dirty="0">
                          <a:latin typeface="Calibri"/>
                          <a:cs typeface="Calibri"/>
                        </a:rPr>
                        <a:t>to</a:t>
                      </a:r>
                      <a:endParaRPr sz="1600">
                        <a:latin typeface="Calibri"/>
                        <a:cs typeface="Calibri"/>
                      </a:endParaRPr>
                    </a:p>
                    <a:p>
                      <a:pPr marL="514350">
                        <a:lnSpc>
                          <a:spcPct val="100000"/>
                        </a:lnSpc>
                        <a:spcBef>
                          <a:spcPts val="285"/>
                        </a:spcBef>
                      </a:pPr>
                      <a:r>
                        <a:rPr sz="1600" b="1" spc="-10" dirty="0">
                          <a:latin typeface="Calibri"/>
                          <a:cs typeface="Calibri"/>
                        </a:rPr>
                        <a:t>the following</a:t>
                      </a:r>
                      <a:r>
                        <a:rPr sz="1600" b="1" spc="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b="1" spc="-5" dirty="0">
                          <a:latin typeface="Calibri"/>
                          <a:cs typeface="Calibri"/>
                        </a:rPr>
                        <a:t>–</a:t>
                      </a:r>
                      <a:endParaRPr sz="1600">
                        <a:latin typeface="Calibri"/>
                        <a:cs typeface="Calibri"/>
                      </a:endParaRPr>
                    </a:p>
                    <a:p>
                      <a:pPr marL="820419" lvl="1" indent="-285750">
                        <a:lnSpc>
                          <a:spcPct val="100000"/>
                        </a:lnSpc>
                        <a:spcBef>
                          <a:spcPts val="290"/>
                        </a:spcBef>
                        <a:buFont typeface="Courier New"/>
                        <a:buChar char="o"/>
                        <a:tabLst>
                          <a:tab pos="821055" algn="l"/>
                        </a:tabLst>
                      </a:pPr>
                      <a:r>
                        <a:rPr sz="1600" spc="-10" dirty="0">
                          <a:latin typeface="Calibri"/>
                          <a:cs typeface="Calibri"/>
                        </a:rPr>
                        <a:t>Short term </a:t>
                      </a:r>
                      <a:r>
                        <a:rPr sz="1600" spc="-5" dirty="0">
                          <a:latin typeface="Calibri"/>
                          <a:cs typeface="Calibri"/>
                        </a:rPr>
                        <a:t>leases (i.e. leases </a:t>
                      </a:r>
                      <a:r>
                        <a:rPr sz="1600" spc="-15" dirty="0">
                          <a:latin typeface="Calibri"/>
                          <a:cs typeface="Calibri"/>
                        </a:rPr>
                        <a:t>for </a:t>
                      </a:r>
                      <a:r>
                        <a:rPr sz="1600" spc="-5" dirty="0">
                          <a:latin typeface="Calibri"/>
                          <a:cs typeface="Calibri"/>
                        </a:rPr>
                        <a:t>a </a:t>
                      </a:r>
                      <a:r>
                        <a:rPr sz="1600" spc="-10" dirty="0">
                          <a:latin typeface="Calibri"/>
                          <a:cs typeface="Calibri"/>
                        </a:rPr>
                        <a:t>period </a:t>
                      </a:r>
                      <a:r>
                        <a:rPr sz="1600" spc="-5" dirty="0">
                          <a:latin typeface="Calibri"/>
                          <a:cs typeface="Calibri"/>
                        </a:rPr>
                        <a:t>of 12 </a:t>
                      </a:r>
                      <a:r>
                        <a:rPr sz="1600" spc="-10" dirty="0">
                          <a:latin typeface="Calibri"/>
                          <a:cs typeface="Calibri"/>
                        </a:rPr>
                        <a:t>months </a:t>
                      </a:r>
                      <a:r>
                        <a:rPr sz="1600" spc="-5" dirty="0">
                          <a:latin typeface="Calibri"/>
                          <a:cs typeface="Calibri"/>
                        </a:rPr>
                        <a:t>or</a:t>
                      </a:r>
                      <a:r>
                        <a:rPr sz="1600" spc="18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spc="-5" dirty="0">
                          <a:latin typeface="Calibri"/>
                          <a:cs typeface="Calibri"/>
                        </a:rPr>
                        <a:t>less)</a:t>
                      </a:r>
                      <a:endParaRPr sz="1600">
                        <a:latin typeface="Calibri"/>
                        <a:cs typeface="Calibri"/>
                      </a:endParaRPr>
                    </a:p>
                    <a:p>
                      <a:pPr marL="820419" lvl="1" indent="-285750">
                        <a:lnSpc>
                          <a:spcPct val="100000"/>
                        </a:lnSpc>
                        <a:spcBef>
                          <a:spcPts val="290"/>
                        </a:spcBef>
                        <a:buFont typeface="Courier New"/>
                        <a:buChar char="o"/>
                        <a:tabLst>
                          <a:tab pos="821055" algn="l"/>
                        </a:tabLst>
                      </a:pPr>
                      <a:r>
                        <a:rPr sz="1600" spc="-10" dirty="0">
                          <a:latin typeface="Calibri"/>
                          <a:cs typeface="Calibri"/>
                        </a:rPr>
                        <a:t>Leases </a:t>
                      </a:r>
                      <a:r>
                        <a:rPr sz="1600" spc="-5" dirty="0">
                          <a:latin typeface="Calibri"/>
                          <a:cs typeface="Calibri"/>
                        </a:rPr>
                        <a:t>of </a:t>
                      </a:r>
                      <a:r>
                        <a:rPr sz="1600" spc="-10" dirty="0">
                          <a:latin typeface="Calibri"/>
                          <a:cs typeface="Calibri"/>
                        </a:rPr>
                        <a:t>low value </a:t>
                      </a:r>
                      <a:r>
                        <a:rPr sz="1600" spc="-5" dirty="0">
                          <a:latin typeface="Calibri"/>
                          <a:cs typeface="Calibri"/>
                        </a:rPr>
                        <a:t>assets </a:t>
                      </a:r>
                      <a:r>
                        <a:rPr sz="1600" spc="-15" dirty="0">
                          <a:latin typeface="Calibri"/>
                          <a:cs typeface="Calibri"/>
                        </a:rPr>
                        <a:t>(for </a:t>
                      </a:r>
                      <a:r>
                        <a:rPr sz="1600" dirty="0">
                          <a:latin typeface="Calibri"/>
                          <a:cs typeface="Calibri"/>
                        </a:rPr>
                        <a:t>e.g. </a:t>
                      </a:r>
                      <a:r>
                        <a:rPr sz="1600" spc="-10" dirty="0">
                          <a:latin typeface="Calibri"/>
                          <a:cs typeface="Calibri"/>
                        </a:rPr>
                        <a:t>personal</a:t>
                      </a:r>
                      <a:r>
                        <a:rPr sz="1600" spc="1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spc="-10" dirty="0">
                          <a:latin typeface="Calibri"/>
                          <a:cs typeface="Calibri"/>
                        </a:rPr>
                        <a:t>computer)</a:t>
                      </a:r>
                      <a:endParaRPr sz="1600">
                        <a:latin typeface="Calibri"/>
                        <a:cs typeface="Calibri"/>
                      </a:endParaRPr>
                    </a:p>
                    <a:p>
                      <a:pPr marL="820419" marR="60960" lvl="1" indent="-285115">
                        <a:lnSpc>
                          <a:spcPts val="2210"/>
                        </a:lnSpc>
                        <a:spcBef>
                          <a:spcPts val="120"/>
                        </a:spcBef>
                        <a:buFont typeface="Courier New"/>
                        <a:buChar char="o"/>
                        <a:tabLst>
                          <a:tab pos="821055" algn="l"/>
                        </a:tabLst>
                      </a:pPr>
                      <a:r>
                        <a:rPr sz="1600" spc="-10" dirty="0">
                          <a:latin typeface="Calibri"/>
                          <a:cs typeface="Calibri"/>
                        </a:rPr>
                        <a:t>Lease payments </a:t>
                      </a:r>
                      <a:r>
                        <a:rPr sz="1600" spc="-5" dirty="0">
                          <a:latin typeface="Calibri"/>
                          <a:cs typeface="Calibri"/>
                        </a:rPr>
                        <a:t>made </a:t>
                      </a:r>
                      <a:r>
                        <a:rPr sz="1600" spc="-15" dirty="0">
                          <a:latin typeface="Calibri"/>
                          <a:cs typeface="Calibri"/>
                        </a:rPr>
                        <a:t>for </a:t>
                      </a:r>
                      <a:r>
                        <a:rPr sz="1600" spc="-5" dirty="0">
                          <a:latin typeface="Calibri"/>
                          <a:cs typeface="Calibri"/>
                        </a:rPr>
                        <a:t>the </a:t>
                      </a:r>
                      <a:r>
                        <a:rPr sz="1600" spc="-10" dirty="0">
                          <a:latin typeface="Calibri"/>
                          <a:cs typeface="Calibri"/>
                        </a:rPr>
                        <a:t>aforesaid </a:t>
                      </a:r>
                      <a:r>
                        <a:rPr sz="1600" spc="-5" dirty="0">
                          <a:latin typeface="Calibri"/>
                          <a:cs typeface="Calibri"/>
                        </a:rPr>
                        <a:t>lease of assets will be </a:t>
                      </a:r>
                      <a:r>
                        <a:rPr sz="1600" spc="-10" dirty="0">
                          <a:latin typeface="Calibri"/>
                          <a:cs typeface="Calibri"/>
                        </a:rPr>
                        <a:t>reflected </a:t>
                      </a:r>
                      <a:r>
                        <a:rPr sz="1600" spc="-5" dirty="0">
                          <a:latin typeface="Calibri"/>
                          <a:cs typeface="Calibri"/>
                        </a:rPr>
                        <a:t>as an </a:t>
                      </a:r>
                      <a:r>
                        <a:rPr sz="1600" spc="-10" dirty="0">
                          <a:latin typeface="Calibri"/>
                          <a:cs typeface="Calibri"/>
                        </a:rPr>
                        <a:t>expense, </a:t>
                      </a:r>
                      <a:r>
                        <a:rPr sz="1600" spc="-5" dirty="0">
                          <a:latin typeface="Calibri"/>
                          <a:cs typeface="Calibri"/>
                        </a:rPr>
                        <a:t>either </a:t>
                      </a:r>
                      <a:r>
                        <a:rPr sz="1600" spc="-10" dirty="0">
                          <a:latin typeface="Calibri"/>
                          <a:cs typeface="Calibri"/>
                        </a:rPr>
                        <a:t>on  straight </a:t>
                      </a:r>
                      <a:r>
                        <a:rPr sz="1600" spc="-5" dirty="0">
                          <a:latin typeface="Calibri"/>
                          <a:cs typeface="Calibri"/>
                        </a:rPr>
                        <a:t>line basis </a:t>
                      </a:r>
                      <a:r>
                        <a:rPr sz="1600" spc="-10" dirty="0">
                          <a:latin typeface="Calibri"/>
                          <a:cs typeface="Calibri"/>
                        </a:rPr>
                        <a:t>over </a:t>
                      </a:r>
                      <a:r>
                        <a:rPr sz="1600" spc="-5" dirty="0">
                          <a:latin typeface="Calibri"/>
                          <a:cs typeface="Calibri"/>
                        </a:rPr>
                        <a:t>the lease </a:t>
                      </a:r>
                      <a:r>
                        <a:rPr sz="1600" spc="-10" dirty="0">
                          <a:latin typeface="Calibri"/>
                          <a:cs typeface="Calibri"/>
                        </a:rPr>
                        <a:t>term </a:t>
                      </a:r>
                      <a:r>
                        <a:rPr sz="1600" spc="-5" dirty="0">
                          <a:latin typeface="Calibri"/>
                          <a:cs typeface="Calibri"/>
                        </a:rPr>
                        <a:t>or </a:t>
                      </a:r>
                      <a:r>
                        <a:rPr sz="1600" spc="-10" dirty="0">
                          <a:latin typeface="Calibri"/>
                          <a:cs typeface="Calibri"/>
                        </a:rPr>
                        <a:t>any </a:t>
                      </a:r>
                      <a:r>
                        <a:rPr sz="1600" spc="-5" dirty="0">
                          <a:latin typeface="Calibri"/>
                          <a:cs typeface="Calibri"/>
                        </a:rPr>
                        <a:t>other </a:t>
                      </a:r>
                      <a:r>
                        <a:rPr sz="1600" spc="-15" dirty="0">
                          <a:latin typeface="Calibri"/>
                          <a:cs typeface="Calibri"/>
                        </a:rPr>
                        <a:t>systematic </a:t>
                      </a:r>
                      <a:r>
                        <a:rPr sz="1600" spc="-5" dirty="0">
                          <a:latin typeface="Calibri"/>
                          <a:cs typeface="Calibri"/>
                        </a:rPr>
                        <a:t>basis, </a:t>
                      </a:r>
                      <a:r>
                        <a:rPr sz="1600" dirty="0">
                          <a:latin typeface="Calibri"/>
                          <a:cs typeface="Calibri"/>
                        </a:rPr>
                        <a:t>in </a:t>
                      </a:r>
                      <a:r>
                        <a:rPr sz="1600" spc="-5" dirty="0">
                          <a:latin typeface="Calibri"/>
                          <a:cs typeface="Calibri"/>
                        </a:rPr>
                        <a:t>the </a:t>
                      </a:r>
                      <a:r>
                        <a:rPr sz="1600" spc="-10" dirty="0">
                          <a:latin typeface="Calibri"/>
                          <a:cs typeface="Calibri"/>
                        </a:rPr>
                        <a:t>income</a:t>
                      </a:r>
                      <a:r>
                        <a:rPr sz="1600" spc="1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spc="-15" dirty="0">
                          <a:latin typeface="Calibri"/>
                          <a:cs typeface="Calibri"/>
                        </a:rPr>
                        <a:t>statement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8255" marB="0">
                    <a:solidFill>
                      <a:srgbClr val="DFF5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4" name="object 4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955"/>
              </a:lnSpc>
            </a:pPr>
            <a:r>
              <a:rPr lang="en-US" spc="-5"/>
              <a:t>Vinay Goyal</a:t>
            </a:r>
            <a:endParaRPr dirty="0"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176324" y="529590"/>
            <a:ext cx="8858250" cy="6807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-50" dirty="0"/>
              <a:t>Lessee </a:t>
            </a:r>
            <a:r>
              <a:rPr spc="-55" dirty="0"/>
              <a:t>accounting </a:t>
            </a:r>
            <a:r>
              <a:rPr spc="-45" dirty="0"/>
              <a:t>under </a:t>
            </a:r>
            <a:r>
              <a:rPr spc="-40" dirty="0"/>
              <a:t>Ind </a:t>
            </a:r>
            <a:r>
              <a:rPr spc="-25" dirty="0"/>
              <a:t>AS </a:t>
            </a:r>
            <a:r>
              <a:rPr spc="-45" dirty="0"/>
              <a:t>116</a:t>
            </a:r>
            <a:r>
              <a:rPr spc="-370" dirty="0"/>
              <a:t> </a:t>
            </a:r>
            <a:r>
              <a:rPr spc="-45" dirty="0"/>
              <a:t>(2/3)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2"/>
          <p:cNvGraphicFramePr>
            <a:graphicFrameLocks noGrp="1"/>
          </p:cNvGraphicFramePr>
          <p:nvPr/>
        </p:nvGraphicFramePr>
        <p:xfrm>
          <a:off x="256489" y="1386839"/>
          <a:ext cx="11697335" cy="4477586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37604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32129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05028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7E7E7E"/>
                      </a:solidFill>
                      <a:prstDash val="solid"/>
                    </a:lnT>
                    <a:lnB w="12700">
                      <a:solidFill>
                        <a:srgbClr val="4E67C7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7E7E7E"/>
                      </a:solidFill>
                      <a:prstDash val="solid"/>
                    </a:lnT>
                    <a:lnB w="12700">
                      <a:solidFill>
                        <a:srgbClr val="4E67C7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5467">
                <a:tc>
                  <a:txBody>
                    <a:bodyPr/>
                    <a:lstStyle/>
                    <a:p>
                      <a:pPr marL="68580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sz="180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Particulars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7620" marB="0">
                    <a:lnL w="12700">
                      <a:solidFill>
                        <a:srgbClr val="4E67C7"/>
                      </a:solidFill>
                      <a:prstDash val="solid"/>
                    </a:lnL>
                    <a:lnT w="12700">
                      <a:solidFill>
                        <a:srgbClr val="4E67C7"/>
                      </a:solidFill>
                      <a:prstDash val="solid"/>
                    </a:lnT>
                    <a:solidFill>
                      <a:srgbClr val="006FC0"/>
                    </a:solidFill>
                  </a:tcPr>
                </a:tc>
                <a:tc>
                  <a:txBody>
                    <a:bodyPr/>
                    <a:lstStyle/>
                    <a:p>
                      <a:pPr marL="287655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sz="1800" b="1" spc="-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Accounting</a:t>
                      </a:r>
                      <a:r>
                        <a:rPr sz="1800" b="1" spc="-4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treatment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7620" marB="0">
                    <a:lnR w="12700">
                      <a:solidFill>
                        <a:srgbClr val="4E67C7"/>
                      </a:solidFill>
                      <a:prstDash val="solid"/>
                    </a:lnR>
                    <a:lnT w="12700">
                      <a:solidFill>
                        <a:srgbClr val="4E67C7"/>
                      </a:solidFill>
                      <a:prstDash val="solid"/>
                    </a:lnT>
                    <a:solidFill>
                      <a:srgbClr val="006F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057091">
                <a:tc>
                  <a:txBody>
                    <a:bodyPr/>
                    <a:lstStyle/>
                    <a:p>
                      <a:pPr marL="68580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sz="1550" spc="-10" dirty="0">
                          <a:latin typeface="Calibri"/>
                          <a:cs typeface="Calibri"/>
                        </a:rPr>
                        <a:t>Renewal/</a:t>
                      </a:r>
                      <a:endParaRPr sz="1550">
                        <a:latin typeface="Calibri"/>
                        <a:cs typeface="Calibri"/>
                      </a:endParaRPr>
                    </a:p>
                    <a:p>
                      <a:pPr marL="68580">
                        <a:lnSpc>
                          <a:spcPct val="100000"/>
                        </a:lnSpc>
                        <a:spcBef>
                          <a:spcPts val="275"/>
                        </a:spcBef>
                      </a:pPr>
                      <a:r>
                        <a:rPr sz="1550" spc="-5" dirty="0">
                          <a:latin typeface="Calibri"/>
                          <a:cs typeface="Calibri"/>
                        </a:rPr>
                        <a:t>Modification</a:t>
                      </a:r>
                      <a:endParaRPr sz="1550">
                        <a:latin typeface="Calibri"/>
                        <a:cs typeface="Calibri"/>
                      </a:endParaRPr>
                    </a:p>
                  </a:txBody>
                  <a:tcPr marL="0" marR="0" marT="7620" marB="0"/>
                </a:tc>
                <a:tc>
                  <a:txBody>
                    <a:bodyPr/>
                    <a:lstStyle/>
                    <a:p>
                      <a:pPr marL="630555" indent="-343535">
                        <a:lnSpc>
                          <a:spcPct val="100000"/>
                        </a:lnSpc>
                        <a:spcBef>
                          <a:spcPts val="60"/>
                        </a:spcBef>
                        <a:buFont typeface="Symbol"/>
                        <a:buChar char=""/>
                        <a:tabLst>
                          <a:tab pos="630555" algn="l"/>
                          <a:tab pos="631190" algn="l"/>
                        </a:tabLst>
                      </a:pPr>
                      <a:r>
                        <a:rPr sz="1550" b="1" spc="-15" dirty="0">
                          <a:latin typeface="Calibri"/>
                          <a:cs typeface="Calibri"/>
                        </a:rPr>
                        <a:t>Any </a:t>
                      </a:r>
                      <a:r>
                        <a:rPr sz="1550" b="1" spc="-5" dirty="0">
                          <a:latin typeface="Calibri"/>
                          <a:cs typeface="Calibri"/>
                        </a:rPr>
                        <a:t>lease modification </a:t>
                      </a:r>
                      <a:r>
                        <a:rPr sz="1550" b="1" spc="-10" dirty="0">
                          <a:latin typeface="Calibri"/>
                          <a:cs typeface="Calibri"/>
                        </a:rPr>
                        <a:t>to </a:t>
                      </a:r>
                      <a:r>
                        <a:rPr sz="1550" b="1" spc="-5" dirty="0">
                          <a:latin typeface="Calibri"/>
                          <a:cs typeface="Calibri"/>
                        </a:rPr>
                        <a:t>be </a:t>
                      </a:r>
                      <a:r>
                        <a:rPr sz="1550" b="1" spc="-10" dirty="0">
                          <a:latin typeface="Calibri"/>
                          <a:cs typeface="Calibri"/>
                        </a:rPr>
                        <a:t>accounted </a:t>
                      </a:r>
                      <a:r>
                        <a:rPr sz="1550" b="1" spc="-15" dirty="0">
                          <a:latin typeface="Calibri"/>
                          <a:cs typeface="Calibri"/>
                        </a:rPr>
                        <a:t>for </a:t>
                      </a:r>
                      <a:r>
                        <a:rPr sz="1550" b="1" spc="-5" dirty="0">
                          <a:latin typeface="Calibri"/>
                          <a:cs typeface="Calibri"/>
                        </a:rPr>
                        <a:t>as a </a:t>
                      </a:r>
                      <a:r>
                        <a:rPr sz="1550" b="1" spc="-15" dirty="0">
                          <a:latin typeface="Calibri"/>
                          <a:cs typeface="Calibri"/>
                        </a:rPr>
                        <a:t>separate </a:t>
                      </a:r>
                      <a:r>
                        <a:rPr sz="1550" b="1" spc="-5" dirty="0">
                          <a:latin typeface="Calibri"/>
                          <a:cs typeface="Calibri"/>
                        </a:rPr>
                        <a:t>lease if</a:t>
                      </a:r>
                      <a:r>
                        <a:rPr sz="1550" b="1" spc="5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550" b="1" spc="-5" dirty="0">
                          <a:latin typeface="Calibri"/>
                          <a:cs typeface="Calibri"/>
                        </a:rPr>
                        <a:t>–</a:t>
                      </a:r>
                      <a:endParaRPr sz="1550">
                        <a:latin typeface="Calibri"/>
                        <a:cs typeface="Calibri"/>
                      </a:endParaRPr>
                    </a:p>
                    <a:p>
                      <a:pPr marL="937260" lvl="1" indent="-285750">
                        <a:lnSpc>
                          <a:spcPct val="100000"/>
                        </a:lnSpc>
                        <a:spcBef>
                          <a:spcPts val="275"/>
                        </a:spcBef>
                        <a:buFont typeface="Courier New"/>
                        <a:buChar char="o"/>
                        <a:tabLst>
                          <a:tab pos="937894" algn="l"/>
                        </a:tabLst>
                      </a:pPr>
                      <a:r>
                        <a:rPr sz="1550" dirty="0">
                          <a:latin typeface="Calibri"/>
                          <a:cs typeface="Calibri"/>
                        </a:rPr>
                        <a:t>the </a:t>
                      </a:r>
                      <a:r>
                        <a:rPr sz="1550" spc="-5" dirty="0">
                          <a:latin typeface="Calibri"/>
                          <a:cs typeface="Calibri"/>
                        </a:rPr>
                        <a:t>modification increases </a:t>
                      </a:r>
                      <a:r>
                        <a:rPr sz="1550" dirty="0">
                          <a:latin typeface="Calibri"/>
                          <a:cs typeface="Calibri"/>
                        </a:rPr>
                        <a:t>the </a:t>
                      </a:r>
                      <a:r>
                        <a:rPr sz="1550" spc="-10" dirty="0">
                          <a:latin typeface="Calibri"/>
                          <a:cs typeface="Calibri"/>
                        </a:rPr>
                        <a:t>scope </a:t>
                      </a:r>
                      <a:r>
                        <a:rPr sz="1550" spc="-5" dirty="0">
                          <a:latin typeface="Calibri"/>
                          <a:cs typeface="Calibri"/>
                        </a:rPr>
                        <a:t>of </a:t>
                      </a:r>
                      <a:r>
                        <a:rPr sz="1550" dirty="0">
                          <a:latin typeface="Calibri"/>
                          <a:cs typeface="Calibri"/>
                        </a:rPr>
                        <a:t>the </a:t>
                      </a:r>
                      <a:r>
                        <a:rPr sz="1550" spc="-5" dirty="0">
                          <a:latin typeface="Calibri"/>
                          <a:cs typeface="Calibri"/>
                        </a:rPr>
                        <a:t>lease </a:t>
                      </a:r>
                      <a:r>
                        <a:rPr sz="1550" spc="-10" dirty="0">
                          <a:latin typeface="Calibri"/>
                          <a:cs typeface="Calibri"/>
                        </a:rPr>
                        <a:t>by </a:t>
                      </a:r>
                      <a:r>
                        <a:rPr sz="1550" spc="-15" dirty="0">
                          <a:latin typeface="Calibri"/>
                          <a:cs typeface="Calibri"/>
                        </a:rPr>
                        <a:t>way </a:t>
                      </a:r>
                      <a:r>
                        <a:rPr sz="1550" spc="-5" dirty="0">
                          <a:latin typeface="Calibri"/>
                          <a:cs typeface="Calibri"/>
                        </a:rPr>
                        <a:t>of </a:t>
                      </a:r>
                      <a:r>
                        <a:rPr sz="1550" dirty="0">
                          <a:latin typeface="Calibri"/>
                          <a:cs typeface="Calibri"/>
                        </a:rPr>
                        <a:t>addition </a:t>
                      </a:r>
                      <a:r>
                        <a:rPr sz="1550" spc="-5" dirty="0">
                          <a:latin typeface="Calibri"/>
                          <a:cs typeface="Calibri"/>
                        </a:rPr>
                        <a:t>of </a:t>
                      </a:r>
                      <a:r>
                        <a:rPr sz="1550" spc="-10" dirty="0">
                          <a:latin typeface="Calibri"/>
                          <a:cs typeface="Calibri"/>
                        </a:rPr>
                        <a:t>ROU </a:t>
                      </a:r>
                      <a:r>
                        <a:rPr sz="1550" spc="-5" dirty="0">
                          <a:latin typeface="Calibri"/>
                          <a:cs typeface="Calibri"/>
                        </a:rPr>
                        <a:t>of one or </a:t>
                      </a:r>
                      <a:r>
                        <a:rPr sz="1550" spc="-10" dirty="0">
                          <a:latin typeface="Calibri"/>
                          <a:cs typeface="Calibri"/>
                        </a:rPr>
                        <a:t>more </a:t>
                      </a:r>
                      <a:r>
                        <a:rPr sz="1550" spc="-5" dirty="0">
                          <a:latin typeface="Calibri"/>
                          <a:cs typeface="Calibri"/>
                        </a:rPr>
                        <a:t>assets</a:t>
                      </a:r>
                      <a:r>
                        <a:rPr sz="1550" spc="-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550" dirty="0">
                          <a:latin typeface="Calibri"/>
                          <a:cs typeface="Calibri"/>
                        </a:rPr>
                        <a:t>and</a:t>
                      </a:r>
                      <a:endParaRPr sz="1550">
                        <a:latin typeface="Calibri"/>
                        <a:cs typeface="Calibri"/>
                      </a:endParaRPr>
                    </a:p>
                    <a:p>
                      <a:pPr marL="937260" lvl="1" indent="-285750">
                        <a:lnSpc>
                          <a:spcPct val="100000"/>
                        </a:lnSpc>
                        <a:spcBef>
                          <a:spcPts val="280"/>
                        </a:spcBef>
                        <a:buFont typeface="Courier New"/>
                        <a:buChar char="o"/>
                        <a:tabLst>
                          <a:tab pos="937894" algn="l"/>
                        </a:tabLst>
                      </a:pPr>
                      <a:r>
                        <a:rPr sz="1550" spc="-10" dirty="0">
                          <a:latin typeface="Calibri"/>
                          <a:cs typeface="Calibri"/>
                        </a:rPr>
                        <a:t>there </a:t>
                      </a:r>
                      <a:r>
                        <a:rPr sz="1550" spc="-5" dirty="0">
                          <a:latin typeface="Calibri"/>
                          <a:cs typeface="Calibri"/>
                        </a:rPr>
                        <a:t>is a </a:t>
                      </a:r>
                      <a:r>
                        <a:rPr sz="1550" spc="-10" dirty="0">
                          <a:latin typeface="Calibri"/>
                          <a:cs typeface="Calibri"/>
                        </a:rPr>
                        <a:t>corresponding </a:t>
                      </a:r>
                      <a:r>
                        <a:rPr sz="1550" spc="-5" dirty="0">
                          <a:latin typeface="Calibri"/>
                          <a:cs typeface="Calibri"/>
                        </a:rPr>
                        <a:t>increase in the </a:t>
                      </a:r>
                      <a:r>
                        <a:rPr sz="1550" spc="-10" dirty="0">
                          <a:latin typeface="Calibri"/>
                          <a:cs typeface="Calibri"/>
                        </a:rPr>
                        <a:t>consideration </a:t>
                      </a:r>
                      <a:r>
                        <a:rPr sz="1550" spc="-20" dirty="0">
                          <a:latin typeface="Calibri"/>
                          <a:cs typeface="Calibri"/>
                        </a:rPr>
                        <a:t>for </a:t>
                      </a:r>
                      <a:r>
                        <a:rPr sz="1550" spc="-5" dirty="0">
                          <a:latin typeface="Calibri"/>
                          <a:cs typeface="Calibri"/>
                        </a:rPr>
                        <a:t>lease </a:t>
                      </a:r>
                      <a:r>
                        <a:rPr sz="1550" spc="-20" dirty="0">
                          <a:latin typeface="Calibri"/>
                          <a:cs typeface="Calibri"/>
                        </a:rPr>
                        <a:t>for </a:t>
                      </a:r>
                      <a:r>
                        <a:rPr sz="1550" spc="-5" dirty="0">
                          <a:latin typeface="Calibri"/>
                          <a:cs typeface="Calibri"/>
                        </a:rPr>
                        <a:t>increase in</a:t>
                      </a:r>
                      <a:r>
                        <a:rPr sz="155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550" spc="-10" dirty="0">
                          <a:latin typeface="Calibri"/>
                          <a:cs typeface="Calibri"/>
                        </a:rPr>
                        <a:t>scope</a:t>
                      </a:r>
                      <a:endParaRPr sz="1550">
                        <a:latin typeface="Calibri"/>
                        <a:cs typeface="Calibri"/>
                      </a:endParaRPr>
                    </a:p>
                    <a:p>
                      <a:pPr marL="630555" marR="57150" indent="-342900">
                        <a:lnSpc>
                          <a:spcPts val="2150"/>
                        </a:lnSpc>
                        <a:spcBef>
                          <a:spcPts val="105"/>
                        </a:spcBef>
                        <a:buFont typeface="Symbol"/>
                        <a:buChar char=""/>
                        <a:tabLst>
                          <a:tab pos="630555" algn="l"/>
                          <a:tab pos="631190" algn="l"/>
                        </a:tabLst>
                      </a:pPr>
                      <a:r>
                        <a:rPr sz="1550" b="1" spc="-5" dirty="0">
                          <a:latin typeface="Calibri"/>
                          <a:cs typeface="Calibri"/>
                        </a:rPr>
                        <a:t>If the lease modification is not accounted </a:t>
                      </a:r>
                      <a:r>
                        <a:rPr sz="1550" b="1" spc="-10" dirty="0">
                          <a:latin typeface="Calibri"/>
                          <a:cs typeface="Calibri"/>
                        </a:rPr>
                        <a:t>for </a:t>
                      </a:r>
                      <a:r>
                        <a:rPr sz="1550" b="1" spc="-5" dirty="0">
                          <a:latin typeface="Calibri"/>
                          <a:cs typeface="Calibri"/>
                        </a:rPr>
                        <a:t>as a </a:t>
                      </a:r>
                      <a:r>
                        <a:rPr sz="1550" b="1" spc="-15" dirty="0">
                          <a:latin typeface="Calibri"/>
                          <a:cs typeface="Calibri"/>
                        </a:rPr>
                        <a:t>separate </a:t>
                      </a:r>
                      <a:r>
                        <a:rPr sz="1550" b="1" spc="-5" dirty="0">
                          <a:latin typeface="Calibri"/>
                          <a:cs typeface="Calibri"/>
                        </a:rPr>
                        <a:t>lease, the accounting </a:t>
                      </a:r>
                      <a:r>
                        <a:rPr sz="1550" b="1" spc="-10" dirty="0">
                          <a:latin typeface="Calibri"/>
                          <a:cs typeface="Calibri"/>
                        </a:rPr>
                        <a:t>treatment </a:t>
                      </a:r>
                      <a:r>
                        <a:rPr sz="1550" b="1" spc="-15" dirty="0">
                          <a:latin typeface="Calibri"/>
                          <a:cs typeface="Calibri"/>
                        </a:rPr>
                        <a:t>for </a:t>
                      </a:r>
                      <a:r>
                        <a:rPr sz="1550" b="1" dirty="0">
                          <a:latin typeface="Calibri"/>
                          <a:cs typeface="Calibri"/>
                        </a:rPr>
                        <a:t>the </a:t>
                      </a:r>
                      <a:r>
                        <a:rPr sz="1550" b="1" spc="-5" dirty="0">
                          <a:latin typeface="Calibri"/>
                          <a:cs typeface="Calibri"/>
                        </a:rPr>
                        <a:t>same will be as  under</a:t>
                      </a:r>
                      <a:r>
                        <a:rPr sz="1550" b="1" spc="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550" b="1" spc="-5" dirty="0">
                          <a:latin typeface="Calibri"/>
                          <a:cs typeface="Calibri"/>
                        </a:rPr>
                        <a:t>–</a:t>
                      </a:r>
                      <a:endParaRPr sz="1550">
                        <a:latin typeface="Calibri"/>
                        <a:cs typeface="Calibri"/>
                      </a:endParaRPr>
                    </a:p>
                    <a:p>
                      <a:pPr marL="937260" lvl="1" indent="-285750">
                        <a:lnSpc>
                          <a:spcPct val="100000"/>
                        </a:lnSpc>
                        <a:spcBef>
                          <a:spcPts val="155"/>
                        </a:spcBef>
                        <a:buFont typeface="Courier New"/>
                        <a:buChar char="o"/>
                        <a:tabLst>
                          <a:tab pos="937894" algn="l"/>
                        </a:tabLst>
                      </a:pPr>
                      <a:r>
                        <a:rPr sz="1550" spc="-5" dirty="0">
                          <a:latin typeface="Calibri"/>
                          <a:cs typeface="Calibri"/>
                        </a:rPr>
                        <a:t>The </a:t>
                      </a:r>
                      <a:r>
                        <a:rPr sz="1550" spc="-10" dirty="0">
                          <a:latin typeface="Calibri"/>
                          <a:cs typeface="Calibri"/>
                        </a:rPr>
                        <a:t>consideration </a:t>
                      </a:r>
                      <a:r>
                        <a:rPr sz="1550" spc="-5" dirty="0">
                          <a:latin typeface="Calibri"/>
                          <a:cs typeface="Calibri"/>
                        </a:rPr>
                        <a:t>in </a:t>
                      </a:r>
                      <a:r>
                        <a:rPr sz="1550" spc="-10" dirty="0">
                          <a:latin typeface="Calibri"/>
                          <a:cs typeface="Calibri"/>
                        </a:rPr>
                        <a:t>respect </a:t>
                      </a:r>
                      <a:r>
                        <a:rPr sz="1550" spc="-5" dirty="0">
                          <a:latin typeface="Calibri"/>
                          <a:cs typeface="Calibri"/>
                        </a:rPr>
                        <a:t>of the modified lease will be </a:t>
                      </a:r>
                      <a:r>
                        <a:rPr sz="1550" spc="-10" dirty="0">
                          <a:latin typeface="Calibri"/>
                          <a:cs typeface="Calibri"/>
                        </a:rPr>
                        <a:t>allocated between </a:t>
                      </a:r>
                      <a:r>
                        <a:rPr sz="1550" spc="-5" dirty="0">
                          <a:latin typeface="Calibri"/>
                          <a:cs typeface="Calibri"/>
                        </a:rPr>
                        <a:t>lease and non-lease </a:t>
                      </a:r>
                      <a:r>
                        <a:rPr sz="1550" spc="-10" dirty="0">
                          <a:latin typeface="Calibri"/>
                          <a:cs typeface="Calibri"/>
                        </a:rPr>
                        <a:t>component </a:t>
                      </a:r>
                      <a:r>
                        <a:rPr sz="1550" spc="-5" dirty="0">
                          <a:latin typeface="Calibri"/>
                          <a:cs typeface="Calibri"/>
                        </a:rPr>
                        <a:t>if</a:t>
                      </a:r>
                      <a:r>
                        <a:rPr sz="1550" spc="114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550" spc="-35" dirty="0">
                          <a:latin typeface="Calibri"/>
                          <a:cs typeface="Calibri"/>
                        </a:rPr>
                        <a:t>any.</a:t>
                      </a:r>
                      <a:endParaRPr sz="1550">
                        <a:latin typeface="Calibri"/>
                        <a:cs typeface="Calibri"/>
                      </a:endParaRPr>
                    </a:p>
                    <a:p>
                      <a:pPr marL="937260" marR="60325" lvl="1" indent="-285115">
                        <a:lnSpc>
                          <a:spcPts val="2140"/>
                        </a:lnSpc>
                        <a:spcBef>
                          <a:spcPts val="114"/>
                        </a:spcBef>
                        <a:buFont typeface="Courier New"/>
                        <a:buChar char="o"/>
                        <a:tabLst>
                          <a:tab pos="937894" algn="l"/>
                        </a:tabLst>
                      </a:pPr>
                      <a:r>
                        <a:rPr sz="1550" spc="-15" dirty="0">
                          <a:latin typeface="Calibri"/>
                          <a:cs typeface="Calibri"/>
                        </a:rPr>
                        <a:t>Alternatively, </a:t>
                      </a:r>
                      <a:r>
                        <a:rPr sz="1550" spc="-5" dirty="0">
                          <a:latin typeface="Calibri"/>
                          <a:cs typeface="Calibri"/>
                        </a:rPr>
                        <a:t>the lessee </a:t>
                      </a:r>
                      <a:r>
                        <a:rPr sz="1550" spc="-10" dirty="0">
                          <a:latin typeface="Calibri"/>
                          <a:cs typeface="Calibri"/>
                        </a:rPr>
                        <a:t>may </a:t>
                      </a:r>
                      <a:r>
                        <a:rPr sz="1550" spc="-5" dirty="0">
                          <a:latin typeface="Calibri"/>
                          <a:cs typeface="Calibri"/>
                        </a:rPr>
                        <a:t>choose not </a:t>
                      </a:r>
                      <a:r>
                        <a:rPr sz="1550" spc="-10" dirty="0">
                          <a:latin typeface="Calibri"/>
                          <a:cs typeface="Calibri"/>
                        </a:rPr>
                        <a:t>to allocate </a:t>
                      </a:r>
                      <a:r>
                        <a:rPr sz="1550" spc="-5" dirty="0">
                          <a:latin typeface="Calibri"/>
                          <a:cs typeface="Calibri"/>
                        </a:rPr>
                        <a:t>the </a:t>
                      </a:r>
                      <a:r>
                        <a:rPr sz="1550" spc="-10" dirty="0">
                          <a:latin typeface="Calibri"/>
                          <a:cs typeface="Calibri"/>
                        </a:rPr>
                        <a:t>consideration between </a:t>
                      </a:r>
                      <a:r>
                        <a:rPr sz="1550" spc="-5" dirty="0">
                          <a:latin typeface="Calibri"/>
                          <a:cs typeface="Calibri"/>
                        </a:rPr>
                        <a:t>lease and non-lease </a:t>
                      </a:r>
                      <a:r>
                        <a:rPr sz="1550" spc="-10" dirty="0">
                          <a:latin typeface="Calibri"/>
                          <a:cs typeface="Calibri"/>
                        </a:rPr>
                        <a:t>component and  instead account </a:t>
                      </a:r>
                      <a:r>
                        <a:rPr sz="1550" spc="-20" dirty="0">
                          <a:latin typeface="Calibri"/>
                          <a:cs typeface="Calibri"/>
                        </a:rPr>
                        <a:t>for </a:t>
                      </a:r>
                      <a:r>
                        <a:rPr sz="1550" spc="-5" dirty="0">
                          <a:latin typeface="Calibri"/>
                          <a:cs typeface="Calibri"/>
                        </a:rPr>
                        <a:t>the </a:t>
                      </a:r>
                      <a:r>
                        <a:rPr sz="1550" spc="-10" dirty="0">
                          <a:latin typeface="Calibri"/>
                          <a:cs typeface="Calibri"/>
                        </a:rPr>
                        <a:t>entire </a:t>
                      </a:r>
                      <a:r>
                        <a:rPr sz="1550" spc="-5" dirty="0">
                          <a:latin typeface="Calibri"/>
                          <a:cs typeface="Calibri"/>
                        </a:rPr>
                        <a:t>modification as a lease</a:t>
                      </a:r>
                      <a:r>
                        <a:rPr sz="15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550" spc="-10" dirty="0">
                          <a:latin typeface="Calibri"/>
                          <a:cs typeface="Calibri"/>
                        </a:rPr>
                        <a:t>component.</a:t>
                      </a:r>
                      <a:endParaRPr sz="1550">
                        <a:latin typeface="Calibri"/>
                        <a:cs typeface="Calibri"/>
                      </a:endParaRPr>
                    </a:p>
                    <a:p>
                      <a:pPr marL="937260" marR="58419" lvl="1" indent="-285115">
                        <a:lnSpc>
                          <a:spcPts val="2140"/>
                        </a:lnSpc>
                        <a:spcBef>
                          <a:spcPts val="5"/>
                        </a:spcBef>
                        <a:buFont typeface="Courier New"/>
                        <a:buChar char="o"/>
                        <a:tabLst>
                          <a:tab pos="937894" algn="l"/>
                        </a:tabLst>
                      </a:pPr>
                      <a:r>
                        <a:rPr sz="1550" spc="-5" dirty="0">
                          <a:latin typeface="Calibri"/>
                          <a:cs typeface="Calibri"/>
                        </a:rPr>
                        <a:t>The lease liability </a:t>
                      </a:r>
                      <a:r>
                        <a:rPr sz="1550" spc="-10" dirty="0">
                          <a:latin typeface="Calibri"/>
                          <a:cs typeface="Calibri"/>
                        </a:rPr>
                        <a:t>to </a:t>
                      </a:r>
                      <a:r>
                        <a:rPr sz="1550" spc="-5" dirty="0">
                          <a:latin typeface="Calibri"/>
                          <a:cs typeface="Calibri"/>
                        </a:rPr>
                        <a:t>be </a:t>
                      </a:r>
                      <a:r>
                        <a:rPr sz="1550" spc="-10" dirty="0">
                          <a:latin typeface="Calibri"/>
                          <a:cs typeface="Calibri"/>
                        </a:rPr>
                        <a:t>remeasured by discounting </a:t>
                      </a:r>
                      <a:r>
                        <a:rPr sz="1550" spc="-5" dirty="0">
                          <a:latin typeface="Calibri"/>
                          <a:cs typeface="Calibri"/>
                        </a:rPr>
                        <a:t>the </a:t>
                      </a:r>
                      <a:r>
                        <a:rPr sz="1550" spc="-10" dirty="0">
                          <a:latin typeface="Calibri"/>
                          <a:cs typeface="Calibri"/>
                        </a:rPr>
                        <a:t>revised </a:t>
                      </a:r>
                      <a:r>
                        <a:rPr sz="1550" spc="-5" dirty="0">
                          <a:latin typeface="Calibri"/>
                          <a:cs typeface="Calibri"/>
                        </a:rPr>
                        <a:t>lease </a:t>
                      </a:r>
                      <a:r>
                        <a:rPr sz="1550" spc="-10" dirty="0">
                          <a:latin typeface="Calibri"/>
                          <a:cs typeface="Calibri"/>
                        </a:rPr>
                        <a:t>payments using </a:t>
                      </a:r>
                      <a:r>
                        <a:rPr sz="1550" spc="-5" dirty="0">
                          <a:latin typeface="Calibri"/>
                          <a:cs typeface="Calibri"/>
                        </a:rPr>
                        <a:t>a </a:t>
                      </a:r>
                      <a:r>
                        <a:rPr sz="1550" spc="-10" dirty="0">
                          <a:latin typeface="Calibri"/>
                          <a:cs typeface="Calibri"/>
                        </a:rPr>
                        <a:t>revised discount </a:t>
                      </a:r>
                      <a:r>
                        <a:rPr sz="1550" spc="-15" dirty="0">
                          <a:latin typeface="Calibri"/>
                          <a:cs typeface="Calibri"/>
                        </a:rPr>
                        <a:t>rate, </a:t>
                      </a:r>
                      <a:r>
                        <a:rPr sz="1550" spc="-5" dirty="0">
                          <a:latin typeface="Calibri"/>
                          <a:cs typeface="Calibri"/>
                        </a:rPr>
                        <a:t>which is  either the </a:t>
                      </a:r>
                      <a:r>
                        <a:rPr sz="1550" spc="-10" dirty="0">
                          <a:latin typeface="Calibri"/>
                          <a:cs typeface="Calibri"/>
                        </a:rPr>
                        <a:t>interest </a:t>
                      </a:r>
                      <a:r>
                        <a:rPr sz="1550" spc="-20" dirty="0">
                          <a:latin typeface="Calibri"/>
                          <a:cs typeface="Calibri"/>
                        </a:rPr>
                        <a:t>rate </a:t>
                      </a:r>
                      <a:r>
                        <a:rPr sz="1550" spc="-5" dirty="0">
                          <a:latin typeface="Calibri"/>
                          <a:cs typeface="Calibri"/>
                        </a:rPr>
                        <a:t>implicit in the lease or </a:t>
                      </a:r>
                      <a:r>
                        <a:rPr sz="1550" spc="-20" dirty="0">
                          <a:latin typeface="Calibri"/>
                          <a:cs typeface="Calibri"/>
                        </a:rPr>
                        <a:t>lessee’s </a:t>
                      </a:r>
                      <a:r>
                        <a:rPr sz="1550" spc="-10" dirty="0">
                          <a:latin typeface="Calibri"/>
                          <a:cs typeface="Calibri"/>
                        </a:rPr>
                        <a:t>incremental borrowing </a:t>
                      </a:r>
                      <a:r>
                        <a:rPr sz="1550" spc="-20" dirty="0">
                          <a:latin typeface="Calibri"/>
                          <a:cs typeface="Calibri"/>
                        </a:rPr>
                        <a:t>rate </a:t>
                      </a:r>
                      <a:r>
                        <a:rPr sz="1550" spc="-10" dirty="0">
                          <a:latin typeface="Calibri"/>
                          <a:cs typeface="Calibri"/>
                        </a:rPr>
                        <a:t>at </a:t>
                      </a:r>
                      <a:r>
                        <a:rPr sz="1550" spc="-5" dirty="0">
                          <a:latin typeface="Calibri"/>
                          <a:cs typeface="Calibri"/>
                        </a:rPr>
                        <a:t>the </a:t>
                      </a:r>
                      <a:r>
                        <a:rPr sz="1550" spc="-10" dirty="0">
                          <a:latin typeface="Calibri"/>
                          <a:cs typeface="Calibri"/>
                        </a:rPr>
                        <a:t>date </a:t>
                      </a:r>
                      <a:r>
                        <a:rPr sz="1550" spc="-5" dirty="0">
                          <a:latin typeface="Calibri"/>
                          <a:cs typeface="Calibri"/>
                        </a:rPr>
                        <a:t>of</a:t>
                      </a:r>
                      <a:r>
                        <a:rPr sz="1550" spc="16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550" spc="-5" dirty="0">
                          <a:latin typeface="Calibri"/>
                          <a:cs typeface="Calibri"/>
                        </a:rPr>
                        <a:t>modification.</a:t>
                      </a:r>
                      <a:endParaRPr sz="1550">
                        <a:latin typeface="Calibri"/>
                        <a:cs typeface="Calibri"/>
                      </a:endParaRPr>
                    </a:p>
                    <a:p>
                      <a:pPr marL="630555" indent="-343535">
                        <a:lnSpc>
                          <a:spcPct val="100000"/>
                        </a:lnSpc>
                        <a:spcBef>
                          <a:spcPts val="155"/>
                        </a:spcBef>
                        <a:buFont typeface="Symbol"/>
                        <a:buChar char=""/>
                        <a:tabLst>
                          <a:tab pos="630555" algn="l"/>
                          <a:tab pos="631190" algn="l"/>
                        </a:tabLst>
                      </a:pPr>
                      <a:r>
                        <a:rPr sz="1550" b="1" spc="-5" dirty="0">
                          <a:latin typeface="Calibri"/>
                          <a:cs typeface="Calibri"/>
                        </a:rPr>
                        <a:t>If the modification results in a </a:t>
                      </a:r>
                      <a:r>
                        <a:rPr sz="1550" b="1" spc="-10" dirty="0">
                          <a:latin typeface="Calibri"/>
                          <a:cs typeface="Calibri"/>
                        </a:rPr>
                        <a:t>reduction </a:t>
                      </a:r>
                      <a:r>
                        <a:rPr sz="1550" b="1" spc="-5" dirty="0">
                          <a:latin typeface="Calibri"/>
                          <a:cs typeface="Calibri"/>
                        </a:rPr>
                        <a:t>in the </a:t>
                      </a:r>
                      <a:r>
                        <a:rPr sz="1550" b="1" spc="-10" dirty="0">
                          <a:latin typeface="Calibri"/>
                          <a:cs typeface="Calibri"/>
                        </a:rPr>
                        <a:t>scope </a:t>
                      </a:r>
                      <a:r>
                        <a:rPr sz="1550" b="1" spc="-5" dirty="0">
                          <a:latin typeface="Calibri"/>
                          <a:cs typeface="Calibri"/>
                        </a:rPr>
                        <a:t>of lease, the </a:t>
                      </a:r>
                      <a:r>
                        <a:rPr sz="1550" b="1" spc="-10" dirty="0">
                          <a:latin typeface="Calibri"/>
                          <a:cs typeface="Calibri"/>
                        </a:rPr>
                        <a:t>following </a:t>
                      </a:r>
                      <a:r>
                        <a:rPr sz="1550" b="1" spc="-5" dirty="0">
                          <a:latin typeface="Calibri"/>
                          <a:cs typeface="Calibri"/>
                        </a:rPr>
                        <a:t>treatment need </a:t>
                      </a:r>
                      <a:r>
                        <a:rPr sz="1550" b="1" spc="-10" dirty="0">
                          <a:latin typeface="Calibri"/>
                          <a:cs typeface="Calibri"/>
                        </a:rPr>
                        <a:t>to </a:t>
                      </a:r>
                      <a:r>
                        <a:rPr sz="1550" b="1" spc="-5" dirty="0">
                          <a:latin typeface="Calibri"/>
                          <a:cs typeface="Calibri"/>
                        </a:rPr>
                        <a:t>be done</a:t>
                      </a:r>
                      <a:r>
                        <a:rPr sz="1550" b="1" spc="1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550" b="1" spc="-5" dirty="0">
                          <a:latin typeface="Calibri"/>
                          <a:cs typeface="Calibri"/>
                        </a:rPr>
                        <a:t>–</a:t>
                      </a:r>
                      <a:endParaRPr sz="1550">
                        <a:latin typeface="Calibri"/>
                        <a:cs typeface="Calibri"/>
                      </a:endParaRPr>
                    </a:p>
                    <a:p>
                      <a:pPr marL="937260" lvl="1" indent="-285750">
                        <a:lnSpc>
                          <a:spcPct val="100000"/>
                        </a:lnSpc>
                        <a:spcBef>
                          <a:spcPts val="275"/>
                        </a:spcBef>
                        <a:buFont typeface="Courier New"/>
                        <a:buChar char="o"/>
                        <a:tabLst>
                          <a:tab pos="937894" algn="l"/>
                        </a:tabLst>
                      </a:pPr>
                      <a:r>
                        <a:rPr sz="1550" spc="-5" dirty="0">
                          <a:latin typeface="Calibri"/>
                          <a:cs typeface="Calibri"/>
                        </a:rPr>
                        <a:t>The carrying amount of the </a:t>
                      </a:r>
                      <a:r>
                        <a:rPr sz="1550" spc="-10" dirty="0">
                          <a:latin typeface="Calibri"/>
                          <a:cs typeface="Calibri"/>
                        </a:rPr>
                        <a:t>ROU asset to </a:t>
                      </a:r>
                      <a:r>
                        <a:rPr sz="1550" spc="-5" dirty="0">
                          <a:latin typeface="Calibri"/>
                          <a:cs typeface="Calibri"/>
                        </a:rPr>
                        <a:t>be</a:t>
                      </a:r>
                      <a:r>
                        <a:rPr sz="1550" spc="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550" spc="-5" dirty="0">
                          <a:latin typeface="Calibri"/>
                          <a:cs typeface="Calibri"/>
                        </a:rPr>
                        <a:t>reduced</a:t>
                      </a:r>
                      <a:endParaRPr sz="1550">
                        <a:latin typeface="Calibri"/>
                        <a:cs typeface="Calibri"/>
                      </a:endParaRPr>
                    </a:p>
                    <a:p>
                      <a:pPr marL="937260" lvl="1" indent="-285750">
                        <a:lnSpc>
                          <a:spcPct val="100000"/>
                        </a:lnSpc>
                        <a:spcBef>
                          <a:spcPts val="290"/>
                        </a:spcBef>
                        <a:buFont typeface="Courier New"/>
                        <a:buChar char="o"/>
                        <a:tabLst>
                          <a:tab pos="937894" algn="l"/>
                        </a:tabLst>
                      </a:pPr>
                      <a:r>
                        <a:rPr sz="1550" spc="-10" dirty="0">
                          <a:latin typeface="Calibri"/>
                          <a:cs typeface="Calibri"/>
                        </a:rPr>
                        <a:t>Profit/loss </a:t>
                      </a:r>
                      <a:r>
                        <a:rPr sz="1550" spc="-5" dirty="0">
                          <a:latin typeface="Calibri"/>
                          <a:cs typeface="Calibri"/>
                        </a:rPr>
                        <a:t>on account of reduction in </a:t>
                      </a:r>
                      <a:r>
                        <a:rPr sz="1550" spc="-10" dirty="0">
                          <a:latin typeface="Calibri"/>
                          <a:cs typeface="Calibri"/>
                        </a:rPr>
                        <a:t>scope </a:t>
                      </a:r>
                      <a:r>
                        <a:rPr sz="1550" spc="-5" dirty="0">
                          <a:latin typeface="Calibri"/>
                          <a:cs typeface="Calibri"/>
                        </a:rPr>
                        <a:t>of lease </a:t>
                      </a:r>
                      <a:r>
                        <a:rPr sz="1550" spc="-10" dirty="0">
                          <a:latin typeface="Calibri"/>
                          <a:cs typeface="Calibri"/>
                        </a:rPr>
                        <a:t>to </a:t>
                      </a:r>
                      <a:r>
                        <a:rPr sz="1550" spc="-5" dirty="0">
                          <a:latin typeface="Calibri"/>
                          <a:cs typeface="Calibri"/>
                        </a:rPr>
                        <a:t>be </a:t>
                      </a:r>
                      <a:r>
                        <a:rPr sz="1550" spc="-10" dirty="0">
                          <a:latin typeface="Calibri"/>
                          <a:cs typeface="Calibri"/>
                        </a:rPr>
                        <a:t>recognised </a:t>
                      </a:r>
                      <a:r>
                        <a:rPr sz="1550" spc="-5" dirty="0">
                          <a:latin typeface="Calibri"/>
                          <a:cs typeface="Calibri"/>
                        </a:rPr>
                        <a:t>in </a:t>
                      </a:r>
                      <a:r>
                        <a:rPr sz="1550" spc="-10" dirty="0">
                          <a:latin typeface="Calibri"/>
                          <a:cs typeface="Calibri"/>
                        </a:rPr>
                        <a:t>profit </a:t>
                      </a:r>
                      <a:r>
                        <a:rPr sz="1550" spc="-5" dirty="0">
                          <a:latin typeface="Calibri"/>
                          <a:cs typeface="Calibri"/>
                        </a:rPr>
                        <a:t>and loss</a:t>
                      </a:r>
                      <a:r>
                        <a:rPr sz="1550" spc="-6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550" spc="-10" dirty="0">
                          <a:latin typeface="Calibri"/>
                          <a:cs typeface="Calibri"/>
                        </a:rPr>
                        <a:t>account</a:t>
                      </a:r>
                      <a:endParaRPr sz="1550">
                        <a:latin typeface="Calibri"/>
                        <a:cs typeface="Calibri"/>
                      </a:endParaRPr>
                    </a:p>
                    <a:p>
                      <a:pPr marL="937260" marR="61594" lvl="1" indent="-285115">
                        <a:lnSpc>
                          <a:spcPct val="114799"/>
                        </a:lnSpc>
                        <a:buFont typeface="Courier New"/>
                        <a:buChar char="o"/>
                        <a:tabLst>
                          <a:tab pos="937894" algn="l"/>
                        </a:tabLst>
                      </a:pPr>
                      <a:r>
                        <a:rPr sz="1550" spc="-5" dirty="0">
                          <a:latin typeface="Calibri"/>
                          <a:cs typeface="Calibri"/>
                        </a:rPr>
                        <a:t>The lease liability to be </a:t>
                      </a:r>
                      <a:r>
                        <a:rPr sz="1550" spc="-10" dirty="0">
                          <a:latin typeface="Calibri"/>
                          <a:cs typeface="Calibri"/>
                        </a:rPr>
                        <a:t>remeasured </a:t>
                      </a:r>
                      <a:r>
                        <a:rPr sz="1550" spc="-5" dirty="0">
                          <a:latin typeface="Calibri"/>
                          <a:cs typeface="Calibri"/>
                        </a:rPr>
                        <a:t>in the same manner as done in case </a:t>
                      </a:r>
                      <a:r>
                        <a:rPr sz="1550" spc="-10" dirty="0">
                          <a:latin typeface="Calibri"/>
                          <a:cs typeface="Calibri"/>
                        </a:rPr>
                        <a:t>of </a:t>
                      </a:r>
                      <a:r>
                        <a:rPr sz="1550" spc="-5" dirty="0">
                          <a:latin typeface="Calibri"/>
                          <a:cs typeface="Calibri"/>
                        </a:rPr>
                        <a:t>an </a:t>
                      </a:r>
                      <a:r>
                        <a:rPr sz="1550" spc="-10" dirty="0">
                          <a:latin typeface="Calibri"/>
                          <a:cs typeface="Calibri"/>
                        </a:rPr>
                        <a:t>increase </a:t>
                      </a:r>
                      <a:r>
                        <a:rPr sz="1550" spc="-5" dirty="0">
                          <a:latin typeface="Calibri"/>
                          <a:cs typeface="Calibri"/>
                        </a:rPr>
                        <a:t>in </a:t>
                      </a:r>
                      <a:r>
                        <a:rPr sz="1550" spc="-10" dirty="0">
                          <a:latin typeface="Calibri"/>
                          <a:cs typeface="Calibri"/>
                        </a:rPr>
                        <a:t>scope </a:t>
                      </a:r>
                      <a:r>
                        <a:rPr sz="1550" spc="-5" dirty="0">
                          <a:latin typeface="Calibri"/>
                          <a:cs typeface="Calibri"/>
                        </a:rPr>
                        <a:t>of lease on </a:t>
                      </a:r>
                      <a:r>
                        <a:rPr sz="1550" spc="-10" dirty="0">
                          <a:latin typeface="Calibri"/>
                          <a:cs typeface="Calibri"/>
                        </a:rPr>
                        <a:t>account  </a:t>
                      </a:r>
                      <a:r>
                        <a:rPr sz="1550" spc="-5" dirty="0">
                          <a:latin typeface="Calibri"/>
                          <a:cs typeface="Calibri"/>
                        </a:rPr>
                        <a:t>of lease</a:t>
                      </a:r>
                      <a:r>
                        <a:rPr sz="155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550" spc="-5" dirty="0">
                          <a:latin typeface="Calibri"/>
                          <a:cs typeface="Calibri"/>
                        </a:rPr>
                        <a:t>modification</a:t>
                      </a:r>
                      <a:endParaRPr sz="1550">
                        <a:latin typeface="Calibri"/>
                        <a:cs typeface="Calibri"/>
                      </a:endParaRPr>
                    </a:p>
                  </a:txBody>
                  <a:tcPr marL="0" marR="0" marT="762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4" name="object 4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955"/>
              </a:lnSpc>
            </a:pPr>
            <a:r>
              <a:rPr lang="en-US" spc="-5"/>
              <a:t>Vinay Goyal</a:t>
            </a:r>
            <a:endParaRPr dirty="0"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176324" y="529590"/>
            <a:ext cx="8858250" cy="6807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-50" dirty="0"/>
              <a:t>Lessee </a:t>
            </a:r>
            <a:r>
              <a:rPr spc="-55" dirty="0"/>
              <a:t>accounting </a:t>
            </a:r>
            <a:r>
              <a:rPr spc="-45" dirty="0"/>
              <a:t>under </a:t>
            </a:r>
            <a:r>
              <a:rPr spc="-40" dirty="0"/>
              <a:t>Ind </a:t>
            </a:r>
            <a:r>
              <a:rPr spc="-25" dirty="0"/>
              <a:t>AS </a:t>
            </a:r>
            <a:r>
              <a:rPr spc="-45" dirty="0"/>
              <a:t>116</a:t>
            </a:r>
            <a:r>
              <a:rPr spc="-370" dirty="0"/>
              <a:t> </a:t>
            </a:r>
            <a:r>
              <a:rPr spc="-45" dirty="0"/>
              <a:t>(3/3)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188719" y="1389888"/>
            <a:ext cx="9966960" cy="0"/>
          </a:xfrm>
          <a:custGeom>
            <a:avLst/>
            <a:gdLst/>
            <a:ahLst/>
            <a:cxnLst/>
            <a:rect l="l" t="t" r="r" b="b"/>
            <a:pathLst>
              <a:path w="9966960">
                <a:moveTo>
                  <a:pt x="0" y="0"/>
                </a:moveTo>
                <a:lnTo>
                  <a:pt x="9966960" y="0"/>
                </a:lnTo>
              </a:path>
            </a:pathLst>
          </a:custGeom>
          <a:ln w="6096">
            <a:solidFill>
              <a:srgbClr val="7E7E7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12395" rIns="0" bIns="0" rtlCol="0">
            <a:spAutoFit/>
          </a:bodyPr>
          <a:lstStyle/>
          <a:p>
            <a:pPr marL="12700" marR="5080">
              <a:lnSpc>
                <a:spcPts val="4390"/>
              </a:lnSpc>
              <a:spcBef>
                <a:spcPts val="885"/>
              </a:spcBef>
            </a:pPr>
            <a:r>
              <a:rPr spc="-55" dirty="0"/>
              <a:t>Subsequent </a:t>
            </a:r>
            <a:r>
              <a:rPr spc="-60" dirty="0"/>
              <a:t>measurement </a:t>
            </a:r>
            <a:r>
              <a:rPr spc="-30" dirty="0"/>
              <a:t>in </a:t>
            </a:r>
            <a:r>
              <a:rPr spc="-40" dirty="0"/>
              <a:t>the </a:t>
            </a:r>
            <a:r>
              <a:rPr spc="-50" dirty="0"/>
              <a:t>books </a:t>
            </a:r>
            <a:r>
              <a:rPr spc="-25" dirty="0"/>
              <a:t>of</a:t>
            </a:r>
            <a:r>
              <a:rPr spc="-375" dirty="0"/>
              <a:t> </a:t>
            </a:r>
            <a:r>
              <a:rPr spc="-40" dirty="0"/>
              <a:t>the  </a:t>
            </a:r>
            <a:r>
              <a:rPr spc="-50" dirty="0"/>
              <a:t>lessee</a:t>
            </a:r>
          </a:p>
        </p:txBody>
      </p:sp>
      <p:sp>
        <p:nvSpPr>
          <p:cNvPr id="4" name="object 4"/>
          <p:cNvSpPr/>
          <p:nvPr/>
        </p:nvSpPr>
        <p:spPr>
          <a:xfrm>
            <a:off x="9169907" y="4189476"/>
            <a:ext cx="949960" cy="695325"/>
          </a:xfrm>
          <a:custGeom>
            <a:avLst/>
            <a:gdLst/>
            <a:ahLst/>
            <a:cxnLst/>
            <a:rect l="l" t="t" r="r" b="b"/>
            <a:pathLst>
              <a:path w="949959" h="695325">
                <a:moveTo>
                  <a:pt x="0" y="0"/>
                </a:moveTo>
                <a:lnTo>
                  <a:pt x="0" y="611124"/>
                </a:lnTo>
                <a:lnTo>
                  <a:pt x="949451" y="611124"/>
                </a:lnTo>
                <a:lnTo>
                  <a:pt x="949451" y="694944"/>
                </a:lnTo>
              </a:path>
            </a:pathLst>
          </a:custGeom>
          <a:ln w="15240">
            <a:solidFill>
              <a:srgbClr val="465DB5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8055864" y="4189476"/>
            <a:ext cx="1114425" cy="695325"/>
          </a:xfrm>
          <a:custGeom>
            <a:avLst/>
            <a:gdLst/>
            <a:ahLst/>
            <a:cxnLst/>
            <a:rect l="l" t="t" r="r" b="b"/>
            <a:pathLst>
              <a:path w="1114425" h="695325">
                <a:moveTo>
                  <a:pt x="1114043" y="0"/>
                </a:moveTo>
                <a:lnTo>
                  <a:pt x="1114043" y="611124"/>
                </a:lnTo>
                <a:lnTo>
                  <a:pt x="0" y="611124"/>
                </a:lnTo>
                <a:lnTo>
                  <a:pt x="0" y="694944"/>
                </a:lnTo>
              </a:path>
            </a:pathLst>
          </a:custGeom>
          <a:ln w="15240">
            <a:solidFill>
              <a:srgbClr val="465DB5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5992367" y="4189476"/>
            <a:ext cx="3178175" cy="695325"/>
          </a:xfrm>
          <a:custGeom>
            <a:avLst/>
            <a:gdLst/>
            <a:ahLst/>
            <a:cxnLst/>
            <a:rect l="l" t="t" r="r" b="b"/>
            <a:pathLst>
              <a:path w="3178175" h="695325">
                <a:moveTo>
                  <a:pt x="3177666" y="0"/>
                </a:moveTo>
                <a:lnTo>
                  <a:pt x="3177666" y="611124"/>
                </a:lnTo>
                <a:lnTo>
                  <a:pt x="0" y="611124"/>
                </a:lnTo>
                <a:lnTo>
                  <a:pt x="0" y="694944"/>
                </a:lnTo>
              </a:path>
            </a:pathLst>
          </a:custGeom>
          <a:ln w="15239">
            <a:solidFill>
              <a:srgbClr val="465DB5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9165335" y="3351276"/>
            <a:ext cx="5080" cy="263525"/>
          </a:xfrm>
          <a:custGeom>
            <a:avLst/>
            <a:gdLst/>
            <a:ahLst/>
            <a:cxnLst/>
            <a:rect l="l" t="t" r="r" b="b"/>
            <a:pathLst>
              <a:path w="5079" h="263525">
                <a:moveTo>
                  <a:pt x="0" y="0"/>
                </a:moveTo>
                <a:lnTo>
                  <a:pt x="0" y="179324"/>
                </a:lnTo>
                <a:lnTo>
                  <a:pt x="4953" y="179324"/>
                </a:lnTo>
                <a:lnTo>
                  <a:pt x="4953" y="263271"/>
                </a:lnTo>
              </a:path>
            </a:pathLst>
          </a:custGeom>
          <a:ln w="15240">
            <a:solidFill>
              <a:srgbClr val="465DB5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6109715" y="2513076"/>
            <a:ext cx="3055620" cy="263525"/>
          </a:xfrm>
          <a:custGeom>
            <a:avLst/>
            <a:gdLst/>
            <a:ahLst/>
            <a:cxnLst/>
            <a:rect l="l" t="t" r="r" b="b"/>
            <a:pathLst>
              <a:path w="3055620" h="263525">
                <a:moveTo>
                  <a:pt x="0" y="0"/>
                </a:moveTo>
                <a:lnTo>
                  <a:pt x="0" y="179324"/>
                </a:lnTo>
                <a:lnTo>
                  <a:pt x="3055366" y="179324"/>
                </a:lnTo>
                <a:lnTo>
                  <a:pt x="3055366" y="263271"/>
                </a:lnTo>
              </a:path>
            </a:pathLst>
          </a:custGeom>
          <a:ln w="15240">
            <a:solidFill>
              <a:srgbClr val="3B519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4163567" y="3351276"/>
            <a:ext cx="1256030" cy="263525"/>
          </a:xfrm>
          <a:custGeom>
            <a:avLst/>
            <a:gdLst/>
            <a:ahLst/>
            <a:cxnLst/>
            <a:rect l="l" t="t" r="r" b="b"/>
            <a:pathLst>
              <a:path w="1256029" h="263525">
                <a:moveTo>
                  <a:pt x="0" y="0"/>
                </a:moveTo>
                <a:lnTo>
                  <a:pt x="0" y="179324"/>
                </a:lnTo>
                <a:lnTo>
                  <a:pt x="1255903" y="179324"/>
                </a:lnTo>
                <a:lnTo>
                  <a:pt x="1255903" y="263271"/>
                </a:lnTo>
              </a:path>
            </a:pathLst>
          </a:custGeom>
          <a:ln w="15240">
            <a:solidFill>
              <a:srgbClr val="465DB5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2907792" y="4189476"/>
            <a:ext cx="882015" cy="263525"/>
          </a:xfrm>
          <a:custGeom>
            <a:avLst/>
            <a:gdLst/>
            <a:ahLst/>
            <a:cxnLst/>
            <a:rect l="l" t="t" r="r" b="b"/>
            <a:pathLst>
              <a:path w="882014" h="263525">
                <a:moveTo>
                  <a:pt x="0" y="0"/>
                </a:moveTo>
                <a:lnTo>
                  <a:pt x="0" y="179324"/>
                </a:lnTo>
                <a:lnTo>
                  <a:pt x="881633" y="179324"/>
                </a:lnTo>
                <a:lnTo>
                  <a:pt x="881633" y="263271"/>
                </a:lnTo>
              </a:path>
            </a:pathLst>
          </a:custGeom>
          <a:ln w="15240">
            <a:solidFill>
              <a:srgbClr val="465DB5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1882139" y="4189476"/>
            <a:ext cx="1026160" cy="263525"/>
          </a:xfrm>
          <a:custGeom>
            <a:avLst/>
            <a:gdLst/>
            <a:ahLst/>
            <a:cxnLst/>
            <a:rect l="l" t="t" r="r" b="b"/>
            <a:pathLst>
              <a:path w="1026160" h="263525">
                <a:moveTo>
                  <a:pt x="1026033" y="0"/>
                </a:moveTo>
                <a:lnTo>
                  <a:pt x="1026033" y="179324"/>
                </a:lnTo>
                <a:lnTo>
                  <a:pt x="0" y="179324"/>
                </a:lnTo>
                <a:lnTo>
                  <a:pt x="0" y="263271"/>
                </a:lnTo>
              </a:path>
            </a:pathLst>
          </a:custGeom>
          <a:ln w="15240">
            <a:solidFill>
              <a:srgbClr val="465DB5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2907792" y="3351276"/>
            <a:ext cx="1256030" cy="263525"/>
          </a:xfrm>
          <a:custGeom>
            <a:avLst/>
            <a:gdLst/>
            <a:ahLst/>
            <a:cxnLst/>
            <a:rect l="l" t="t" r="r" b="b"/>
            <a:pathLst>
              <a:path w="1256029" h="263525">
                <a:moveTo>
                  <a:pt x="1255903" y="0"/>
                </a:moveTo>
                <a:lnTo>
                  <a:pt x="1255903" y="179324"/>
                </a:lnTo>
                <a:lnTo>
                  <a:pt x="0" y="179324"/>
                </a:lnTo>
                <a:lnTo>
                  <a:pt x="0" y="263271"/>
                </a:lnTo>
              </a:path>
            </a:pathLst>
          </a:custGeom>
          <a:ln w="15240">
            <a:solidFill>
              <a:srgbClr val="465DB5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4163567" y="2513076"/>
            <a:ext cx="1946275" cy="263525"/>
          </a:xfrm>
          <a:custGeom>
            <a:avLst/>
            <a:gdLst/>
            <a:ahLst/>
            <a:cxnLst/>
            <a:rect l="l" t="t" r="r" b="b"/>
            <a:pathLst>
              <a:path w="1946275" h="263525">
                <a:moveTo>
                  <a:pt x="1946275" y="0"/>
                </a:moveTo>
                <a:lnTo>
                  <a:pt x="1946275" y="179324"/>
                </a:lnTo>
                <a:lnTo>
                  <a:pt x="0" y="179324"/>
                </a:lnTo>
                <a:lnTo>
                  <a:pt x="0" y="263271"/>
                </a:lnTo>
              </a:path>
            </a:pathLst>
          </a:custGeom>
          <a:ln w="15240">
            <a:solidFill>
              <a:srgbClr val="3B519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4954523" y="1938527"/>
            <a:ext cx="2310765" cy="574675"/>
          </a:xfrm>
          <a:custGeom>
            <a:avLst/>
            <a:gdLst/>
            <a:ahLst/>
            <a:cxnLst/>
            <a:rect l="l" t="t" r="r" b="b"/>
            <a:pathLst>
              <a:path w="2310765" h="574675">
                <a:moveTo>
                  <a:pt x="2252979" y="0"/>
                </a:moveTo>
                <a:lnTo>
                  <a:pt x="57403" y="0"/>
                </a:lnTo>
                <a:lnTo>
                  <a:pt x="35093" y="4522"/>
                </a:lnTo>
                <a:lnTo>
                  <a:pt x="16843" y="16843"/>
                </a:lnTo>
                <a:lnTo>
                  <a:pt x="4522" y="35093"/>
                </a:lnTo>
                <a:lnTo>
                  <a:pt x="0" y="57404"/>
                </a:lnTo>
                <a:lnTo>
                  <a:pt x="0" y="517144"/>
                </a:lnTo>
                <a:lnTo>
                  <a:pt x="4522" y="539454"/>
                </a:lnTo>
                <a:lnTo>
                  <a:pt x="16843" y="557704"/>
                </a:lnTo>
                <a:lnTo>
                  <a:pt x="35093" y="570025"/>
                </a:lnTo>
                <a:lnTo>
                  <a:pt x="57403" y="574548"/>
                </a:lnTo>
                <a:lnTo>
                  <a:pt x="2252979" y="574548"/>
                </a:lnTo>
                <a:lnTo>
                  <a:pt x="2275290" y="570025"/>
                </a:lnTo>
                <a:lnTo>
                  <a:pt x="2293540" y="557704"/>
                </a:lnTo>
                <a:lnTo>
                  <a:pt x="2305861" y="539454"/>
                </a:lnTo>
                <a:lnTo>
                  <a:pt x="2310383" y="517144"/>
                </a:lnTo>
                <a:lnTo>
                  <a:pt x="2310383" y="57404"/>
                </a:lnTo>
                <a:lnTo>
                  <a:pt x="2305861" y="35093"/>
                </a:lnTo>
                <a:lnTo>
                  <a:pt x="2293540" y="16843"/>
                </a:lnTo>
                <a:lnTo>
                  <a:pt x="2275290" y="4522"/>
                </a:lnTo>
                <a:lnTo>
                  <a:pt x="2252979" y="0"/>
                </a:lnTo>
                <a:close/>
              </a:path>
            </a:pathLst>
          </a:custGeom>
          <a:solidFill>
            <a:srgbClr val="4E67C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4954523" y="1938527"/>
            <a:ext cx="2310765" cy="574675"/>
          </a:xfrm>
          <a:custGeom>
            <a:avLst/>
            <a:gdLst/>
            <a:ahLst/>
            <a:cxnLst/>
            <a:rect l="l" t="t" r="r" b="b"/>
            <a:pathLst>
              <a:path w="2310765" h="574675">
                <a:moveTo>
                  <a:pt x="0" y="57404"/>
                </a:moveTo>
                <a:lnTo>
                  <a:pt x="4522" y="35093"/>
                </a:lnTo>
                <a:lnTo>
                  <a:pt x="16843" y="16843"/>
                </a:lnTo>
                <a:lnTo>
                  <a:pt x="35093" y="4522"/>
                </a:lnTo>
                <a:lnTo>
                  <a:pt x="57403" y="0"/>
                </a:lnTo>
                <a:lnTo>
                  <a:pt x="2252979" y="0"/>
                </a:lnTo>
                <a:lnTo>
                  <a:pt x="2275290" y="4522"/>
                </a:lnTo>
                <a:lnTo>
                  <a:pt x="2293540" y="16843"/>
                </a:lnTo>
                <a:lnTo>
                  <a:pt x="2305861" y="35093"/>
                </a:lnTo>
                <a:lnTo>
                  <a:pt x="2310383" y="57404"/>
                </a:lnTo>
                <a:lnTo>
                  <a:pt x="2310383" y="517144"/>
                </a:lnTo>
                <a:lnTo>
                  <a:pt x="2305861" y="539454"/>
                </a:lnTo>
                <a:lnTo>
                  <a:pt x="2293540" y="557704"/>
                </a:lnTo>
                <a:lnTo>
                  <a:pt x="2275290" y="570025"/>
                </a:lnTo>
                <a:lnTo>
                  <a:pt x="2252979" y="574548"/>
                </a:lnTo>
                <a:lnTo>
                  <a:pt x="57403" y="574548"/>
                </a:lnTo>
                <a:lnTo>
                  <a:pt x="35093" y="570025"/>
                </a:lnTo>
                <a:lnTo>
                  <a:pt x="16843" y="557704"/>
                </a:lnTo>
                <a:lnTo>
                  <a:pt x="4522" y="539454"/>
                </a:lnTo>
                <a:lnTo>
                  <a:pt x="0" y="517144"/>
                </a:lnTo>
                <a:lnTo>
                  <a:pt x="0" y="57404"/>
                </a:lnTo>
                <a:close/>
              </a:path>
            </a:pathLst>
          </a:custGeom>
          <a:ln w="1524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5055108" y="2034539"/>
            <a:ext cx="2310765" cy="574675"/>
          </a:xfrm>
          <a:custGeom>
            <a:avLst/>
            <a:gdLst/>
            <a:ahLst/>
            <a:cxnLst/>
            <a:rect l="l" t="t" r="r" b="b"/>
            <a:pathLst>
              <a:path w="2310765" h="574675">
                <a:moveTo>
                  <a:pt x="2252980" y="0"/>
                </a:moveTo>
                <a:lnTo>
                  <a:pt x="57403" y="0"/>
                </a:lnTo>
                <a:lnTo>
                  <a:pt x="35093" y="4522"/>
                </a:lnTo>
                <a:lnTo>
                  <a:pt x="16843" y="16843"/>
                </a:lnTo>
                <a:lnTo>
                  <a:pt x="4522" y="35093"/>
                </a:lnTo>
                <a:lnTo>
                  <a:pt x="0" y="57404"/>
                </a:lnTo>
                <a:lnTo>
                  <a:pt x="0" y="517144"/>
                </a:lnTo>
                <a:lnTo>
                  <a:pt x="4522" y="539454"/>
                </a:lnTo>
                <a:lnTo>
                  <a:pt x="16843" y="557704"/>
                </a:lnTo>
                <a:lnTo>
                  <a:pt x="35093" y="570025"/>
                </a:lnTo>
                <a:lnTo>
                  <a:pt x="57403" y="574548"/>
                </a:lnTo>
                <a:lnTo>
                  <a:pt x="2252980" y="574548"/>
                </a:lnTo>
                <a:lnTo>
                  <a:pt x="2275290" y="570025"/>
                </a:lnTo>
                <a:lnTo>
                  <a:pt x="2293540" y="557704"/>
                </a:lnTo>
                <a:lnTo>
                  <a:pt x="2305861" y="539454"/>
                </a:lnTo>
                <a:lnTo>
                  <a:pt x="2310384" y="517144"/>
                </a:lnTo>
                <a:lnTo>
                  <a:pt x="2310384" y="57404"/>
                </a:lnTo>
                <a:lnTo>
                  <a:pt x="2305861" y="35093"/>
                </a:lnTo>
                <a:lnTo>
                  <a:pt x="2293540" y="16843"/>
                </a:lnTo>
                <a:lnTo>
                  <a:pt x="2275290" y="4522"/>
                </a:lnTo>
                <a:lnTo>
                  <a:pt x="225298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5055108" y="2034539"/>
            <a:ext cx="2310765" cy="574675"/>
          </a:xfrm>
          <a:custGeom>
            <a:avLst/>
            <a:gdLst/>
            <a:ahLst/>
            <a:cxnLst/>
            <a:rect l="l" t="t" r="r" b="b"/>
            <a:pathLst>
              <a:path w="2310765" h="574675">
                <a:moveTo>
                  <a:pt x="0" y="57404"/>
                </a:moveTo>
                <a:lnTo>
                  <a:pt x="4522" y="35093"/>
                </a:lnTo>
                <a:lnTo>
                  <a:pt x="16843" y="16843"/>
                </a:lnTo>
                <a:lnTo>
                  <a:pt x="35093" y="4522"/>
                </a:lnTo>
                <a:lnTo>
                  <a:pt x="57403" y="0"/>
                </a:lnTo>
                <a:lnTo>
                  <a:pt x="2252980" y="0"/>
                </a:lnTo>
                <a:lnTo>
                  <a:pt x="2275290" y="4522"/>
                </a:lnTo>
                <a:lnTo>
                  <a:pt x="2293540" y="16843"/>
                </a:lnTo>
                <a:lnTo>
                  <a:pt x="2305861" y="35093"/>
                </a:lnTo>
                <a:lnTo>
                  <a:pt x="2310384" y="57404"/>
                </a:lnTo>
                <a:lnTo>
                  <a:pt x="2310384" y="517144"/>
                </a:lnTo>
                <a:lnTo>
                  <a:pt x="2305861" y="539454"/>
                </a:lnTo>
                <a:lnTo>
                  <a:pt x="2293540" y="557704"/>
                </a:lnTo>
                <a:lnTo>
                  <a:pt x="2275290" y="570025"/>
                </a:lnTo>
                <a:lnTo>
                  <a:pt x="2252980" y="574548"/>
                </a:lnTo>
                <a:lnTo>
                  <a:pt x="57403" y="574548"/>
                </a:lnTo>
                <a:lnTo>
                  <a:pt x="35093" y="570025"/>
                </a:lnTo>
                <a:lnTo>
                  <a:pt x="16843" y="557704"/>
                </a:lnTo>
                <a:lnTo>
                  <a:pt x="4522" y="539454"/>
                </a:lnTo>
                <a:lnTo>
                  <a:pt x="0" y="517144"/>
                </a:lnTo>
                <a:lnTo>
                  <a:pt x="0" y="57404"/>
                </a:lnTo>
                <a:close/>
              </a:path>
            </a:pathLst>
          </a:custGeom>
          <a:ln w="15240">
            <a:solidFill>
              <a:srgbClr val="4E67C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 txBox="1"/>
          <p:nvPr/>
        </p:nvSpPr>
        <p:spPr>
          <a:xfrm>
            <a:off x="5179821" y="2172461"/>
            <a:ext cx="2063114" cy="254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500" spc="-5" dirty="0">
                <a:latin typeface="Calibri"/>
                <a:cs typeface="Calibri"/>
              </a:rPr>
              <a:t>Subsequent</a:t>
            </a:r>
            <a:r>
              <a:rPr sz="1500" spc="-65" dirty="0">
                <a:latin typeface="Calibri"/>
                <a:cs typeface="Calibri"/>
              </a:rPr>
              <a:t> </a:t>
            </a:r>
            <a:r>
              <a:rPr sz="1500" spc="-5" dirty="0">
                <a:latin typeface="Calibri"/>
                <a:cs typeface="Calibri"/>
              </a:rPr>
              <a:t>measurement</a:t>
            </a:r>
            <a:endParaRPr sz="1500">
              <a:latin typeface="Calibri"/>
              <a:cs typeface="Calibri"/>
            </a:endParaRPr>
          </a:p>
        </p:txBody>
      </p:sp>
      <p:sp>
        <p:nvSpPr>
          <p:cNvPr id="19" name="object 19"/>
          <p:cNvSpPr/>
          <p:nvPr/>
        </p:nvSpPr>
        <p:spPr>
          <a:xfrm>
            <a:off x="3008376" y="2776727"/>
            <a:ext cx="2310765" cy="574675"/>
          </a:xfrm>
          <a:custGeom>
            <a:avLst/>
            <a:gdLst/>
            <a:ahLst/>
            <a:cxnLst/>
            <a:rect l="l" t="t" r="r" b="b"/>
            <a:pathLst>
              <a:path w="2310765" h="574675">
                <a:moveTo>
                  <a:pt x="2252979" y="0"/>
                </a:moveTo>
                <a:lnTo>
                  <a:pt x="57404" y="0"/>
                </a:lnTo>
                <a:lnTo>
                  <a:pt x="35093" y="4522"/>
                </a:lnTo>
                <a:lnTo>
                  <a:pt x="16843" y="16843"/>
                </a:lnTo>
                <a:lnTo>
                  <a:pt x="4522" y="35093"/>
                </a:lnTo>
                <a:lnTo>
                  <a:pt x="0" y="57404"/>
                </a:lnTo>
                <a:lnTo>
                  <a:pt x="0" y="517144"/>
                </a:lnTo>
                <a:lnTo>
                  <a:pt x="4522" y="539454"/>
                </a:lnTo>
                <a:lnTo>
                  <a:pt x="16843" y="557704"/>
                </a:lnTo>
                <a:lnTo>
                  <a:pt x="35093" y="570025"/>
                </a:lnTo>
                <a:lnTo>
                  <a:pt x="57404" y="574548"/>
                </a:lnTo>
                <a:lnTo>
                  <a:pt x="2252979" y="574548"/>
                </a:lnTo>
                <a:lnTo>
                  <a:pt x="2275290" y="570025"/>
                </a:lnTo>
                <a:lnTo>
                  <a:pt x="2293540" y="557704"/>
                </a:lnTo>
                <a:lnTo>
                  <a:pt x="2305861" y="539454"/>
                </a:lnTo>
                <a:lnTo>
                  <a:pt x="2310384" y="517144"/>
                </a:lnTo>
                <a:lnTo>
                  <a:pt x="2310384" y="57404"/>
                </a:lnTo>
                <a:lnTo>
                  <a:pt x="2305861" y="35093"/>
                </a:lnTo>
                <a:lnTo>
                  <a:pt x="2293540" y="16843"/>
                </a:lnTo>
                <a:lnTo>
                  <a:pt x="2275290" y="4522"/>
                </a:lnTo>
                <a:lnTo>
                  <a:pt x="2252979" y="0"/>
                </a:lnTo>
                <a:close/>
              </a:path>
            </a:pathLst>
          </a:custGeom>
          <a:solidFill>
            <a:srgbClr val="4E67C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3008376" y="2776727"/>
            <a:ext cx="2310765" cy="574675"/>
          </a:xfrm>
          <a:custGeom>
            <a:avLst/>
            <a:gdLst/>
            <a:ahLst/>
            <a:cxnLst/>
            <a:rect l="l" t="t" r="r" b="b"/>
            <a:pathLst>
              <a:path w="2310765" h="574675">
                <a:moveTo>
                  <a:pt x="0" y="57404"/>
                </a:moveTo>
                <a:lnTo>
                  <a:pt x="4522" y="35093"/>
                </a:lnTo>
                <a:lnTo>
                  <a:pt x="16843" y="16843"/>
                </a:lnTo>
                <a:lnTo>
                  <a:pt x="35093" y="4522"/>
                </a:lnTo>
                <a:lnTo>
                  <a:pt x="57404" y="0"/>
                </a:lnTo>
                <a:lnTo>
                  <a:pt x="2252979" y="0"/>
                </a:lnTo>
                <a:lnTo>
                  <a:pt x="2275290" y="4522"/>
                </a:lnTo>
                <a:lnTo>
                  <a:pt x="2293540" y="16843"/>
                </a:lnTo>
                <a:lnTo>
                  <a:pt x="2305861" y="35093"/>
                </a:lnTo>
                <a:lnTo>
                  <a:pt x="2310384" y="57404"/>
                </a:lnTo>
                <a:lnTo>
                  <a:pt x="2310384" y="517144"/>
                </a:lnTo>
                <a:lnTo>
                  <a:pt x="2305861" y="539454"/>
                </a:lnTo>
                <a:lnTo>
                  <a:pt x="2293540" y="557704"/>
                </a:lnTo>
                <a:lnTo>
                  <a:pt x="2275290" y="570025"/>
                </a:lnTo>
                <a:lnTo>
                  <a:pt x="2252979" y="574548"/>
                </a:lnTo>
                <a:lnTo>
                  <a:pt x="57404" y="574548"/>
                </a:lnTo>
                <a:lnTo>
                  <a:pt x="35093" y="570025"/>
                </a:lnTo>
                <a:lnTo>
                  <a:pt x="16843" y="557704"/>
                </a:lnTo>
                <a:lnTo>
                  <a:pt x="4522" y="539454"/>
                </a:lnTo>
                <a:lnTo>
                  <a:pt x="0" y="517144"/>
                </a:lnTo>
                <a:lnTo>
                  <a:pt x="0" y="57404"/>
                </a:lnTo>
                <a:close/>
              </a:path>
            </a:pathLst>
          </a:custGeom>
          <a:ln w="1524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3108960" y="2871216"/>
            <a:ext cx="2310765" cy="574675"/>
          </a:xfrm>
          <a:custGeom>
            <a:avLst/>
            <a:gdLst/>
            <a:ahLst/>
            <a:cxnLst/>
            <a:rect l="l" t="t" r="r" b="b"/>
            <a:pathLst>
              <a:path w="2310765" h="574675">
                <a:moveTo>
                  <a:pt x="2252979" y="0"/>
                </a:moveTo>
                <a:lnTo>
                  <a:pt x="57403" y="0"/>
                </a:lnTo>
                <a:lnTo>
                  <a:pt x="35093" y="4522"/>
                </a:lnTo>
                <a:lnTo>
                  <a:pt x="16843" y="16843"/>
                </a:lnTo>
                <a:lnTo>
                  <a:pt x="4522" y="35093"/>
                </a:lnTo>
                <a:lnTo>
                  <a:pt x="0" y="57404"/>
                </a:lnTo>
                <a:lnTo>
                  <a:pt x="0" y="517144"/>
                </a:lnTo>
                <a:lnTo>
                  <a:pt x="4522" y="539454"/>
                </a:lnTo>
                <a:lnTo>
                  <a:pt x="16843" y="557704"/>
                </a:lnTo>
                <a:lnTo>
                  <a:pt x="35093" y="570025"/>
                </a:lnTo>
                <a:lnTo>
                  <a:pt x="57403" y="574548"/>
                </a:lnTo>
                <a:lnTo>
                  <a:pt x="2252979" y="574548"/>
                </a:lnTo>
                <a:lnTo>
                  <a:pt x="2275290" y="570025"/>
                </a:lnTo>
                <a:lnTo>
                  <a:pt x="2293540" y="557704"/>
                </a:lnTo>
                <a:lnTo>
                  <a:pt x="2305861" y="539454"/>
                </a:lnTo>
                <a:lnTo>
                  <a:pt x="2310384" y="517144"/>
                </a:lnTo>
                <a:lnTo>
                  <a:pt x="2310384" y="57404"/>
                </a:lnTo>
                <a:lnTo>
                  <a:pt x="2305861" y="35093"/>
                </a:lnTo>
                <a:lnTo>
                  <a:pt x="2293540" y="16843"/>
                </a:lnTo>
                <a:lnTo>
                  <a:pt x="2275290" y="4522"/>
                </a:lnTo>
                <a:lnTo>
                  <a:pt x="2252979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3108960" y="2871216"/>
            <a:ext cx="2310765" cy="574675"/>
          </a:xfrm>
          <a:custGeom>
            <a:avLst/>
            <a:gdLst/>
            <a:ahLst/>
            <a:cxnLst/>
            <a:rect l="l" t="t" r="r" b="b"/>
            <a:pathLst>
              <a:path w="2310765" h="574675">
                <a:moveTo>
                  <a:pt x="0" y="57404"/>
                </a:moveTo>
                <a:lnTo>
                  <a:pt x="4522" y="35093"/>
                </a:lnTo>
                <a:lnTo>
                  <a:pt x="16843" y="16843"/>
                </a:lnTo>
                <a:lnTo>
                  <a:pt x="35093" y="4522"/>
                </a:lnTo>
                <a:lnTo>
                  <a:pt x="57403" y="0"/>
                </a:lnTo>
                <a:lnTo>
                  <a:pt x="2252979" y="0"/>
                </a:lnTo>
                <a:lnTo>
                  <a:pt x="2275290" y="4522"/>
                </a:lnTo>
                <a:lnTo>
                  <a:pt x="2293540" y="16843"/>
                </a:lnTo>
                <a:lnTo>
                  <a:pt x="2305861" y="35093"/>
                </a:lnTo>
                <a:lnTo>
                  <a:pt x="2310384" y="57404"/>
                </a:lnTo>
                <a:lnTo>
                  <a:pt x="2310384" y="517144"/>
                </a:lnTo>
                <a:lnTo>
                  <a:pt x="2305861" y="539454"/>
                </a:lnTo>
                <a:lnTo>
                  <a:pt x="2293540" y="557704"/>
                </a:lnTo>
                <a:lnTo>
                  <a:pt x="2275290" y="570025"/>
                </a:lnTo>
                <a:lnTo>
                  <a:pt x="2252979" y="574548"/>
                </a:lnTo>
                <a:lnTo>
                  <a:pt x="57403" y="574548"/>
                </a:lnTo>
                <a:lnTo>
                  <a:pt x="35093" y="570025"/>
                </a:lnTo>
                <a:lnTo>
                  <a:pt x="16843" y="557704"/>
                </a:lnTo>
                <a:lnTo>
                  <a:pt x="4522" y="539454"/>
                </a:lnTo>
                <a:lnTo>
                  <a:pt x="0" y="517144"/>
                </a:lnTo>
                <a:lnTo>
                  <a:pt x="0" y="57404"/>
                </a:lnTo>
                <a:close/>
              </a:path>
            </a:pathLst>
          </a:custGeom>
          <a:ln w="15240">
            <a:solidFill>
              <a:srgbClr val="4E67C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 txBox="1"/>
          <p:nvPr/>
        </p:nvSpPr>
        <p:spPr>
          <a:xfrm>
            <a:off x="3574796" y="3010280"/>
            <a:ext cx="1377950" cy="254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500" spc="-5" dirty="0">
                <a:latin typeface="Calibri"/>
                <a:cs typeface="Calibri"/>
              </a:rPr>
              <a:t>Right of use</a:t>
            </a:r>
            <a:r>
              <a:rPr sz="1500" spc="-75" dirty="0">
                <a:latin typeface="Calibri"/>
                <a:cs typeface="Calibri"/>
              </a:rPr>
              <a:t> </a:t>
            </a:r>
            <a:r>
              <a:rPr sz="1500" spc="-5" dirty="0">
                <a:latin typeface="Calibri"/>
                <a:cs typeface="Calibri"/>
              </a:rPr>
              <a:t>asset</a:t>
            </a:r>
            <a:endParaRPr sz="1500">
              <a:latin typeface="Calibri"/>
              <a:cs typeface="Calibri"/>
            </a:endParaRPr>
          </a:p>
        </p:txBody>
      </p:sp>
      <p:sp>
        <p:nvSpPr>
          <p:cNvPr id="24" name="object 24"/>
          <p:cNvSpPr/>
          <p:nvPr/>
        </p:nvSpPr>
        <p:spPr>
          <a:xfrm>
            <a:off x="1752600" y="3613403"/>
            <a:ext cx="2310765" cy="576580"/>
          </a:xfrm>
          <a:custGeom>
            <a:avLst/>
            <a:gdLst/>
            <a:ahLst/>
            <a:cxnLst/>
            <a:rect l="l" t="t" r="r" b="b"/>
            <a:pathLst>
              <a:path w="2310765" h="576579">
                <a:moveTo>
                  <a:pt x="2252726" y="0"/>
                </a:moveTo>
                <a:lnTo>
                  <a:pt x="57657" y="0"/>
                </a:lnTo>
                <a:lnTo>
                  <a:pt x="35200" y="4526"/>
                </a:lnTo>
                <a:lnTo>
                  <a:pt x="16875" y="16875"/>
                </a:lnTo>
                <a:lnTo>
                  <a:pt x="4526" y="35200"/>
                </a:lnTo>
                <a:lnTo>
                  <a:pt x="0" y="57658"/>
                </a:lnTo>
                <a:lnTo>
                  <a:pt x="0" y="518414"/>
                </a:lnTo>
                <a:lnTo>
                  <a:pt x="4526" y="540871"/>
                </a:lnTo>
                <a:lnTo>
                  <a:pt x="16875" y="559196"/>
                </a:lnTo>
                <a:lnTo>
                  <a:pt x="35200" y="571545"/>
                </a:lnTo>
                <a:lnTo>
                  <a:pt x="57657" y="576072"/>
                </a:lnTo>
                <a:lnTo>
                  <a:pt x="2252726" y="576072"/>
                </a:lnTo>
                <a:lnTo>
                  <a:pt x="2275183" y="571545"/>
                </a:lnTo>
                <a:lnTo>
                  <a:pt x="2293508" y="559196"/>
                </a:lnTo>
                <a:lnTo>
                  <a:pt x="2305857" y="540871"/>
                </a:lnTo>
                <a:lnTo>
                  <a:pt x="2310384" y="518414"/>
                </a:lnTo>
                <a:lnTo>
                  <a:pt x="2310384" y="57658"/>
                </a:lnTo>
                <a:lnTo>
                  <a:pt x="2305857" y="35200"/>
                </a:lnTo>
                <a:lnTo>
                  <a:pt x="2293508" y="16875"/>
                </a:lnTo>
                <a:lnTo>
                  <a:pt x="2275183" y="4526"/>
                </a:lnTo>
                <a:lnTo>
                  <a:pt x="2252726" y="0"/>
                </a:lnTo>
                <a:close/>
              </a:path>
            </a:pathLst>
          </a:custGeom>
          <a:solidFill>
            <a:srgbClr val="4E67C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1752600" y="3613403"/>
            <a:ext cx="2310765" cy="576580"/>
          </a:xfrm>
          <a:custGeom>
            <a:avLst/>
            <a:gdLst/>
            <a:ahLst/>
            <a:cxnLst/>
            <a:rect l="l" t="t" r="r" b="b"/>
            <a:pathLst>
              <a:path w="2310765" h="576579">
                <a:moveTo>
                  <a:pt x="0" y="57658"/>
                </a:moveTo>
                <a:lnTo>
                  <a:pt x="4526" y="35200"/>
                </a:lnTo>
                <a:lnTo>
                  <a:pt x="16875" y="16875"/>
                </a:lnTo>
                <a:lnTo>
                  <a:pt x="35200" y="4526"/>
                </a:lnTo>
                <a:lnTo>
                  <a:pt x="57657" y="0"/>
                </a:lnTo>
                <a:lnTo>
                  <a:pt x="2252726" y="0"/>
                </a:lnTo>
                <a:lnTo>
                  <a:pt x="2275183" y="4526"/>
                </a:lnTo>
                <a:lnTo>
                  <a:pt x="2293508" y="16875"/>
                </a:lnTo>
                <a:lnTo>
                  <a:pt x="2305857" y="35200"/>
                </a:lnTo>
                <a:lnTo>
                  <a:pt x="2310384" y="57658"/>
                </a:lnTo>
                <a:lnTo>
                  <a:pt x="2310384" y="518414"/>
                </a:lnTo>
                <a:lnTo>
                  <a:pt x="2305857" y="540871"/>
                </a:lnTo>
                <a:lnTo>
                  <a:pt x="2293508" y="559196"/>
                </a:lnTo>
                <a:lnTo>
                  <a:pt x="2275183" y="571545"/>
                </a:lnTo>
                <a:lnTo>
                  <a:pt x="2252726" y="576072"/>
                </a:lnTo>
                <a:lnTo>
                  <a:pt x="57657" y="576072"/>
                </a:lnTo>
                <a:lnTo>
                  <a:pt x="35200" y="571545"/>
                </a:lnTo>
                <a:lnTo>
                  <a:pt x="16875" y="559196"/>
                </a:lnTo>
                <a:lnTo>
                  <a:pt x="4526" y="540871"/>
                </a:lnTo>
                <a:lnTo>
                  <a:pt x="0" y="518414"/>
                </a:lnTo>
                <a:lnTo>
                  <a:pt x="0" y="57658"/>
                </a:lnTo>
                <a:close/>
              </a:path>
            </a:pathLst>
          </a:custGeom>
          <a:ln w="1523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1853183" y="3709415"/>
            <a:ext cx="2310765" cy="574675"/>
          </a:xfrm>
          <a:custGeom>
            <a:avLst/>
            <a:gdLst/>
            <a:ahLst/>
            <a:cxnLst/>
            <a:rect l="l" t="t" r="r" b="b"/>
            <a:pathLst>
              <a:path w="2310765" h="574675">
                <a:moveTo>
                  <a:pt x="2252980" y="0"/>
                </a:moveTo>
                <a:lnTo>
                  <a:pt x="57404" y="0"/>
                </a:lnTo>
                <a:lnTo>
                  <a:pt x="35093" y="4522"/>
                </a:lnTo>
                <a:lnTo>
                  <a:pt x="16843" y="16843"/>
                </a:lnTo>
                <a:lnTo>
                  <a:pt x="4522" y="35093"/>
                </a:lnTo>
                <a:lnTo>
                  <a:pt x="0" y="57403"/>
                </a:lnTo>
                <a:lnTo>
                  <a:pt x="0" y="517143"/>
                </a:lnTo>
                <a:lnTo>
                  <a:pt x="4522" y="539454"/>
                </a:lnTo>
                <a:lnTo>
                  <a:pt x="16843" y="557704"/>
                </a:lnTo>
                <a:lnTo>
                  <a:pt x="35093" y="570025"/>
                </a:lnTo>
                <a:lnTo>
                  <a:pt x="57404" y="574547"/>
                </a:lnTo>
                <a:lnTo>
                  <a:pt x="2252980" y="574547"/>
                </a:lnTo>
                <a:lnTo>
                  <a:pt x="2275290" y="570025"/>
                </a:lnTo>
                <a:lnTo>
                  <a:pt x="2293540" y="557704"/>
                </a:lnTo>
                <a:lnTo>
                  <a:pt x="2305861" y="539454"/>
                </a:lnTo>
                <a:lnTo>
                  <a:pt x="2310384" y="517143"/>
                </a:lnTo>
                <a:lnTo>
                  <a:pt x="2310384" y="57403"/>
                </a:lnTo>
                <a:lnTo>
                  <a:pt x="2305861" y="35093"/>
                </a:lnTo>
                <a:lnTo>
                  <a:pt x="2293540" y="16843"/>
                </a:lnTo>
                <a:lnTo>
                  <a:pt x="2275290" y="4522"/>
                </a:lnTo>
                <a:lnTo>
                  <a:pt x="225298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1853183" y="3709415"/>
            <a:ext cx="2310765" cy="574675"/>
          </a:xfrm>
          <a:custGeom>
            <a:avLst/>
            <a:gdLst/>
            <a:ahLst/>
            <a:cxnLst/>
            <a:rect l="l" t="t" r="r" b="b"/>
            <a:pathLst>
              <a:path w="2310765" h="574675">
                <a:moveTo>
                  <a:pt x="0" y="57403"/>
                </a:moveTo>
                <a:lnTo>
                  <a:pt x="4522" y="35093"/>
                </a:lnTo>
                <a:lnTo>
                  <a:pt x="16843" y="16843"/>
                </a:lnTo>
                <a:lnTo>
                  <a:pt x="35093" y="4522"/>
                </a:lnTo>
                <a:lnTo>
                  <a:pt x="57404" y="0"/>
                </a:lnTo>
                <a:lnTo>
                  <a:pt x="2252980" y="0"/>
                </a:lnTo>
                <a:lnTo>
                  <a:pt x="2275290" y="4522"/>
                </a:lnTo>
                <a:lnTo>
                  <a:pt x="2293540" y="16843"/>
                </a:lnTo>
                <a:lnTo>
                  <a:pt x="2305861" y="35093"/>
                </a:lnTo>
                <a:lnTo>
                  <a:pt x="2310384" y="57403"/>
                </a:lnTo>
                <a:lnTo>
                  <a:pt x="2310384" y="517143"/>
                </a:lnTo>
                <a:lnTo>
                  <a:pt x="2305861" y="539454"/>
                </a:lnTo>
                <a:lnTo>
                  <a:pt x="2293540" y="557704"/>
                </a:lnTo>
                <a:lnTo>
                  <a:pt x="2275290" y="570025"/>
                </a:lnTo>
                <a:lnTo>
                  <a:pt x="2252980" y="574547"/>
                </a:lnTo>
                <a:lnTo>
                  <a:pt x="57404" y="574547"/>
                </a:lnTo>
                <a:lnTo>
                  <a:pt x="35093" y="570025"/>
                </a:lnTo>
                <a:lnTo>
                  <a:pt x="16843" y="557704"/>
                </a:lnTo>
                <a:lnTo>
                  <a:pt x="4522" y="539454"/>
                </a:lnTo>
                <a:lnTo>
                  <a:pt x="0" y="517143"/>
                </a:lnTo>
                <a:lnTo>
                  <a:pt x="0" y="57403"/>
                </a:lnTo>
                <a:close/>
              </a:path>
            </a:pathLst>
          </a:custGeom>
          <a:ln w="15240">
            <a:solidFill>
              <a:srgbClr val="4E67C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 txBox="1"/>
          <p:nvPr/>
        </p:nvSpPr>
        <p:spPr>
          <a:xfrm>
            <a:off x="1984629" y="3743959"/>
            <a:ext cx="2048510" cy="462915"/>
          </a:xfrm>
          <a:prstGeom prst="rect">
            <a:avLst/>
          </a:prstGeom>
        </p:spPr>
        <p:txBody>
          <a:bodyPr vert="horz" wrap="square" lIns="0" tIns="36195" rIns="0" bIns="0" rtlCol="0">
            <a:spAutoFit/>
          </a:bodyPr>
          <a:lstStyle/>
          <a:p>
            <a:pPr marL="387350" marR="5080" indent="-375285">
              <a:lnSpc>
                <a:spcPts val="1639"/>
              </a:lnSpc>
              <a:spcBef>
                <a:spcPts val="285"/>
              </a:spcBef>
            </a:pPr>
            <a:r>
              <a:rPr sz="1500" spc="-5" dirty="0">
                <a:latin typeface="Calibri"/>
                <a:cs typeface="Calibri"/>
              </a:rPr>
              <a:t>Cost </a:t>
            </a:r>
            <a:r>
              <a:rPr sz="1500" dirty="0">
                <a:latin typeface="Calibri"/>
                <a:cs typeface="Calibri"/>
              </a:rPr>
              <a:t>model – </a:t>
            </a:r>
            <a:r>
              <a:rPr sz="1500" spc="-5" dirty="0">
                <a:latin typeface="Calibri"/>
                <a:cs typeface="Calibri"/>
              </a:rPr>
              <a:t>measured</a:t>
            </a:r>
            <a:r>
              <a:rPr sz="1500" spc="-90" dirty="0">
                <a:latin typeface="Calibri"/>
                <a:cs typeface="Calibri"/>
              </a:rPr>
              <a:t> </a:t>
            </a:r>
            <a:r>
              <a:rPr sz="1500" spc="-10" dirty="0">
                <a:latin typeface="Calibri"/>
                <a:cs typeface="Calibri"/>
              </a:rPr>
              <a:t>at  cost </a:t>
            </a:r>
            <a:r>
              <a:rPr sz="1500" spc="-5" dirty="0">
                <a:latin typeface="Calibri"/>
                <a:cs typeface="Calibri"/>
              </a:rPr>
              <a:t>reduced</a:t>
            </a:r>
            <a:r>
              <a:rPr sz="1500" spc="-20" dirty="0">
                <a:latin typeface="Calibri"/>
                <a:cs typeface="Calibri"/>
              </a:rPr>
              <a:t> </a:t>
            </a:r>
            <a:r>
              <a:rPr sz="1500" spc="-5" dirty="0">
                <a:latin typeface="Calibri"/>
                <a:cs typeface="Calibri"/>
              </a:rPr>
              <a:t>by:</a:t>
            </a:r>
            <a:endParaRPr sz="1500">
              <a:latin typeface="Calibri"/>
              <a:cs typeface="Calibri"/>
            </a:endParaRPr>
          </a:p>
        </p:txBody>
      </p:sp>
      <p:sp>
        <p:nvSpPr>
          <p:cNvPr id="29" name="object 29"/>
          <p:cNvSpPr/>
          <p:nvPr/>
        </p:nvSpPr>
        <p:spPr>
          <a:xfrm>
            <a:off x="1100327" y="4451603"/>
            <a:ext cx="1562100" cy="574675"/>
          </a:xfrm>
          <a:custGeom>
            <a:avLst/>
            <a:gdLst/>
            <a:ahLst/>
            <a:cxnLst/>
            <a:rect l="l" t="t" r="r" b="b"/>
            <a:pathLst>
              <a:path w="1562100" h="574675">
                <a:moveTo>
                  <a:pt x="1504696" y="0"/>
                </a:moveTo>
                <a:lnTo>
                  <a:pt x="57454" y="0"/>
                </a:lnTo>
                <a:lnTo>
                  <a:pt x="35088" y="4522"/>
                </a:lnTo>
                <a:lnTo>
                  <a:pt x="16825" y="16843"/>
                </a:lnTo>
                <a:lnTo>
                  <a:pt x="4514" y="35093"/>
                </a:lnTo>
                <a:lnTo>
                  <a:pt x="0" y="57404"/>
                </a:lnTo>
                <a:lnTo>
                  <a:pt x="0" y="517144"/>
                </a:lnTo>
                <a:lnTo>
                  <a:pt x="4514" y="539454"/>
                </a:lnTo>
                <a:lnTo>
                  <a:pt x="16825" y="557704"/>
                </a:lnTo>
                <a:lnTo>
                  <a:pt x="35088" y="570025"/>
                </a:lnTo>
                <a:lnTo>
                  <a:pt x="57454" y="574548"/>
                </a:lnTo>
                <a:lnTo>
                  <a:pt x="1504696" y="574548"/>
                </a:lnTo>
                <a:lnTo>
                  <a:pt x="1527006" y="570025"/>
                </a:lnTo>
                <a:lnTo>
                  <a:pt x="1545256" y="557704"/>
                </a:lnTo>
                <a:lnTo>
                  <a:pt x="1557577" y="539454"/>
                </a:lnTo>
                <a:lnTo>
                  <a:pt x="1562099" y="517144"/>
                </a:lnTo>
                <a:lnTo>
                  <a:pt x="1562099" y="57404"/>
                </a:lnTo>
                <a:lnTo>
                  <a:pt x="1557577" y="35093"/>
                </a:lnTo>
                <a:lnTo>
                  <a:pt x="1545256" y="16843"/>
                </a:lnTo>
                <a:lnTo>
                  <a:pt x="1527006" y="4522"/>
                </a:lnTo>
                <a:lnTo>
                  <a:pt x="1504696" y="0"/>
                </a:lnTo>
                <a:close/>
              </a:path>
            </a:pathLst>
          </a:custGeom>
          <a:solidFill>
            <a:srgbClr val="4E67C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1100327" y="4451603"/>
            <a:ext cx="1562100" cy="574675"/>
          </a:xfrm>
          <a:custGeom>
            <a:avLst/>
            <a:gdLst/>
            <a:ahLst/>
            <a:cxnLst/>
            <a:rect l="l" t="t" r="r" b="b"/>
            <a:pathLst>
              <a:path w="1562100" h="574675">
                <a:moveTo>
                  <a:pt x="0" y="57404"/>
                </a:moveTo>
                <a:lnTo>
                  <a:pt x="4514" y="35093"/>
                </a:lnTo>
                <a:lnTo>
                  <a:pt x="16825" y="16843"/>
                </a:lnTo>
                <a:lnTo>
                  <a:pt x="35088" y="4522"/>
                </a:lnTo>
                <a:lnTo>
                  <a:pt x="57454" y="0"/>
                </a:lnTo>
                <a:lnTo>
                  <a:pt x="1504696" y="0"/>
                </a:lnTo>
                <a:lnTo>
                  <a:pt x="1527006" y="4522"/>
                </a:lnTo>
                <a:lnTo>
                  <a:pt x="1545256" y="16843"/>
                </a:lnTo>
                <a:lnTo>
                  <a:pt x="1557577" y="35093"/>
                </a:lnTo>
                <a:lnTo>
                  <a:pt x="1562099" y="57404"/>
                </a:lnTo>
                <a:lnTo>
                  <a:pt x="1562099" y="517144"/>
                </a:lnTo>
                <a:lnTo>
                  <a:pt x="1557577" y="539454"/>
                </a:lnTo>
                <a:lnTo>
                  <a:pt x="1545256" y="557704"/>
                </a:lnTo>
                <a:lnTo>
                  <a:pt x="1527006" y="570025"/>
                </a:lnTo>
                <a:lnTo>
                  <a:pt x="1504696" y="574548"/>
                </a:lnTo>
                <a:lnTo>
                  <a:pt x="57454" y="574548"/>
                </a:lnTo>
                <a:lnTo>
                  <a:pt x="35088" y="570025"/>
                </a:lnTo>
                <a:lnTo>
                  <a:pt x="16825" y="557704"/>
                </a:lnTo>
                <a:lnTo>
                  <a:pt x="4514" y="539454"/>
                </a:lnTo>
                <a:lnTo>
                  <a:pt x="0" y="517144"/>
                </a:lnTo>
                <a:lnTo>
                  <a:pt x="0" y="57404"/>
                </a:lnTo>
                <a:close/>
              </a:path>
            </a:pathLst>
          </a:custGeom>
          <a:ln w="1524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1200911" y="4547615"/>
            <a:ext cx="1562100" cy="574675"/>
          </a:xfrm>
          <a:custGeom>
            <a:avLst/>
            <a:gdLst/>
            <a:ahLst/>
            <a:cxnLst/>
            <a:rect l="l" t="t" r="r" b="b"/>
            <a:pathLst>
              <a:path w="1562100" h="574675">
                <a:moveTo>
                  <a:pt x="1504695" y="0"/>
                </a:moveTo>
                <a:lnTo>
                  <a:pt x="57454" y="0"/>
                </a:lnTo>
                <a:lnTo>
                  <a:pt x="35088" y="4522"/>
                </a:lnTo>
                <a:lnTo>
                  <a:pt x="16825" y="16843"/>
                </a:lnTo>
                <a:lnTo>
                  <a:pt x="4514" y="35093"/>
                </a:lnTo>
                <a:lnTo>
                  <a:pt x="0" y="57403"/>
                </a:lnTo>
                <a:lnTo>
                  <a:pt x="0" y="517143"/>
                </a:lnTo>
                <a:lnTo>
                  <a:pt x="4514" y="539454"/>
                </a:lnTo>
                <a:lnTo>
                  <a:pt x="16825" y="557704"/>
                </a:lnTo>
                <a:lnTo>
                  <a:pt x="35088" y="570025"/>
                </a:lnTo>
                <a:lnTo>
                  <a:pt x="57454" y="574547"/>
                </a:lnTo>
                <a:lnTo>
                  <a:pt x="1504695" y="574547"/>
                </a:lnTo>
                <a:lnTo>
                  <a:pt x="1527006" y="570025"/>
                </a:lnTo>
                <a:lnTo>
                  <a:pt x="1545256" y="557704"/>
                </a:lnTo>
                <a:lnTo>
                  <a:pt x="1557577" y="539454"/>
                </a:lnTo>
                <a:lnTo>
                  <a:pt x="1562100" y="517143"/>
                </a:lnTo>
                <a:lnTo>
                  <a:pt x="1562100" y="57403"/>
                </a:lnTo>
                <a:lnTo>
                  <a:pt x="1557577" y="35093"/>
                </a:lnTo>
                <a:lnTo>
                  <a:pt x="1545256" y="16843"/>
                </a:lnTo>
                <a:lnTo>
                  <a:pt x="1527006" y="4522"/>
                </a:lnTo>
                <a:lnTo>
                  <a:pt x="1504695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2863595" y="4451603"/>
            <a:ext cx="1851660" cy="574675"/>
          </a:xfrm>
          <a:custGeom>
            <a:avLst/>
            <a:gdLst/>
            <a:ahLst/>
            <a:cxnLst/>
            <a:rect l="l" t="t" r="r" b="b"/>
            <a:pathLst>
              <a:path w="1851660" h="574675">
                <a:moveTo>
                  <a:pt x="1794256" y="0"/>
                </a:moveTo>
                <a:lnTo>
                  <a:pt x="57404" y="0"/>
                </a:lnTo>
                <a:lnTo>
                  <a:pt x="35093" y="4522"/>
                </a:lnTo>
                <a:lnTo>
                  <a:pt x="16843" y="16843"/>
                </a:lnTo>
                <a:lnTo>
                  <a:pt x="4522" y="35093"/>
                </a:lnTo>
                <a:lnTo>
                  <a:pt x="0" y="57404"/>
                </a:lnTo>
                <a:lnTo>
                  <a:pt x="0" y="517144"/>
                </a:lnTo>
                <a:lnTo>
                  <a:pt x="4522" y="539454"/>
                </a:lnTo>
                <a:lnTo>
                  <a:pt x="16843" y="557704"/>
                </a:lnTo>
                <a:lnTo>
                  <a:pt x="35093" y="570025"/>
                </a:lnTo>
                <a:lnTo>
                  <a:pt x="57404" y="574548"/>
                </a:lnTo>
                <a:lnTo>
                  <a:pt x="1794256" y="574548"/>
                </a:lnTo>
                <a:lnTo>
                  <a:pt x="1816566" y="570025"/>
                </a:lnTo>
                <a:lnTo>
                  <a:pt x="1834816" y="557704"/>
                </a:lnTo>
                <a:lnTo>
                  <a:pt x="1847137" y="539454"/>
                </a:lnTo>
                <a:lnTo>
                  <a:pt x="1851659" y="517144"/>
                </a:lnTo>
                <a:lnTo>
                  <a:pt x="1851659" y="57404"/>
                </a:lnTo>
                <a:lnTo>
                  <a:pt x="1847137" y="35093"/>
                </a:lnTo>
                <a:lnTo>
                  <a:pt x="1834816" y="16843"/>
                </a:lnTo>
                <a:lnTo>
                  <a:pt x="1816566" y="4522"/>
                </a:lnTo>
                <a:lnTo>
                  <a:pt x="1794256" y="0"/>
                </a:lnTo>
                <a:close/>
              </a:path>
            </a:pathLst>
          </a:custGeom>
          <a:solidFill>
            <a:srgbClr val="4E67C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 txBox="1"/>
          <p:nvPr/>
        </p:nvSpPr>
        <p:spPr>
          <a:xfrm>
            <a:off x="1205037" y="4477257"/>
            <a:ext cx="1553845" cy="671830"/>
          </a:xfrm>
          <a:prstGeom prst="rect">
            <a:avLst/>
          </a:prstGeom>
        </p:spPr>
        <p:txBody>
          <a:bodyPr vert="horz" wrap="square" lIns="0" tIns="36195" rIns="0" bIns="0" rtlCol="0">
            <a:spAutoFit/>
          </a:bodyPr>
          <a:lstStyle/>
          <a:p>
            <a:pPr marL="109855" marR="102235" algn="ctr">
              <a:lnSpc>
                <a:spcPts val="1639"/>
              </a:lnSpc>
              <a:spcBef>
                <a:spcPts val="285"/>
              </a:spcBef>
            </a:pPr>
            <a:r>
              <a:rPr sz="1500" spc="-10" dirty="0">
                <a:latin typeface="Calibri"/>
                <a:cs typeface="Calibri"/>
              </a:rPr>
              <a:t>Any</a:t>
            </a:r>
            <a:r>
              <a:rPr sz="1500" spc="-75" dirty="0">
                <a:latin typeface="Calibri"/>
                <a:cs typeface="Calibri"/>
              </a:rPr>
              <a:t> </a:t>
            </a:r>
            <a:r>
              <a:rPr sz="1500" spc="-5" dirty="0">
                <a:latin typeface="Calibri"/>
                <a:cs typeface="Calibri"/>
              </a:rPr>
              <a:t>accumulated  depreciation</a:t>
            </a:r>
            <a:r>
              <a:rPr sz="1500" spc="-85" dirty="0">
                <a:latin typeface="Calibri"/>
                <a:cs typeface="Calibri"/>
              </a:rPr>
              <a:t> </a:t>
            </a:r>
            <a:r>
              <a:rPr sz="1500" dirty="0">
                <a:latin typeface="Calibri"/>
                <a:cs typeface="Calibri"/>
              </a:rPr>
              <a:t>and</a:t>
            </a:r>
            <a:endParaRPr sz="1500">
              <a:latin typeface="Calibri"/>
              <a:cs typeface="Calibri"/>
            </a:endParaRPr>
          </a:p>
          <a:p>
            <a:pPr algn="ctr">
              <a:lnSpc>
                <a:spcPts val="1620"/>
              </a:lnSpc>
            </a:pPr>
            <a:r>
              <a:rPr sz="1500" u="heavy" spc="114" dirty="0">
                <a:uFill>
                  <a:solidFill>
                    <a:srgbClr val="4E67C7"/>
                  </a:solidFill>
                </a:uFill>
                <a:latin typeface="Calibri"/>
                <a:cs typeface="Calibri"/>
              </a:rPr>
              <a:t> </a:t>
            </a:r>
            <a:r>
              <a:rPr sz="1500" u="heavy" spc="-5" dirty="0">
                <a:uFill>
                  <a:solidFill>
                    <a:srgbClr val="4E67C7"/>
                  </a:solidFill>
                </a:uFill>
                <a:latin typeface="Calibri"/>
                <a:cs typeface="Calibri"/>
              </a:rPr>
              <a:t>impairment</a:t>
            </a:r>
            <a:r>
              <a:rPr sz="1500" u="heavy" spc="-45" dirty="0">
                <a:uFill>
                  <a:solidFill>
                    <a:srgbClr val="4E67C7"/>
                  </a:solidFill>
                </a:uFill>
                <a:latin typeface="Calibri"/>
                <a:cs typeface="Calibri"/>
              </a:rPr>
              <a:t> </a:t>
            </a:r>
            <a:r>
              <a:rPr sz="1500" u="heavy" spc="-5" dirty="0">
                <a:uFill>
                  <a:solidFill>
                    <a:srgbClr val="4E67C7"/>
                  </a:solidFill>
                </a:uFill>
                <a:latin typeface="Calibri"/>
                <a:cs typeface="Calibri"/>
              </a:rPr>
              <a:t>losses</a:t>
            </a:r>
            <a:r>
              <a:rPr sz="1500" u="heavy" spc="120" dirty="0">
                <a:uFill>
                  <a:solidFill>
                    <a:srgbClr val="4E67C7"/>
                  </a:solidFill>
                </a:uFill>
                <a:latin typeface="Calibri"/>
                <a:cs typeface="Calibri"/>
              </a:rPr>
              <a:t> </a:t>
            </a:r>
            <a:endParaRPr sz="1500">
              <a:latin typeface="Calibri"/>
              <a:cs typeface="Calibri"/>
            </a:endParaRPr>
          </a:p>
        </p:txBody>
      </p:sp>
      <p:sp>
        <p:nvSpPr>
          <p:cNvPr id="34" name="object 34"/>
          <p:cNvSpPr/>
          <p:nvPr/>
        </p:nvSpPr>
        <p:spPr>
          <a:xfrm>
            <a:off x="2863595" y="4451603"/>
            <a:ext cx="1851660" cy="574675"/>
          </a:xfrm>
          <a:custGeom>
            <a:avLst/>
            <a:gdLst/>
            <a:ahLst/>
            <a:cxnLst/>
            <a:rect l="l" t="t" r="r" b="b"/>
            <a:pathLst>
              <a:path w="1851660" h="574675">
                <a:moveTo>
                  <a:pt x="0" y="57404"/>
                </a:moveTo>
                <a:lnTo>
                  <a:pt x="4522" y="35093"/>
                </a:lnTo>
                <a:lnTo>
                  <a:pt x="16843" y="16843"/>
                </a:lnTo>
                <a:lnTo>
                  <a:pt x="35093" y="4522"/>
                </a:lnTo>
                <a:lnTo>
                  <a:pt x="57404" y="0"/>
                </a:lnTo>
                <a:lnTo>
                  <a:pt x="1794256" y="0"/>
                </a:lnTo>
                <a:lnTo>
                  <a:pt x="1816566" y="4522"/>
                </a:lnTo>
                <a:lnTo>
                  <a:pt x="1834816" y="16843"/>
                </a:lnTo>
                <a:lnTo>
                  <a:pt x="1847137" y="35093"/>
                </a:lnTo>
                <a:lnTo>
                  <a:pt x="1851659" y="57404"/>
                </a:lnTo>
                <a:lnTo>
                  <a:pt x="1851659" y="517144"/>
                </a:lnTo>
                <a:lnTo>
                  <a:pt x="1847137" y="539454"/>
                </a:lnTo>
                <a:lnTo>
                  <a:pt x="1834816" y="557704"/>
                </a:lnTo>
                <a:lnTo>
                  <a:pt x="1816566" y="570025"/>
                </a:lnTo>
                <a:lnTo>
                  <a:pt x="1794256" y="574548"/>
                </a:lnTo>
                <a:lnTo>
                  <a:pt x="57404" y="574548"/>
                </a:lnTo>
                <a:lnTo>
                  <a:pt x="35093" y="570025"/>
                </a:lnTo>
                <a:lnTo>
                  <a:pt x="16843" y="557704"/>
                </a:lnTo>
                <a:lnTo>
                  <a:pt x="4522" y="539454"/>
                </a:lnTo>
                <a:lnTo>
                  <a:pt x="0" y="517144"/>
                </a:lnTo>
                <a:lnTo>
                  <a:pt x="0" y="57404"/>
                </a:lnTo>
                <a:close/>
              </a:path>
            </a:pathLst>
          </a:custGeom>
          <a:ln w="1524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2964179" y="4547615"/>
            <a:ext cx="1851660" cy="574675"/>
          </a:xfrm>
          <a:custGeom>
            <a:avLst/>
            <a:gdLst/>
            <a:ahLst/>
            <a:cxnLst/>
            <a:rect l="l" t="t" r="r" b="b"/>
            <a:pathLst>
              <a:path w="1851660" h="574675">
                <a:moveTo>
                  <a:pt x="1794256" y="0"/>
                </a:moveTo>
                <a:lnTo>
                  <a:pt x="57403" y="0"/>
                </a:lnTo>
                <a:lnTo>
                  <a:pt x="35093" y="4522"/>
                </a:lnTo>
                <a:lnTo>
                  <a:pt x="16843" y="16843"/>
                </a:lnTo>
                <a:lnTo>
                  <a:pt x="4522" y="35093"/>
                </a:lnTo>
                <a:lnTo>
                  <a:pt x="0" y="57403"/>
                </a:lnTo>
                <a:lnTo>
                  <a:pt x="0" y="517143"/>
                </a:lnTo>
                <a:lnTo>
                  <a:pt x="4522" y="539454"/>
                </a:lnTo>
                <a:lnTo>
                  <a:pt x="16843" y="557704"/>
                </a:lnTo>
                <a:lnTo>
                  <a:pt x="35093" y="570025"/>
                </a:lnTo>
                <a:lnTo>
                  <a:pt x="57403" y="574547"/>
                </a:lnTo>
                <a:lnTo>
                  <a:pt x="1794256" y="574547"/>
                </a:lnTo>
                <a:lnTo>
                  <a:pt x="1816566" y="570025"/>
                </a:lnTo>
                <a:lnTo>
                  <a:pt x="1834816" y="557704"/>
                </a:lnTo>
                <a:lnTo>
                  <a:pt x="1847137" y="539454"/>
                </a:lnTo>
                <a:lnTo>
                  <a:pt x="1851659" y="517143"/>
                </a:lnTo>
                <a:lnTo>
                  <a:pt x="1851659" y="57403"/>
                </a:lnTo>
                <a:lnTo>
                  <a:pt x="1847137" y="35093"/>
                </a:lnTo>
                <a:lnTo>
                  <a:pt x="1834816" y="16843"/>
                </a:lnTo>
                <a:lnTo>
                  <a:pt x="1816566" y="4522"/>
                </a:lnTo>
                <a:lnTo>
                  <a:pt x="1794256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2964179" y="4547615"/>
            <a:ext cx="1851660" cy="574675"/>
          </a:xfrm>
          <a:custGeom>
            <a:avLst/>
            <a:gdLst/>
            <a:ahLst/>
            <a:cxnLst/>
            <a:rect l="l" t="t" r="r" b="b"/>
            <a:pathLst>
              <a:path w="1851660" h="574675">
                <a:moveTo>
                  <a:pt x="0" y="57403"/>
                </a:moveTo>
                <a:lnTo>
                  <a:pt x="4522" y="35093"/>
                </a:lnTo>
                <a:lnTo>
                  <a:pt x="16843" y="16843"/>
                </a:lnTo>
                <a:lnTo>
                  <a:pt x="35093" y="4522"/>
                </a:lnTo>
                <a:lnTo>
                  <a:pt x="57403" y="0"/>
                </a:lnTo>
                <a:lnTo>
                  <a:pt x="1794256" y="0"/>
                </a:lnTo>
                <a:lnTo>
                  <a:pt x="1816566" y="4522"/>
                </a:lnTo>
                <a:lnTo>
                  <a:pt x="1834816" y="16843"/>
                </a:lnTo>
                <a:lnTo>
                  <a:pt x="1847137" y="35093"/>
                </a:lnTo>
                <a:lnTo>
                  <a:pt x="1851659" y="57403"/>
                </a:lnTo>
                <a:lnTo>
                  <a:pt x="1851659" y="517143"/>
                </a:lnTo>
                <a:lnTo>
                  <a:pt x="1847137" y="539454"/>
                </a:lnTo>
                <a:lnTo>
                  <a:pt x="1834816" y="557704"/>
                </a:lnTo>
                <a:lnTo>
                  <a:pt x="1816566" y="570025"/>
                </a:lnTo>
                <a:lnTo>
                  <a:pt x="1794256" y="574547"/>
                </a:lnTo>
                <a:lnTo>
                  <a:pt x="57403" y="574547"/>
                </a:lnTo>
                <a:lnTo>
                  <a:pt x="35093" y="570025"/>
                </a:lnTo>
                <a:lnTo>
                  <a:pt x="16843" y="557704"/>
                </a:lnTo>
                <a:lnTo>
                  <a:pt x="4522" y="539454"/>
                </a:lnTo>
                <a:lnTo>
                  <a:pt x="0" y="517143"/>
                </a:lnTo>
                <a:lnTo>
                  <a:pt x="0" y="57403"/>
                </a:lnTo>
                <a:close/>
              </a:path>
            </a:pathLst>
          </a:custGeom>
          <a:ln w="15240">
            <a:solidFill>
              <a:srgbClr val="4E67C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 txBox="1"/>
          <p:nvPr/>
        </p:nvSpPr>
        <p:spPr>
          <a:xfrm>
            <a:off x="3084067" y="4477257"/>
            <a:ext cx="1611630" cy="671830"/>
          </a:xfrm>
          <a:prstGeom prst="rect">
            <a:avLst/>
          </a:prstGeom>
        </p:spPr>
        <p:txBody>
          <a:bodyPr vert="horz" wrap="square" lIns="0" tIns="36195" rIns="0" bIns="0" rtlCol="0">
            <a:spAutoFit/>
          </a:bodyPr>
          <a:lstStyle/>
          <a:p>
            <a:pPr marL="12065" marR="5080" indent="1270" algn="ctr">
              <a:lnSpc>
                <a:spcPts val="1639"/>
              </a:lnSpc>
              <a:spcBef>
                <a:spcPts val="285"/>
              </a:spcBef>
            </a:pPr>
            <a:r>
              <a:rPr sz="1500" spc="-5" dirty="0">
                <a:latin typeface="Calibri"/>
                <a:cs typeface="Calibri"/>
              </a:rPr>
              <a:t>Adjusted </a:t>
            </a:r>
            <a:r>
              <a:rPr sz="1500" spc="-15" dirty="0">
                <a:latin typeface="Calibri"/>
                <a:cs typeface="Calibri"/>
              </a:rPr>
              <a:t>for </a:t>
            </a:r>
            <a:r>
              <a:rPr sz="1500" spc="-10" dirty="0">
                <a:latin typeface="Calibri"/>
                <a:cs typeface="Calibri"/>
              </a:rPr>
              <a:t>any re-  </a:t>
            </a:r>
            <a:r>
              <a:rPr sz="1500" spc="-5" dirty="0">
                <a:latin typeface="Calibri"/>
                <a:cs typeface="Calibri"/>
              </a:rPr>
              <a:t>measurement of</a:t>
            </a:r>
            <a:r>
              <a:rPr sz="1500" spc="-70" dirty="0">
                <a:latin typeface="Calibri"/>
                <a:cs typeface="Calibri"/>
              </a:rPr>
              <a:t> </a:t>
            </a:r>
            <a:r>
              <a:rPr sz="1500" dirty="0">
                <a:latin typeface="Calibri"/>
                <a:cs typeface="Calibri"/>
              </a:rPr>
              <a:t>the  lease</a:t>
            </a:r>
            <a:r>
              <a:rPr sz="1500" spc="-15" dirty="0">
                <a:latin typeface="Calibri"/>
                <a:cs typeface="Calibri"/>
              </a:rPr>
              <a:t> </a:t>
            </a:r>
            <a:r>
              <a:rPr sz="1500" dirty="0">
                <a:latin typeface="Calibri"/>
                <a:cs typeface="Calibri"/>
              </a:rPr>
              <a:t>liability</a:t>
            </a:r>
            <a:endParaRPr sz="1500">
              <a:latin typeface="Calibri"/>
              <a:cs typeface="Calibri"/>
            </a:endParaRPr>
          </a:p>
        </p:txBody>
      </p:sp>
      <p:sp>
        <p:nvSpPr>
          <p:cNvPr id="38" name="object 38"/>
          <p:cNvSpPr/>
          <p:nvPr/>
        </p:nvSpPr>
        <p:spPr>
          <a:xfrm>
            <a:off x="4264152" y="3613403"/>
            <a:ext cx="2310765" cy="576580"/>
          </a:xfrm>
          <a:custGeom>
            <a:avLst/>
            <a:gdLst/>
            <a:ahLst/>
            <a:cxnLst/>
            <a:rect l="l" t="t" r="r" b="b"/>
            <a:pathLst>
              <a:path w="2310765" h="576579">
                <a:moveTo>
                  <a:pt x="2252726" y="0"/>
                </a:moveTo>
                <a:lnTo>
                  <a:pt x="57658" y="0"/>
                </a:lnTo>
                <a:lnTo>
                  <a:pt x="35200" y="4526"/>
                </a:lnTo>
                <a:lnTo>
                  <a:pt x="16875" y="16875"/>
                </a:lnTo>
                <a:lnTo>
                  <a:pt x="4526" y="35200"/>
                </a:lnTo>
                <a:lnTo>
                  <a:pt x="0" y="57658"/>
                </a:lnTo>
                <a:lnTo>
                  <a:pt x="0" y="518414"/>
                </a:lnTo>
                <a:lnTo>
                  <a:pt x="4526" y="540871"/>
                </a:lnTo>
                <a:lnTo>
                  <a:pt x="16875" y="559196"/>
                </a:lnTo>
                <a:lnTo>
                  <a:pt x="35200" y="571545"/>
                </a:lnTo>
                <a:lnTo>
                  <a:pt x="57658" y="576072"/>
                </a:lnTo>
                <a:lnTo>
                  <a:pt x="2252726" y="576072"/>
                </a:lnTo>
                <a:lnTo>
                  <a:pt x="2275183" y="571545"/>
                </a:lnTo>
                <a:lnTo>
                  <a:pt x="2293508" y="559196"/>
                </a:lnTo>
                <a:lnTo>
                  <a:pt x="2305857" y="540871"/>
                </a:lnTo>
                <a:lnTo>
                  <a:pt x="2310383" y="518414"/>
                </a:lnTo>
                <a:lnTo>
                  <a:pt x="2310383" y="57658"/>
                </a:lnTo>
                <a:lnTo>
                  <a:pt x="2305857" y="35200"/>
                </a:lnTo>
                <a:lnTo>
                  <a:pt x="2293508" y="16875"/>
                </a:lnTo>
                <a:lnTo>
                  <a:pt x="2275183" y="4526"/>
                </a:lnTo>
                <a:lnTo>
                  <a:pt x="2252726" y="0"/>
                </a:lnTo>
                <a:close/>
              </a:path>
            </a:pathLst>
          </a:custGeom>
          <a:solidFill>
            <a:srgbClr val="4E67C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4264152" y="3613403"/>
            <a:ext cx="2310765" cy="576580"/>
          </a:xfrm>
          <a:custGeom>
            <a:avLst/>
            <a:gdLst/>
            <a:ahLst/>
            <a:cxnLst/>
            <a:rect l="l" t="t" r="r" b="b"/>
            <a:pathLst>
              <a:path w="2310765" h="576579">
                <a:moveTo>
                  <a:pt x="0" y="57658"/>
                </a:moveTo>
                <a:lnTo>
                  <a:pt x="4526" y="35200"/>
                </a:lnTo>
                <a:lnTo>
                  <a:pt x="16875" y="16875"/>
                </a:lnTo>
                <a:lnTo>
                  <a:pt x="35200" y="4526"/>
                </a:lnTo>
                <a:lnTo>
                  <a:pt x="57658" y="0"/>
                </a:lnTo>
                <a:lnTo>
                  <a:pt x="2252726" y="0"/>
                </a:lnTo>
                <a:lnTo>
                  <a:pt x="2275183" y="4526"/>
                </a:lnTo>
                <a:lnTo>
                  <a:pt x="2293508" y="16875"/>
                </a:lnTo>
                <a:lnTo>
                  <a:pt x="2305857" y="35200"/>
                </a:lnTo>
                <a:lnTo>
                  <a:pt x="2310383" y="57658"/>
                </a:lnTo>
                <a:lnTo>
                  <a:pt x="2310383" y="518414"/>
                </a:lnTo>
                <a:lnTo>
                  <a:pt x="2305857" y="540871"/>
                </a:lnTo>
                <a:lnTo>
                  <a:pt x="2293508" y="559196"/>
                </a:lnTo>
                <a:lnTo>
                  <a:pt x="2275183" y="571545"/>
                </a:lnTo>
                <a:lnTo>
                  <a:pt x="2252726" y="576072"/>
                </a:lnTo>
                <a:lnTo>
                  <a:pt x="57658" y="576072"/>
                </a:lnTo>
                <a:lnTo>
                  <a:pt x="35200" y="571545"/>
                </a:lnTo>
                <a:lnTo>
                  <a:pt x="16875" y="559196"/>
                </a:lnTo>
                <a:lnTo>
                  <a:pt x="4526" y="540871"/>
                </a:lnTo>
                <a:lnTo>
                  <a:pt x="0" y="518414"/>
                </a:lnTo>
                <a:lnTo>
                  <a:pt x="0" y="57658"/>
                </a:lnTo>
                <a:close/>
              </a:path>
            </a:pathLst>
          </a:custGeom>
          <a:ln w="1523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4364735" y="3709415"/>
            <a:ext cx="2310765" cy="574675"/>
          </a:xfrm>
          <a:custGeom>
            <a:avLst/>
            <a:gdLst/>
            <a:ahLst/>
            <a:cxnLst/>
            <a:rect l="l" t="t" r="r" b="b"/>
            <a:pathLst>
              <a:path w="2310765" h="574675">
                <a:moveTo>
                  <a:pt x="2252980" y="0"/>
                </a:moveTo>
                <a:lnTo>
                  <a:pt x="57403" y="0"/>
                </a:lnTo>
                <a:lnTo>
                  <a:pt x="35093" y="4522"/>
                </a:lnTo>
                <a:lnTo>
                  <a:pt x="16843" y="16843"/>
                </a:lnTo>
                <a:lnTo>
                  <a:pt x="4522" y="35093"/>
                </a:lnTo>
                <a:lnTo>
                  <a:pt x="0" y="57403"/>
                </a:lnTo>
                <a:lnTo>
                  <a:pt x="0" y="517143"/>
                </a:lnTo>
                <a:lnTo>
                  <a:pt x="4522" y="539454"/>
                </a:lnTo>
                <a:lnTo>
                  <a:pt x="16843" y="557704"/>
                </a:lnTo>
                <a:lnTo>
                  <a:pt x="35093" y="570025"/>
                </a:lnTo>
                <a:lnTo>
                  <a:pt x="57403" y="574547"/>
                </a:lnTo>
                <a:lnTo>
                  <a:pt x="2252980" y="574547"/>
                </a:lnTo>
                <a:lnTo>
                  <a:pt x="2275290" y="570025"/>
                </a:lnTo>
                <a:lnTo>
                  <a:pt x="2293540" y="557704"/>
                </a:lnTo>
                <a:lnTo>
                  <a:pt x="2305861" y="539454"/>
                </a:lnTo>
                <a:lnTo>
                  <a:pt x="2310384" y="517143"/>
                </a:lnTo>
                <a:lnTo>
                  <a:pt x="2310384" y="57403"/>
                </a:lnTo>
                <a:lnTo>
                  <a:pt x="2305861" y="35093"/>
                </a:lnTo>
                <a:lnTo>
                  <a:pt x="2293540" y="16843"/>
                </a:lnTo>
                <a:lnTo>
                  <a:pt x="2275290" y="4522"/>
                </a:lnTo>
                <a:lnTo>
                  <a:pt x="225298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4364735" y="3709415"/>
            <a:ext cx="2310765" cy="574675"/>
          </a:xfrm>
          <a:custGeom>
            <a:avLst/>
            <a:gdLst/>
            <a:ahLst/>
            <a:cxnLst/>
            <a:rect l="l" t="t" r="r" b="b"/>
            <a:pathLst>
              <a:path w="2310765" h="574675">
                <a:moveTo>
                  <a:pt x="0" y="57403"/>
                </a:moveTo>
                <a:lnTo>
                  <a:pt x="4522" y="35093"/>
                </a:lnTo>
                <a:lnTo>
                  <a:pt x="16843" y="16843"/>
                </a:lnTo>
                <a:lnTo>
                  <a:pt x="35093" y="4522"/>
                </a:lnTo>
                <a:lnTo>
                  <a:pt x="57403" y="0"/>
                </a:lnTo>
                <a:lnTo>
                  <a:pt x="2252980" y="0"/>
                </a:lnTo>
                <a:lnTo>
                  <a:pt x="2275290" y="4522"/>
                </a:lnTo>
                <a:lnTo>
                  <a:pt x="2293540" y="16843"/>
                </a:lnTo>
                <a:lnTo>
                  <a:pt x="2305861" y="35093"/>
                </a:lnTo>
                <a:lnTo>
                  <a:pt x="2310384" y="57403"/>
                </a:lnTo>
                <a:lnTo>
                  <a:pt x="2310384" y="517143"/>
                </a:lnTo>
                <a:lnTo>
                  <a:pt x="2305861" y="539454"/>
                </a:lnTo>
                <a:lnTo>
                  <a:pt x="2293540" y="557704"/>
                </a:lnTo>
                <a:lnTo>
                  <a:pt x="2275290" y="570025"/>
                </a:lnTo>
                <a:lnTo>
                  <a:pt x="2252980" y="574547"/>
                </a:lnTo>
                <a:lnTo>
                  <a:pt x="57403" y="574547"/>
                </a:lnTo>
                <a:lnTo>
                  <a:pt x="35093" y="570025"/>
                </a:lnTo>
                <a:lnTo>
                  <a:pt x="16843" y="557704"/>
                </a:lnTo>
                <a:lnTo>
                  <a:pt x="4522" y="539454"/>
                </a:lnTo>
                <a:lnTo>
                  <a:pt x="0" y="517143"/>
                </a:lnTo>
                <a:lnTo>
                  <a:pt x="0" y="57403"/>
                </a:lnTo>
                <a:close/>
              </a:path>
            </a:pathLst>
          </a:custGeom>
          <a:ln w="15240">
            <a:solidFill>
              <a:srgbClr val="4E67C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42"/>
          <p:cNvSpPr txBox="1"/>
          <p:nvPr/>
        </p:nvSpPr>
        <p:spPr>
          <a:xfrm>
            <a:off x="4380777" y="3743959"/>
            <a:ext cx="2278380" cy="462915"/>
          </a:xfrm>
          <a:prstGeom prst="rect">
            <a:avLst/>
          </a:prstGeom>
        </p:spPr>
        <p:txBody>
          <a:bodyPr vert="horz" wrap="square" lIns="0" tIns="36195" rIns="0" bIns="0" rtlCol="0">
            <a:spAutoFit/>
          </a:bodyPr>
          <a:lstStyle/>
          <a:p>
            <a:pPr marL="701675" marR="142875" indent="-550545">
              <a:lnSpc>
                <a:spcPts val="1639"/>
              </a:lnSpc>
              <a:spcBef>
                <a:spcPts val="285"/>
              </a:spcBef>
            </a:pPr>
            <a:r>
              <a:rPr sz="1500" spc="-5" dirty="0">
                <a:latin typeface="Calibri"/>
                <a:cs typeface="Calibri"/>
              </a:rPr>
              <a:t>Measurement </a:t>
            </a:r>
            <a:r>
              <a:rPr sz="1500" dirty="0">
                <a:latin typeface="Calibri"/>
                <a:cs typeface="Calibri"/>
              </a:rPr>
              <a:t>model</a:t>
            </a:r>
            <a:r>
              <a:rPr sz="1500" spc="-70" dirty="0">
                <a:latin typeface="Calibri"/>
                <a:cs typeface="Calibri"/>
              </a:rPr>
              <a:t> </a:t>
            </a:r>
            <a:r>
              <a:rPr sz="1500" spc="-5" dirty="0">
                <a:latin typeface="Calibri"/>
                <a:cs typeface="Calibri"/>
              </a:rPr>
              <a:t>(Ind  AS 16:</a:t>
            </a:r>
            <a:r>
              <a:rPr sz="1500" spc="-10" dirty="0">
                <a:latin typeface="Calibri"/>
                <a:cs typeface="Calibri"/>
              </a:rPr>
              <a:t> </a:t>
            </a:r>
            <a:r>
              <a:rPr sz="1500" spc="-5" dirty="0">
                <a:latin typeface="Calibri"/>
                <a:cs typeface="Calibri"/>
              </a:rPr>
              <a:t>PPE)</a:t>
            </a:r>
            <a:endParaRPr sz="1500">
              <a:latin typeface="Calibri"/>
              <a:cs typeface="Calibri"/>
            </a:endParaRPr>
          </a:p>
        </p:txBody>
      </p:sp>
      <p:sp>
        <p:nvSpPr>
          <p:cNvPr id="43" name="object 43"/>
          <p:cNvSpPr/>
          <p:nvPr/>
        </p:nvSpPr>
        <p:spPr>
          <a:xfrm>
            <a:off x="8010143" y="2776727"/>
            <a:ext cx="2310765" cy="574675"/>
          </a:xfrm>
          <a:custGeom>
            <a:avLst/>
            <a:gdLst/>
            <a:ahLst/>
            <a:cxnLst/>
            <a:rect l="l" t="t" r="r" b="b"/>
            <a:pathLst>
              <a:path w="2310765" h="574675">
                <a:moveTo>
                  <a:pt x="2252979" y="0"/>
                </a:moveTo>
                <a:lnTo>
                  <a:pt x="57403" y="0"/>
                </a:lnTo>
                <a:lnTo>
                  <a:pt x="35093" y="4522"/>
                </a:lnTo>
                <a:lnTo>
                  <a:pt x="16843" y="16843"/>
                </a:lnTo>
                <a:lnTo>
                  <a:pt x="4522" y="35093"/>
                </a:lnTo>
                <a:lnTo>
                  <a:pt x="0" y="57404"/>
                </a:lnTo>
                <a:lnTo>
                  <a:pt x="0" y="517144"/>
                </a:lnTo>
                <a:lnTo>
                  <a:pt x="4522" y="539454"/>
                </a:lnTo>
                <a:lnTo>
                  <a:pt x="16843" y="557704"/>
                </a:lnTo>
                <a:lnTo>
                  <a:pt x="35093" y="570025"/>
                </a:lnTo>
                <a:lnTo>
                  <a:pt x="57403" y="574548"/>
                </a:lnTo>
                <a:lnTo>
                  <a:pt x="2252979" y="574548"/>
                </a:lnTo>
                <a:lnTo>
                  <a:pt x="2275290" y="570025"/>
                </a:lnTo>
                <a:lnTo>
                  <a:pt x="2293540" y="557704"/>
                </a:lnTo>
                <a:lnTo>
                  <a:pt x="2305861" y="539454"/>
                </a:lnTo>
                <a:lnTo>
                  <a:pt x="2310383" y="517144"/>
                </a:lnTo>
                <a:lnTo>
                  <a:pt x="2310383" y="57404"/>
                </a:lnTo>
                <a:lnTo>
                  <a:pt x="2305861" y="35093"/>
                </a:lnTo>
                <a:lnTo>
                  <a:pt x="2293540" y="16843"/>
                </a:lnTo>
                <a:lnTo>
                  <a:pt x="2275290" y="4522"/>
                </a:lnTo>
                <a:lnTo>
                  <a:pt x="2252979" y="0"/>
                </a:lnTo>
                <a:close/>
              </a:path>
            </a:pathLst>
          </a:custGeom>
          <a:solidFill>
            <a:srgbClr val="4E67C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" name="object 44"/>
          <p:cNvSpPr/>
          <p:nvPr/>
        </p:nvSpPr>
        <p:spPr>
          <a:xfrm>
            <a:off x="8010143" y="2776727"/>
            <a:ext cx="2310765" cy="574675"/>
          </a:xfrm>
          <a:custGeom>
            <a:avLst/>
            <a:gdLst/>
            <a:ahLst/>
            <a:cxnLst/>
            <a:rect l="l" t="t" r="r" b="b"/>
            <a:pathLst>
              <a:path w="2310765" h="574675">
                <a:moveTo>
                  <a:pt x="0" y="57404"/>
                </a:moveTo>
                <a:lnTo>
                  <a:pt x="4522" y="35093"/>
                </a:lnTo>
                <a:lnTo>
                  <a:pt x="16843" y="16843"/>
                </a:lnTo>
                <a:lnTo>
                  <a:pt x="35093" y="4522"/>
                </a:lnTo>
                <a:lnTo>
                  <a:pt x="57403" y="0"/>
                </a:lnTo>
                <a:lnTo>
                  <a:pt x="2252979" y="0"/>
                </a:lnTo>
                <a:lnTo>
                  <a:pt x="2275290" y="4522"/>
                </a:lnTo>
                <a:lnTo>
                  <a:pt x="2293540" y="16843"/>
                </a:lnTo>
                <a:lnTo>
                  <a:pt x="2305861" y="35093"/>
                </a:lnTo>
                <a:lnTo>
                  <a:pt x="2310383" y="57404"/>
                </a:lnTo>
                <a:lnTo>
                  <a:pt x="2310383" y="517144"/>
                </a:lnTo>
                <a:lnTo>
                  <a:pt x="2305861" y="539454"/>
                </a:lnTo>
                <a:lnTo>
                  <a:pt x="2293540" y="557704"/>
                </a:lnTo>
                <a:lnTo>
                  <a:pt x="2275290" y="570025"/>
                </a:lnTo>
                <a:lnTo>
                  <a:pt x="2252979" y="574548"/>
                </a:lnTo>
                <a:lnTo>
                  <a:pt x="57403" y="574548"/>
                </a:lnTo>
                <a:lnTo>
                  <a:pt x="35093" y="570025"/>
                </a:lnTo>
                <a:lnTo>
                  <a:pt x="16843" y="557704"/>
                </a:lnTo>
                <a:lnTo>
                  <a:pt x="4522" y="539454"/>
                </a:lnTo>
                <a:lnTo>
                  <a:pt x="0" y="517144"/>
                </a:lnTo>
                <a:lnTo>
                  <a:pt x="0" y="57404"/>
                </a:lnTo>
                <a:close/>
              </a:path>
            </a:pathLst>
          </a:custGeom>
          <a:ln w="1524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" name="object 45"/>
          <p:cNvSpPr/>
          <p:nvPr/>
        </p:nvSpPr>
        <p:spPr>
          <a:xfrm>
            <a:off x="8110728" y="2871216"/>
            <a:ext cx="2310765" cy="574675"/>
          </a:xfrm>
          <a:custGeom>
            <a:avLst/>
            <a:gdLst/>
            <a:ahLst/>
            <a:cxnLst/>
            <a:rect l="l" t="t" r="r" b="b"/>
            <a:pathLst>
              <a:path w="2310765" h="574675">
                <a:moveTo>
                  <a:pt x="2252979" y="0"/>
                </a:moveTo>
                <a:lnTo>
                  <a:pt x="57403" y="0"/>
                </a:lnTo>
                <a:lnTo>
                  <a:pt x="35093" y="4522"/>
                </a:lnTo>
                <a:lnTo>
                  <a:pt x="16843" y="16843"/>
                </a:lnTo>
                <a:lnTo>
                  <a:pt x="4522" y="35093"/>
                </a:lnTo>
                <a:lnTo>
                  <a:pt x="0" y="57404"/>
                </a:lnTo>
                <a:lnTo>
                  <a:pt x="0" y="517144"/>
                </a:lnTo>
                <a:lnTo>
                  <a:pt x="4522" y="539454"/>
                </a:lnTo>
                <a:lnTo>
                  <a:pt x="16843" y="557704"/>
                </a:lnTo>
                <a:lnTo>
                  <a:pt x="35093" y="570025"/>
                </a:lnTo>
                <a:lnTo>
                  <a:pt x="57403" y="574548"/>
                </a:lnTo>
                <a:lnTo>
                  <a:pt x="2252979" y="574548"/>
                </a:lnTo>
                <a:lnTo>
                  <a:pt x="2275290" y="570025"/>
                </a:lnTo>
                <a:lnTo>
                  <a:pt x="2293540" y="557704"/>
                </a:lnTo>
                <a:lnTo>
                  <a:pt x="2305861" y="539454"/>
                </a:lnTo>
                <a:lnTo>
                  <a:pt x="2310383" y="517144"/>
                </a:lnTo>
                <a:lnTo>
                  <a:pt x="2310383" y="57404"/>
                </a:lnTo>
                <a:lnTo>
                  <a:pt x="2305861" y="35093"/>
                </a:lnTo>
                <a:lnTo>
                  <a:pt x="2293540" y="16843"/>
                </a:lnTo>
                <a:lnTo>
                  <a:pt x="2275290" y="4522"/>
                </a:lnTo>
                <a:lnTo>
                  <a:pt x="2252979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" name="object 46"/>
          <p:cNvSpPr/>
          <p:nvPr/>
        </p:nvSpPr>
        <p:spPr>
          <a:xfrm>
            <a:off x="8110728" y="2871216"/>
            <a:ext cx="2310765" cy="574675"/>
          </a:xfrm>
          <a:custGeom>
            <a:avLst/>
            <a:gdLst/>
            <a:ahLst/>
            <a:cxnLst/>
            <a:rect l="l" t="t" r="r" b="b"/>
            <a:pathLst>
              <a:path w="2310765" h="574675">
                <a:moveTo>
                  <a:pt x="0" y="57404"/>
                </a:moveTo>
                <a:lnTo>
                  <a:pt x="4522" y="35093"/>
                </a:lnTo>
                <a:lnTo>
                  <a:pt x="16843" y="16843"/>
                </a:lnTo>
                <a:lnTo>
                  <a:pt x="35093" y="4522"/>
                </a:lnTo>
                <a:lnTo>
                  <a:pt x="57403" y="0"/>
                </a:lnTo>
                <a:lnTo>
                  <a:pt x="2252979" y="0"/>
                </a:lnTo>
                <a:lnTo>
                  <a:pt x="2275290" y="4522"/>
                </a:lnTo>
                <a:lnTo>
                  <a:pt x="2293540" y="16843"/>
                </a:lnTo>
                <a:lnTo>
                  <a:pt x="2305861" y="35093"/>
                </a:lnTo>
                <a:lnTo>
                  <a:pt x="2310383" y="57404"/>
                </a:lnTo>
                <a:lnTo>
                  <a:pt x="2310383" y="517144"/>
                </a:lnTo>
                <a:lnTo>
                  <a:pt x="2305861" y="539454"/>
                </a:lnTo>
                <a:lnTo>
                  <a:pt x="2293540" y="557704"/>
                </a:lnTo>
                <a:lnTo>
                  <a:pt x="2275290" y="570025"/>
                </a:lnTo>
                <a:lnTo>
                  <a:pt x="2252979" y="574548"/>
                </a:lnTo>
                <a:lnTo>
                  <a:pt x="57403" y="574548"/>
                </a:lnTo>
                <a:lnTo>
                  <a:pt x="35093" y="570025"/>
                </a:lnTo>
                <a:lnTo>
                  <a:pt x="16843" y="557704"/>
                </a:lnTo>
                <a:lnTo>
                  <a:pt x="4522" y="539454"/>
                </a:lnTo>
                <a:lnTo>
                  <a:pt x="0" y="517144"/>
                </a:lnTo>
                <a:lnTo>
                  <a:pt x="0" y="57404"/>
                </a:lnTo>
                <a:close/>
              </a:path>
            </a:pathLst>
          </a:custGeom>
          <a:ln w="15240">
            <a:solidFill>
              <a:srgbClr val="4E67C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" name="object 47"/>
          <p:cNvSpPr txBox="1"/>
          <p:nvPr/>
        </p:nvSpPr>
        <p:spPr>
          <a:xfrm>
            <a:off x="8732266" y="3010280"/>
            <a:ext cx="1067435" cy="254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500" dirty="0">
                <a:latin typeface="Calibri"/>
                <a:cs typeface="Calibri"/>
              </a:rPr>
              <a:t>Lease</a:t>
            </a:r>
            <a:r>
              <a:rPr sz="1500" spc="-75" dirty="0">
                <a:latin typeface="Calibri"/>
                <a:cs typeface="Calibri"/>
              </a:rPr>
              <a:t> </a:t>
            </a:r>
            <a:r>
              <a:rPr sz="1500" dirty="0">
                <a:latin typeface="Calibri"/>
                <a:cs typeface="Calibri"/>
              </a:rPr>
              <a:t>liability</a:t>
            </a:r>
            <a:endParaRPr sz="1500">
              <a:latin typeface="Calibri"/>
              <a:cs typeface="Calibri"/>
            </a:endParaRPr>
          </a:p>
        </p:txBody>
      </p:sp>
      <p:sp>
        <p:nvSpPr>
          <p:cNvPr id="48" name="object 48"/>
          <p:cNvSpPr/>
          <p:nvPr/>
        </p:nvSpPr>
        <p:spPr>
          <a:xfrm>
            <a:off x="7889747" y="3613403"/>
            <a:ext cx="2560320" cy="576580"/>
          </a:xfrm>
          <a:custGeom>
            <a:avLst/>
            <a:gdLst/>
            <a:ahLst/>
            <a:cxnLst/>
            <a:rect l="l" t="t" r="r" b="b"/>
            <a:pathLst>
              <a:path w="2560320" h="576579">
                <a:moveTo>
                  <a:pt x="2502661" y="0"/>
                </a:moveTo>
                <a:lnTo>
                  <a:pt x="57657" y="0"/>
                </a:lnTo>
                <a:lnTo>
                  <a:pt x="35200" y="4526"/>
                </a:lnTo>
                <a:lnTo>
                  <a:pt x="16875" y="16875"/>
                </a:lnTo>
                <a:lnTo>
                  <a:pt x="4526" y="35200"/>
                </a:lnTo>
                <a:lnTo>
                  <a:pt x="0" y="57658"/>
                </a:lnTo>
                <a:lnTo>
                  <a:pt x="0" y="518414"/>
                </a:lnTo>
                <a:lnTo>
                  <a:pt x="4526" y="540871"/>
                </a:lnTo>
                <a:lnTo>
                  <a:pt x="16875" y="559196"/>
                </a:lnTo>
                <a:lnTo>
                  <a:pt x="35200" y="571545"/>
                </a:lnTo>
                <a:lnTo>
                  <a:pt x="57657" y="576072"/>
                </a:lnTo>
                <a:lnTo>
                  <a:pt x="2502661" y="576072"/>
                </a:lnTo>
                <a:lnTo>
                  <a:pt x="2525119" y="571545"/>
                </a:lnTo>
                <a:lnTo>
                  <a:pt x="2543444" y="559196"/>
                </a:lnTo>
                <a:lnTo>
                  <a:pt x="2555793" y="540871"/>
                </a:lnTo>
                <a:lnTo>
                  <a:pt x="2560320" y="518414"/>
                </a:lnTo>
                <a:lnTo>
                  <a:pt x="2560320" y="57658"/>
                </a:lnTo>
                <a:lnTo>
                  <a:pt x="2555793" y="35200"/>
                </a:lnTo>
                <a:lnTo>
                  <a:pt x="2543444" y="16875"/>
                </a:lnTo>
                <a:lnTo>
                  <a:pt x="2525119" y="4526"/>
                </a:lnTo>
                <a:lnTo>
                  <a:pt x="2502661" y="0"/>
                </a:lnTo>
                <a:close/>
              </a:path>
            </a:pathLst>
          </a:custGeom>
          <a:solidFill>
            <a:srgbClr val="4E67C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" name="object 49"/>
          <p:cNvSpPr/>
          <p:nvPr/>
        </p:nvSpPr>
        <p:spPr>
          <a:xfrm>
            <a:off x="7889747" y="3613403"/>
            <a:ext cx="2560320" cy="576580"/>
          </a:xfrm>
          <a:custGeom>
            <a:avLst/>
            <a:gdLst/>
            <a:ahLst/>
            <a:cxnLst/>
            <a:rect l="l" t="t" r="r" b="b"/>
            <a:pathLst>
              <a:path w="2560320" h="576579">
                <a:moveTo>
                  <a:pt x="0" y="57658"/>
                </a:moveTo>
                <a:lnTo>
                  <a:pt x="4526" y="35200"/>
                </a:lnTo>
                <a:lnTo>
                  <a:pt x="16875" y="16875"/>
                </a:lnTo>
                <a:lnTo>
                  <a:pt x="35200" y="4526"/>
                </a:lnTo>
                <a:lnTo>
                  <a:pt x="57657" y="0"/>
                </a:lnTo>
                <a:lnTo>
                  <a:pt x="2502661" y="0"/>
                </a:lnTo>
                <a:lnTo>
                  <a:pt x="2525119" y="4526"/>
                </a:lnTo>
                <a:lnTo>
                  <a:pt x="2543444" y="16875"/>
                </a:lnTo>
                <a:lnTo>
                  <a:pt x="2555793" y="35200"/>
                </a:lnTo>
                <a:lnTo>
                  <a:pt x="2560320" y="57658"/>
                </a:lnTo>
                <a:lnTo>
                  <a:pt x="2560320" y="518414"/>
                </a:lnTo>
                <a:lnTo>
                  <a:pt x="2555793" y="540871"/>
                </a:lnTo>
                <a:lnTo>
                  <a:pt x="2543444" y="559196"/>
                </a:lnTo>
                <a:lnTo>
                  <a:pt x="2525119" y="571545"/>
                </a:lnTo>
                <a:lnTo>
                  <a:pt x="2502661" y="576072"/>
                </a:lnTo>
                <a:lnTo>
                  <a:pt x="57657" y="576072"/>
                </a:lnTo>
                <a:lnTo>
                  <a:pt x="35200" y="571545"/>
                </a:lnTo>
                <a:lnTo>
                  <a:pt x="16875" y="559196"/>
                </a:lnTo>
                <a:lnTo>
                  <a:pt x="4526" y="540871"/>
                </a:lnTo>
                <a:lnTo>
                  <a:pt x="0" y="518414"/>
                </a:lnTo>
                <a:lnTo>
                  <a:pt x="0" y="57658"/>
                </a:lnTo>
                <a:close/>
              </a:path>
            </a:pathLst>
          </a:custGeom>
          <a:ln w="1524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" name="object 50"/>
          <p:cNvSpPr/>
          <p:nvPr/>
        </p:nvSpPr>
        <p:spPr>
          <a:xfrm>
            <a:off x="7990331" y="3709415"/>
            <a:ext cx="2560320" cy="574675"/>
          </a:xfrm>
          <a:custGeom>
            <a:avLst/>
            <a:gdLst/>
            <a:ahLst/>
            <a:cxnLst/>
            <a:rect l="l" t="t" r="r" b="b"/>
            <a:pathLst>
              <a:path w="2560320" h="574675">
                <a:moveTo>
                  <a:pt x="2502916" y="0"/>
                </a:moveTo>
                <a:lnTo>
                  <a:pt x="57403" y="0"/>
                </a:lnTo>
                <a:lnTo>
                  <a:pt x="35093" y="4522"/>
                </a:lnTo>
                <a:lnTo>
                  <a:pt x="16843" y="16843"/>
                </a:lnTo>
                <a:lnTo>
                  <a:pt x="4522" y="35093"/>
                </a:lnTo>
                <a:lnTo>
                  <a:pt x="0" y="57403"/>
                </a:lnTo>
                <a:lnTo>
                  <a:pt x="0" y="517143"/>
                </a:lnTo>
                <a:lnTo>
                  <a:pt x="4522" y="539454"/>
                </a:lnTo>
                <a:lnTo>
                  <a:pt x="16843" y="557704"/>
                </a:lnTo>
                <a:lnTo>
                  <a:pt x="35093" y="570025"/>
                </a:lnTo>
                <a:lnTo>
                  <a:pt x="57403" y="574547"/>
                </a:lnTo>
                <a:lnTo>
                  <a:pt x="2502916" y="574547"/>
                </a:lnTo>
                <a:lnTo>
                  <a:pt x="2525226" y="570025"/>
                </a:lnTo>
                <a:lnTo>
                  <a:pt x="2543476" y="557704"/>
                </a:lnTo>
                <a:lnTo>
                  <a:pt x="2555797" y="539454"/>
                </a:lnTo>
                <a:lnTo>
                  <a:pt x="2560320" y="517143"/>
                </a:lnTo>
                <a:lnTo>
                  <a:pt x="2560320" y="57403"/>
                </a:lnTo>
                <a:lnTo>
                  <a:pt x="2555797" y="35093"/>
                </a:lnTo>
                <a:lnTo>
                  <a:pt x="2543476" y="16843"/>
                </a:lnTo>
                <a:lnTo>
                  <a:pt x="2525226" y="4522"/>
                </a:lnTo>
                <a:lnTo>
                  <a:pt x="2502916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" name="object 51"/>
          <p:cNvSpPr/>
          <p:nvPr/>
        </p:nvSpPr>
        <p:spPr>
          <a:xfrm>
            <a:off x="7990331" y="3709415"/>
            <a:ext cx="2560320" cy="574675"/>
          </a:xfrm>
          <a:custGeom>
            <a:avLst/>
            <a:gdLst/>
            <a:ahLst/>
            <a:cxnLst/>
            <a:rect l="l" t="t" r="r" b="b"/>
            <a:pathLst>
              <a:path w="2560320" h="574675">
                <a:moveTo>
                  <a:pt x="0" y="57403"/>
                </a:moveTo>
                <a:lnTo>
                  <a:pt x="4522" y="35093"/>
                </a:lnTo>
                <a:lnTo>
                  <a:pt x="16843" y="16843"/>
                </a:lnTo>
                <a:lnTo>
                  <a:pt x="35093" y="4522"/>
                </a:lnTo>
                <a:lnTo>
                  <a:pt x="57403" y="0"/>
                </a:lnTo>
                <a:lnTo>
                  <a:pt x="2502916" y="0"/>
                </a:lnTo>
                <a:lnTo>
                  <a:pt x="2525226" y="4522"/>
                </a:lnTo>
                <a:lnTo>
                  <a:pt x="2543476" y="16843"/>
                </a:lnTo>
                <a:lnTo>
                  <a:pt x="2555797" y="35093"/>
                </a:lnTo>
                <a:lnTo>
                  <a:pt x="2560320" y="57403"/>
                </a:lnTo>
                <a:lnTo>
                  <a:pt x="2560320" y="517143"/>
                </a:lnTo>
                <a:lnTo>
                  <a:pt x="2555797" y="539454"/>
                </a:lnTo>
                <a:lnTo>
                  <a:pt x="2543476" y="557704"/>
                </a:lnTo>
                <a:lnTo>
                  <a:pt x="2525226" y="570025"/>
                </a:lnTo>
                <a:lnTo>
                  <a:pt x="2502916" y="574547"/>
                </a:lnTo>
                <a:lnTo>
                  <a:pt x="57403" y="574547"/>
                </a:lnTo>
                <a:lnTo>
                  <a:pt x="35093" y="570025"/>
                </a:lnTo>
                <a:lnTo>
                  <a:pt x="16843" y="557704"/>
                </a:lnTo>
                <a:lnTo>
                  <a:pt x="4522" y="539454"/>
                </a:lnTo>
                <a:lnTo>
                  <a:pt x="0" y="517143"/>
                </a:lnTo>
                <a:lnTo>
                  <a:pt x="0" y="57403"/>
                </a:lnTo>
                <a:close/>
              </a:path>
            </a:pathLst>
          </a:custGeom>
          <a:ln w="15240">
            <a:solidFill>
              <a:srgbClr val="4E67C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" name="object 52"/>
          <p:cNvSpPr txBox="1"/>
          <p:nvPr/>
        </p:nvSpPr>
        <p:spPr>
          <a:xfrm>
            <a:off x="8097139" y="3743959"/>
            <a:ext cx="2348230" cy="462915"/>
          </a:xfrm>
          <a:prstGeom prst="rect">
            <a:avLst/>
          </a:prstGeom>
        </p:spPr>
        <p:txBody>
          <a:bodyPr vert="horz" wrap="square" lIns="0" tIns="36195" rIns="0" bIns="0" rtlCol="0">
            <a:spAutoFit/>
          </a:bodyPr>
          <a:lstStyle/>
          <a:p>
            <a:pPr marL="12700" marR="5080" indent="76200">
              <a:lnSpc>
                <a:spcPts val="1639"/>
              </a:lnSpc>
              <a:spcBef>
                <a:spcPts val="285"/>
              </a:spcBef>
            </a:pPr>
            <a:r>
              <a:rPr sz="1500" spc="-5" dirty="0">
                <a:latin typeface="Calibri"/>
                <a:cs typeface="Calibri"/>
              </a:rPr>
              <a:t>Similar </a:t>
            </a:r>
            <a:r>
              <a:rPr sz="1500" spc="-10" dirty="0">
                <a:latin typeface="Calibri"/>
                <a:cs typeface="Calibri"/>
              </a:rPr>
              <a:t>to </a:t>
            </a:r>
            <a:r>
              <a:rPr sz="1500" spc="-5" dirty="0">
                <a:latin typeface="Calibri"/>
                <a:cs typeface="Calibri"/>
              </a:rPr>
              <a:t>financial </a:t>
            </a:r>
            <a:r>
              <a:rPr sz="1500" dirty="0">
                <a:latin typeface="Calibri"/>
                <a:cs typeface="Calibri"/>
              </a:rPr>
              <a:t>liability –  </a:t>
            </a:r>
            <a:r>
              <a:rPr sz="1500" spc="-5" dirty="0">
                <a:latin typeface="Calibri"/>
                <a:cs typeface="Calibri"/>
              </a:rPr>
              <a:t>account </a:t>
            </a:r>
            <a:r>
              <a:rPr sz="1500" spc="-15" dirty="0">
                <a:latin typeface="Calibri"/>
                <a:cs typeface="Calibri"/>
              </a:rPr>
              <a:t>for </a:t>
            </a:r>
            <a:r>
              <a:rPr sz="1500" spc="-5" dirty="0">
                <a:latin typeface="Calibri"/>
                <a:cs typeface="Calibri"/>
              </a:rPr>
              <a:t>under EIR</a:t>
            </a:r>
            <a:r>
              <a:rPr sz="1500" spc="-60" dirty="0">
                <a:latin typeface="Calibri"/>
                <a:cs typeface="Calibri"/>
              </a:rPr>
              <a:t> </a:t>
            </a:r>
            <a:r>
              <a:rPr sz="1500" spc="-5" dirty="0">
                <a:latin typeface="Calibri"/>
                <a:cs typeface="Calibri"/>
              </a:rPr>
              <a:t>method</a:t>
            </a:r>
            <a:endParaRPr sz="1500">
              <a:latin typeface="Calibri"/>
              <a:cs typeface="Calibri"/>
            </a:endParaRPr>
          </a:p>
        </p:txBody>
      </p:sp>
      <p:sp>
        <p:nvSpPr>
          <p:cNvPr id="53" name="object 53"/>
          <p:cNvSpPr/>
          <p:nvPr/>
        </p:nvSpPr>
        <p:spPr>
          <a:xfrm>
            <a:off x="5061203" y="4884420"/>
            <a:ext cx="1862455" cy="889000"/>
          </a:xfrm>
          <a:custGeom>
            <a:avLst/>
            <a:gdLst/>
            <a:ahLst/>
            <a:cxnLst/>
            <a:rect l="l" t="t" r="r" b="b"/>
            <a:pathLst>
              <a:path w="1862454" h="889000">
                <a:moveTo>
                  <a:pt x="1773427" y="0"/>
                </a:moveTo>
                <a:lnTo>
                  <a:pt x="88900" y="0"/>
                </a:lnTo>
                <a:lnTo>
                  <a:pt x="54274" y="6979"/>
                </a:lnTo>
                <a:lnTo>
                  <a:pt x="26019" y="26019"/>
                </a:lnTo>
                <a:lnTo>
                  <a:pt x="6979" y="54274"/>
                </a:lnTo>
                <a:lnTo>
                  <a:pt x="0" y="88899"/>
                </a:lnTo>
                <a:lnTo>
                  <a:pt x="0" y="799642"/>
                </a:lnTo>
                <a:lnTo>
                  <a:pt x="6979" y="834228"/>
                </a:lnTo>
                <a:lnTo>
                  <a:pt x="26019" y="862469"/>
                </a:lnTo>
                <a:lnTo>
                  <a:pt x="54274" y="881510"/>
                </a:lnTo>
                <a:lnTo>
                  <a:pt x="88900" y="888491"/>
                </a:lnTo>
                <a:lnTo>
                  <a:pt x="1773427" y="888491"/>
                </a:lnTo>
                <a:lnTo>
                  <a:pt x="1808053" y="881510"/>
                </a:lnTo>
                <a:lnTo>
                  <a:pt x="1836308" y="862469"/>
                </a:lnTo>
                <a:lnTo>
                  <a:pt x="1855348" y="834228"/>
                </a:lnTo>
                <a:lnTo>
                  <a:pt x="1862327" y="799642"/>
                </a:lnTo>
                <a:lnTo>
                  <a:pt x="1862327" y="88899"/>
                </a:lnTo>
                <a:lnTo>
                  <a:pt x="1855348" y="54274"/>
                </a:lnTo>
                <a:lnTo>
                  <a:pt x="1836308" y="26019"/>
                </a:lnTo>
                <a:lnTo>
                  <a:pt x="1808053" y="6979"/>
                </a:lnTo>
                <a:lnTo>
                  <a:pt x="1773427" y="0"/>
                </a:lnTo>
                <a:close/>
              </a:path>
            </a:pathLst>
          </a:custGeom>
          <a:solidFill>
            <a:srgbClr val="4E67C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" name="object 54"/>
          <p:cNvSpPr/>
          <p:nvPr/>
        </p:nvSpPr>
        <p:spPr>
          <a:xfrm>
            <a:off x="5061203" y="4884420"/>
            <a:ext cx="1862455" cy="889000"/>
          </a:xfrm>
          <a:custGeom>
            <a:avLst/>
            <a:gdLst/>
            <a:ahLst/>
            <a:cxnLst/>
            <a:rect l="l" t="t" r="r" b="b"/>
            <a:pathLst>
              <a:path w="1862454" h="889000">
                <a:moveTo>
                  <a:pt x="0" y="88899"/>
                </a:moveTo>
                <a:lnTo>
                  <a:pt x="6979" y="54274"/>
                </a:lnTo>
                <a:lnTo>
                  <a:pt x="26019" y="26019"/>
                </a:lnTo>
                <a:lnTo>
                  <a:pt x="54274" y="6979"/>
                </a:lnTo>
                <a:lnTo>
                  <a:pt x="88900" y="0"/>
                </a:lnTo>
                <a:lnTo>
                  <a:pt x="1773427" y="0"/>
                </a:lnTo>
                <a:lnTo>
                  <a:pt x="1808053" y="6979"/>
                </a:lnTo>
                <a:lnTo>
                  <a:pt x="1836308" y="26019"/>
                </a:lnTo>
                <a:lnTo>
                  <a:pt x="1855348" y="54274"/>
                </a:lnTo>
                <a:lnTo>
                  <a:pt x="1862327" y="88899"/>
                </a:lnTo>
                <a:lnTo>
                  <a:pt x="1862327" y="799642"/>
                </a:lnTo>
                <a:lnTo>
                  <a:pt x="1855348" y="834228"/>
                </a:lnTo>
                <a:lnTo>
                  <a:pt x="1836308" y="862469"/>
                </a:lnTo>
                <a:lnTo>
                  <a:pt x="1808053" y="881510"/>
                </a:lnTo>
                <a:lnTo>
                  <a:pt x="1773427" y="888491"/>
                </a:lnTo>
                <a:lnTo>
                  <a:pt x="88900" y="888491"/>
                </a:lnTo>
                <a:lnTo>
                  <a:pt x="54274" y="881510"/>
                </a:lnTo>
                <a:lnTo>
                  <a:pt x="26019" y="862469"/>
                </a:lnTo>
                <a:lnTo>
                  <a:pt x="6979" y="834228"/>
                </a:lnTo>
                <a:lnTo>
                  <a:pt x="0" y="799642"/>
                </a:lnTo>
                <a:lnTo>
                  <a:pt x="0" y="88899"/>
                </a:lnTo>
                <a:close/>
              </a:path>
            </a:pathLst>
          </a:custGeom>
          <a:ln w="1524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" name="object 55"/>
          <p:cNvSpPr/>
          <p:nvPr/>
        </p:nvSpPr>
        <p:spPr>
          <a:xfrm>
            <a:off x="5161788" y="4978908"/>
            <a:ext cx="1862455" cy="890269"/>
          </a:xfrm>
          <a:custGeom>
            <a:avLst/>
            <a:gdLst/>
            <a:ahLst/>
            <a:cxnLst/>
            <a:rect l="l" t="t" r="r" b="b"/>
            <a:pathLst>
              <a:path w="1862454" h="890270">
                <a:moveTo>
                  <a:pt x="1773301" y="0"/>
                </a:moveTo>
                <a:lnTo>
                  <a:pt x="89026" y="0"/>
                </a:lnTo>
                <a:lnTo>
                  <a:pt x="54381" y="6998"/>
                </a:lnTo>
                <a:lnTo>
                  <a:pt x="26082" y="26082"/>
                </a:lnTo>
                <a:lnTo>
                  <a:pt x="6998" y="54381"/>
                </a:lnTo>
                <a:lnTo>
                  <a:pt x="0" y="89027"/>
                </a:lnTo>
                <a:lnTo>
                  <a:pt x="0" y="801014"/>
                </a:lnTo>
                <a:lnTo>
                  <a:pt x="6998" y="835655"/>
                </a:lnTo>
                <a:lnTo>
                  <a:pt x="26082" y="863946"/>
                </a:lnTo>
                <a:lnTo>
                  <a:pt x="54381" y="883021"/>
                </a:lnTo>
                <a:lnTo>
                  <a:pt x="89026" y="890016"/>
                </a:lnTo>
                <a:lnTo>
                  <a:pt x="1773301" y="890016"/>
                </a:lnTo>
                <a:lnTo>
                  <a:pt x="1807946" y="883021"/>
                </a:lnTo>
                <a:lnTo>
                  <a:pt x="1836245" y="863946"/>
                </a:lnTo>
                <a:lnTo>
                  <a:pt x="1855329" y="835655"/>
                </a:lnTo>
                <a:lnTo>
                  <a:pt x="1862328" y="801014"/>
                </a:lnTo>
                <a:lnTo>
                  <a:pt x="1862328" y="89027"/>
                </a:lnTo>
                <a:lnTo>
                  <a:pt x="1855329" y="54381"/>
                </a:lnTo>
                <a:lnTo>
                  <a:pt x="1836245" y="26082"/>
                </a:lnTo>
                <a:lnTo>
                  <a:pt x="1807946" y="6998"/>
                </a:lnTo>
                <a:lnTo>
                  <a:pt x="1773301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" name="object 56"/>
          <p:cNvSpPr/>
          <p:nvPr/>
        </p:nvSpPr>
        <p:spPr>
          <a:xfrm>
            <a:off x="5161788" y="4978908"/>
            <a:ext cx="1862455" cy="890269"/>
          </a:xfrm>
          <a:custGeom>
            <a:avLst/>
            <a:gdLst/>
            <a:ahLst/>
            <a:cxnLst/>
            <a:rect l="l" t="t" r="r" b="b"/>
            <a:pathLst>
              <a:path w="1862454" h="890270">
                <a:moveTo>
                  <a:pt x="0" y="89027"/>
                </a:moveTo>
                <a:lnTo>
                  <a:pt x="6998" y="54381"/>
                </a:lnTo>
                <a:lnTo>
                  <a:pt x="26082" y="26082"/>
                </a:lnTo>
                <a:lnTo>
                  <a:pt x="54381" y="6998"/>
                </a:lnTo>
                <a:lnTo>
                  <a:pt x="89026" y="0"/>
                </a:lnTo>
                <a:lnTo>
                  <a:pt x="1773301" y="0"/>
                </a:lnTo>
                <a:lnTo>
                  <a:pt x="1807946" y="6998"/>
                </a:lnTo>
                <a:lnTo>
                  <a:pt x="1836245" y="26082"/>
                </a:lnTo>
                <a:lnTo>
                  <a:pt x="1855329" y="54381"/>
                </a:lnTo>
                <a:lnTo>
                  <a:pt x="1862328" y="89027"/>
                </a:lnTo>
                <a:lnTo>
                  <a:pt x="1862328" y="801014"/>
                </a:lnTo>
                <a:lnTo>
                  <a:pt x="1855329" y="835655"/>
                </a:lnTo>
                <a:lnTo>
                  <a:pt x="1836245" y="863946"/>
                </a:lnTo>
                <a:lnTo>
                  <a:pt x="1807946" y="883021"/>
                </a:lnTo>
                <a:lnTo>
                  <a:pt x="1773301" y="890016"/>
                </a:lnTo>
                <a:lnTo>
                  <a:pt x="89026" y="890016"/>
                </a:lnTo>
                <a:lnTo>
                  <a:pt x="54381" y="883021"/>
                </a:lnTo>
                <a:lnTo>
                  <a:pt x="26082" y="863946"/>
                </a:lnTo>
                <a:lnTo>
                  <a:pt x="6998" y="835655"/>
                </a:lnTo>
                <a:lnTo>
                  <a:pt x="0" y="801014"/>
                </a:lnTo>
                <a:lnTo>
                  <a:pt x="0" y="89027"/>
                </a:lnTo>
                <a:close/>
              </a:path>
            </a:pathLst>
          </a:custGeom>
          <a:ln w="15240">
            <a:solidFill>
              <a:srgbClr val="4E67C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" name="object 57"/>
          <p:cNvSpPr txBox="1"/>
          <p:nvPr/>
        </p:nvSpPr>
        <p:spPr>
          <a:xfrm>
            <a:off x="5271261" y="4961890"/>
            <a:ext cx="1644650" cy="882015"/>
          </a:xfrm>
          <a:prstGeom prst="rect">
            <a:avLst/>
          </a:prstGeom>
        </p:spPr>
        <p:txBody>
          <a:bodyPr vert="horz" wrap="square" lIns="0" tIns="31750" rIns="0" bIns="0" rtlCol="0">
            <a:spAutoFit/>
          </a:bodyPr>
          <a:lstStyle/>
          <a:p>
            <a:pPr marL="12700" marR="5080" algn="ctr">
              <a:lnSpc>
                <a:spcPct val="91600"/>
              </a:lnSpc>
              <a:spcBef>
                <a:spcPts val="250"/>
              </a:spcBef>
            </a:pPr>
            <a:r>
              <a:rPr sz="1500" spc="-5" dirty="0">
                <a:latin typeface="Calibri"/>
                <a:cs typeface="Calibri"/>
              </a:rPr>
              <a:t>Increase </a:t>
            </a:r>
            <a:r>
              <a:rPr sz="1500" dirty="0">
                <a:latin typeface="Calibri"/>
                <a:cs typeface="Calibri"/>
              </a:rPr>
              <a:t>the</a:t>
            </a:r>
            <a:r>
              <a:rPr sz="1500" spc="-95" dirty="0">
                <a:latin typeface="Calibri"/>
                <a:cs typeface="Calibri"/>
              </a:rPr>
              <a:t> </a:t>
            </a:r>
            <a:r>
              <a:rPr sz="1500" dirty="0">
                <a:latin typeface="Calibri"/>
                <a:cs typeface="Calibri"/>
              </a:rPr>
              <a:t>carrying  </a:t>
            </a:r>
            <a:r>
              <a:rPr sz="1500" spc="-5" dirty="0">
                <a:latin typeface="Calibri"/>
                <a:cs typeface="Calibri"/>
              </a:rPr>
              <a:t>amount </a:t>
            </a:r>
            <a:r>
              <a:rPr sz="1500" spc="-10" dirty="0">
                <a:latin typeface="Calibri"/>
                <a:cs typeface="Calibri"/>
              </a:rPr>
              <a:t>to reflect  interest </a:t>
            </a:r>
            <a:r>
              <a:rPr sz="1500" spc="-5" dirty="0">
                <a:latin typeface="Calibri"/>
                <a:cs typeface="Calibri"/>
              </a:rPr>
              <a:t>on </a:t>
            </a:r>
            <a:r>
              <a:rPr sz="1500" dirty="0">
                <a:latin typeface="Calibri"/>
                <a:cs typeface="Calibri"/>
              </a:rPr>
              <a:t>lease  liability</a:t>
            </a:r>
            <a:endParaRPr sz="1500">
              <a:latin typeface="Calibri"/>
              <a:cs typeface="Calibri"/>
            </a:endParaRPr>
          </a:p>
        </p:txBody>
      </p:sp>
      <p:sp>
        <p:nvSpPr>
          <p:cNvPr id="58" name="object 58"/>
          <p:cNvSpPr/>
          <p:nvPr/>
        </p:nvSpPr>
        <p:spPr>
          <a:xfrm>
            <a:off x="7124700" y="4884420"/>
            <a:ext cx="1862455" cy="889000"/>
          </a:xfrm>
          <a:custGeom>
            <a:avLst/>
            <a:gdLst/>
            <a:ahLst/>
            <a:cxnLst/>
            <a:rect l="l" t="t" r="r" b="b"/>
            <a:pathLst>
              <a:path w="1862454" h="889000">
                <a:moveTo>
                  <a:pt x="1773427" y="0"/>
                </a:moveTo>
                <a:lnTo>
                  <a:pt x="88900" y="0"/>
                </a:lnTo>
                <a:lnTo>
                  <a:pt x="54274" y="6979"/>
                </a:lnTo>
                <a:lnTo>
                  <a:pt x="26019" y="26019"/>
                </a:lnTo>
                <a:lnTo>
                  <a:pt x="6979" y="54274"/>
                </a:lnTo>
                <a:lnTo>
                  <a:pt x="0" y="88899"/>
                </a:lnTo>
                <a:lnTo>
                  <a:pt x="0" y="799642"/>
                </a:lnTo>
                <a:lnTo>
                  <a:pt x="6979" y="834228"/>
                </a:lnTo>
                <a:lnTo>
                  <a:pt x="26019" y="862469"/>
                </a:lnTo>
                <a:lnTo>
                  <a:pt x="54274" y="881510"/>
                </a:lnTo>
                <a:lnTo>
                  <a:pt x="88900" y="888491"/>
                </a:lnTo>
                <a:lnTo>
                  <a:pt x="1773427" y="888491"/>
                </a:lnTo>
                <a:lnTo>
                  <a:pt x="1808053" y="881510"/>
                </a:lnTo>
                <a:lnTo>
                  <a:pt x="1836308" y="862469"/>
                </a:lnTo>
                <a:lnTo>
                  <a:pt x="1855348" y="834228"/>
                </a:lnTo>
                <a:lnTo>
                  <a:pt x="1862327" y="799642"/>
                </a:lnTo>
                <a:lnTo>
                  <a:pt x="1862327" y="88899"/>
                </a:lnTo>
                <a:lnTo>
                  <a:pt x="1855348" y="54274"/>
                </a:lnTo>
                <a:lnTo>
                  <a:pt x="1836308" y="26019"/>
                </a:lnTo>
                <a:lnTo>
                  <a:pt x="1808053" y="6979"/>
                </a:lnTo>
                <a:lnTo>
                  <a:pt x="1773427" y="0"/>
                </a:lnTo>
                <a:close/>
              </a:path>
            </a:pathLst>
          </a:custGeom>
          <a:solidFill>
            <a:srgbClr val="4E67C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" name="object 59"/>
          <p:cNvSpPr/>
          <p:nvPr/>
        </p:nvSpPr>
        <p:spPr>
          <a:xfrm>
            <a:off x="7124700" y="4884420"/>
            <a:ext cx="1862455" cy="889000"/>
          </a:xfrm>
          <a:custGeom>
            <a:avLst/>
            <a:gdLst/>
            <a:ahLst/>
            <a:cxnLst/>
            <a:rect l="l" t="t" r="r" b="b"/>
            <a:pathLst>
              <a:path w="1862454" h="889000">
                <a:moveTo>
                  <a:pt x="0" y="88899"/>
                </a:moveTo>
                <a:lnTo>
                  <a:pt x="6979" y="54274"/>
                </a:lnTo>
                <a:lnTo>
                  <a:pt x="26019" y="26019"/>
                </a:lnTo>
                <a:lnTo>
                  <a:pt x="54274" y="6979"/>
                </a:lnTo>
                <a:lnTo>
                  <a:pt x="88900" y="0"/>
                </a:lnTo>
                <a:lnTo>
                  <a:pt x="1773427" y="0"/>
                </a:lnTo>
                <a:lnTo>
                  <a:pt x="1808053" y="6979"/>
                </a:lnTo>
                <a:lnTo>
                  <a:pt x="1836308" y="26019"/>
                </a:lnTo>
                <a:lnTo>
                  <a:pt x="1855348" y="54274"/>
                </a:lnTo>
                <a:lnTo>
                  <a:pt x="1862327" y="88899"/>
                </a:lnTo>
                <a:lnTo>
                  <a:pt x="1862327" y="799642"/>
                </a:lnTo>
                <a:lnTo>
                  <a:pt x="1855348" y="834228"/>
                </a:lnTo>
                <a:lnTo>
                  <a:pt x="1836308" y="862469"/>
                </a:lnTo>
                <a:lnTo>
                  <a:pt x="1808053" y="881510"/>
                </a:lnTo>
                <a:lnTo>
                  <a:pt x="1773427" y="888491"/>
                </a:lnTo>
                <a:lnTo>
                  <a:pt x="88900" y="888491"/>
                </a:lnTo>
                <a:lnTo>
                  <a:pt x="54274" y="881510"/>
                </a:lnTo>
                <a:lnTo>
                  <a:pt x="26019" y="862469"/>
                </a:lnTo>
                <a:lnTo>
                  <a:pt x="6979" y="834228"/>
                </a:lnTo>
                <a:lnTo>
                  <a:pt x="0" y="799642"/>
                </a:lnTo>
                <a:lnTo>
                  <a:pt x="0" y="88899"/>
                </a:lnTo>
                <a:close/>
              </a:path>
            </a:pathLst>
          </a:custGeom>
          <a:ln w="1524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" name="object 60"/>
          <p:cNvSpPr/>
          <p:nvPr/>
        </p:nvSpPr>
        <p:spPr>
          <a:xfrm>
            <a:off x="7225283" y="4978908"/>
            <a:ext cx="1862455" cy="890269"/>
          </a:xfrm>
          <a:custGeom>
            <a:avLst/>
            <a:gdLst/>
            <a:ahLst/>
            <a:cxnLst/>
            <a:rect l="l" t="t" r="r" b="b"/>
            <a:pathLst>
              <a:path w="1862454" h="890270">
                <a:moveTo>
                  <a:pt x="1773301" y="0"/>
                </a:moveTo>
                <a:lnTo>
                  <a:pt x="89026" y="0"/>
                </a:lnTo>
                <a:lnTo>
                  <a:pt x="54381" y="6998"/>
                </a:lnTo>
                <a:lnTo>
                  <a:pt x="26082" y="26082"/>
                </a:lnTo>
                <a:lnTo>
                  <a:pt x="6998" y="54381"/>
                </a:lnTo>
                <a:lnTo>
                  <a:pt x="0" y="89027"/>
                </a:lnTo>
                <a:lnTo>
                  <a:pt x="0" y="801014"/>
                </a:lnTo>
                <a:lnTo>
                  <a:pt x="6998" y="835655"/>
                </a:lnTo>
                <a:lnTo>
                  <a:pt x="26082" y="863946"/>
                </a:lnTo>
                <a:lnTo>
                  <a:pt x="54381" y="883021"/>
                </a:lnTo>
                <a:lnTo>
                  <a:pt x="89026" y="890016"/>
                </a:lnTo>
                <a:lnTo>
                  <a:pt x="1773301" y="890016"/>
                </a:lnTo>
                <a:lnTo>
                  <a:pt x="1807946" y="883021"/>
                </a:lnTo>
                <a:lnTo>
                  <a:pt x="1836245" y="863946"/>
                </a:lnTo>
                <a:lnTo>
                  <a:pt x="1855329" y="835655"/>
                </a:lnTo>
                <a:lnTo>
                  <a:pt x="1862327" y="801014"/>
                </a:lnTo>
                <a:lnTo>
                  <a:pt x="1862327" y="89027"/>
                </a:lnTo>
                <a:lnTo>
                  <a:pt x="1855329" y="54381"/>
                </a:lnTo>
                <a:lnTo>
                  <a:pt x="1836245" y="26082"/>
                </a:lnTo>
                <a:lnTo>
                  <a:pt x="1807946" y="6998"/>
                </a:lnTo>
                <a:lnTo>
                  <a:pt x="1773301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" name="object 61"/>
          <p:cNvSpPr/>
          <p:nvPr/>
        </p:nvSpPr>
        <p:spPr>
          <a:xfrm>
            <a:off x="7225283" y="4978908"/>
            <a:ext cx="1862455" cy="890269"/>
          </a:xfrm>
          <a:custGeom>
            <a:avLst/>
            <a:gdLst/>
            <a:ahLst/>
            <a:cxnLst/>
            <a:rect l="l" t="t" r="r" b="b"/>
            <a:pathLst>
              <a:path w="1862454" h="890270">
                <a:moveTo>
                  <a:pt x="0" y="89027"/>
                </a:moveTo>
                <a:lnTo>
                  <a:pt x="6998" y="54381"/>
                </a:lnTo>
                <a:lnTo>
                  <a:pt x="26082" y="26082"/>
                </a:lnTo>
                <a:lnTo>
                  <a:pt x="54381" y="6998"/>
                </a:lnTo>
                <a:lnTo>
                  <a:pt x="89026" y="0"/>
                </a:lnTo>
                <a:lnTo>
                  <a:pt x="1773301" y="0"/>
                </a:lnTo>
                <a:lnTo>
                  <a:pt x="1807946" y="6998"/>
                </a:lnTo>
                <a:lnTo>
                  <a:pt x="1836245" y="26082"/>
                </a:lnTo>
                <a:lnTo>
                  <a:pt x="1855329" y="54381"/>
                </a:lnTo>
                <a:lnTo>
                  <a:pt x="1862327" y="89027"/>
                </a:lnTo>
                <a:lnTo>
                  <a:pt x="1862327" y="801014"/>
                </a:lnTo>
                <a:lnTo>
                  <a:pt x="1855329" y="835655"/>
                </a:lnTo>
                <a:lnTo>
                  <a:pt x="1836245" y="863946"/>
                </a:lnTo>
                <a:lnTo>
                  <a:pt x="1807946" y="883021"/>
                </a:lnTo>
                <a:lnTo>
                  <a:pt x="1773301" y="890016"/>
                </a:lnTo>
                <a:lnTo>
                  <a:pt x="89026" y="890016"/>
                </a:lnTo>
                <a:lnTo>
                  <a:pt x="54381" y="883021"/>
                </a:lnTo>
                <a:lnTo>
                  <a:pt x="26082" y="863946"/>
                </a:lnTo>
                <a:lnTo>
                  <a:pt x="6998" y="835655"/>
                </a:lnTo>
                <a:lnTo>
                  <a:pt x="0" y="801014"/>
                </a:lnTo>
                <a:lnTo>
                  <a:pt x="0" y="89027"/>
                </a:lnTo>
                <a:close/>
              </a:path>
            </a:pathLst>
          </a:custGeom>
          <a:ln w="15240">
            <a:solidFill>
              <a:srgbClr val="4E67C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" name="object 62"/>
          <p:cNvSpPr txBox="1"/>
          <p:nvPr/>
        </p:nvSpPr>
        <p:spPr>
          <a:xfrm>
            <a:off x="7455534" y="5066233"/>
            <a:ext cx="1403350" cy="672465"/>
          </a:xfrm>
          <a:prstGeom prst="rect">
            <a:avLst/>
          </a:prstGeom>
        </p:spPr>
        <p:txBody>
          <a:bodyPr vert="horz" wrap="square" lIns="0" tIns="32384" rIns="0" bIns="0" rtlCol="0">
            <a:spAutoFit/>
          </a:bodyPr>
          <a:lstStyle/>
          <a:p>
            <a:pPr marL="24765" marR="5080" indent="-12700" algn="just">
              <a:lnSpc>
                <a:spcPct val="91400"/>
              </a:lnSpc>
              <a:spcBef>
                <a:spcPts val="254"/>
              </a:spcBef>
            </a:pPr>
            <a:r>
              <a:rPr sz="1500" spc="-5" dirty="0">
                <a:latin typeface="Calibri"/>
                <a:cs typeface="Calibri"/>
              </a:rPr>
              <a:t>Reducing</a:t>
            </a:r>
            <a:r>
              <a:rPr sz="1500" spc="-95" dirty="0">
                <a:latin typeface="Calibri"/>
                <a:cs typeface="Calibri"/>
              </a:rPr>
              <a:t> </a:t>
            </a:r>
            <a:r>
              <a:rPr sz="1500" dirty="0">
                <a:latin typeface="Calibri"/>
                <a:cs typeface="Calibri"/>
              </a:rPr>
              <a:t>carrying  </a:t>
            </a:r>
            <a:r>
              <a:rPr sz="1500" spc="-5" dirty="0">
                <a:latin typeface="Calibri"/>
                <a:cs typeface="Calibri"/>
              </a:rPr>
              <a:t>amount </a:t>
            </a:r>
            <a:r>
              <a:rPr sz="1500" spc="-10" dirty="0">
                <a:latin typeface="Calibri"/>
                <a:cs typeface="Calibri"/>
              </a:rPr>
              <a:t>to reflect  </a:t>
            </a:r>
            <a:r>
              <a:rPr sz="1500" dirty="0">
                <a:latin typeface="Calibri"/>
                <a:cs typeface="Calibri"/>
              </a:rPr>
              <a:t>lease</a:t>
            </a:r>
            <a:r>
              <a:rPr sz="1500" spc="-20" dirty="0">
                <a:latin typeface="Calibri"/>
                <a:cs typeface="Calibri"/>
              </a:rPr>
              <a:t> </a:t>
            </a:r>
            <a:r>
              <a:rPr sz="1500" spc="-5" dirty="0">
                <a:latin typeface="Calibri"/>
                <a:cs typeface="Calibri"/>
              </a:rPr>
              <a:t>payments</a:t>
            </a:r>
            <a:endParaRPr sz="1500">
              <a:latin typeface="Calibri"/>
              <a:cs typeface="Calibri"/>
            </a:endParaRPr>
          </a:p>
        </p:txBody>
      </p:sp>
      <p:sp>
        <p:nvSpPr>
          <p:cNvPr id="63" name="object 63"/>
          <p:cNvSpPr/>
          <p:nvPr/>
        </p:nvSpPr>
        <p:spPr>
          <a:xfrm>
            <a:off x="9188195" y="4884420"/>
            <a:ext cx="1862455" cy="889000"/>
          </a:xfrm>
          <a:custGeom>
            <a:avLst/>
            <a:gdLst/>
            <a:ahLst/>
            <a:cxnLst/>
            <a:rect l="l" t="t" r="r" b="b"/>
            <a:pathLst>
              <a:path w="1862454" h="889000">
                <a:moveTo>
                  <a:pt x="1773427" y="0"/>
                </a:moveTo>
                <a:lnTo>
                  <a:pt x="88900" y="0"/>
                </a:lnTo>
                <a:lnTo>
                  <a:pt x="54274" y="6979"/>
                </a:lnTo>
                <a:lnTo>
                  <a:pt x="26019" y="26019"/>
                </a:lnTo>
                <a:lnTo>
                  <a:pt x="6979" y="54274"/>
                </a:lnTo>
                <a:lnTo>
                  <a:pt x="0" y="88899"/>
                </a:lnTo>
                <a:lnTo>
                  <a:pt x="0" y="799642"/>
                </a:lnTo>
                <a:lnTo>
                  <a:pt x="6979" y="834228"/>
                </a:lnTo>
                <a:lnTo>
                  <a:pt x="26019" y="862469"/>
                </a:lnTo>
                <a:lnTo>
                  <a:pt x="54274" y="881510"/>
                </a:lnTo>
                <a:lnTo>
                  <a:pt x="88900" y="888491"/>
                </a:lnTo>
                <a:lnTo>
                  <a:pt x="1773427" y="888491"/>
                </a:lnTo>
                <a:lnTo>
                  <a:pt x="1808053" y="881510"/>
                </a:lnTo>
                <a:lnTo>
                  <a:pt x="1836308" y="862469"/>
                </a:lnTo>
                <a:lnTo>
                  <a:pt x="1855348" y="834228"/>
                </a:lnTo>
                <a:lnTo>
                  <a:pt x="1862327" y="799642"/>
                </a:lnTo>
                <a:lnTo>
                  <a:pt x="1862327" y="88899"/>
                </a:lnTo>
                <a:lnTo>
                  <a:pt x="1855348" y="54274"/>
                </a:lnTo>
                <a:lnTo>
                  <a:pt x="1836308" y="26019"/>
                </a:lnTo>
                <a:lnTo>
                  <a:pt x="1808053" y="6979"/>
                </a:lnTo>
                <a:lnTo>
                  <a:pt x="1773427" y="0"/>
                </a:lnTo>
                <a:close/>
              </a:path>
            </a:pathLst>
          </a:custGeom>
          <a:solidFill>
            <a:srgbClr val="4E67C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" name="object 64"/>
          <p:cNvSpPr/>
          <p:nvPr/>
        </p:nvSpPr>
        <p:spPr>
          <a:xfrm>
            <a:off x="9188195" y="4884420"/>
            <a:ext cx="1862455" cy="889000"/>
          </a:xfrm>
          <a:custGeom>
            <a:avLst/>
            <a:gdLst/>
            <a:ahLst/>
            <a:cxnLst/>
            <a:rect l="l" t="t" r="r" b="b"/>
            <a:pathLst>
              <a:path w="1862454" h="889000">
                <a:moveTo>
                  <a:pt x="0" y="88899"/>
                </a:moveTo>
                <a:lnTo>
                  <a:pt x="6979" y="54274"/>
                </a:lnTo>
                <a:lnTo>
                  <a:pt x="26019" y="26019"/>
                </a:lnTo>
                <a:lnTo>
                  <a:pt x="54274" y="6979"/>
                </a:lnTo>
                <a:lnTo>
                  <a:pt x="88900" y="0"/>
                </a:lnTo>
                <a:lnTo>
                  <a:pt x="1773427" y="0"/>
                </a:lnTo>
                <a:lnTo>
                  <a:pt x="1808053" y="6979"/>
                </a:lnTo>
                <a:lnTo>
                  <a:pt x="1836308" y="26019"/>
                </a:lnTo>
                <a:lnTo>
                  <a:pt x="1855348" y="54274"/>
                </a:lnTo>
                <a:lnTo>
                  <a:pt x="1862327" y="88899"/>
                </a:lnTo>
                <a:lnTo>
                  <a:pt x="1862327" y="799642"/>
                </a:lnTo>
                <a:lnTo>
                  <a:pt x="1855348" y="834228"/>
                </a:lnTo>
                <a:lnTo>
                  <a:pt x="1836308" y="862469"/>
                </a:lnTo>
                <a:lnTo>
                  <a:pt x="1808053" y="881510"/>
                </a:lnTo>
                <a:lnTo>
                  <a:pt x="1773427" y="888491"/>
                </a:lnTo>
                <a:lnTo>
                  <a:pt x="88900" y="888491"/>
                </a:lnTo>
                <a:lnTo>
                  <a:pt x="54274" y="881510"/>
                </a:lnTo>
                <a:lnTo>
                  <a:pt x="26019" y="862469"/>
                </a:lnTo>
                <a:lnTo>
                  <a:pt x="6979" y="834228"/>
                </a:lnTo>
                <a:lnTo>
                  <a:pt x="0" y="799642"/>
                </a:lnTo>
                <a:lnTo>
                  <a:pt x="0" y="88899"/>
                </a:lnTo>
                <a:close/>
              </a:path>
            </a:pathLst>
          </a:custGeom>
          <a:ln w="1524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" name="object 65"/>
          <p:cNvSpPr/>
          <p:nvPr/>
        </p:nvSpPr>
        <p:spPr>
          <a:xfrm>
            <a:off x="9288780" y="4978908"/>
            <a:ext cx="1862455" cy="890269"/>
          </a:xfrm>
          <a:custGeom>
            <a:avLst/>
            <a:gdLst/>
            <a:ahLst/>
            <a:cxnLst/>
            <a:rect l="l" t="t" r="r" b="b"/>
            <a:pathLst>
              <a:path w="1862454" h="890270">
                <a:moveTo>
                  <a:pt x="1773301" y="0"/>
                </a:moveTo>
                <a:lnTo>
                  <a:pt x="89026" y="0"/>
                </a:lnTo>
                <a:lnTo>
                  <a:pt x="54381" y="6998"/>
                </a:lnTo>
                <a:lnTo>
                  <a:pt x="26082" y="26082"/>
                </a:lnTo>
                <a:lnTo>
                  <a:pt x="6998" y="54381"/>
                </a:lnTo>
                <a:lnTo>
                  <a:pt x="0" y="89027"/>
                </a:lnTo>
                <a:lnTo>
                  <a:pt x="0" y="801014"/>
                </a:lnTo>
                <a:lnTo>
                  <a:pt x="6998" y="835655"/>
                </a:lnTo>
                <a:lnTo>
                  <a:pt x="26082" y="863946"/>
                </a:lnTo>
                <a:lnTo>
                  <a:pt x="54381" y="883021"/>
                </a:lnTo>
                <a:lnTo>
                  <a:pt x="89026" y="890016"/>
                </a:lnTo>
                <a:lnTo>
                  <a:pt x="1773301" y="890016"/>
                </a:lnTo>
                <a:lnTo>
                  <a:pt x="1807946" y="883021"/>
                </a:lnTo>
                <a:lnTo>
                  <a:pt x="1836245" y="863946"/>
                </a:lnTo>
                <a:lnTo>
                  <a:pt x="1855329" y="835655"/>
                </a:lnTo>
                <a:lnTo>
                  <a:pt x="1862327" y="801014"/>
                </a:lnTo>
                <a:lnTo>
                  <a:pt x="1862327" y="89027"/>
                </a:lnTo>
                <a:lnTo>
                  <a:pt x="1855329" y="54381"/>
                </a:lnTo>
                <a:lnTo>
                  <a:pt x="1836245" y="26082"/>
                </a:lnTo>
                <a:lnTo>
                  <a:pt x="1807946" y="6998"/>
                </a:lnTo>
                <a:lnTo>
                  <a:pt x="1773301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" name="object 66"/>
          <p:cNvSpPr/>
          <p:nvPr/>
        </p:nvSpPr>
        <p:spPr>
          <a:xfrm>
            <a:off x="9288780" y="4978908"/>
            <a:ext cx="1862455" cy="890269"/>
          </a:xfrm>
          <a:custGeom>
            <a:avLst/>
            <a:gdLst/>
            <a:ahLst/>
            <a:cxnLst/>
            <a:rect l="l" t="t" r="r" b="b"/>
            <a:pathLst>
              <a:path w="1862454" h="890270">
                <a:moveTo>
                  <a:pt x="0" y="89027"/>
                </a:moveTo>
                <a:lnTo>
                  <a:pt x="6998" y="54381"/>
                </a:lnTo>
                <a:lnTo>
                  <a:pt x="26082" y="26082"/>
                </a:lnTo>
                <a:lnTo>
                  <a:pt x="54381" y="6998"/>
                </a:lnTo>
                <a:lnTo>
                  <a:pt x="89026" y="0"/>
                </a:lnTo>
                <a:lnTo>
                  <a:pt x="1773301" y="0"/>
                </a:lnTo>
                <a:lnTo>
                  <a:pt x="1807946" y="6998"/>
                </a:lnTo>
                <a:lnTo>
                  <a:pt x="1836245" y="26082"/>
                </a:lnTo>
                <a:lnTo>
                  <a:pt x="1855329" y="54381"/>
                </a:lnTo>
                <a:lnTo>
                  <a:pt x="1862327" y="89027"/>
                </a:lnTo>
                <a:lnTo>
                  <a:pt x="1862327" y="801014"/>
                </a:lnTo>
                <a:lnTo>
                  <a:pt x="1855329" y="835655"/>
                </a:lnTo>
                <a:lnTo>
                  <a:pt x="1836245" y="863946"/>
                </a:lnTo>
                <a:lnTo>
                  <a:pt x="1807946" y="883021"/>
                </a:lnTo>
                <a:lnTo>
                  <a:pt x="1773301" y="890016"/>
                </a:lnTo>
                <a:lnTo>
                  <a:pt x="89026" y="890016"/>
                </a:lnTo>
                <a:lnTo>
                  <a:pt x="54381" y="883021"/>
                </a:lnTo>
                <a:lnTo>
                  <a:pt x="26082" y="863946"/>
                </a:lnTo>
                <a:lnTo>
                  <a:pt x="6998" y="835655"/>
                </a:lnTo>
                <a:lnTo>
                  <a:pt x="0" y="801014"/>
                </a:lnTo>
                <a:lnTo>
                  <a:pt x="0" y="89027"/>
                </a:lnTo>
                <a:close/>
              </a:path>
            </a:pathLst>
          </a:custGeom>
          <a:ln w="15240">
            <a:solidFill>
              <a:srgbClr val="4E67C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" name="object 67"/>
          <p:cNvSpPr txBox="1"/>
          <p:nvPr/>
        </p:nvSpPr>
        <p:spPr>
          <a:xfrm>
            <a:off x="9458325" y="5066233"/>
            <a:ext cx="1525905" cy="672465"/>
          </a:xfrm>
          <a:prstGeom prst="rect">
            <a:avLst/>
          </a:prstGeom>
        </p:spPr>
        <p:txBody>
          <a:bodyPr vert="horz" wrap="square" lIns="0" tIns="32384" rIns="0" bIns="0" rtlCol="0">
            <a:spAutoFit/>
          </a:bodyPr>
          <a:lstStyle/>
          <a:p>
            <a:pPr marL="12700" marR="5080" algn="ctr">
              <a:lnSpc>
                <a:spcPct val="91400"/>
              </a:lnSpc>
              <a:spcBef>
                <a:spcPts val="254"/>
              </a:spcBef>
            </a:pPr>
            <a:r>
              <a:rPr sz="1500" spc="-5" dirty="0">
                <a:latin typeface="Calibri"/>
                <a:cs typeface="Calibri"/>
              </a:rPr>
              <a:t>Adjustments </a:t>
            </a:r>
            <a:r>
              <a:rPr sz="1500" spc="-15" dirty="0">
                <a:latin typeface="Calibri"/>
                <a:cs typeface="Calibri"/>
              </a:rPr>
              <a:t>for</a:t>
            </a:r>
            <a:r>
              <a:rPr sz="1500" spc="-80" dirty="0">
                <a:latin typeface="Calibri"/>
                <a:cs typeface="Calibri"/>
              </a:rPr>
              <a:t> </a:t>
            </a:r>
            <a:r>
              <a:rPr sz="1500" spc="-10" dirty="0">
                <a:latin typeface="Calibri"/>
                <a:cs typeface="Calibri"/>
              </a:rPr>
              <a:t>re-  </a:t>
            </a:r>
            <a:r>
              <a:rPr sz="1500" spc="-5" dirty="0">
                <a:latin typeface="Calibri"/>
                <a:cs typeface="Calibri"/>
              </a:rPr>
              <a:t>measurement of  </a:t>
            </a:r>
            <a:r>
              <a:rPr sz="1500" dirty="0">
                <a:latin typeface="Calibri"/>
                <a:cs typeface="Calibri"/>
              </a:rPr>
              <a:t>lease</a:t>
            </a:r>
            <a:endParaRPr sz="1500">
              <a:latin typeface="Calibri"/>
              <a:cs typeface="Calibri"/>
            </a:endParaRPr>
          </a:p>
        </p:txBody>
      </p:sp>
      <p:sp>
        <p:nvSpPr>
          <p:cNvPr id="68" name="object 68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955"/>
              </a:lnSpc>
            </a:pPr>
            <a:r>
              <a:rPr lang="en-US" spc="-5"/>
              <a:t>Vinay Goyal</a:t>
            </a:r>
            <a:endParaRPr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188719" y="1389888"/>
            <a:ext cx="9966960" cy="0"/>
          </a:xfrm>
          <a:custGeom>
            <a:avLst/>
            <a:gdLst/>
            <a:ahLst/>
            <a:cxnLst/>
            <a:rect l="l" t="t" r="r" b="b"/>
            <a:pathLst>
              <a:path w="9966960">
                <a:moveTo>
                  <a:pt x="0" y="0"/>
                </a:moveTo>
                <a:lnTo>
                  <a:pt x="9966960" y="0"/>
                </a:lnTo>
              </a:path>
            </a:pathLst>
          </a:custGeom>
          <a:ln w="6096">
            <a:solidFill>
              <a:srgbClr val="7E7E7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176324" y="449326"/>
            <a:ext cx="5544185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800" spc="-50" dirty="0"/>
              <a:t>Snapshot </a:t>
            </a:r>
            <a:r>
              <a:rPr sz="4800" spc="-25" dirty="0"/>
              <a:t>of </a:t>
            </a:r>
            <a:r>
              <a:rPr sz="4800" spc="-35" dirty="0"/>
              <a:t>Ind </a:t>
            </a:r>
            <a:r>
              <a:rPr sz="4800" spc="-30" dirty="0"/>
              <a:t>AS</a:t>
            </a:r>
            <a:r>
              <a:rPr sz="4800" spc="-350" dirty="0"/>
              <a:t> </a:t>
            </a:r>
            <a:r>
              <a:rPr sz="4800" spc="-30" dirty="0"/>
              <a:t>116</a:t>
            </a:r>
            <a:endParaRPr sz="4800"/>
          </a:p>
        </p:txBody>
      </p:sp>
      <p:sp>
        <p:nvSpPr>
          <p:cNvPr id="4" name="object 4"/>
          <p:cNvSpPr/>
          <p:nvPr/>
        </p:nvSpPr>
        <p:spPr>
          <a:xfrm>
            <a:off x="9056369" y="3914394"/>
            <a:ext cx="1128395" cy="154305"/>
          </a:xfrm>
          <a:custGeom>
            <a:avLst/>
            <a:gdLst/>
            <a:ahLst/>
            <a:cxnLst/>
            <a:rect l="l" t="t" r="r" b="b"/>
            <a:pathLst>
              <a:path w="1128395" h="154304">
                <a:moveTo>
                  <a:pt x="0" y="0"/>
                </a:moveTo>
                <a:lnTo>
                  <a:pt x="0" y="105155"/>
                </a:lnTo>
                <a:lnTo>
                  <a:pt x="1128395" y="105155"/>
                </a:lnTo>
                <a:lnTo>
                  <a:pt x="1128395" y="154304"/>
                </a:lnTo>
              </a:path>
            </a:pathLst>
          </a:custGeom>
          <a:ln w="28956">
            <a:solidFill>
              <a:srgbClr val="006FC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8085581" y="4761738"/>
            <a:ext cx="1308100" cy="154305"/>
          </a:xfrm>
          <a:custGeom>
            <a:avLst/>
            <a:gdLst/>
            <a:ahLst/>
            <a:cxnLst/>
            <a:rect l="l" t="t" r="r" b="b"/>
            <a:pathLst>
              <a:path w="1308100" h="154304">
                <a:moveTo>
                  <a:pt x="0" y="0"/>
                </a:moveTo>
                <a:lnTo>
                  <a:pt x="0" y="105156"/>
                </a:lnTo>
                <a:lnTo>
                  <a:pt x="1307973" y="105156"/>
                </a:lnTo>
                <a:lnTo>
                  <a:pt x="1307973" y="154305"/>
                </a:lnTo>
              </a:path>
            </a:pathLst>
          </a:custGeom>
          <a:ln w="28956">
            <a:solidFill>
              <a:srgbClr val="006FC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5510021" y="4761738"/>
            <a:ext cx="2576830" cy="154305"/>
          </a:xfrm>
          <a:custGeom>
            <a:avLst/>
            <a:gdLst/>
            <a:ahLst/>
            <a:cxnLst/>
            <a:rect l="l" t="t" r="r" b="b"/>
            <a:pathLst>
              <a:path w="2576829" h="154304">
                <a:moveTo>
                  <a:pt x="2576322" y="0"/>
                </a:moveTo>
                <a:lnTo>
                  <a:pt x="2576322" y="105156"/>
                </a:lnTo>
                <a:lnTo>
                  <a:pt x="0" y="105156"/>
                </a:lnTo>
                <a:lnTo>
                  <a:pt x="0" y="154305"/>
                </a:lnTo>
              </a:path>
            </a:pathLst>
          </a:custGeom>
          <a:ln w="28956">
            <a:solidFill>
              <a:srgbClr val="006FC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8085581" y="3914394"/>
            <a:ext cx="971550" cy="154305"/>
          </a:xfrm>
          <a:custGeom>
            <a:avLst/>
            <a:gdLst/>
            <a:ahLst/>
            <a:cxnLst/>
            <a:rect l="l" t="t" r="r" b="b"/>
            <a:pathLst>
              <a:path w="971550" h="154304">
                <a:moveTo>
                  <a:pt x="971042" y="0"/>
                </a:moveTo>
                <a:lnTo>
                  <a:pt x="971042" y="105155"/>
                </a:lnTo>
                <a:lnTo>
                  <a:pt x="0" y="105155"/>
                </a:lnTo>
                <a:lnTo>
                  <a:pt x="0" y="154304"/>
                </a:lnTo>
              </a:path>
            </a:pathLst>
          </a:custGeom>
          <a:ln w="28955">
            <a:solidFill>
              <a:srgbClr val="006FC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7431785" y="3067050"/>
            <a:ext cx="1624330" cy="154305"/>
          </a:xfrm>
          <a:custGeom>
            <a:avLst/>
            <a:gdLst/>
            <a:ahLst/>
            <a:cxnLst/>
            <a:rect l="l" t="t" r="r" b="b"/>
            <a:pathLst>
              <a:path w="1624329" h="154305">
                <a:moveTo>
                  <a:pt x="0" y="0"/>
                </a:moveTo>
                <a:lnTo>
                  <a:pt x="0" y="105155"/>
                </a:lnTo>
                <a:lnTo>
                  <a:pt x="1624203" y="105155"/>
                </a:lnTo>
                <a:lnTo>
                  <a:pt x="1624203" y="154304"/>
                </a:lnTo>
              </a:path>
            </a:pathLst>
          </a:custGeom>
          <a:ln w="28956">
            <a:solidFill>
              <a:srgbClr val="006FC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5970270" y="3914394"/>
            <a:ext cx="0" cy="154305"/>
          </a:xfrm>
          <a:custGeom>
            <a:avLst/>
            <a:gdLst/>
            <a:ahLst/>
            <a:cxnLst/>
            <a:rect l="l" t="t" r="r" b="b"/>
            <a:pathLst>
              <a:path h="154304">
                <a:moveTo>
                  <a:pt x="0" y="0"/>
                </a:moveTo>
                <a:lnTo>
                  <a:pt x="0" y="154304"/>
                </a:lnTo>
              </a:path>
            </a:pathLst>
          </a:custGeom>
          <a:ln w="28956">
            <a:solidFill>
              <a:srgbClr val="006FC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5970270" y="3067050"/>
            <a:ext cx="1461770" cy="154305"/>
          </a:xfrm>
          <a:custGeom>
            <a:avLst/>
            <a:gdLst/>
            <a:ahLst/>
            <a:cxnLst/>
            <a:rect l="l" t="t" r="r" b="b"/>
            <a:pathLst>
              <a:path w="1461770" h="154305">
                <a:moveTo>
                  <a:pt x="1461643" y="0"/>
                </a:moveTo>
                <a:lnTo>
                  <a:pt x="1461643" y="105155"/>
                </a:lnTo>
                <a:lnTo>
                  <a:pt x="0" y="105155"/>
                </a:lnTo>
                <a:lnTo>
                  <a:pt x="0" y="154304"/>
                </a:lnTo>
              </a:path>
            </a:pathLst>
          </a:custGeom>
          <a:ln w="28956">
            <a:solidFill>
              <a:srgbClr val="006FC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4827270" y="2219705"/>
            <a:ext cx="2605405" cy="154305"/>
          </a:xfrm>
          <a:custGeom>
            <a:avLst/>
            <a:gdLst/>
            <a:ahLst/>
            <a:cxnLst/>
            <a:rect l="l" t="t" r="r" b="b"/>
            <a:pathLst>
              <a:path w="2605404" h="154305">
                <a:moveTo>
                  <a:pt x="0" y="0"/>
                </a:moveTo>
                <a:lnTo>
                  <a:pt x="0" y="105156"/>
                </a:lnTo>
                <a:lnTo>
                  <a:pt x="2605024" y="105156"/>
                </a:lnTo>
                <a:lnTo>
                  <a:pt x="2605024" y="154305"/>
                </a:lnTo>
              </a:path>
            </a:pathLst>
          </a:custGeom>
          <a:ln w="28956">
            <a:solidFill>
              <a:srgbClr val="006FC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3617214" y="3914394"/>
            <a:ext cx="0" cy="154305"/>
          </a:xfrm>
          <a:custGeom>
            <a:avLst/>
            <a:gdLst/>
            <a:ahLst/>
            <a:cxnLst/>
            <a:rect l="l" t="t" r="r" b="b"/>
            <a:pathLst>
              <a:path h="154304">
                <a:moveTo>
                  <a:pt x="0" y="0"/>
                </a:moveTo>
                <a:lnTo>
                  <a:pt x="0" y="154304"/>
                </a:lnTo>
              </a:path>
            </a:pathLst>
          </a:custGeom>
          <a:ln w="28956">
            <a:solidFill>
              <a:srgbClr val="006FC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1850898" y="3067050"/>
            <a:ext cx="1766570" cy="154305"/>
          </a:xfrm>
          <a:custGeom>
            <a:avLst/>
            <a:gdLst/>
            <a:ahLst/>
            <a:cxnLst/>
            <a:rect l="l" t="t" r="r" b="b"/>
            <a:pathLst>
              <a:path w="1766570" h="154305">
                <a:moveTo>
                  <a:pt x="0" y="0"/>
                </a:moveTo>
                <a:lnTo>
                  <a:pt x="0" y="105155"/>
                </a:lnTo>
                <a:lnTo>
                  <a:pt x="1766189" y="105155"/>
                </a:lnTo>
                <a:lnTo>
                  <a:pt x="1766189" y="154304"/>
                </a:lnTo>
              </a:path>
            </a:pathLst>
          </a:custGeom>
          <a:ln w="28956">
            <a:solidFill>
              <a:srgbClr val="006FC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1774698" y="3914394"/>
            <a:ext cx="0" cy="154305"/>
          </a:xfrm>
          <a:custGeom>
            <a:avLst/>
            <a:gdLst/>
            <a:ahLst/>
            <a:cxnLst/>
            <a:rect l="l" t="t" r="r" b="b"/>
            <a:pathLst>
              <a:path h="154304">
                <a:moveTo>
                  <a:pt x="0" y="0"/>
                </a:moveTo>
                <a:lnTo>
                  <a:pt x="0" y="154304"/>
                </a:lnTo>
              </a:path>
            </a:pathLst>
          </a:custGeom>
          <a:ln w="28956">
            <a:solidFill>
              <a:srgbClr val="006FC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1774698" y="3067050"/>
            <a:ext cx="75565" cy="154305"/>
          </a:xfrm>
          <a:custGeom>
            <a:avLst/>
            <a:gdLst/>
            <a:ahLst/>
            <a:cxnLst/>
            <a:rect l="l" t="t" r="r" b="b"/>
            <a:pathLst>
              <a:path w="75564" h="154305">
                <a:moveTo>
                  <a:pt x="75183" y="0"/>
                </a:moveTo>
                <a:lnTo>
                  <a:pt x="75183" y="105155"/>
                </a:lnTo>
                <a:lnTo>
                  <a:pt x="0" y="105155"/>
                </a:lnTo>
                <a:lnTo>
                  <a:pt x="0" y="154304"/>
                </a:lnTo>
              </a:path>
            </a:pathLst>
          </a:custGeom>
          <a:ln w="28956">
            <a:solidFill>
              <a:srgbClr val="006FC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1850898" y="2219705"/>
            <a:ext cx="2977515" cy="154305"/>
          </a:xfrm>
          <a:custGeom>
            <a:avLst/>
            <a:gdLst/>
            <a:ahLst/>
            <a:cxnLst/>
            <a:rect l="l" t="t" r="r" b="b"/>
            <a:pathLst>
              <a:path w="2977515" h="154305">
                <a:moveTo>
                  <a:pt x="2977134" y="0"/>
                </a:moveTo>
                <a:lnTo>
                  <a:pt x="2977134" y="105156"/>
                </a:lnTo>
                <a:lnTo>
                  <a:pt x="0" y="105156"/>
                </a:lnTo>
                <a:lnTo>
                  <a:pt x="0" y="154305"/>
                </a:lnTo>
              </a:path>
            </a:pathLst>
          </a:custGeom>
          <a:ln w="28956">
            <a:solidFill>
              <a:srgbClr val="006FC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4090415" y="1525524"/>
            <a:ext cx="1472565" cy="693420"/>
          </a:xfrm>
          <a:custGeom>
            <a:avLst/>
            <a:gdLst/>
            <a:ahLst/>
            <a:cxnLst/>
            <a:rect l="l" t="t" r="r" b="b"/>
            <a:pathLst>
              <a:path w="1472564" h="693419">
                <a:moveTo>
                  <a:pt x="1402842" y="0"/>
                </a:moveTo>
                <a:lnTo>
                  <a:pt x="69342" y="0"/>
                </a:lnTo>
                <a:lnTo>
                  <a:pt x="42326" y="5441"/>
                </a:lnTo>
                <a:lnTo>
                  <a:pt x="20288" y="20288"/>
                </a:lnTo>
                <a:lnTo>
                  <a:pt x="5441" y="42326"/>
                </a:lnTo>
                <a:lnTo>
                  <a:pt x="0" y="69341"/>
                </a:lnTo>
                <a:lnTo>
                  <a:pt x="0" y="624077"/>
                </a:lnTo>
                <a:lnTo>
                  <a:pt x="5441" y="651093"/>
                </a:lnTo>
                <a:lnTo>
                  <a:pt x="20288" y="673131"/>
                </a:lnTo>
                <a:lnTo>
                  <a:pt x="42326" y="687978"/>
                </a:lnTo>
                <a:lnTo>
                  <a:pt x="69342" y="693420"/>
                </a:lnTo>
                <a:lnTo>
                  <a:pt x="1402842" y="693420"/>
                </a:lnTo>
                <a:lnTo>
                  <a:pt x="1429857" y="687978"/>
                </a:lnTo>
                <a:lnTo>
                  <a:pt x="1451895" y="673131"/>
                </a:lnTo>
                <a:lnTo>
                  <a:pt x="1466742" y="651093"/>
                </a:lnTo>
                <a:lnTo>
                  <a:pt x="1472184" y="624077"/>
                </a:lnTo>
                <a:lnTo>
                  <a:pt x="1472184" y="69341"/>
                </a:lnTo>
                <a:lnTo>
                  <a:pt x="1466742" y="42326"/>
                </a:lnTo>
                <a:lnTo>
                  <a:pt x="1451895" y="20288"/>
                </a:lnTo>
                <a:lnTo>
                  <a:pt x="1429857" y="5441"/>
                </a:lnTo>
                <a:lnTo>
                  <a:pt x="1402842" y="0"/>
                </a:lnTo>
                <a:close/>
              </a:path>
            </a:pathLst>
          </a:custGeom>
          <a:solidFill>
            <a:srgbClr val="4E67C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4090415" y="1525524"/>
            <a:ext cx="1472565" cy="693420"/>
          </a:xfrm>
          <a:custGeom>
            <a:avLst/>
            <a:gdLst/>
            <a:ahLst/>
            <a:cxnLst/>
            <a:rect l="l" t="t" r="r" b="b"/>
            <a:pathLst>
              <a:path w="1472564" h="693419">
                <a:moveTo>
                  <a:pt x="0" y="69341"/>
                </a:moveTo>
                <a:lnTo>
                  <a:pt x="5441" y="42326"/>
                </a:lnTo>
                <a:lnTo>
                  <a:pt x="20288" y="20288"/>
                </a:lnTo>
                <a:lnTo>
                  <a:pt x="42326" y="5441"/>
                </a:lnTo>
                <a:lnTo>
                  <a:pt x="69342" y="0"/>
                </a:lnTo>
                <a:lnTo>
                  <a:pt x="1402842" y="0"/>
                </a:lnTo>
                <a:lnTo>
                  <a:pt x="1429857" y="5441"/>
                </a:lnTo>
                <a:lnTo>
                  <a:pt x="1451895" y="20288"/>
                </a:lnTo>
                <a:lnTo>
                  <a:pt x="1466742" y="42326"/>
                </a:lnTo>
                <a:lnTo>
                  <a:pt x="1472184" y="69341"/>
                </a:lnTo>
                <a:lnTo>
                  <a:pt x="1472184" y="624077"/>
                </a:lnTo>
                <a:lnTo>
                  <a:pt x="1466742" y="651093"/>
                </a:lnTo>
                <a:lnTo>
                  <a:pt x="1451895" y="673131"/>
                </a:lnTo>
                <a:lnTo>
                  <a:pt x="1429857" y="687978"/>
                </a:lnTo>
                <a:lnTo>
                  <a:pt x="1402842" y="693420"/>
                </a:lnTo>
                <a:lnTo>
                  <a:pt x="69342" y="693420"/>
                </a:lnTo>
                <a:lnTo>
                  <a:pt x="42326" y="687978"/>
                </a:lnTo>
                <a:lnTo>
                  <a:pt x="20288" y="673131"/>
                </a:lnTo>
                <a:lnTo>
                  <a:pt x="5441" y="651093"/>
                </a:lnTo>
                <a:lnTo>
                  <a:pt x="0" y="624077"/>
                </a:lnTo>
                <a:lnTo>
                  <a:pt x="0" y="69341"/>
                </a:lnTo>
                <a:close/>
              </a:path>
            </a:pathLst>
          </a:custGeom>
          <a:ln w="1524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4149852" y="1581911"/>
            <a:ext cx="1472565" cy="693420"/>
          </a:xfrm>
          <a:custGeom>
            <a:avLst/>
            <a:gdLst/>
            <a:ahLst/>
            <a:cxnLst/>
            <a:rect l="l" t="t" r="r" b="b"/>
            <a:pathLst>
              <a:path w="1472564" h="693419">
                <a:moveTo>
                  <a:pt x="1402842" y="0"/>
                </a:moveTo>
                <a:lnTo>
                  <a:pt x="69342" y="0"/>
                </a:lnTo>
                <a:lnTo>
                  <a:pt x="42326" y="5441"/>
                </a:lnTo>
                <a:lnTo>
                  <a:pt x="20288" y="20288"/>
                </a:lnTo>
                <a:lnTo>
                  <a:pt x="5441" y="42326"/>
                </a:lnTo>
                <a:lnTo>
                  <a:pt x="0" y="69341"/>
                </a:lnTo>
                <a:lnTo>
                  <a:pt x="0" y="624077"/>
                </a:lnTo>
                <a:lnTo>
                  <a:pt x="5441" y="651093"/>
                </a:lnTo>
                <a:lnTo>
                  <a:pt x="20288" y="673131"/>
                </a:lnTo>
                <a:lnTo>
                  <a:pt x="42326" y="687978"/>
                </a:lnTo>
                <a:lnTo>
                  <a:pt x="69342" y="693420"/>
                </a:lnTo>
                <a:lnTo>
                  <a:pt x="1402842" y="693420"/>
                </a:lnTo>
                <a:lnTo>
                  <a:pt x="1429857" y="687978"/>
                </a:lnTo>
                <a:lnTo>
                  <a:pt x="1451895" y="673131"/>
                </a:lnTo>
                <a:lnTo>
                  <a:pt x="1466742" y="651093"/>
                </a:lnTo>
                <a:lnTo>
                  <a:pt x="1472184" y="624077"/>
                </a:lnTo>
                <a:lnTo>
                  <a:pt x="1472184" y="69341"/>
                </a:lnTo>
                <a:lnTo>
                  <a:pt x="1466742" y="42326"/>
                </a:lnTo>
                <a:lnTo>
                  <a:pt x="1451895" y="20288"/>
                </a:lnTo>
                <a:lnTo>
                  <a:pt x="1429857" y="5441"/>
                </a:lnTo>
                <a:lnTo>
                  <a:pt x="1402842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4149852" y="1581911"/>
            <a:ext cx="1472565" cy="693420"/>
          </a:xfrm>
          <a:custGeom>
            <a:avLst/>
            <a:gdLst/>
            <a:ahLst/>
            <a:cxnLst/>
            <a:rect l="l" t="t" r="r" b="b"/>
            <a:pathLst>
              <a:path w="1472564" h="693419">
                <a:moveTo>
                  <a:pt x="0" y="69341"/>
                </a:moveTo>
                <a:lnTo>
                  <a:pt x="5441" y="42326"/>
                </a:lnTo>
                <a:lnTo>
                  <a:pt x="20288" y="20288"/>
                </a:lnTo>
                <a:lnTo>
                  <a:pt x="42326" y="5441"/>
                </a:lnTo>
                <a:lnTo>
                  <a:pt x="69342" y="0"/>
                </a:lnTo>
                <a:lnTo>
                  <a:pt x="1402842" y="0"/>
                </a:lnTo>
                <a:lnTo>
                  <a:pt x="1429857" y="5441"/>
                </a:lnTo>
                <a:lnTo>
                  <a:pt x="1451895" y="20288"/>
                </a:lnTo>
                <a:lnTo>
                  <a:pt x="1466742" y="42326"/>
                </a:lnTo>
                <a:lnTo>
                  <a:pt x="1472184" y="69341"/>
                </a:lnTo>
                <a:lnTo>
                  <a:pt x="1472184" y="624077"/>
                </a:lnTo>
                <a:lnTo>
                  <a:pt x="1466742" y="651093"/>
                </a:lnTo>
                <a:lnTo>
                  <a:pt x="1451895" y="673131"/>
                </a:lnTo>
                <a:lnTo>
                  <a:pt x="1429857" y="687978"/>
                </a:lnTo>
                <a:lnTo>
                  <a:pt x="1402842" y="693420"/>
                </a:lnTo>
                <a:lnTo>
                  <a:pt x="69342" y="693420"/>
                </a:lnTo>
                <a:lnTo>
                  <a:pt x="42326" y="687978"/>
                </a:lnTo>
                <a:lnTo>
                  <a:pt x="20288" y="673131"/>
                </a:lnTo>
                <a:lnTo>
                  <a:pt x="5441" y="651093"/>
                </a:lnTo>
                <a:lnTo>
                  <a:pt x="0" y="624077"/>
                </a:lnTo>
                <a:lnTo>
                  <a:pt x="0" y="69341"/>
                </a:lnTo>
                <a:close/>
              </a:path>
            </a:pathLst>
          </a:custGeom>
          <a:ln w="15240">
            <a:solidFill>
              <a:srgbClr val="4E67C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 txBox="1"/>
          <p:nvPr/>
        </p:nvSpPr>
        <p:spPr>
          <a:xfrm>
            <a:off x="4447794" y="1674316"/>
            <a:ext cx="875030" cy="4635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" algn="ctr">
              <a:lnSpc>
                <a:spcPts val="1725"/>
              </a:lnSpc>
              <a:spcBef>
                <a:spcPts val="100"/>
              </a:spcBef>
            </a:pPr>
            <a:r>
              <a:rPr sz="1500" dirty="0">
                <a:latin typeface="Calibri"/>
                <a:cs typeface="Calibri"/>
              </a:rPr>
              <a:t>Lease</a:t>
            </a:r>
            <a:endParaRPr sz="1500">
              <a:latin typeface="Calibri"/>
              <a:cs typeface="Calibri"/>
            </a:endParaRPr>
          </a:p>
          <a:p>
            <a:pPr algn="ctr">
              <a:lnSpc>
                <a:spcPts val="1725"/>
              </a:lnSpc>
            </a:pPr>
            <a:r>
              <a:rPr sz="1500" dirty="0">
                <a:latin typeface="Calibri"/>
                <a:cs typeface="Calibri"/>
              </a:rPr>
              <a:t>ac</a:t>
            </a:r>
            <a:r>
              <a:rPr sz="1500" spc="-10" dirty="0">
                <a:latin typeface="Calibri"/>
                <a:cs typeface="Calibri"/>
              </a:rPr>
              <a:t>c</a:t>
            </a:r>
            <a:r>
              <a:rPr sz="1500" spc="-5" dirty="0">
                <a:latin typeface="Calibri"/>
                <a:cs typeface="Calibri"/>
              </a:rPr>
              <a:t>o</a:t>
            </a:r>
            <a:r>
              <a:rPr sz="1500" dirty="0">
                <a:latin typeface="Calibri"/>
                <a:cs typeface="Calibri"/>
              </a:rPr>
              <a:t>u</a:t>
            </a:r>
            <a:r>
              <a:rPr sz="1500" spc="-10" dirty="0">
                <a:latin typeface="Calibri"/>
                <a:cs typeface="Calibri"/>
              </a:rPr>
              <a:t>n</a:t>
            </a:r>
            <a:r>
              <a:rPr sz="1500" dirty="0">
                <a:latin typeface="Calibri"/>
                <a:cs typeface="Calibri"/>
              </a:rPr>
              <a:t>ting</a:t>
            </a:r>
            <a:endParaRPr sz="1500">
              <a:latin typeface="Calibri"/>
              <a:cs typeface="Calibri"/>
            </a:endParaRPr>
          </a:p>
        </p:txBody>
      </p:sp>
      <p:sp>
        <p:nvSpPr>
          <p:cNvPr id="22" name="object 22"/>
          <p:cNvSpPr/>
          <p:nvPr/>
        </p:nvSpPr>
        <p:spPr>
          <a:xfrm>
            <a:off x="1112519" y="2372867"/>
            <a:ext cx="1473835" cy="693420"/>
          </a:xfrm>
          <a:custGeom>
            <a:avLst/>
            <a:gdLst/>
            <a:ahLst/>
            <a:cxnLst/>
            <a:rect l="l" t="t" r="r" b="b"/>
            <a:pathLst>
              <a:path w="1473835" h="693419">
                <a:moveTo>
                  <a:pt x="1404366" y="0"/>
                </a:moveTo>
                <a:lnTo>
                  <a:pt x="69342" y="0"/>
                </a:lnTo>
                <a:lnTo>
                  <a:pt x="42353" y="5441"/>
                </a:lnTo>
                <a:lnTo>
                  <a:pt x="20312" y="20288"/>
                </a:lnTo>
                <a:lnTo>
                  <a:pt x="5450" y="42326"/>
                </a:lnTo>
                <a:lnTo>
                  <a:pt x="0" y="69342"/>
                </a:lnTo>
                <a:lnTo>
                  <a:pt x="0" y="624078"/>
                </a:lnTo>
                <a:lnTo>
                  <a:pt x="5450" y="651093"/>
                </a:lnTo>
                <a:lnTo>
                  <a:pt x="20312" y="673131"/>
                </a:lnTo>
                <a:lnTo>
                  <a:pt x="42353" y="687978"/>
                </a:lnTo>
                <a:lnTo>
                  <a:pt x="69342" y="693420"/>
                </a:lnTo>
                <a:lnTo>
                  <a:pt x="1404366" y="693420"/>
                </a:lnTo>
                <a:lnTo>
                  <a:pt x="1431381" y="687978"/>
                </a:lnTo>
                <a:lnTo>
                  <a:pt x="1453419" y="673131"/>
                </a:lnTo>
                <a:lnTo>
                  <a:pt x="1468266" y="651093"/>
                </a:lnTo>
                <a:lnTo>
                  <a:pt x="1473708" y="624078"/>
                </a:lnTo>
                <a:lnTo>
                  <a:pt x="1473708" y="69342"/>
                </a:lnTo>
                <a:lnTo>
                  <a:pt x="1468266" y="42326"/>
                </a:lnTo>
                <a:lnTo>
                  <a:pt x="1453419" y="20288"/>
                </a:lnTo>
                <a:lnTo>
                  <a:pt x="1431381" y="5441"/>
                </a:lnTo>
                <a:lnTo>
                  <a:pt x="1404366" y="0"/>
                </a:lnTo>
                <a:close/>
              </a:path>
            </a:pathLst>
          </a:custGeom>
          <a:solidFill>
            <a:srgbClr val="4E67C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1112519" y="2372867"/>
            <a:ext cx="1473835" cy="693420"/>
          </a:xfrm>
          <a:custGeom>
            <a:avLst/>
            <a:gdLst/>
            <a:ahLst/>
            <a:cxnLst/>
            <a:rect l="l" t="t" r="r" b="b"/>
            <a:pathLst>
              <a:path w="1473835" h="693419">
                <a:moveTo>
                  <a:pt x="0" y="69342"/>
                </a:moveTo>
                <a:lnTo>
                  <a:pt x="5450" y="42326"/>
                </a:lnTo>
                <a:lnTo>
                  <a:pt x="20312" y="20288"/>
                </a:lnTo>
                <a:lnTo>
                  <a:pt x="42353" y="5441"/>
                </a:lnTo>
                <a:lnTo>
                  <a:pt x="69342" y="0"/>
                </a:lnTo>
                <a:lnTo>
                  <a:pt x="1404366" y="0"/>
                </a:lnTo>
                <a:lnTo>
                  <a:pt x="1431381" y="5441"/>
                </a:lnTo>
                <a:lnTo>
                  <a:pt x="1453419" y="20288"/>
                </a:lnTo>
                <a:lnTo>
                  <a:pt x="1468266" y="42326"/>
                </a:lnTo>
                <a:lnTo>
                  <a:pt x="1473708" y="69342"/>
                </a:lnTo>
                <a:lnTo>
                  <a:pt x="1473708" y="624078"/>
                </a:lnTo>
                <a:lnTo>
                  <a:pt x="1468266" y="651093"/>
                </a:lnTo>
                <a:lnTo>
                  <a:pt x="1453419" y="673131"/>
                </a:lnTo>
                <a:lnTo>
                  <a:pt x="1431381" y="687978"/>
                </a:lnTo>
                <a:lnTo>
                  <a:pt x="1404366" y="693420"/>
                </a:lnTo>
                <a:lnTo>
                  <a:pt x="69342" y="693420"/>
                </a:lnTo>
                <a:lnTo>
                  <a:pt x="42353" y="687978"/>
                </a:lnTo>
                <a:lnTo>
                  <a:pt x="20312" y="673131"/>
                </a:lnTo>
                <a:lnTo>
                  <a:pt x="5450" y="651093"/>
                </a:lnTo>
                <a:lnTo>
                  <a:pt x="0" y="624078"/>
                </a:lnTo>
                <a:lnTo>
                  <a:pt x="0" y="69342"/>
                </a:lnTo>
                <a:close/>
              </a:path>
            </a:pathLst>
          </a:custGeom>
          <a:ln w="1523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1171955" y="2429255"/>
            <a:ext cx="1472565" cy="693420"/>
          </a:xfrm>
          <a:custGeom>
            <a:avLst/>
            <a:gdLst/>
            <a:ahLst/>
            <a:cxnLst/>
            <a:rect l="l" t="t" r="r" b="b"/>
            <a:pathLst>
              <a:path w="1472564" h="693419">
                <a:moveTo>
                  <a:pt x="1402842" y="0"/>
                </a:moveTo>
                <a:lnTo>
                  <a:pt x="69341" y="0"/>
                </a:lnTo>
                <a:lnTo>
                  <a:pt x="42353" y="5441"/>
                </a:lnTo>
                <a:lnTo>
                  <a:pt x="20312" y="20288"/>
                </a:lnTo>
                <a:lnTo>
                  <a:pt x="5450" y="42326"/>
                </a:lnTo>
                <a:lnTo>
                  <a:pt x="0" y="69342"/>
                </a:lnTo>
                <a:lnTo>
                  <a:pt x="0" y="624078"/>
                </a:lnTo>
                <a:lnTo>
                  <a:pt x="5450" y="651093"/>
                </a:lnTo>
                <a:lnTo>
                  <a:pt x="20312" y="673131"/>
                </a:lnTo>
                <a:lnTo>
                  <a:pt x="42353" y="687978"/>
                </a:lnTo>
                <a:lnTo>
                  <a:pt x="69341" y="693420"/>
                </a:lnTo>
                <a:lnTo>
                  <a:pt x="1402842" y="693420"/>
                </a:lnTo>
                <a:lnTo>
                  <a:pt x="1429857" y="687978"/>
                </a:lnTo>
                <a:lnTo>
                  <a:pt x="1451895" y="673131"/>
                </a:lnTo>
                <a:lnTo>
                  <a:pt x="1466742" y="651093"/>
                </a:lnTo>
                <a:lnTo>
                  <a:pt x="1472183" y="624078"/>
                </a:lnTo>
                <a:lnTo>
                  <a:pt x="1472183" y="69342"/>
                </a:lnTo>
                <a:lnTo>
                  <a:pt x="1466742" y="42326"/>
                </a:lnTo>
                <a:lnTo>
                  <a:pt x="1451895" y="20288"/>
                </a:lnTo>
                <a:lnTo>
                  <a:pt x="1429857" y="5441"/>
                </a:lnTo>
                <a:lnTo>
                  <a:pt x="1402842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1171955" y="2429255"/>
            <a:ext cx="1472565" cy="693420"/>
          </a:xfrm>
          <a:custGeom>
            <a:avLst/>
            <a:gdLst/>
            <a:ahLst/>
            <a:cxnLst/>
            <a:rect l="l" t="t" r="r" b="b"/>
            <a:pathLst>
              <a:path w="1472564" h="693419">
                <a:moveTo>
                  <a:pt x="0" y="69342"/>
                </a:moveTo>
                <a:lnTo>
                  <a:pt x="5450" y="42326"/>
                </a:lnTo>
                <a:lnTo>
                  <a:pt x="20312" y="20288"/>
                </a:lnTo>
                <a:lnTo>
                  <a:pt x="42353" y="5441"/>
                </a:lnTo>
                <a:lnTo>
                  <a:pt x="69341" y="0"/>
                </a:lnTo>
                <a:lnTo>
                  <a:pt x="1402842" y="0"/>
                </a:lnTo>
                <a:lnTo>
                  <a:pt x="1429857" y="5441"/>
                </a:lnTo>
                <a:lnTo>
                  <a:pt x="1451895" y="20288"/>
                </a:lnTo>
                <a:lnTo>
                  <a:pt x="1466742" y="42326"/>
                </a:lnTo>
                <a:lnTo>
                  <a:pt x="1472183" y="69342"/>
                </a:lnTo>
                <a:lnTo>
                  <a:pt x="1472183" y="624078"/>
                </a:lnTo>
                <a:lnTo>
                  <a:pt x="1466742" y="651093"/>
                </a:lnTo>
                <a:lnTo>
                  <a:pt x="1451895" y="673131"/>
                </a:lnTo>
                <a:lnTo>
                  <a:pt x="1429857" y="687978"/>
                </a:lnTo>
                <a:lnTo>
                  <a:pt x="1402842" y="693420"/>
                </a:lnTo>
                <a:lnTo>
                  <a:pt x="69341" y="693420"/>
                </a:lnTo>
                <a:lnTo>
                  <a:pt x="42353" y="687978"/>
                </a:lnTo>
                <a:lnTo>
                  <a:pt x="20312" y="673131"/>
                </a:lnTo>
                <a:lnTo>
                  <a:pt x="5450" y="651093"/>
                </a:lnTo>
                <a:lnTo>
                  <a:pt x="0" y="624078"/>
                </a:lnTo>
                <a:lnTo>
                  <a:pt x="0" y="69342"/>
                </a:lnTo>
                <a:close/>
              </a:path>
            </a:pathLst>
          </a:custGeom>
          <a:ln w="15239">
            <a:solidFill>
              <a:srgbClr val="4E67C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 txBox="1"/>
          <p:nvPr/>
        </p:nvSpPr>
        <p:spPr>
          <a:xfrm>
            <a:off x="1182301" y="2627121"/>
            <a:ext cx="1451610" cy="254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80059">
              <a:lnSpc>
                <a:spcPct val="100000"/>
              </a:lnSpc>
              <a:spcBef>
                <a:spcPts val="100"/>
              </a:spcBef>
            </a:pPr>
            <a:r>
              <a:rPr sz="1500" dirty="0">
                <a:latin typeface="Calibri"/>
                <a:cs typeface="Calibri"/>
              </a:rPr>
              <a:t>Lessor</a:t>
            </a:r>
            <a:endParaRPr sz="1500">
              <a:latin typeface="Calibri"/>
              <a:cs typeface="Calibri"/>
            </a:endParaRPr>
          </a:p>
        </p:txBody>
      </p:sp>
      <p:sp>
        <p:nvSpPr>
          <p:cNvPr id="27" name="object 27"/>
          <p:cNvSpPr/>
          <p:nvPr/>
        </p:nvSpPr>
        <p:spPr>
          <a:xfrm>
            <a:off x="1037844" y="3220211"/>
            <a:ext cx="1472565" cy="693420"/>
          </a:xfrm>
          <a:custGeom>
            <a:avLst/>
            <a:gdLst/>
            <a:ahLst/>
            <a:cxnLst/>
            <a:rect l="l" t="t" r="r" b="b"/>
            <a:pathLst>
              <a:path w="1472564" h="693420">
                <a:moveTo>
                  <a:pt x="1402842" y="0"/>
                </a:moveTo>
                <a:lnTo>
                  <a:pt x="69342" y="0"/>
                </a:lnTo>
                <a:lnTo>
                  <a:pt x="42353" y="5441"/>
                </a:lnTo>
                <a:lnTo>
                  <a:pt x="20312" y="20288"/>
                </a:lnTo>
                <a:lnTo>
                  <a:pt x="5450" y="42326"/>
                </a:lnTo>
                <a:lnTo>
                  <a:pt x="0" y="69341"/>
                </a:lnTo>
                <a:lnTo>
                  <a:pt x="0" y="624077"/>
                </a:lnTo>
                <a:lnTo>
                  <a:pt x="5450" y="651093"/>
                </a:lnTo>
                <a:lnTo>
                  <a:pt x="20312" y="673131"/>
                </a:lnTo>
                <a:lnTo>
                  <a:pt x="42353" y="687978"/>
                </a:lnTo>
                <a:lnTo>
                  <a:pt x="69342" y="693419"/>
                </a:lnTo>
                <a:lnTo>
                  <a:pt x="1402842" y="693419"/>
                </a:lnTo>
                <a:lnTo>
                  <a:pt x="1429857" y="687978"/>
                </a:lnTo>
                <a:lnTo>
                  <a:pt x="1451895" y="673131"/>
                </a:lnTo>
                <a:lnTo>
                  <a:pt x="1466742" y="651093"/>
                </a:lnTo>
                <a:lnTo>
                  <a:pt x="1472183" y="624077"/>
                </a:lnTo>
                <a:lnTo>
                  <a:pt x="1472183" y="69341"/>
                </a:lnTo>
                <a:lnTo>
                  <a:pt x="1466742" y="42326"/>
                </a:lnTo>
                <a:lnTo>
                  <a:pt x="1451895" y="20288"/>
                </a:lnTo>
                <a:lnTo>
                  <a:pt x="1429857" y="5441"/>
                </a:lnTo>
                <a:lnTo>
                  <a:pt x="1402842" y="0"/>
                </a:lnTo>
                <a:close/>
              </a:path>
            </a:pathLst>
          </a:custGeom>
          <a:solidFill>
            <a:srgbClr val="4E67C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1037844" y="3220211"/>
            <a:ext cx="1472565" cy="693420"/>
          </a:xfrm>
          <a:custGeom>
            <a:avLst/>
            <a:gdLst/>
            <a:ahLst/>
            <a:cxnLst/>
            <a:rect l="l" t="t" r="r" b="b"/>
            <a:pathLst>
              <a:path w="1472564" h="693420">
                <a:moveTo>
                  <a:pt x="0" y="69341"/>
                </a:moveTo>
                <a:lnTo>
                  <a:pt x="5450" y="42326"/>
                </a:lnTo>
                <a:lnTo>
                  <a:pt x="20312" y="20288"/>
                </a:lnTo>
                <a:lnTo>
                  <a:pt x="42353" y="5441"/>
                </a:lnTo>
                <a:lnTo>
                  <a:pt x="69342" y="0"/>
                </a:lnTo>
                <a:lnTo>
                  <a:pt x="1402842" y="0"/>
                </a:lnTo>
                <a:lnTo>
                  <a:pt x="1429857" y="5441"/>
                </a:lnTo>
                <a:lnTo>
                  <a:pt x="1451895" y="20288"/>
                </a:lnTo>
                <a:lnTo>
                  <a:pt x="1466742" y="42326"/>
                </a:lnTo>
                <a:lnTo>
                  <a:pt x="1472183" y="69341"/>
                </a:lnTo>
                <a:lnTo>
                  <a:pt x="1472183" y="624077"/>
                </a:lnTo>
                <a:lnTo>
                  <a:pt x="1466742" y="651093"/>
                </a:lnTo>
                <a:lnTo>
                  <a:pt x="1451895" y="673131"/>
                </a:lnTo>
                <a:lnTo>
                  <a:pt x="1429857" y="687978"/>
                </a:lnTo>
                <a:lnTo>
                  <a:pt x="1402842" y="693419"/>
                </a:lnTo>
                <a:lnTo>
                  <a:pt x="69342" y="693419"/>
                </a:lnTo>
                <a:lnTo>
                  <a:pt x="42353" y="687978"/>
                </a:lnTo>
                <a:lnTo>
                  <a:pt x="20312" y="673131"/>
                </a:lnTo>
                <a:lnTo>
                  <a:pt x="5450" y="651093"/>
                </a:lnTo>
                <a:lnTo>
                  <a:pt x="0" y="624077"/>
                </a:lnTo>
                <a:lnTo>
                  <a:pt x="0" y="69341"/>
                </a:lnTo>
                <a:close/>
              </a:path>
            </a:pathLst>
          </a:custGeom>
          <a:ln w="1524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1097280" y="3276600"/>
            <a:ext cx="1472565" cy="693420"/>
          </a:xfrm>
          <a:custGeom>
            <a:avLst/>
            <a:gdLst/>
            <a:ahLst/>
            <a:cxnLst/>
            <a:rect l="l" t="t" r="r" b="b"/>
            <a:pathLst>
              <a:path w="1472564" h="693420">
                <a:moveTo>
                  <a:pt x="1402842" y="0"/>
                </a:moveTo>
                <a:lnTo>
                  <a:pt x="69341" y="0"/>
                </a:lnTo>
                <a:lnTo>
                  <a:pt x="42353" y="5441"/>
                </a:lnTo>
                <a:lnTo>
                  <a:pt x="20312" y="20288"/>
                </a:lnTo>
                <a:lnTo>
                  <a:pt x="5450" y="42326"/>
                </a:lnTo>
                <a:lnTo>
                  <a:pt x="0" y="69341"/>
                </a:lnTo>
                <a:lnTo>
                  <a:pt x="0" y="624077"/>
                </a:lnTo>
                <a:lnTo>
                  <a:pt x="5450" y="651093"/>
                </a:lnTo>
                <a:lnTo>
                  <a:pt x="20312" y="673131"/>
                </a:lnTo>
                <a:lnTo>
                  <a:pt x="42353" y="687978"/>
                </a:lnTo>
                <a:lnTo>
                  <a:pt x="69341" y="693419"/>
                </a:lnTo>
                <a:lnTo>
                  <a:pt x="1402842" y="693419"/>
                </a:lnTo>
                <a:lnTo>
                  <a:pt x="1429857" y="687978"/>
                </a:lnTo>
                <a:lnTo>
                  <a:pt x="1451895" y="673131"/>
                </a:lnTo>
                <a:lnTo>
                  <a:pt x="1466742" y="651093"/>
                </a:lnTo>
                <a:lnTo>
                  <a:pt x="1472183" y="624077"/>
                </a:lnTo>
                <a:lnTo>
                  <a:pt x="1472183" y="69341"/>
                </a:lnTo>
                <a:lnTo>
                  <a:pt x="1466742" y="42326"/>
                </a:lnTo>
                <a:lnTo>
                  <a:pt x="1451895" y="20288"/>
                </a:lnTo>
                <a:lnTo>
                  <a:pt x="1429857" y="5441"/>
                </a:lnTo>
                <a:lnTo>
                  <a:pt x="1402842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1097280" y="3276600"/>
            <a:ext cx="1472565" cy="693420"/>
          </a:xfrm>
          <a:custGeom>
            <a:avLst/>
            <a:gdLst/>
            <a:ahLst/>
            <a:cxnLst/>
            <a:rect l="l" t="t" r="r" b="b"/>
            <a:pathLst>
              <a:path w="1472564" h="693420">
                <a:moveTo>
                  <a:pt x="0" y="69341"/>
                </a:moveTo>
                <a:lnTo>
                  <a:pt x="5450" y="42326"/>
                </a:lnTo>
                <a:lnTo>
                  <a:pt x="20312" y="20288"/>
                </a:lnTo>
                <a:lnTo>
                  <a:pt x="42353" y="5441"/>
                </a:lnTo>
                <a:lnTo>
                  <a:pt x="69341" y="0"/>
                </a:lnTo>
                <a:lnTo>
                  <a:pt x="1402842" y="0"/>
                </a:lnTo>
                <a:lnTo>
                  <a:pt x="1429857" y="5441"/>
                </a:lnTo>
                <a:lnTo>
                  <a:pt x="1451895" y="20288"/>
                </a:lnTo>
                <a:lnTo>
                  <a:pt x="1466742" y="42326"/>
                </a:lnTo>
                <a:lnTo>
                  <a:pt x="1472183" y="69341"/>
                </a:lnTo>
                <a:lnTo>
                  <a:pt x="1472183" y="624077"/>
                </a:lnTo>
                <a:lnTo>
                  <a:pt x="1466742" y="651093"/>
                </a:lnTo>
                <a:lnTo>
                  <a:pt x="1451895" y="673131"/>
                </a:lnTo>
                <a:lnTo>
                  <a:pt x="1429857" y="687978"/>
                </a:lnTo>
                <a:lnTo>
                  <a:pt x="1402842" y="693419"/>
                </a:lnTo>
                <a:lnTo>
                  <a:pt x="69341" y="693419"/>
                </a:lnTo>
                <a:lnTo>
                  <a:pt x="42353" y="687978"/>
                </a:lnTo>
                <a:lnTo>
                  <a:pt x="20312" y="673131"/>
                </a:lnTo>
                <a:lnTo>
                  <a:pt x="5450" y="651093"/>
                </a:lnTo>
                <a:lnTo>
                  <a:pt x="0" y="624077"/>
                </a:lnTo>
                <a:lnTo>
                  <a:pt x="0" y="69341"/>
                </a:lnTo>
                <a:close/>
              </a:path>
            </a:pathLst>
          </a:custGeom>
          <a:ln w="15240">
            <a:solidFill>
              <a:srgbClr val="4E67C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 txBox="1"/>
          <p:nvPr/>
        </p:nvSpPr>
        <p:spPr>
          <a:xfrm>
            <a:off x="1107625" y="3474846"/>
            <a:ext cx="1451610" cy="254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62560">
              <a:lnSpc>
                <a:spcPct val="100000"/>
              </a:lnSpc>
              <a:spcBef>
                <a:spcPts val="100"/>
              </a:spcBef>
            </a:pPr>
            <a:r>
              <a:rPr sz="1500" spc="-5" dirty="0">
                <a:latin typeface="Calibri"/>
                <a:cs typeface="Calibri"/>
              </a:rPr>
              <a:t>Financial</a:t>
            </a:r>
            <a:r>
              <a:rPr sz="1500" spc="-30" dirty="0">
                <a:latin typeface="Calibri"/>
                <a:cs typeface="Calibri"/>
              </a:rPr>
              <a:t> </a:t>
            </a:r>
            <a:r>
              <a:rPr sz="1500" dirty="0">
                <a:latin typeface="Calibri"/>
                <a:cs typeface="Calibri"/>
              </a:rPr>
              <a:t>lease</a:t>
            </a:r>
            <a:endParaRPr sz="1500">
              <a:latin typeface="Calibri"/>
              <a:cs typeface="Calibri"/>
            </a:endParaRPr>
          </a:p>
        </p:txBody>
      </p:sp>
      <p:sp>
        <p:nvSpPr>
          <p:cNvPr id="32" name="object 32"/>
          <p:cNvSpPr/>
          <p:nvPr/>
        </p:nvSpPr>
        <p:spPr>
          <a:xfrm>
            <a:off x="1037844" y="4067555"/>
            <a:ext cx="1472565" cy="693420"/>
          </a:xfrm>
          <a:custGeom>
            <a:avLst/>
            <a:gdLst/>
            <a:ahLst/>
            <a:cxnLst/>
            <a:rect l="l" t="t" r="r" b="b"/>
            <a:pathLst>
              <a:path w="1472564" h="693420">
                <a:moveTo>
                  <a:pt x="1402842" y="0"/>
                </a:moveTo>
                <a:lnTo>
                  <a:pt x="69342" y="0"/>
                </a:lnTo>
                <a:lnTo>
                  <a:pt x="42353" y="5441"/>
                </a:lnTo>
                <a:lnTo>
                  <a:pt x="20312" y="20288"/>
                </a:lnTo>
                <a:lnTo>
                  <a:pt x="5450" y="42326"/>
                </a:lnTo>
                <a:lnTo>
                  <a:pt x="0" y="69342"/>
                </a:lnTo>
                <a:lnTo>
                  <a:pt x="0" y="624078"/>
                </a:lnTo>
                <a:lnTo>
                  <a:pt x="5450" y="651093"/>
                </a:lnTo>
                <a:lnTo>
                  <a:pt x="20312" y="673131"/>
                </a:lnTo>
                <a:lnTo>
                  <a:pt x="42353" y="687978"/>
                </a:lnTo>
                <a:lnTo>
                  <a:pt x="69342" y="693420"/>
                </a:lnTo>
                <a:lnTo>
                  <a:pt x="1402842" y="693420"/>
                </a:lnTo>
                <a:lnTo>
                  <a:pt x="1429857" y="687978"/>
                </a:lnTo>
                <a:lnTo>
                  <a:pt x="1451895" y="673131"/>
                </a:lnTo>
                <a:lnTo>
                  <a:pt x="1466742" y="651093"/>
                </a:lnTo>
                <a:lnTo>
                  <a:pt x="1472183" y="624078"/>
                </a:lnTo>
                <a:lnTo>
                  <a:pt x="1472183" y="69342"/>
                </a:lnTo>
                <a:lnTo>
                  <a:pt x="1466742" y="42326"/>
                </a:lnTo>
                <a:lnTo>
                  <a:pt x="1451895" y="20288"/>
                </a:lnTo>
                <a:lnTo>
                  <a:pt x="1429857" y="5441"/>
                </a:lnTo>
                <a:lnTo>
                  <a:pt x="1402842" y="0"/>
                </a:lnTo>
                <a:close/>
              </a:path>
            </a:pathLst>
          </a:custGeom>
          <a:solidFill>
            <a:srgbClr val="4E67C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1037844" y="4067555"/>
            <a:ext cx="1472565" cy="693420"/>
          </a:xfrm>
          <a:custGeom>
            <a:avLst/>
            <a:gdLst/>
            <a:ahLst/>
            <a:cxnLst/>
            <a:rect l="l" t="t" r="r" b="b"/>
            <a:pathLst>
              <a:path w="1472564" h="693420">
                <a:moveTo>
                  <a:pt x="0" y="69342"/>
                </a:moveTo>
                <a:lnTo>
                  <a:pt x="5450" y="42326"/>
                </a:lnTo>
                <a:lnTo>
                  <a:pt x="20312" y="20288"/>
                </a:lnTo>
                <a:lnTo>
                  <a:pt x="42353" y="5441"/>
                </a:lnTo>
                <a:lnTo>
                  <a:pt x="69342" y="0"/>
                </a:lnTo>
                <a:lnTo>
                  <a:pt x="1402842" y="0"/>
                </a:lnTo>
                <a:lnTo>
                  <a:pt x="1429857" y="5441"/>
                </a:lnTo>
                <a:lnTo>
                  <a:pt x="1451895" y="20288"/>
                </a:lnTo>
                <a:lnTo>
                  <a:pt x="1466742" y="42326"/>
                </a:lnTo>
                <a:lnTo>
                  <a:pt x="1472183" y="69342"/>
                </a:lnTo>
                <a:lnTo>
                  <a:pt x="1472183" y="624078"/>
                </a:lnTo>
                <a:lnTo>
                  <a:pt x="1466742" y="651093"/>
                </a:lnTo>
                <a:lnTo>
                  <a:pt x="1451895" y="673131"/>
                </a:lnTo>
                <a:lnTo>
                  <a:pt x="1429857" y="687978"/>
                </a:lnTo>
                <a:lnTo>
                  <a:pt x="1402842" y="693420"/>
                </a:lnTo>
                <a:lnTo>
                  <a:pt x="69342" y="693420"/>
                </a:lnTo>
                <a:lnTo>
                  <a:pt x="42353" y="687978"/>
                </a:lnTo>
                <a:lnTo>
                  <a:pt x="20312" y="673131"/>
                </a:lnTo>
                <a:lnTo>
                  <a:pt x="5450" y="651093"/>
                </a:lnTo>
                <a:lnTo>
                  <a:pt x="0" y="624078"/>
                </a:lnTo>
                <a:lnTo>
                  <a:pt x="0" y="69342"/>
                </a:lnTo>
                <a:close/>
              </a:path>
            </a:pathLst>
          </a:custGeom>
          <a:ln w="1524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1097280" y="4123944"/>
            <a:ext cx="1472565" cy="693420"/>
          </a:xfrm>
          <a:custGeom>
            <a:avLst/>
            <a:gdLst/>
            <a:ahLst/>
            <a:cxnLst/>
            <a:rect l="l" t="t" r="r" b="b"/>
            <a:pathLst>
              <a:path w="1472564" h="693420">
                <a:moveTo>
                  <a:pt x="1402842" y="0"/>
                </a:moveTo>
                <a:lnTo>
                  <a:pt x="69341" y="0"/>
                </a:lnTo>
                <a:lnTo>
                  <a:pt x="42353" y="5441"/>
                </a:lnTo>
                <a:lnTo>
                  <a:pt x="20312" y="20288"/>
                </a:lnTo>
                <a:lnTo>
                  <a:pt x="5450" y="42326"/>
                </a:lnTo>
                <a:lnTo>
                  <a:pt x="0" y="69341"/>
                </a:lnTo>
                <a:lnTo>
                  <a:pt x="0" y="624077"/>
                </a:lnTo>
                <a:lnTo>
                  <a:pt x="5450" y="651093"/>
                </a:lnTo>
                <a:lnTo>
                  <a:pt x="20312" y="673131"/>
                </a:lnTo>
                <a:lnTo>
                  <a:pt x="42353" y="687978"/>
                </a:lnTo>
                <a:lnTo>
                  <a:pt x="69341" y="693419"/>
                </a:lnTo>
                <a:lnTo>
                  <a:pt x="1402842" y="693419"/>
                </a:lnTo>
                <a:lnTo>
                  <a:pt x="1429857" y="687978"/>
                </a:lnTo>
                <a:lnTo>
                  <a:pt x="1451895" y="673131"/>
                </a:lnTo>
                <a:lnTo>
                  <a:pt x="1466742" y="651093"/>
                </a:lnTo>
                <a:lnTo>
                  <a:pt x="1472183" y="624077"/>
                </a:lnTo>
                <a:lnTo>
                  <a:pt x="1472183" y="69341"/>
                </a:lnTo>
                <a:lnTo>
                  <a:pt x="1466742" y="42326"/>
                </a:lnTo>
                <a:lnTo>
                  <a:pt x="1451895" y="20288"/>
                </a:lnTo>
                <a:lnTo>
                  <a:pt x="1429857" y="5441"/>
                </a:lnTo>
                <a:lnTo>
                  <a:pt x="1402842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1097280" y="4123944"/>
            <a:ext cx="1472565" cy="693420"/>
          </a:xfrm>
          <a:custGeom>
            <a:avLst/>
            <a:gdLst/>
            <a:ahLst/>
            <a:cxnLst/>
            <a:rect l="l" t="t" r="r" b="b"/>
            <a:pathLst>
              <a:path w="1472564" h="693420">
                <a:moveTo>
                  <a:pt x="0" y="69341"/>
                </a:moveTo>
                <a:lnTo>
                  <a:pt x="5450" y="42326"/>
                </a:lnTo>
                <a:lnTo>
                  <a:pt x="20312" y="20288"/>
                </a:lnTo>
                <a:lnTo>
                  <a:pt x="42353" y="5441"/>
                </a:lnTo>
                <a:lnTo>
                  <a:pt x="69341" y="0"/>
                </a:lnTo>
                <a:lnTo>
                  <a:pt x="1402842" y="0"/>
                </a:lnTo>
                <a:lnTo>
                  <a:pt x="1429857" y="5441"/>
                </a:lnTo>
                <a:lnTo>
                  <a:pt x="1451895" y="20288"/>
                </a:lnTo>
                <a:lnTo>
                  <a:pt x="1466742" y="42326"/>
                </a:lnTo>
                <a:lnTo>
                  <a:pt x="1472183" y="69341"/>
                </a:lnTo>
                <a:lnTo>
                  <a:pt x="1472183" y="624077"/>
                </a:lnTo>
                <a:lnTo>
                  <a:pt x="1466742" y="651093"/>
                </a:lnTo>
                <a:lnTo>
                  <a:pt x="1451895" y="673131"/>
                </a:lnTo>
                <a:lnTo>
                  <a:pt x="1429857" y="687978"/>
                </a:lnTo>
                <a:lnTo>
                  <a:pt x="1402842" y="693419"/>
                </a:lnTo>
                <a:lnTo>
                  <a:pt x="69341" y="693419"/>
                </a:lnTo>
                <a:lnTo>
                  <a:pt x="42353" y="687978"/>
                </a:lnTo>
                <a:lnTo>
                  <a:pt x="20312" y="673131"/>
                </a:lnTo>
                <a:lnTo>
                  <a:pt x="5450" y="651093"/>
                </a:lnTo>
                <a:lnTo>
                  <a:pt x="0" y="624077"/>
                </a:lnTo>
                <a:lnTo>
                  <a:pt x="0" y="69341"/>
                </a:lnTo>
                <a:close/>
              </a:path>
            </a:pathLst>
          </a:custGeom>
          <a:ln w="15240">
            <a:solidFill>
              <a:srgbClr val="4E67C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 txBox="1"/>
          <p:nvPr/>
        </p:nvSpPr>
        <p:spPr>
          <a:xfrm>
            <a:off x="1107625" y="4217670"/>
            <a:ext cx="1451610" cy="462915"/>
          </a:xfrm>
          <a:prstGeom prst="rect">
            <a:avLst/>
          </a:prstGeom>
        </p:spPr>
        <p:txBody>
          <a:bodyPr vert="horz" wrap="square" lIns="0" tIns="36195" rIns="0" bIns="0" rtlCol="0">
            <a:spAutoFit/>
          </a:bodyPr>
          <a:lstStyle/>
          <a:p>
            <a:pPr marL="292100" marR="285115" indent="132080">
              <a:lnSpc>
                <a:spcPts val="1639"/>
              </a:lnSpc>
              <a:spcBef>
                <a:spcPts val="285"/>
              </a:spcBef>
            </a:pPr>
            <a:r>
              <a:rPr sz="1500" spc="-30" dirty="0">
                <a:latin typeface="Calibri"/>
                <a:cs typeface="Calibri"/>
              </a:rPr>
              <a:t>Treat </a:t>
            </a:r>
            <a:r>
              <a:rPr sz="1500" dirty="0">
                <a:latin typeface="Calibri"/>
                <a:cs typeface="Calibri"/>
              </a:rPr>
              <a:t>as  </a:t>
            </a:r>
            <a:r>
              <a:rPr sz="1500" spc="-20" dirty="0">
                <a:latin typeface="Calibri"/>
                <a:cs typeface="Calibri"/>
              </a:rPr>
              <a:t>r</a:t>
            </a:r>
            <a:r>
              <a:rPr sz="1500" dirty="0">
                <a:latin typeface="Calibri"/>
                <a:cs typeface="Calibri"/>
              </a:rPr>
              <a:t>ec</a:t>
            </a:r>
            <a:r>
              <a:rPr sz="1500" spc="-5" dirty="0">
                <a:latin typeface="Calibri"/>
                <a:cs typeface="Calibri"/>
              </a:rPr>
              <a:t>e</a:t>
            </a:r>
            <a:r>
              <a:rPr sz="1500" dirty="0">
                <a:latin typeface="Calibri"/>
                <a:cs typeface="Calibri"/>
              </a:rPr>
              <a:t>i</a:t>
            </a:r>
            <a:r>
              <a:rPr sz="1500" spc="-30" dirty="0">
                <a:latin typeface="Calibri"/>
                <a:cs typeface="Calibri"/>
              </a:rPr>
              <a:t>v</a:t>
            </a:r>
            <a:r>
              <a:rPr sz="1500" dirty="0">
                <a:latin typeface="Calibri"/>
                <a:cs typeface="Calibri"/>
              </a:rPr>
              <a:t>ables</a:t>
            </a:r>
            <a:endParaRPr sz="1500">
              <a:latin typeface="Calibri"/>
              <a:cs typeface="Calibri"/>
            </a:endParaRPr>
          </a:p>
        </p:txBody>
      </p:sp>
      <p:sp>
        <p:nvSpPr>
          <p:cNvPr id="37" name="object 37"/>
          <p:cNvSpPr/>
          <p:nvPr/>
        </p:nvSpPr>
        <p:spPr>
          <a:xfrm>
            <a:off x="2878835" y="3220211"/>
            <a:ext cx="1473835" cy="693420"/>
          </a:xfrm>
          <a:custGeom>
            <a:avLst/>
            <a:gdLst/>
            <a:ahLst/>
            <a:cxnLst/>
            <a:rect l="l" t="t" r="r" b="b"/>
            <a:pathLst>
              <a:path w="1473835" h="693420">
                <a:moveTo>
                  <a:pt x="1404365" y="0"/>
                </a:moveTo>
                <a:lnTo>
                  <a:pt x="69341" y="0"/>
                </a:lnTo>
                <a:lnTo>
                  <a:pt x="42326" y="5441"/>
                </a:lnTo>
                <a:lnTo>
                  <a:pt x="20288" y="20288"/>
                </a:lnTo>
                <a:lnTo>
                  <a:pt x="5441" y="42326"/>
                </a:lnTo>
                <a:lnTo>
                  <a:pt x="0" y="69341"/>
                </a:lnTo>
                <a:lnTo>
                  <a:pt x="0" y="624077"/>
                </a:lnTo>
                <a:lnTo>
                  <a:pt x="5441" y="651093"/>
                </a:lnTo>
                <a:lnTo>
                  <a:pt x="20288" y="673131"/>
                </a:lnTo>
                <a:lnTo>
                  <a:pt x="42326" y="687978"/>
                </a:lnTo>
                <a:lnTo>
                  <a:pt x="69341" y="693419"/>
                </a:lnTo>
                <a:lnTo>
                  <a:pt x="1404365" y="693419"/>
                </a:lnTo>
                <a:lnTo>
                  <a:pt x="1431381" y="687978"/>
                </a:lnTo>
                <a:lnTo>
                  <a:pt x="1453419" y="673131"/>
                </a:lnTo>
                <a:lnTo>
                  <a:pt x="1468266" y="651093"/>
                </a:lnTo>
                <a:lnTo>
                  <a:pt x="1473708" y="624077"/>
                </a:lnTo>
                <a:lnTo>
                  <a:pt x="1473708" y="69341"/>
                </a:lnTo>
                <a:lnTo>
                  <a:pt x="1468266" y="42326"/>
                </a:lnTo>
                <a:lnTo>
                  <a:pt x="1453419" y="20288"/>
                </a:lnTo>
                <a:lnTo>
                  <a:pt x="1431381" y="5441"/>
                </a:lnTo>
                <a:lnTo>
                  <a:pt x="1404365" y="0"/>
                </a:lnTo>
                <a:close/>
              </a:path>
            </a:pathLst>
          </a:custGeom>
          <a:solidFill>
            <a:srgbClr val="4E67C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2878835" y="3220211"/>
            <a:ext cx="1473835" cy="693420"/>
          </a:xfrm>
          <a:custGeom>
            <a:avLst/>
            <a:gdLst/>
            <a:ahLst/>
            <a:cxnLst/>
            <a:rect l="l" t="t" r="r" b="b"/>
            <a:pathLst>
              <a:path w="1473835" h="693420">
                <a:moveTo>
                  <a:pt x="0" y="69341"/>
                </a:moveTo>
                <a:lnTo>
                  <a:pt x="5441" y="42326"/>
                </a:lnTo>
                <a:lnTo>
                  <a:pt x="20288" y="20288"/>
                </a:lnTo>
                <a:lnTo>
                  <a:pt x="42326" y="5441"/>
                </a:lnTo>
                <a:lnTo>
                  <a:pt x="69341" y="0"/>
                </a:lnTo>
                <a:lnTo>
                  <a:pt x="1404365" y="0"/>
                </a:lnTo>
                <a:lnTo>
                  <a:pt x="1431381" y="5441"/>
                </a:lnTo>
                <a:lnTo>
                  <a:pt x="1453419" y="20288"/>
                </a:lnTo>
                <a:lnTo>
                  <a:pt x="1468266" y="42326"/>
                </a:lnTo>
                <a:lnTo>
                  <a:pt x="1473708" y="69341"/>
                </a:lnTo>
                <a:lnTo>
                  <a:pt x="1473708" y="624077"/>
                </a:lnTo>
                <a:lnTo>
                  <a:pt x="1468266" y="651093"/>
                </a:lnTo>
                <a:lnTo>
                  <a:pt x="1453419" y="673131"/>
                </a:lnTo>
                <a:lnTo>
                  <a:pt x="1431381" y="687978"/>
                </a:lnTo>
                <a:lnTo>
                  <a:pt x="1404365" y="693419"/>
                </a:lnTo>
                <a:lnTo>
                  <a:pt x="69341" y="693419"/>
                </a:lnTo>
                <a:lnTo>
                  <a:pt x="42326" y="687978"/>
                </a:lnTo>
                <a:lnTo>
                  <a:pt x="20288" y="673131"/>
                </a:lnTo>
                <a:lnTo>
                  <a:pt x="5441" y="651093"/>
                </a:lnTo>
                <a:lnTo>
                  <a:pt x="0" y="624077"/>
                </a:lnTo>
                <a:lnTo>
                  <a:pt x="0" y="69341"/>
                </a:lnTo>
                <a:close/>
              </a:path>
            </a:pathLst>
          </a:custGeom>
          <a:ln w="1524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2938272" y="3276600"/>
            <a:ext cx="1472565" cy="693420"/>
          </a:xfrm>
          <a:custGeom>
            <a:avLst/>
            <a:gdLst/>
            <a:ahLst/>
            <a:cxnLst/>
            <a:rect l="l" t="t" r="r" b="b"/>
            <a:pathLst>
              <a:path w="1472564" h="693420">
                <a:moveTo>
                  <a:pt x="1402841" y="0"/>
                </a:moveTo>
                <a:lnTo>
                  <a:pt x="69341" y="0"/>
                </a:lnTo>
                <a:lnTo>
                  <a:pt x="42326" y="5441"/>
                </a:lnTo>
                <a:lnTo>
                  <a:pt x="20288" y="20288"/>
                </a:lnTo>
                <a:lnTo>
                  <a:pt x="5441" y="42326"/>
                </a:lnTo>
                <a:lnTo>
                  <a:pt x="0" y="69341"/>
                </a:lnTo>
                <a:lnTo>
                  <a:pt x="0" y="624077"/>
                </a:lnTo>
                <a:lnTo>
                  <a:pt x="5441" y="651093"/>
                </a:lnTo>
                <a:lnTo>
                  <a:pt x="20288" y="673131"/>
                </a:lnTo>
                <a:lnTo>
                  <a:pt x="42326" y="687978"/>
                </a:lnTo>
                <a:lnTo>
                  <a:pt x="69341" y="693419"/>
                </a:lnTo>
                <a:lnTo>
                  <a:pt x="1402841" y="693419"/>
                </a:lnTo>
                <a:lnTo>
                  <a:pt x="1429857" y="687978"/>
                </a:lnTo>
                <a:lnTo>
                  <a:pt x="1451895" y="673131"/>
                </a:lnTo>
                <a:lnTo>
                  <a:pt x="1466742" y="651093"/>
                </a:lnTo>
                <a:lnTo>
                  <a:pt x="1472183" y="624077"/>
                </a:lnTo>
                <a:lnTo>
                  <a:pt x="1472183" y="69341"/>
                </a:lnTo>
                <a:lnTo>
                  <a:pt x="1466742" y="42326"/>
                </a:lnTo>
                <a:lnTo>
                  <a:pt x="1451895" y="20288"/>
                </a:lnTo>
                <a:lnTo>
                  <a:pt x="1429857" y="5441"/>
                </a:lnTo>
                <a:lnTo>
                  <a:pt x="1402841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2938272" y="3276600"/>
            <a:ext cx="1472565" cy="693420"/>
          </a:xfrm>
          <a:custGeom>
            <a:avLst/>
            <a:gdLst/>
            <a:ahLst/>
            <a:cxnLst/>
            <a:rect l="l" t="t" r="r" b="b"/>
            <a:pathLst>
              <a:path w="1472564" h="693420">
                <a:moveTo>
                  <a:pt x="0" y="69341"/>
                </a:moveTo>
                <a:lnTo>
                  <a:pt x="5441" y="42326"/>
                </a:lnTo>
                <a:lnTo>
                  <a:pt x="20288" y="20288"/>
                </a:lnTo>
                <a:lnTo>
                  <a:pt x="42326" y="5441"/>
                </a:lnTo>
                <a:lnTo>
                  <a:pt x="69341" y="0"/>
                </a:lnTo>
                <a:lnTo>
                  <a:pt x="1402841" y="0"/>
                </a:lnTo>
                <a:lnTo>
                  <a:pt x="1429857" y="5441"/>
                </a:lnTo>
                <a:lnTo>
                  <a:pt x="1451895" y="20288"/>
                </a:lnTo>
                <a:lnTo>
                  <a:pt x="1466742" y="42326"/>
                </a:lnTo>
                <a:lnTo>
                  <a:pt x="1472183" y="69341"/>
                </a:lnTo>
                <a:lnTo>
                  <a:pt x="1472183" y="624077"/>
                </a:lnTo>
                <a:lnTo>
                  <a:pt x="1466742" y="651093"/>
                </a:lnTo>
                <a:lnTo>
                  <a:pt x="1451895" y="673131"/>
                </a:lnTo>
                <a:lnTo>
                  <a:pt x="1429857" y="687978"/>
                </a:lnTo>
                <a:lnTo>
                  <a:pt x="1402841" y="693419"/>
                </a:lnTo>
                <a:lnTo>
                  <a:pt x="69341" y="693419"/>
                </a:lnTo>
                <a:lnTo>
                  <a:pt x="42326" y="687978"/>
                </a:lnTo>
                <a:lnTo>
                  <a:pt x="20288" y="673131"/>
                </a:lnTo>
                <a:lnTo>
                  <a:pt x="5441" y="651093"/>
                </a:lnTo>
                <a:lnTo>
                  <a:pt x="0" y="624077"/>
                </a:lnTo>
                <a:lnTo>
                  <a:pt x="0" y="69341"/>
                </a:lnTo>
                <a:close/>
              </a:path>
            </a:pathLst>
          </a:custGeom>
          <a:ln w="15240">
            <a:solidFill>
              <a:srgbClr val="4E67C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object 41"/>
          <p:cNvSpPr txBox="1"/>
          <p:nvPr/>
        </p:nvSpPr>
        <p:spPr>
          <a:xfrm>
            <a:off x="2948612" y="3474846"/>
            <a:ext cx="1451610" cy="254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19380">
              <a:lnSpc>
                <a:spcPct val="100000"/>
              </a:lnSpc>
              <a:spcBef>
                <a:spcPts val="100"/>
              </a:spcBef>
            </a:pPr>
            <a:r>
              <a:rPr sz="1500" spc="-10" dirty="0">
                <a:latin typeface="Calibri"/>
                <a:cs typeface="Calibri"/>
              </a:rPr>
              <a:t>Operating</a:t>
            </a:r>
            <a:r>
              <a:rPr sz="1500" spc="-35" dirty="0">
                <a:latin typeface="Calibri"/>
                <a:cs typeface="Calibri"/>
              </a:rPr>
              <a:t> </a:t>
            </a:r>
            <a:r>
              <a:rPr sz="1500" dirty="0">
                <a:latin typeface="Calibri"/>
                <a:cs typeface="Calibri"/>
              </a:rPr>
              <a:t>lease</a:t>
            </a:r>
            <a:endParaRPr sz="1500">
              <a:latin typeface="Calibri"/>
              <a:cs typeface="Calibri"/>
            </a:endParaRPr>
          </a:p>
        </p:txBody>
      </p:sp>
      <p:sp>
        <p:nvSpPr>
          <p:cNvPr id="42" name="object 42"/>
          <p:cNvSpPr/>
          <p:nvPr/>
        </p:nvSpPr>
        <p:spPr>
          <a:xfrm>
            <a:off x="2761488" y="4067555"/>
            <a:ext cx="1708785" cy="693420"/>
          </a:xfrm>
          <a:custGeom>
            <a:avLst/>
            <a:gdLst/>
            <a:ahLst/>
            <a:cxnLst/>
            <a:rect l="l" t="t" r="r" b="b"/>
            <a:pathLst>
              <a:path w="1708785" h="693420">
                <a:moveTo>
                  <a:pt x="1639062" y="0"/>
                </a:moveTo>
                <a:lnTo>
                  <a:pt x="69342" y="0"/>
                </a:lnTo>
                <a:lnTo>
                  <a:pt x="42326" y="5441"/>
                </a:lnTo>
                <a:lnTo>
                  <a:pt x="20288" y="20288"/>
                </a:lnTo>
                <a:lnTo>
                  <a:pt x="5441" y="42326"/>
                </a:lnTo>
                <a:lnTo>
                  <a:pt x="0" y="69342"/>
                </a:lnTo>
                <a:lnTo>
                  <a:pt x="0" y="624078"/>
                </a:lnTo>
                <a:lnTo>
                  <a:pt x="5441" y="651093"/>
                </a:lnTo>
                <a:lnTo>
                  <a:pt x="20288" y="673131"/>
                </a:lnTo>
                <a:lnTo>
                  <a:pt x="42326" y="687978"/>
                </a:lnTo>
                <a:lnTo>
                  <a:pt x="69342" y="693420"/>
                </a:lnTo>
                <a:lnTo>
                  <a:pt x="1639062" y="693420"/>
                </a:lnTo>
                <a:lnTo>
                  <a:pt x="1666077" y="687978"/>
                </a:lnTo>
                <a:lnTo>
                  <a:pt x="1688115" y="673131"/>
                </a:lnTo>
                <a:lnTo>
                  <a:pt x="1702962" y="651093"/>
                </a:lnTo>
                <a:lnTo>
                  <a:pt x="1708403" y="624078"/>
                </a:lnTo>
                <a:lnTo>
                  <a:pt x="1708403" y="69342"/>
                </a:lnTo>
                <a:lnTo>
                  <a:pt x="1702962" y="42326"/>
                </a:lnTo>
                <a:lnTo>
                  <a:pt x="1688115" y="20288"/>
                </a:lnTo>
                <a:lnTo>
                  <a:pt x="1666077" y="5441"/>
                </a:lnTo>
                <a:lnTo>
                  <a:pt x="1639062" y="0"/>
                </a:lnTo>
                <a:close/>
              </a:path>
            </a:pathLst>
          </a:custGeom>
          <a:solidFill>
            <a:srgbClr val="4E67C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object 43"/>
          <p:cNvSpPr/>
          <p:nvPr/>
        </p:nvSpPr>
        <p:spPr>
          <a:xfrm>
            <a:off x="2761488" y="4067555"/>
            <a:ext cx="1708785" cy="693420"/>
          </a:xfrm>
          <a:custGeom>
            <a:avLst/>
            <a:gdLst/>
            <a:ahLst/>
            <a:cxnLst/>
            <a:rect l="l" t="t" r="r" b="b"/>
            <a:pathLst>
              <a:path w="1708785" h="693420">
                <a:moveTo>
                  <a:pt x="0" y="69342"/>
                </a:moveTo>
                <a:lnTo>
                  <a:pt x="5441" y="42326"/>
                </a:lnTo>
                <a:lnTo>
                  <a:pt x="20288" y="20288"/>
                </a:lnTo>
                <a:lnTo>
                  <a:pt x="42326" y="5441"/>
                </a:lnTo>
                <a:lnTo>
                  <a:pt x="69342" y="0"/>
                </a:lnTo>
                <a:lnTo>
                  <a:pt x="1639062" y="0"/>
                </a:lnTo>
                <a:lnTo>
                  <a:pt x="1666077" y="5441"/>
                </a:lnTo>
                <a:lnTo>
                  <a:pt x="1688115" y="20288"/>
                </a:lnTo>
                <a:lnTo>
                  <a:pt x="1702962" y="42326"/>
                </a:lnTo>
                <a:lnTo>
                  <a:pt x="1708403" y="69342"/>
                </a:lnTo>
                <a:lnTo>
                  <a:pt x="1708403" y="624078"/>
                </a:lnTo>
                <a:lnTo>
                  <a:pt x="1702962" y="651093"/>
                </a:lnTo>
                <a:lnTo>
                  <a:pt x="1688115" y="673131"/>
                </a:lnTo>
                <a:lnTo>
                  <a:pt x="1666077" y="687978"/>
                </a:lnTo>
                <a:lnTo>
                  <a:pt x="1639062" y="693420"/>
                </a:lnTo>
                <a:lnTo>
                  <a:pt x="69342" y="693420"/>
                </a:lnTo>
                <a:lnTo>
                  <a:pt x="42326" y="687978"/>
                </a:lnTo>
                <a:lnTo>
                  <a:pt x="20288" y="673131"/>
                </a:lnTo>
                <a:lnTo>
                  <a:pt x="5441" y="651093"/>
                </a:lnTo>
                <a:lnTo>
                  <a:pt x="0" y="624078"/>
                </a:lnTo>
                <a:lnTo>
                  <a:pt x="0" y="69342"/>
                </a:lnTo>
                <a:close/>
              </a:path>
            </a:pathLst>
          </a:custGeom>
          <a:ln w="1524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" name="object 44"/>
          <p:cNvSpPr/>
          <p:nvPr/>
        </p:nvSpPr>
        <p:spPr>
          <a:xfrm>
            <a:off x="2820923" y="4123944"/>
            <a:ext cx="1708785" cy="693420"/>
          </a:xfrm>
          <a:custGeom>
            <a:avLst/>
            <a:gdLst/>
            <a:ahLst/>
            <a:cxnLst/>
            <a:rect l="l" t="t" r="r" b="b"/>
            <a:pathLst>
              <a:path w="1708785" h="693420">
                <a:moveTo>
                  <a:pt x="1639062" y="0"/>
                </a:moveTo>
                <a:lnTo>
                  <a:pt x="69342" y="0"/>
                </a:lnTo>
                <a:lnTo>
                  <a:pt x="42326" y="5441"/>
                </a:lnTo>
                <a:lnTo>
                  <a:pt x="20288" y="20288"/>
                </a:lnTo>
                <a:lnTo>
                  <a:pt x="5441" y="42326"/>
                </a:lnTo>
                <a:lnTo>
                  <a:pt x="0" y="69341"/>
                </a:lnTo>
                <a:lnTo>
                  <a:pt x="0" y="624077"/>
                </a:lnTo>
                <a:lnTo>
                  <a:pt x="5441" y="651093"/>
                </a:lnTo>
                <a:lnTo>
                  <a:pt x="20288" y="673131"/>
                </a:lnTo>
                <a:lnTo>
                  <a:pt x="42326" y="687978"/>
                </a:lnTo>
                <a:lnTo>
                  <a:pt x="69342" y="693419"/>
                </a:lnTo>
                <a:lnTo>
                  <a:pt x="1639062" y="693419"/>
                </a:lnTo>
                <a:lnTo>
                  <a:pt x="1666077" y="687978"/>
                </a:lnTo>
                <a:lnTo>
                  <a:pt x="1688115" y="673131"/>
                </a:lnTo>
                <a:lnTo>
                  <a:pt x="1702962" y="651093"/>
                </a:lnTo>
                <a:lnTo>
                  <a:pt x="1708403" y="624077"/>
                </a:lnTo>
                <a:lnTo>
                  <a:pt x="1708403" y="69341"/>
                </a:lnTo>
                <a:lnTo>
                  <a:pt x="1702962" y="42326"/>
                </a:lnTo>
                <a:lnTo>
                  <a:pt x="1688115" y="20288"/>
                </a:lnTo>
                <a:lnTo>
                  <a:pt x="1666077" y="5441"/>
                </a:lnTo>
                <a:lnTo>
                  <a:pt x="1639062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" name="object 45"/>
          <p:cNvSpPr/>
          <p:nvPr/>
        </p:nvSpPr>
        <p:spPr>
          <a:xfrm>
            <a:off x="2820923" y="4123944"/>
            <a:ext cx="1708785" cy="693420"/>
          </a:xfrm>
          <a:custGeom>
            <a:avLst/>
            <a:gdLst/>
            <a:ahLst/>
            <a:cxnLst/>
            <a:rect l="l" t="t" r="r" b="b"/>
            <a:pathLst>
              <a:path w="1708785" h="693420">
                <a:moveTo>
                  <a:pt x="0" y="69341"/>
                </a:moveTo>
                <a:lnTo>
                  <a:pt x="5441" y="42326"/>
                </a:lnTo>
                <a:lnTo>
                  <a:pt x="20288" y="20288"/>
                </a:lnTo>
                <a:lnTo>
                  <a:pt x="42326" y="5441"/>
                </a:lnTo>
                <a:lnTo>
                  <a:pt x="69342" y="0"/>
                </a:lnTo>
                <a:lnTo>
                  <a:pt x="1639062" y="0"/>
                </a:lnTo>
                <a:lnTo>
                  <a:pt x="1666077" y="5441"/>
                </a:lnTo>
                <a:lnTo>
                  <a:pt x="1688115" y="20288"/>
                </a:lnTo>
                <a:lnTo>
                  <a:pt x="1702962" y="42326"/>
                </a:lnTo>
                <a:lnTo>
                  <a:pt x="1708403" y="69341"/>
                </a:lnTo>
                <a:lnTo>
                  <a:pt x="1708403" y="624077"/>
                </a:lnTo>
                <a:lnTo>
                  <a:pt x="1702962" y="651093"/>
                </a:lnTo>
                <a:lnTo>
                  <a:pt x="1688115" y="673131"/>
                </a:lnTo>
                <a:lnTo>
                  <a:pt x="1666077" y="687978"/>
                </a:lnTo>
                <a:lnTo>
                  <a:pt x="1639062" y="693419"/>
                </a:lnTo>
                <a:lnTo>
                  <a:pt x="69342" y="693419"/>
                </a:lnTo>
                <a:lnTo>
                  <a:pt x="42326" y="687978"/>
                </a:lnTo>
                <a:lnTo>
                  <a:pt x="20288" y="673131"/>
                </a:lnTo>
                <a:lnTo>
                  <a:pt x="5441" y="651093"/>
                </a:lnTo>
                <a:lnTo>
                  <a:pt x="0" y="624077"/>
                </a:lnTo>
                <a:lnTo>
                  <a:pt x="0" y="69341"/>
                </a:lnTo>
                <a:close/>
              </a:path>
            </a:pathLst>
          </a:custGeom>
          <a:ln w="15240">
            <a:solidFill>
              <a:srgbClr val="4E67C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" name="object 46"/>
          <p:cNvSpPr txBox="1"/>
          <p:nvPr/>
        </p:nvSpPr>
        <p:spPr>
          <a:xfrm>
            <a:off x="2831264" y="4113021"/>
            <a:ext cx="1687830" cy="671830"/>
          </a:xfrm>
          <a:prstGeom prst="rect">
            <a:avLst/>
          </a:prstGeom>
        </p:spPr>
        <p:txBody>
          <a:bodyPr vert="horz" wrap="square" lIns="0" tIns="36195" rIns="0" bIns="0" rtlCol="0">
            <a:spAutoFit/>
          </a:bodyPr>
          <a:lstStyle/>
          <a:p>
            <a:pPr marL="106680" marR="102235" indent="635" algn="ctr">
              <a:lnSpc>
                <a:spcPts val="1639"/>
              </a:lnSpc>
              <a:spcBef>
                <a:spcPts val="285"/>
              </a:spcBef>
            </a:pPr>
            <a:r>
              <a:rPr sz="1500" spc="-30" dirty="0">
                <a:latin typeface="Calibri"/>
                <a:cs typeface="Calibri"/>
              </a:rPr>
              <a:t>Treat </a:t>
            </a:r>
            <a:r>
              <a:rPr sz="1500" dirty="0">
                <a:latin typeface="Calibri"/>
                <a:cs typeface="Calibri"/>
              </a:rPr>
              <a:t>as </a:t>
            </a:r>
            <a:r>
              <a:rPr sz="1500" spc="-10" dirty="0">
                <a:latin typeface="Calibri"/>
                <a:cs typeface="Calibri"/>
              </a:rPr>
              <a:t>fixed </a:t>
            </a:r>
            <a:r>
              <a:rPr sz="1500" spc="-5" dirty="0">
                <a:latin typeface="Calibri"/>
                <a:cs typeface="Calibri"/>
              </a:rPr>
              <a:t>asset  </a:t>
            </a:r>
            <a:r>
              <a:rPr sz="1500" dirty="0">
                <a:latin typeface="Calibri"/>
                <a:cs typeface="Calibri"/>
              </a:rPr>
              <a:t>and </a:t>
            </a:r>
            <a:r>
              <a:rPr sz="1500" spc="-5" dirty="0">
                <a:latin typeface="Calibri"/>
                <a:cs typeface="Calibri"/>
              </a:rPr>
              <a:t>depreciation</a:t>
            </a:r>
            <a:r>
              <a:rPr sz="1500" spc="-105" dirty="0">
                <a:latin typeface="Calibri"/>
                <a:cs typeface="Calibri"/>
              </a:rPr>
              <a:t> </a:t>
            </a:r>
            <a:r>
              <a:rPr sz="1500" dirty="0">
                <a:latin typeface="Calibri"/>
                <a:cs typeface="Calibri"/>
              </a:rPr>
              <a:t>is  </a:t>
            </a:r>
            <a:r>
              <a:rPr sz="1500" spc="-10" dirty="0">
                <a:latin typeface="Calibri"/>
                <a:cs typeface="Calibri"/>
              </a:rPr>
              <a:t>to </a:t>
            </a:r>
            <a:r>
              <a:rPr sz="1500" spc="-5" dirty="0">
                <a:latin typeface="Calibri"/>
                <a:cs typeface="Calibri"/>
              </a:rPr>
              <a:t>be</a:t>
            </a:r>
            <a:r>
              <a:rPr sz="1500" spc="-25" dirty="0">
                <a:latin typeface="Calibri"/>
                <a:cs typeface="Calibri"/>
              </a:rPr>
              <a:t> </a:t>
            </a:r>
            <a:r>
              <a:rPr sz="1500" spc="-5" dirty="0">
                <a:latin typeface="Calibri"/>
                <a:cs typeface="Calibri"/>
              </a:rPr>
              <a:t>charged</a:t>
            </a:r>
            <a:endParaRPr sz="1500">
              <a:latin typeface="Calibri"/>
              <a:cs typeface="Calibri"/>
            </a:endParaRPr>
          </a:p>
        </p:txBody>
      </p:sp>
      <p:sp>
        <p:nvSpPr>
          <p:cNvPr id="47" name="object 47"/>
          <p:cNvSpPr/>
          <p:nvPr/>
        </p:nvSpPr>
        <p:spPr>
          <a:xfrm>
            <a:off x="6694931" y="2372867"/>
            <a:ext cx="1473835" cy="693420"/>
          </a:xfrm>
          <a:custGeom>
            <a:avLst/>
            <a:gdLst/>
            <a:ahLst/>
            <a:cxnLst/>
            <a:rect l="l" t="t" r="r" b="b"/>
            <a:pathLst>
              <a:path w="1473834" h="693419">
                <a:moveTo>
                  <a:pt x="1404366" y="0"/>
                </a:moveTo>
                <a:lnTo>
                  <a:pt x="69342" y="0"/>
                </a:lnTo>
                <a:lnTo>
                  <a:pt x="42326" y="5441"/>
                </a:lnTo>
                <a:lnTo>
                  <a:pt x="20288" y="20288"/>
                </a:lnTo>
                <a:lnTo>
                  <a:pt x="5441" y="42326"/>
                </a:lnTo>
                <a:lnTo>
                  <a:pt x="0" y="69342"/>
                </a:lnTo>
                <a:lnTo>
                  <a:pt x="0" y="624078"/>
                </a:lnTo>
                <a:lnTo>
                  <a:pt x="5441" y="651093"/>
                </a:lnTo>
                <a:lnTo>
                  <a:pt x="20288" y="673131"/>
                </a:lnTo>
                <a:lnTo>
                  <a:pt x="42326" y="687978"/>
                </a:lnTo>
                <a:lnTo>
                  <a:pt x="69342" y="693420"/>
                </a:lnTo>
                <a:lnTo>
                  <a:pt x="1404366" y="693420"/>
                </a:lnTo>
                <a:lnTo>
                  <a:pt x="1431381" y="687978"/>
                </a:lnTo>
                <a:lnTo>
                  <a:pt x="1453419" y="673131"/>
                </a:lnTo>
                <a:lnTo>
                  <a:pt x="1468266" y="651093"/>
                </a:lnTo>
                <a:lnTo>
                  <a:pt x="1473708" y="624078"/>
                </a:lnTo>
                <a:lnTo>
                  <a:pt x="1473708" y="69342"/>
                </a:lnTo>
                <a:lnTo>
                  <a:pt x="1468266" y="42326"/>
                </a:lnTo>
                <a:lnTo>
                  <a:pt x="1453419" y="20288"/>
                </a:lnTo>
                <a:lnTo>
                  <a:pt x="1431381" y="5441"/>
                </a:lnTo>
                <a:lnTo>
                  <a:pt x="1404366" y="0"/>
                </a:lnTo>
                <a:close/>
              </a:path>
            </a:pathLst>
          </a:custGeom>
          <a:solidFill>
            <a:srgbClr val="4E67C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" name="object 48"/>
          <p:cNvSpPr/>
          <p:nvPr/>
        </p:nvSpPr>
        <p:spPr>
          <a:xfrm>
            <a:off x="6694931" y="2372867"/>
            <a:ext cx="1473835" cy="693420"/>
          </a:xfrm>
          <a:custGeom>
            <a:avLst/>
            <a:gdLst/>
            <a:ahLst/>
            <a:cxnLst/>
            <a:rect l="l" t="t" r="r" b="b"/>
            <a:pathLst>
              <a:path w="1473834" h="693419">
                <a:moveTo>
                  <a:pt x="0" y="69342"/>
                </a:moveTo>
                <a:lnTo>
                  <a:pt x="5441" y="42326"/>
                </a:lnTo>
                <a:lnTo>
                  <a:pt x="20288" y="20288"/>
                </a:lnTo>
                <a:lnTo>
                  <a:pt x="42326" y="5441"/>
                </a:lnTo>
                <a:lnTo>
                  <a:pt x="69342" y="0"/>
                </a:lnTo>
                <a:lnTo>
                  <a:pt x="1404366" y="0"/>
                </a:lnTo>
                <a:lnTo>
                  <a:pt x="1431381" y="5441"/>
                </a:lnTo>
                <a:lnTo>
                  <a:pt x="1453419" y="20288"/>
                </a:lnTo>
                <a:lnTo>
                  <a:pt x="1468266" y="42326"/>
                </a:lnTo>
                <a:lnTo>
                  <a:pt x="1473708" y="69342"/>
                </a:lnTo>
                <a:lnTo>
                  <a:pt x="1473708" y="624078"/>
                </a:lnTo>
                <a:lnTo>
                  <a:pt x="1468266" y="651093"/>
                </a:lnTo>
                <a:lnTo>
                  <a:pt x="1453419" y="673131"/>
                </a:lnTo>
                <a:lnTo>
                  <a:pt x="1431381" y="687978"/>
                </a:lnTo>
                <a:lnTo>
                  <a:pt x="1404366" y="693420"/>
                </a:lnTo>
                <a:lnTo>
                  <a:pt x="69342" y="693420"/>
                </a:lnTo>
                <a:lnTo>
                  <a:pt x="42326" y="687978"/>
                </a:lnTo>
                <a:lnTo>
                  <a:pt x="20288" y="673131"/>
                </a:lnTo>
                <a:lnTo>
                  <a:pt x="5441" y="651093"/>
                </a:lnTo>
                <a:lnTo>
                  <a:pt x="0" y="624078"/>
                </a:lnTo>
                <a:lnTo>
                  <a:pt x="0" y="69342"/>
                </a:lnTo>
                <a:close/>
              </a:path>
            </a:pathLst>
          </a:custGeom>
          <a:ln w="1524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" name="object 49"/>
          <p:cNvSpPr/>
          <p:nvPr/>
        </p:nvSpPr>
        <p:spPr>
          <a:xfrm>
            <a:off x="6754368" y="2429255"/>
            <a:ext cx="1472565" cy="693420"/>
          </a:xfrm>
          <a:custGeom>
            <a:avLst/>
            <a:gdLst/>
            <a:ahLst/>
            <a:cxnLst/>
            <a:rect l="l" t="t" r="r" b="b"/>
            <a:pathLst>
              <a:path w="1472565" h="693419">
                <a:moveTo>
                  <a:pt x="1402841" y="0"/>
                </a:moveTo>
                <a:lnTo>
                  <a:pt x="69341" y="0"/>
                </a:lnTo>
                <a:lnTo>
                  <a:pt x="42326" y="5441"/>
                </a:lnTo>
                <a:lnTo>
                  <a:pt x="20288" y="20288"/>
                </a:lnTo>
                <a:lnTo>
                  <a:pt x="5441" y="42326"/>
                </a:lnTo>
                <a:lnTo>
                  <a:pt x="0" y="69342"/>
                </a:lnTo>
                <a:lnTo>
                  <a:pt x="0" y="624078"/>
                </a:lnTo>
                <a:lnTo>
                  <a:pt x="5441" y="651093"/>
                </a:lnTo>
                <a:lnTo>
                  <a:pt x="20288" y="673131"/>
                </a:lnTo>
                <a:lnTo>
                  <a:pt x="42326" y="687978"/>
                </a:lnTo>
                <a:lnTo>
                  <a:pt x="69341" y="693420"/>
                </a:lnTo>
                <a:lnTo>
                  <a:pt x="1402841" y="693420"/>
                </a:lnTo>
                <a:lnTo>
                  <a:pt x="1429857" y="687978"/>
                </a:lnTo>
                <a:lnTo>
                  <a:pt x="1451895" y="673131"/>
                </a:lnTo>
                <a:lnTo>
                  <a:pt x="1466742" y="651093"/>
                </a:lnTo>
                <a:lnTo>
                  <a:pt x="1472183" y="624078"/>
                </a:lnTo>
                <a:lnTo>
                  <a:pt x="1472183" y="69342"/>
                </a:lnTo>
                <a:lnTo>
                  <a:pt x="1466742" y="42326"/>
                </a:lnTo>
                <a:lnTo>
                  <a:pt x="1451895" y="20288"/>
                </a:lnTo>
                <a:lnTo>
                  <a:pt x="1429857" y="5441"/>
                </a:lnTo>
                <a:lnTo>
                  <a:pt x="1402841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" name="object 50"/>
          <p:cNvSpPr/>
          <p:nvPr/>
        </p:nvSpPr>
        <p:spPr>
          <a:xfrm>
            <a:off x="6754368" y="2429255"/>
            <a:ext cx="1472565" cy="693420"/>
          </a:xfrm>
          <a:custGeom>
            <a:avLst/>
            <a:gdLst/>
            <a:ahLst/>
            <a:cxnLst/>
            <a:rect l="l" t="t" r="r" b="b"/>
            <a:pathLst>
              <a:path w="1472565" h="693419">
                <a:moveTo>
                  <a:pt x="0" y="69342"/>
                </a:moveTo>
                <a:lnTo>
                  <a:pt x="5441" y="42326"/>
                </a:lnTo>
                <a:lnTo>
                  <a:pt x="20288" y="20288"/>
                </a:lnTo>
                <a:lnTo>
                  <a:pt x="42326" y="5441"/>
                </a:lnTo>
                <a:lnTo>
                  <a:pt x="69341" y="0"/>
                </a:lnTo>
                <a:lnTo>
                  <a:pt x="1402841" y="0"/>
                </a:lnTo>
                <a:lnTo>
                  <a:pt x="1429857" y="5441"/>
                </a:lnTo>
                <a:lnTo>
                  <a:pt x="1451895" y="20288"/>
                </a:lnTo>
                <a:lnTo>
                  <a:pt x="1466742" y="42326"/>
                </a:lnTo>
                <a:lnTo>
                  <a:pt x="1472183" y="69342"/>
                </a:lnTo>
                <a:lnTo>
                  <a:pt x="1472183" y="624078"/>
                </a:lnTo>
                <a:lnTo>
                  <a:pt x="1466742" y="651093"/>
                </a:lnTo>
                <a:lnTo>
                  <a:pt x="1451895" y="673131"/>
                </a:lnTo>
                <a:lnTo>
                  <a:pt x="1429857" y="687978"/>
                </a:lnTo>
                <a:lnTo>
                  <a:pt x="1402841" y="693420"/>
                </a:lnTo>
                <a:lnTo>
                  <a:pt x="69341" y="693420"/>
                </a:lnTo>
                <a:lnTo>
                  <a:pt x="42326" y="687978"/>
                </a:lnTo>
                <a:lnTo>
                  <a:pt x="20288" y="673131"/>
                </a:lnTo>
                <a:lnTo>
                  <a:pt x="5441" y="651093"/>
                </a:lnTo>
                <a:lnTo>
                  <a:pt x="0" y="624078"/>
                </a:lnTo>
                <a:lnTo>
                  <a:pt x="0" y="69342"/>
                </a:lnTo>
                <a:close/>
              </a:path>
            </a:pathLst>
          </a:custGeom>
          <a:ln w="15240">
            <a:solidFill>
              <a:srgbClr val="4E67C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" name="object 51"/>
          <p:cNvSpPr txBox="1"/>
          <p:nvPr/>
        </p:nvSpPr>
        <p:spPr>
          <a:xfrm>
            <a:off x="7222363" y="2627121"/>
            <a:ext cx="540385" cy="254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500" dirty="0">
                <a:latin typeface="Calibri"/>
                <a:cs typeface="Calibri"/>
              </a:rPr>
              <a:t>Lessee</a:t>
            </a:r>
            <a:endParaRPr sz="1500">
              <a:latin typeface="Calibri"/>
              <a:cs typeface="Calibri"/>
            </a:endParaRPr>
          </a:p>
        </p:txBody>
      </p:sp>
      <p:sp>
        <p:nvSpPr>
          <p:cNvPr id="52" name="object 52"/>
          <p:cNvSpPr/>
          <p:nvPr/>
        </p:nvSpPr>
        <p:spPr>
          <a:xfrm>
            <a:off x="4933188" y="3220211"/>
            <a:ext cx="2074545" cy="693420"/>
          </a:xfrm>
          <a:custGeom>
            <a:avLst/>
            <a:gdLst/>
            <a:ahLst/>
            <a:cxnLst/>
            <a:rect l="l" t="t" r="r" b="b"/>
            <a:pathLst>
              <a:path w="2074545" h="693420">
                <a:moveTo>
                  <a:pt x="2004821" y="0"/>
                </a:moveTo>
                <a:lnTo>
                  <a:pt x="69341" y="0"/>
                </a:lnTo>
                <a:lnTo>
                  <a:pt x="42326" y="5441"/>
                </a:lnTo>
                <a:lnTo>
                  <a:pt x="20288" y="20288"/>
                </a:lnTo>
                <a:lnTo>
                  <a:pt x="5441" y="42326"/>
                </a:lnTo>
                <a:lnTo>
                  <a:pt x="0" y="69341"/>
                </a:lnTo>
                <a:lnTo>
                  <a:pt x="0" y="624077"/>
                </a:lnTo>
                <a:lnTo>
                  <a:pt x="5441" y="651093"/>
                </a:lnTo>
                <a:lnTo>
                  <a:pt x="20288" y="673131"/>
                </a:lnTo>
                <a:lnTo>
                  <a:pt x="42326" y="687978"/>
                </a:lnTo>
                <a:lnTo>
                  <a:pt x="69341" y="693419"/>
                </a:lnTo>
                <a:lnTo>
                  <a:pt x="2004821" y="693419"/>
                </a:lnTo>
                <a:lnTo>
                  <a:pt x="2031837" y="687978"/>
                </a:lnTo>
                <a:lnTo>
                  <a:pt x="2053875" y="673131"/>
                </a:lnTo>
                <a:lnTo>
                  <a:pt x="2068722" y="651093"/>
                </a:lnTo>
                <a:lnTo>
                  <a:pt x="2074164" y="624077"/>
                </a:lnTo>
                <a:lnTo>
                  <a:pt x="2074164" y="69341"/>
                </a:lnTo>
                <a:lnTo>
                  <a:pt x="2068722" y="42326"/>
                </a:lnTo>
                <a:lnTo>
                  <a:pt x="2053875" y="20288"/>
                </a:lnTo>
                <a:lnTo>
                  <a:pt x="2031837" y="5441"/>
                </a:lnTo>
                <a:lnTo>
                  <a:pt x="2004821" y="0"/>
                </a:lnTo>
                <a:close/>
              </a:path>
            </a:pathLst>
          </a:custGeom>
          <a:solidFill>
            <a:srgbClr val="4E67C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" name="object 53"/>
          <p:cNvSpPr/>
          <p:nvPr/>
        </p:nvSpPr>
        <p:spPr>
          <a:xfrm>
            <a:off x="4933188" y="3220211"/>
            <a:ext cx="2074545" cy="693420"/>
          </a:xfrm>
          <a:custGeom>
            <a:avLst/>
            <a:gdLst/>
            <a:ahLst/>
            <a:cxnLst/>
            <a:rect l="l" t="t" r="r" b="b"/>
            <a:pathLst>
              <a:path w="2074545" h="693420">
                <a:moveTo>
                  <a:pt x="0" y="69341"/>
                </a:moveTo>
                <a:lnTo>
                  <a:pt x="5441" y="42326"/>
                </a:lnTo>
                <a:lnTo>
                  <a:pt x="20288" y="20288"/>
                </a:lnTo>
                <a:lnTo>
                  <a:pt x="42326" y="5441"/>
                </a:lnTo>
                <a:lnTo>
                  <a:pt x="69341" y="0"/>
                </a:lnTo>
                <a:lnTo>
                  <a:pt x="2004821" y="0"/>
                </a:lnTo>
                <a:lnTo>
                  <a:pt x="2031837" y="5441"/>
                </a:lnTo>
                <a:lnTo>
                  <a:pt x="2053875" y="20288"/>
                </a:lnTo>
                <a:lnTo>
                  <a:pt x="2068722" y="42326"/>
                </a:lnTo>
                <a:lnTo>
                  <a:pt x="2074164" y="69341"/>
                </a:lnTo>
                <a:lnTo>
                  <a:pt x="2074164" y="624077"/>
                </a:lnTo>
                <a:lnTo>
                  <a:pt x="2068722" y="651093"/>
                </a:lnTo>
                <a:lnTo>
                  <a:pt x="2053875" y="673131"/>
                </a:lnTo>
                <a:lnTo>
                  <a:pt x="2031837" y="687978"/>
                </a:lnTo>
                <a:lnTo>
                  <a:pt x="2004821" y="693419"/>
                </a:lnTo>
                <a:lnTo>
                  <a:pt x="69341" y="693419"/>
                </a:lnTo>
                <a:lnTo>
                  <a:pt x="42326" y="687978"/>
                </a:lnTo>
                <a:lnTo>
                  <a:pt x="20288" y="673131"/>
                </a:lnTo>
                <a:lnTo>
                  <a:pt x="5441" y="651093"/>
                </a:lnTo>
                <a:lnTo>
                  <a:pt x="0" y="624077"/>
                </a:lnTo>
                <a:lnTo>
                  <a:pt x="0" y="69341"/>
                </a:lnTo>
                <a:close/>
              </a:path>
            </a:pathLst>
          </a:custGeom>
          <a:ln w="1524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" name="object 54"/>
          <p:cNvSpPr/>
          <p:nvPr/>
        </p:nvSpPr>
        <p:spPr>
          <a:xfrm>
            <a:off x="4992623" y="3276600"/>
            <a:ext cx="2072639" cy="693420"/>
          </a:xfrm>
          <a:custGeom>
            <a:avLst/>
            <a:gdLst/>
            <a:ahLst/>
            <a:cxnLst/>
            <a:rect l="l" t="t" r="r" b="b"/>
            <a:pathLst>
              <a:path w="2072640" h="693420">
                <a:moveTo>
                  <a:pt x="2003298" y="0"/>
                </a:moveTo>
                <a:lnTo>
                  <a:pt x="69341" y="0"/>
                </a:lnTo>
                <a:lnTo>
                  <a:pt x="42326" y="5441"/>
                </a:lnTo>
                <a:lnTo>
                  <a:pt x="20288" y="20288"/>
                </a:lnTo>
                <a:lnTo>
                  <a:pt x="5441" y="42326"/>
                </a:lnTo>
                <a:lnTo>
                  <a:pt x="0" y="69341"/>
                </a:lnTo>
                <a:lnTo>
                  <a:pt x="0" y="624077"/>
                </a:lnTo>
                <a:lnTo>
                  <a:pt x="5441" y="651093"/>
                </a:lnTo>
                <a:lnTo>
                  <a:pt x="20288" y="673131"/>
                </a:lnTo>
                <a:lnTo>
                  <a:pt x="42326" y="687978"/>
                </a:lnTo>
                <a:lnTo>
                  <a:pt x="69341" y="693419"/>
                </a:lnTo>
                <a:lnTo>
                  <a:pt x="2003298" y="693419"/>
                </a:lnTo>
                <a:lnTo>
                  <a:pt x="2030313" y="687978"/>
                </a:lnTo>
                <a:lnTo>
                  <a:pt x="2052351" y="673131"/>
                </a:lnTo>
                <a:lnTo>
                  <a:pt x="2067198" y="651093"/>
                </a:lnTo>
                <a:lnTo>
                  <a:pt x="2072640" y="624077"/>
                </a:lnTo>
                <a:lnTo>
                  <a:pt x="2072640" y="69341"/>
                </a:lnTo>
                <a:lnTo>
                  <a:pt x="2067198" y="42326"/>
                </a:lnTo>
                <a:lnTo>
                  <a:pt x="2052351" y="20288"/>
                </a:lnTo>
                <a:lnTo>
                  <a:pt x="2030313" y="5441"/>
                </a:lnTo>
                <a:lnTo>
                  <a:pt x="2003298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" name="object 55"/>
          <p:cNvSpPr/>
          <p:nvPr/>
        </p:nvSpPr>
        <p:spPr>
          <a:xfrm>
            <a:off x="4992623" y="3276600"/>
            <a:ext cx="2072639" cy="693420"/>
          </a:xfrm>
          <a:custGeom>
            <a:avLst/>
            <a:gdLst/>
            <a:ahLst/>
            <a:cxnLst/>
            <a:rect l="l" t="t" r="r" b="b"/>
            <a:pathLst>
              <a:path w="2072640" h="693420">
                <a:moveTo>
                  <a:pt x="0" y="69341"/>
                </a:moveTo>
                <a:lnTo>
                  <a:pt x="5441" y="42326"/>
                </a:lnTo>
                <a:lnTo>
                  <a:pt x="20288" y="20288"/>
                </a:lnTo>
                <a:lnTo>
                  <a:pt x="42326" y="5441"/>
                </a:lnTo>
                <a:lnTo>
                  <a:pt x="69341" y="0"/>
                </a:lnTo>
                <a:lnTo>
                  <a:pt x="2003298" y="0"/>
                </a:lnTo>
                <a:lnTo>
                  <a:pt x="2030313" y="5441"/>
                </a:lnTo>
                <a:lnTo>
                  <a:pt x="2052351" y="20288"/>
                </a:lnTo>
                <a:lnTo>
                  <a:pt x="2067198" y="42326"/>
                </a:lnTo>
                <a:lnTo>
                  <a:pt x="2072640" y="69341"/>
                </a:lnTo>
                <a:lnTo>
                  <a:pt x="2072640" y="624077"/>
                </a:lnTo>
                <a:lnTo>
                  <a:pt x="2067198" y="651093"/>
                </a:lnTo>
                <a:lnTo>
                  <a:pt x="2052351" y="673131"/>
                </a:lnTo>
                <a:lnTo>
                  <a:pt x="2030313" y="687978"/>
                </a:lnTo>
                <a:lnTo>
                  <a:pt x="2003298" y="693419"/>
                </a:lnTo>
                <a:lnTo>
                  <a:pt x="69341" y="693419"/>
                </a:lnTo>
                <a:lnTo>
                  <a:pt x="42326" y="687978"/>
                </a:lnTo>
                <a:lnTo>
                  <a:pt x="20288" y="673131"/>
                </a:lnTo>
                <a:lnTo>
                  <a:pt x="5441" y="651093"/>
                </a:lnTo>
                <a:lnTo>
                  <a:pt x="0" y="624077"/>
                </a:lnTo>
                <a:lnTo>
                  <a:pt x="0" y="69341"/>
                </a:lnTo>
                <a:close/>
              </a:path>
            </a:pathLst>
          </a:custGeom>
          <a:ln w="15240">
            <a:solidFill>
              <a:srgbClr val="4E67C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" name="object 56"/>
          <p:cNvSpPr txBox="1"/>
          <p:nvPr/>
        </p:nvSpPr>
        <p:spPr>
          <a:xfrm>
            <a:off x="5002964" y="3369945"/>
            <a:ext cx="2052320" cy="4629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05" algn="ctr">
              <a:lnSpc>
                <a:spcPts val="1720"/>
              </a:lnSpc>
              <a:spcBef>
                <a:spcPts val="100"/>
              </a:spcBef>
            </a:pPr>
            <a:r>
              <a:rPr sz="1500" spc="-5" dirty="0">
                <a:latin typeface="Calibri"/>
                <a:cs typeface="Calibri"/>
              </a:rPr>
              <a:t>Short tenure (Upto</a:t>
            </a:r>
            <a:r>
              <a:rPr sz="1500" spc="-55" dirty="0">
                <a:latin typeface="Calibri"/>
                <a:cs typeface="Calibri"/>
              </a:rPr>
              <a:t> </a:t>
            </a:r>
            <a:r>
              <a:rPr sz="1500" spc="-5" dirty="0">
                <a:latin typeface="Calibri"/>
                <a:cs typeface="Calibri"/>
              </a:rPr>
              <a:t>12</a:t>
            </a:r>
            <a:endParaRPr sz="1500">
              <a:latin typeface="Calibri"/>
              <a:cs typeface="Calibri"/>
            </a:endParaRPr>
          </a:p>
          <a:p>
            <a:pPr algn="ctr">
              <a:lnSpc>
                <a:spcPts val="1720"/>
              </a:lnSpc>
            </a:pPr>
            <a:r>
              <a:rPr sz="1500" spc="-5" dirty="0">
                <a:latin typeface="Calibri"/>
                <a:cs typeface="Calibri"/>
              </a:rPr>
              <a:t>months)</a:t>
            </a:r>
            <a:endParaRPr sz="1500">
              <a:latin typeface="Calibri"/>
              <a:cs typeface="Calibri"/>
            </a:endParaRPr>
          </a:p>
        </p:txBody>
      </p:sp>
      <p:sp>
        <p:nvSpPr>
          <p:cNvPr id="57" name="object 57"/>
          <p:cNvSpPr/>
          <p:nvPr/>
        </p:nvSpPr>
        <p:spPr>
          <a:xfrm>
            <a:off x="4847844" y="4067555"/>
            <a:ext cx="2245360" cy="693420"/>
          </a:xfrm>
          <a:custGeom>
            <a:avLst/>
            <a:gdLst/>
            <a:ahLst/>
            <a:cxnLst/>
            <a:rect l="l" t="t" r="r" b="b"/>
            <a:pathLst>
              <a:path w="2245359" h="693420">
                <a:moveTo>
                  <a:pt x="2175509" y="0"/>
                </a:moveTo>
                <a:lnTo>
                  <a:pt x="69341" y="0"/>
                </a:lnTo>
                <a:lnTo>
                  <a:pt x="42326" y="5441"/>
                </a:lnTo>
                <a:lnTo>
                  <a:pt x="20288" y="20288"/>
                </a:lnTo>
                <a:lnTo>
                  <a:pt x="5441" y="42326"/>
                </a:lnTo>
                <a:lnTo>
                  <a:pt x="0" y="69342"/>
                </a:lnTo>
                <a:lnTo>
                  <a:pt x="0" y="624078"/>
                </a:lnTo>
                <a:lnTo>
                  <a:pt x="5441" y="651093"/>
                </a:lnTo>
                <a:lnTo>
                  <a:pt x="20288" y="673131"/>
                </a:lnTo>
                <a:lnTo>
                  <a:pt x="42326" y="687978"/>
                </a:lnTo>
                <a:lnTo>
                  <a:pt x="69341" y="693420"/>
                </a:lnTo>
                <a:lnTo>
                  <a:pt x="2175509" y="693420"/>
                </a:lnTo>
                <a:lnTo>
                  <a:pt x="2202525" y="687978"/>
                </a:lnTo>
                <a:lnTo>
                  <a:pt x="2224563" y="673131"/>
                </a:lnTo>
                <a:lnTo>
                  <a:pt x="2239410" y="651093"/>
                </a:lnTo>
                <a:lnTo>
                  <a:pt x="2244852" y="624078"/>
                </a:lnTo>
                <a:lnTo>
                  <a:pt x="2244852" y="69342"/>
                </a:lnTo>
                <a:lnTo>
                  <a:pt x="2239410" y="42326"/>
                </a:lnTo>
                <a:lnTo>
                  <a:pt x="2224563" y="20288"/>
                </a:lnTo>
                <a:lnTo>
                  <a:pt x="2202525" y="5441"/>
                </a:lnTo>
                <a:lnTo>
                  <a:pt x="2175509" y="0"/>
                </a:lnTo>
                <a:close/>
              </a:path>
            </a:pathLst>
          </a:custGeom>
          <a:solidFill>
            <a:srgbClr val="4E67C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" name="object 58"/>
          <p:cNvSpPr/>
          <p:nvPr/>
        </p:nvSpPr>
        <p:spPr>
          <a:xfrm>
            <a:off x="4847844" y="4067555"/>
            <a:ext cx="2245360" cy="693420"/>
          </a:xfrm>
          <a:custGeom>
            <a:avLst/>
            <a:gdLst/>
            <a:ahLst/>
            <a:cxnLst/>
            <a:rect l="l" t="t" r="r" b="b"/>
            <a:pathLst>
              <a:path w="2245359" h="693420">
                <a:moveTo>
                  <a:pt x="0" y="69342"/>
                </a:moveTo>
                <a:lnTo>
                  <a:pt x="5441" y="42326"/>
                </a:lnTo>
                <a:lnTo>
                  <a:pt x="20288" y="20288"/>
                </a:lnTo>
                <a:lnTo>
                  <a:pt x="42326" y="5441"/>
                </a:lnTo>
                <a:lnTo>
                  <a:pt x="69341" y="0"/>
                </a:lnTo>
                <a:lnTo>
                  <a:pt x="2175509" y="0"/>
                </a:lnTo>
                <a:lnTo>
                  <a:pt x="2202525" y="5441"/>
                </a:lnTo>
                <a:lnTo>
                  <a:pt x="2224563" y="20288"/>
                </a:lnTo>
                <a:lnTo>
                  <a:pt x="2239410" y="42326"/>
                </a:lnTo>
                <a:lnTo>
                  <a:pt x="2244852" y="69342"/>
                </a:lnTo>
                <a:lnTo>
                  <a:pt x="2244852" y="624078"/>
                </a:lnTo>
                <a:lnTo>
                  <a:pt x="2239410" y="651093"/>
                </a:lnTo>
                <a:lnTo>
                  <a:pt x="2224563" y="673131"/>
                </a:lnTo>
                <a:lnTo>
                  <a:pt x="2202525" y="687978"/>
                </a:lnTo>
                <a:lnTo>
                  <a:pt x="2175509" y="693420"/>
                </a:lnTo>
                <a:lnTo>
                  <a:pt x="69341" y="693420"/>
                </a:lnTo>
                <a:lnTo>
                  <a:pt x="42326" y="687978"/>
                </a:lnTo>
                <a:lnTo>
                  <a:pt x="20288" y="673131"/>
                </a:lnTo>
                <a:lnTo>
                  <a:pt x="5441" y="651093"/>
                </a:lnTo>
                <a:lnTo>
                  <a:pt x="0" y="624078"/>
                </a:lnTo>
                <a:lnTo>
                  <a:pt x="0" y="69342"/>
                </a:lnTo>
                <a:close/>
              </a:path>
            </a:pathLst>
          </a:custGeom>
          <a:ln w="1524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" name="object 59"/>
          <p:cNvSpPr/>
          <p:nvPr/>
        </p:nvSpPr>
        <p:spPr>
          <a:xfrm>
            <a:off x="4905755" y="4123944"/>
            <a:ext cx="2246630" cy="693420"/>
          </a:xfrm>
          <a:custGeom>
            <a:avLst/>
            <a:gdLst/>
            <a:ahLst/>
            <a:cxnLst/>
            <a:rect l="l" t="t" r="r" b="b"/>
            <a:pathLst>
              <a:path w="2246629" h="693420">
                <a:moveTo>
                  <a:pt x="2177034" y="0"/>
                </a:moveTo>
                <a:lnTo>
                  <a:pt x="69342" y="0"/>
                </a:lnTo>
                <a:lnTo>
                  <a:pt x="42326" y="5441"/>
                </a:lnTo>
                <a:lnTo>
                  <a:pt x="20288" y="20288"/>
                </a:lnTo>
                <a:lnTo>
                  <a:pt x="5441" y="42326"/>
                </a:lnTo>
                <a:lnTo>
                  <a:pt x="0" y="69341"/>
                </a:lnTo>
                <a:lnTo>
                  <a:pt x="0" y="624077"/>
                </a:lnTo>
                <a:lnTo>
                  <a:pt x="5441" y="651093"/>
                </a:lnTo>
                <a:lnTo>
                  <a:pt x="20288" y="673131"/>
                </a:lnTo>
                <a:lnTo>
                  <a:pt x="42326" y="687978"/>
                </a:lnTo>
                <a:lnTo>
                  <a:pt x="69342" y="693419"/>
                </a:lnTo>
                <a:lnTo>
                  <a:pt x="2177034" y="693419"/>
                </a:lnTo>
                <a:lnTo>
                  <a:pt x="2204049" y="687978"/>
                </a:lnTo>
                <a:lnTo>
                  <a:pt x="2226087" y="673131"/>
                </a:lnTo>
                <a:lnTo>
                  <a:pt x="2240934" y="651093"/>
                </a:lnTo>
                <a:lnTo>
                  <a:pt x="2246376" y="624077"/>
                </a:lnTo>
                <a:lnTo>
                  <a:pt x="2246376" y="69341"/>
                </a:lnTo>
                <a:lnTo>
                  <a:pt x="2240934" y="42326"/>
                </a:lnTo>
                <a:lnTo>
                  <a:pt x="2226087" y="20288"/>
                </a:lnTo>
                <a:lnTo>
                  <a:pt x="2204049" y="5441"/>
                </a:lnTo>
                <a:lnTo>
                  <a:pt x="2177034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" name="object 60"/>
          <p:cNvSpPr/>
          <p:nvPr/>
        </p:nvSpPr>
        <p:spPr>
          <a:xfrm>
            <a:off x="4905755" y="4123944"/>
            <a:ext cx="2246630" cy="693420"/>
          </a:xfrm>
          <a:custGeom>
            <a:avLst/>
            <a:gdLst/>
            <a:ahLst/>
            <a:cxnLst/>
            <a:rect l="l" t="t" r="r" b="b"/>
            <a:pathLst>
              <a:path w="2246629" h="693420">
                <a:moveTo>
                  <a:pt x="0" y="69341"/>
                </a:moveTo>
                <a:lnTo>
                  <a:pt x="5441" y="42326"/>
                </a:lnTo>
                <a:lnTo>
                  <a:pt x="20288" y="20288"/>
                </a:lnTo>
                <a:lnTo>
                  <a:pt x="42326" y="5441"/>
                </a:lnTo>
                <a:lnTo>
                  <a:pt x="69342" y="0"/>
                </a:lnTo>
                <a:lnTo>
                  <a:pt x="2177034" y="0"/>
                </a:lnTo>
                <a:lnTo>
                  <a:pt x="2204049" y="5441"/>
                </a:lnTo>
                <a:lnTo>
                  <a:pt x="2226087" y="20288"/>
                </a:lnTo>
                <a:lnTo>
                  <a:pt x="2240934" y="42326"/>
                </a:lnTo>
                <a:lnTo>
                  <a:pt x="2246376" y="69341"/>
                </a:lnTo>
                <a:lnTo>
                  <a:pt x="2246376" y="624077"/>
                </a:lnTo>
                <a:lnTo>
                  <a:pt x="2240934" y="651093"/>
                </a:lnTo>
                <a:lnTo>
                  <a:pt x="2226087" y="673131"/>
                </a:lnTo>
                <a:lnTo>
                  <a:pt x="2204049" y="687978"/>
                </a:lnTo>
                <a:lnTo>
                  <a:pt x="2177034" y="693419"/>
                </a:lnTo>
                <a:lnTo>
                  <a:pt x="69342" y="693419"/>
                </a:lnTo>
                <a:lnTo>
                  <a:pt x="42326" y="687978"/>
                </a:lnTo>
                <a:lnTo>
                  <a:pt x="20288" y="673131"/>
                </a:lnTo>
                <a:lnTo>
                  <a:pt x="5441" y="651093"/>
                </a:lnTo>
                <a:lnTo>
                  <a:pt x="0" y="624077"/>
                </a:lnTo>
                <a:lnTo>
                  <a:pt x="0" y="69341"/>
                </a:lnTo>
                <a:close/>
              </a:path>
            </a:pathLst>
          </a:custGeom>
          <a:ln w="15240">
            <a:solidFill>
              <a:srgbClr val="4E67C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" name="object 61"/>
          <p:cNvSpPr txBox="1"/>
          <p:nvPr/>
        </p:nvSpPr>
        <p:spPr>
          <a:xfrm>
            <a:off x="4977765" y="4113021"/>
            <a:ext cx="2104390" cy="671830"/>
          </a:xfrm>
          <a:prstGeom prst="rect">
            <a:avLst/>
          </a:prstGeom>
        </p:spPr>
        <p:txBody>
          <a:bodyPr vert="horz" wrap="square" lIns="0" tIns="36195" rIns="0" bIns="0" rtlCol="0">
            <a:spAutoFit/>
          </a:bodyPr>
          <a:lstStyle/>
          <a:p>
            <a:pPr marL="12700" marR="5080" indent="-2540" algn="ctr">
              <a:lnSpc>
                <a:spcPts val="1639"/>
              </a:lnSpc>
              <a:spcBef>
                <a:spcPts val="285"/>
              </a:spcBef>
            </a:pPr>
            <a:r>
              <a:rPr sz="1500" spc="-20" dirty="0">
                <a:latin typeface="Calibri"/>
                <a:cs typeface="Calibri"/>
              </a:rPr>
              <a:t>At </a:t>
            </a:r>
            <a:r>
              <a:rPr sz="1500" dirty="0">
                <a:latin typeface="Calibri"/>
                <a:cs typeface="Calibri"/>
              </a:rPr>
              <a:t>the </a:t>
            </a:r>
            <a:r>
              <a:rPr sz="1500" spc="-5" dirty="0">
                <a:latin typeface="Calibri"/>
                <a:cs typeface="Calibri"/>
              </a:rPr>
              <a:t>option of </a:t>
            </a:r>
            <a:r>
              <a:rPr sz="1500" dirty="0">
                <a:latin typeface="Calibri"/>
                <a:cs typeface="Calibri"/>
              </a:rPr>
              <a:t>the  lessee, lease </a:t>
            </a:r>
            <a:r>
              <a:rPr sz="1500" spc="-5" dirty="0">
                <a:latin typeface="Calibri"/>
                <a:cs typeface="Calibri"/>
              </a:rPr>
              <a:t>payments</a:t>
            </a:r>
            <a:r>
              <a:rPr sz="1500" spc="-120" dirty="0">
                <a:latin typeface="Calibri"/>
                <a:cs typeface="Calibri"/>
              </a:rPr>
              <a:t> </a:t>
            </a:r>
            <a:r>
              <a:rPr sz="1500" dirty="0">
                <a:latin typeface="Calibri"/>
                <a:cs typeface="Calibri"/>
              </a:rPr>
              <a:t>will  be </a:t>
            </a:r>
            <a:r>
              <a:rPr sz="1500" spc="-10" dirty="0">
                <a:latin typeface="Calibri"/>
                <a:cs typeface="Calibri"/>
              </a:rPr>
              <a:t>treated </a:t>
            </a:r>
            <a:r>
              <a:rPr sz="1500" dirty="0">
                <a:latin typeface="Calibri"/>
                <a:cs typeface="Calibri"/>
              </a:rPr>
              <a:t>as</a:t>
            </a:r>
            <a:r>
              <a:rPr sz="1500" spc="-45" dirty="0">
                <a:latin typeface="Calibri"/>
                <a:cs typeface="Calibri"/>
              </a:rPr>
              <a:t> </a:t>
            </a:r>
            <a:r>
              <a:rPr sz="1500" spc="-10" dirty="0">
                <a:latin typeface="Calibri"/>
                <a:cs typeface="Calibri"/>
              </a:rPr>
              <a:t>expense</a:t>
            </a:r>
            <a:endParaRPr sz="1500">
              <a:latin typeface="Calibri"/>
              <a:cs typeface="Calibri"/>
            </a:endParaRPr>
          </a:p>
        </p:txBody>
      </p:sp>
      <p:sp>
        <p:nvSpPr>
          <p:cNvPr id="62" name="object 62"/>
          <p:cNvSpPr/>
          <p:nvPr/>
        </p:nvSpPr>
        <p:spPr>
          <a:xfrm>
            <a:off x="8319516" y="3220211"/>
            <a:ext cx="1472565" cy="693420"/>
          </a:xfrm>
          <a:custGeom>
            <a:avLst/>
            <a:gdLst/>
            <a:ahLst/>
            <a:cxnLst/>
            <a:rect l="l" t="t" r="r" b="b"/>
            <a:pathLst>
              <a:path w="1472565" h="693420">
                <a:moveTo>
                  <a:pt x="1402841" y="0"/>
                </a:moveTo>
                <a:lnTo>
                  <a:pt x="69341" y="0"/>
                </a:lnTo>
                <a:lnTo>
                  <a:pt x="42326" y="5441"/>
                </a:lnTo>
                <a:lnTo>
                  <a:pt x="20288" y="20288"/>
                </a:lnTo>
                <a:lnTo>
                  <a:pt x="5441" y="42326"/>
                </a:lnTo>
                <a:lnTo>
                  <a:pt x="0" y="69341"/>
                </a:lnTo>
                <a:lnTo>
                  <a:pt x="0" y="624077"/>
                </a:lnTo>
                <a:lnTo>
                  <a:pt x="5441" y="651093"/>
                </a:lnTo>
                <a:lnTo>
                  <a:pt x="20288" y="673131"/>
                </a:lnTo>
                <a:lnTo>
                  <a:pt x="42326" y="687978"/>
                </a:lnTo>
                <a:lnTo>
                  <a:pt x="69341" y="693419"/>
                </a:lnTo>
                <a:lnTo>
                  <a:pt x="1402841" y="693419"/>
                </a:lnTo>
                <a:lnTo>
                  <a:pt x="1429857" y="687978"/>
                </a:lnTo>
                <a:lnTo>
                  <a:pt x="1451895" y="673131"/>
                </a:lnTo>
                <a:lnTo>
                  <a:pt x="1466742" y="651093"/>
                </a:lnTo>
                <a:lnTo>
                  <a:pt x="1472183" y="624077"/>
                </a:lnTo>
                <a:lnTo>
                  <a:pt x="1472183" y="69341"/>
                </a:lnTo>
                <a:lnTo>
                  <a:pt x="1466742" y="42326"/>
                </a:lnTo>
                <a:lnTo>
                  <a:pt x="1451895" y="20288"/>
                </a:lnTo>
                <a:lnTo>
                  <a:pt x="1429857" y="5441"/>
                </a:lnTo>
                <a:lnTo>
                  <a:pt x="1402841" y="0"/>
                </a:lnTo>
                <a:close/>
              </a:path>
            </a:pathLst>
          </a:custGeom>
          <a:solidFill>
            <a:srgbClr val="4E67C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" name="object 63"/>
          <p:cNvSpPr/>
          <p:nvPr/>
        </p:nvSpPr>
        <p:spPr>
          <a:xfrm>
            <a:off x="8319516" y="3220211"/>
            <a:ext cx="1472565" cy="693420"/>
          </a:xfrm>
          <a:custGeom>
            <a:avLst/>
            <a:gdLst/>
            <a:ahLst/>
            <a:cxnLst/>
            <a:rect l="l" t="t" r="r" b="b"/>
            <a:pathLst>
              <a:path w="1472565" h="693420">
                <a:moveTo>
                  <a:pt x="0" y="69341"/>
                </a:moveTo>
                <a:lnTo>
                  <a:pt x="5441" y="42326"/>
                </a:lnTo>
                <a:lnTo>
                  <a:pt x="20288" y="20288"/>
                </a:lnTo>
                <a:lnTo>
                  <a:pt x="42326" y="5441"/>
                </a:lnTo>
                <a:lnTo>
                  <a:pt x="69341" y="0"/>
                </a:lnTo>
                <a:lnTo>
                  <a:pt x="1402841" y="0"/>
                </a:lnTo>
                <a:lnTo>
                  <a:pt x="1429857" y="5441"/>
                </a:lnTo>
                <a:lnTo>
                  <a:pt x="1451895" y="20288"/>
                </a:lnTo>
                <a:lnTo>
                  <a:pt x="1466742" y="42326"/>
                </a:lnTo>
                <a:lnTo>
                  <a:pt x="1472183" y="69341"/>
                </a:lnTo>
                <a:lnTo>
                  <a:pt x="1472183" y="624077"/>
                </a:lnTo>
                <a:lnTo>
                  <a:pt x="1466742" y="651093"/>
                </a:lnTo>
                <a:lnTo>
                  <a:pt x="1451895" y="673131"/>
                </a:lnTo>
                <a:lnTo>
                  <a:pt x="1429857" y="687978"/>
                </a:lnTo>
                <a:lnTo>
                  <a:pt x="1402841" y="693419"/>
                </a:lnTo>
                <a:lnTo>
                  <a:pt x="69341" y="693419"/>
                </a:lnTo>
                <a:lnTo>
                  <a:pt x="42326" y="687978"/>
                </a:lnTo>
                <a:lnTo>
                  <a:pt x="20288" y="673131"/>
                </a:lnTo>
                <a:lnTo>
                  <a:pt x="5441" y="651093"/>
                </a:lnTo>
                <a:lnTo>
                  <a:pt x="0" y="624077"/>
                </a:lnTo>
                <a:lnTo>
                  <a:pt x="0" y="69341"/>
                </a:lnTo>
                <a:close/>
              </a:path>
            </a:pathLst>
          </a:custGeom>
          <a:ln w="1524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" name="object 64"/>
          <p:cNvSpPr/>
          <p:nvPr/>
        </p:nvSpPr>
        <p:spPr>
          <a:xfrm>
            <a:off x="8378952" y="3276600"/>
            <a:ext cx="1472565" cy="693420"/>
          </a:xfrm>
          <a:custGeom>
            <a:avLst/>
            <a:gdLst/>
            <a:ahLst/>
            <a:cxnLst/>
            <a:rect l="l" t="t" r="r" b="b"/>
            <a:pathLst>
              <a:path w="1472565" h="693420">
                <a:moveTo>
                  <a:pt x="1402842" y="0"/>
                </a:moveTo>
                <a:lnTo>
                  <a:pt x="69342" y="0"/>
                </a:lnTo>
                <a:lnTo>
                  <a:pt x="42326" y="5441"/>
                </a:lnTo>
                <a:lnTo>
                  <a:pt x="20288" y="20288"/>
                </a:lnTo>
                <a:lnTo>
                  <a:pt x="5441" y="42326"/>
                </a:lnTo>
                <a:lnTo>
                  <a:pt x="0" y="69341"/>
                </a:lnTo>
                <a:lnTo>
                  <a:pt x="0" y="624077"/>
                </a:lnTo>
                <a:lnTo>
                  <a:pt x="5441" y="651093"/>
                </a:lnTo>
                <a:lnTo>
                  <a:pt x="20288" y="673131"/>
                </a:lnTo>
                <a:lnTo>
                  <a:pt x="42326" y="687978"/>
                </a:lnTo>
                <a:lnTo>
                  <a:pt x="69342" y="693419"/>
                </a:lnTo>
                <a:lnTo>
                  <a:pt x="1402842" y="693419"/>
                </a:lnTo>
                <a:lnTo>
                  <a:pt x="1429857" y="687978"/>
                </a:lnTo>
                <a:lnTo>
                  <a:pt x="1451895" y="673131"/>
                </a:lnTo>
                <a:lnTo>
                  <a:pt x="1466742" y="651093"/>
                </a:lnTo>
                <a:lnTo>
                  <a:pt x="1472183" y="624077"/>
                </a:lnTo>
                <a:lnTo>
                  <a:pt x="1472183" y="69341"/>
                </a:lnTo>
                <a:lnTo>
                  <a:pt x="1466742" y="42326"/>
                </a:lnTo>
                <a:lnTo>
                  <a:pt x="1451895" y="20288"/>
                </a:lnTo>
                <a:lnTo>
                  <a:pt x="1429857" y="5441"/>
                </a:lnTo>
                <a:lnTo>
                  <a:pt x="1402842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" name="object 65"/>
          <p:cNvSpPr/>
          <p:nvPr/>
        </p:nvSpPr>
        <p:spPr>
          <a:xfrm>
            <a:off x="8378952" y="3276600"/>
            <a:ext cx="1472565" cy="693420"/>
          </a:xfrm>
          <a:custGeom>
            <a:avLst/>
            <a:gdLst/>
            <a:ahLst/>
            <a:cxnLst/>
            <a:rect l="l" t="t" r="r" b="b"/>
            <a:pathLst>
              <a:path w="1472565" h="693420">
                <a:moveTo>
                  <a:pt x="0" y="69341"/>
                </a:moveTo>
                <a:lnTo>
                  <a:pt x="5441" y="42326"/>
                </a:lnTo>
                <a:lnTo>
                  <a:pt x="20288" y="20288"/>
                </a:lnTo>
                <a:lnTo>
                  <a:pt x="42326" y="5441"/>
                </a:lnTo>
                <a:lnTo>
                  <a:pt x="69342" y="0"/>
                </a:lnTo>
                <a:lnTo>
                  <a:pt x="1402842" y="0"/>
                </a:lnTo>
                <a:lnTo>
                  <a:pt x="1429857" y="5441"/>
                </a:lnTo>
                <a:lnTo>
                  <a:pt x="1451895" y="20288"/>
                </a:lnTo>
                <a:lnTo>
                  <a:pt x="1466742" y="42326"/>
                </a:lnTo>
                <a:lnTo>
                  <a:pt x="1472183" y="69341"/>
                </a:lnTo>
                <a:lnTo>
                  <a:pt x="1472183" y="624077"/>
                </a:lnTo>
                <a:lnTo>
                  <a:pt x="1466742" y="651093"/>
                </a:lnTo>
                <a:lnTo>
                  <a:pt x="1451895" y="673131"/>
                </a:lnTo>
                <a:lnTo>
                  <a:pt x="1429857" y="687978"/>
                </a:lnTo>
                <a:lnTo>
                  <a:pt x="1402842" y="693419"/>
                </a:lnTo>
                <a:lnTo>
                  <a:pt x="69342" y="693419"/>
                </a:lnTo>
                <a:lnTo>
                  <a:pt x="42326" y="687978"/>
                </a:lnTo>
                <a:lnTo>
                  <a:pt x="20288" y="673131"/>
                </a:lnTo>
                <a:lnTo>
                  <a:pt x="5441" y="651093"/>
                </a:lnTo>
                <a:lnTo>
                  <a:pt x="0" y="624077"/>
                </a:lnTo>
                <a:lnTo>
                  <a:pt x="0" y="69341"/>
                </a:lnTo>
                <a:close/>
              </a:path>
            </a:pathLst>
          </a:custGeom>
          <a:ln w="15240">
            <a:solidFill>
              <a:srgbClr val="4E67C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" name="object 66"/>
          <p:cNvSpPr txBox="1"/>
          <p:nvPr/>
        </p:nvSpPr>
        <p:spPr>
          <a:xfrm>
            <a:off x="8389292" y="3474846"/>
            <a:ext cx="1451610" cy="254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60985">
              <a:lnSpc>
                <a:spcPct val="100000"/>
              </a:lnSpc>
              <a:spcBef>
                <a:spcPts val="100"/>
              </a:spcBef>
            </a:pPr>
            <a:r>
              <a:rPr sz="1500" spc="-5" dirty="0">
                <a:latin typeface="Calibri"/>
                <a:cs typeface="Calibri"/>
              </a:rPr>
              <a:t>Long</a:t>
            </a:r>
            <a:r>
              <a:rPr sz="1500" spc="-30" dirty="0">
                <a:latin typeface="Calibri"/>
                <a:cs typeface="Calibri"/>
              </a:rPr>
              <a:t> </a:t>
            </a:r>
            <a:r>
              <a:rPr sz="1500" spc="-5" dirty="0">
                <a:latin typeface="Calibri"/>
                <a:cs typeface="Calibri"/>
              </a:rPr>
              <a:t>tenure</a:t>
            </a:r>
            <a:endParaRPr sz="1500">
              <a:latin typeface="Calibri"/>
              <a:cs typeface="Calibri"/>
            </a:endParaRPr>
          </a:p>
        </p:txBody>
      </p:sp>
      <p:sp>
        <p:nvSpPr>
          <p:cNvPr id="67" name="object 67"/>
          <p:cNvSpPr/>
          <p:nvPr/>
        </p:nvSpPr>
        <p:spPr>
          <a:xfrm>
            <a:off x="7348728" y="4067555"/>
            <a:ext cx="1472565" cy="693420"/>
          </a:xfrm>
          <a:custGeom>
            <a:avLst/>
            <a:gdLst/>
            <a:ahLst/>
            <a:cxnLst/>
            <a:rect l="l" t="t" r="r" b="b"/>
            <a:pathLst>
              <a:path w="1472565" h="693420">
                <a:moveTo>
                  <a:pt x="1402842" y="0"/>
                </a:moveTo>
                <a:lnTo>
                  <a:pt x="69342" y="0"/>
                </a:lnTo>
                <a:lnTo>
                  <a:pt x="42326" y="5441"/>
                </a:lnTo>
                <a:lnTo>
                  <a:pt x="20288" y="20288"/>
                </a:lnTo>
                <a:lnTo>
                  <a:pt x="5441" y="42326"/>
                </a:lnTo>
                <a:lnTo>
                  <a:pt x="0" y="69342"/>
                </a:lnTo>
                <a:lnTo>
                  <a:pt x="0" y="624078"/>
                </a:lnTo>
                <a:lnTo>
                  <a:pt x="5441" y="651093"/>
                </a:lnTo>
                <a:lnTo>
                  <a:pt x="20288" y="673131"/>
                </a:lnTo>
                <a:lnTo>
                  <a:pt x="42326" y="687978"/>
                </a:lnTo>
                <a:lnTo>
                  <a:pt x="69342" y="693420"/>
                </a:lnTo>
                <a:lnTo>
                  <a:pt x="1402842" y="693420"/>
                </a:lnTo>
                <a:lnTo>
                  <a:pt x="1429857" y="687978"/>
                </a:lnTo>
                <a:lnTo>
                  <a:pt x="1451895" y="673131"/>
                </a:lnTo>
                <a:lnTo>
                  <a:pt x="1466742" y="651093"/>
                </a:lnTo>
                <a:lnTo>
                  <a:pt x="1472183" y="624078"/>
                </a:lnTo>
                <a:lnTo>
                  <a:pt x="1472183" y="69342"/>
                </a:lnTo>
                <a:lnTo>
                  <a:pt x="1466742" y="42326"/>
                </a:lnTo>
                <a:lnTo>
                  <a:pt x="1451895" y="20288"/>
                </a:lnTo>
                <a:lnTo>
                  <a:pt x="1429857" y="5441"/>
                </a:lnTo>
                <a:lnTo>
                  <a:pt x="1402842" y="0"/>
                </a:lnTo>
                <a:close/>
              </a:path>
            </a:pathLst>
          </a:custGeom>
          <a:solidFill>
            <a:srgbClr val="4E67C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" name="object 68"/>
          <p:cNvSpPr/>
          <p:nvPr/>
        </p:nvSpPr>
        <p:spPr>
          <a:xfrm>
            <a:off x="7348728" y="4067555"/>
            <a:ext cx="1472565" cy="693420"/>
          </a:xfrm>
          <a:custGeom>
            <a:avLst/>
            <a:gdLst/>
            <a:ahLst/>
            <a:cxnLst/>
            <a:rect l="l" t="t" r="r" b="b"/>
            <a:pathLst>
              <a:path w="1472565" h="693420">
                <a:moveTo>
                  <a:pt x="0" y="69342"/>
                </a:moveTo>
                <a:lnTo>
                  <a:pt x="5441" y="42326"/>
                </a:lnTo>
                <a:lnTo>
                  <a:pt x="20288" y="20288"/>
                </a:lnTo>
                <a:lnTo>
                  <a:pt x="42326" y="5441"/>
                </a:lnTo>
                <a:lnTo>
                  <a:pt x="69342" y="0"/>
                </a:lnTo>
                <a:lnTo>
                  <a:pt x="1402842" y="0"/>
                </a:lnTo>
                <a:lnTo>
                  <a:pt x="1429857" y="5441"/>
                </a:lnTo>
                <a:lnTo>
                  <a:pt x="1451895" y="20288"/>
                </a:lnTo>
                <a:lnTo>
                  <a:pt x="1466742" y="42326"/>
                </a:lnTo>
                <a:lnTo>
                  <a:pt x="1472183" y="69342"/>
                </a:lnTo>
                <a:lnTo>
                  <a:pt x="1472183" y="624078"/>
                </a:lnTo>
                <a:lnTo>
                  <a:pt x="1466742" y="651093"/>
                </a:lnTo>
                <a:lnTo>
                  <a:pt x="1451895" y="673131"/>
                </a:lnTo>
                <a:lnTo>
                  <a:pt x="1429857" y="687978"/>
                </a:lnTo>
                <a:lnTo>
                  <a:pt x="1402842" y="693420"/>
                </a:lnTo>
                <a:lnTo>
                  <a:pt x="69342" y="693420"/>
                </a:lnTo>
                <a:lnTo>
                  <a:pt x="42326" y="687978"/>
                </a:lnTo>
                <a:lnTo>
                  <a:pt x="20288" y="673131"/>
                </a:lnTo>
                <a:lnTo>
                  <a:pt x="5441" y="651093"/>
                </a:lnTo>
                <a:lnTo>
                  <a:pt x="0" y="624078"/>
                </a:lnTo>
                <a:lnTo>
                  <a:pt x="0" y="69342"/>
                </a:lnTo>
                <a:close/>
              </a:path>
            </a:pathLst>
          </a:custGeom>
          <a:ln w="1524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" name="object 69"/>
          <p:cNvSpPr/>
          <p:nvPr/>
        </p:nvSpPr>
        <p:spPr>
          <a:xfrm>
            <a:off x="7408164" y="4123944"/>
            <a:ext cx="1472565" cy="693420"/>
          </a:xfrm>
          <a:custGeom>
            <a:avLst/>
            <a:gdLst/>
            <a:ahLst/>
            <a:cxnLst/>
            <a:rect l="l" t="t" r="r" b="b"/>
            <a:pathLst>
              <a:path w="1472565" h="693420">
                <a:moveTo>
                  <a:pt x="1402841" y="0"/>
                </a:moveTo>
                <a:lnTo>
                  <a:pt x="69341" y="0"/>
                </a:lnTo>
                <a:lnTo>
                  <a:pt x="42326" y="5441"/>
                </a:lnTo>
                <a:lnTo>
                  <a:pt x="20288" y="20288"/>
                </a:lnTo>
                <a:lnTo>
                  <a:pt x="5441" y="42326"/>
                </a:lnTo>
                <a:lnTo>
                  <a:pt x="0" y="69341"/>
                </a:lnTo>
                <a:lnTo>
                  <a:pt x="0" y="624077"/>
                </a:lnTo>
                <a:lnTo>
                  <a:pt x="5441" y="651093"/>
                </a:lnTo>
                <a:lnTo>
                  <a:pt x="20288" y="673131"/>
                </a:lnTo>
                <a:lnTo>
                  <a:pt x="42326" y="687978"/>
                </a:lnTo>
                <a:lnTo>
                  <a:pt x="69341" y="693419"/>
                </a:lnTo>
                <a:lnTo>
                  <a:pt x="1402841" y="693419"/>
                </a:lnTo>
                <a:lnTo>
                  <a:pt x="1429857" y="687978"/>
                </a:lnTo>
                <a:lnTo>
                  <a:pt x="1451895" y="673131"/>
                </a:lnTo>
                <a:lnTo>
                  <a:pt x="1466742" y="651093"/>
                </a:lnTo>
                <a:lnTo>
                  <a:pt x="1472183" y="624077"/>
                </a:lnTo>
                <a:lnTo>
                  <a:pt x="1472183" y="69341"/>
                </a:lnTo>
                <a:lnTo>
                  <a:pt x="1466742" y="42326"/>
                </a:lnTo>
                <a:lnTo>
                  <a:pt x="1451895" y="20288"/>
                </a:lnTo>
                <a:lnTo>
                  <a:pt x="1429857" y="5441"/>
                </a:lnTo>
                <a:lnTo>
                  <a:pt x="1402841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" name="object 70"/>
          <p:cNvSpPr/>
          <p:nvPr/>
        </p:nvSpPr>
        <p:spPr>
          <a:xfrm>
            <a:off x="7408164" y="4123944"/>
            <a:ext cx="1472565" cy="693420"/>
          </a:xfrm>
          <a:custGeom>
            <a:avLst/>
            <a:gdLst/>
            <a:ahLst/>
            <a:cxnLst/>
            <a:rect l="l" t="t" r="r" b="b"/>
            <a:pathLst>
              <a:path w="1472565" h="693420">
                <a:moveTo>
                  <a:pt x="0" y="69341"/>
                </a:moveTo>
                <a:lnTo>
                  <a:pt x="5441" y="42326"/>
                </a:lnTo>
                <a:lnTo>
                  <a:pt x="20288" y="20288"/>
                </a:lnTo>
                <a:lnTo>
                  <a:pt x="42326" y="5441"/>
                </a:lnTo>
                <a:lnTo>
                  <a:pt x="69341" y="0"/>
                </a:lnTo>
                <a:lnTo>
                  <a:pt x="1402841" y="0"/>
                </a:lnTo>
                <a:lnTo>
                  <a:pt x="1429857" y="5441"/>
                </a:lnTo>
                <a:lnTo>
                  <a:pt x="1451895" y="20288"/>
                </a:lnTo>
                <a:lnTo>
                  <a:pt x="1466742" y="42326"/>
                </a:lnTo>
                <a:lnTo>
                  <a:pt x="1472183" y="69341"/>
                </a:lnTo>
                <a:lnTo>
                  <a:pt x="1472183" y="624077"/>
                </a:lnTo>
                <a:lnTo>
                  <a:pt x="1466742" y="651093"/>
                </a:lnTo>
                <a:lnTo>
                  <a:pt x="1451895" y="673131"/>
                </a:lnTo>
                <a:lnTo>
                  <a:pt x="1429857" y="687978"/>
                </a:lnTo>
                <a:lnTo>
                  <a:pt x="1402841" y="693419"/>
                </a:lnTo>
                <a:lnTo>
                  <a:pt x="69341" y="693419"/>
                </a:lnTo>
                <a:lnTo>
                  <a:pt x="42326" y="687978"/>
                </a:lnTo>
                <a:lnTo>
                  <a:pt x="20288" y="673131"/>
                </a:lnTo>
                <a:lnTo>
                  <a:pt x="5441" y="651093"/>
                </a:lnTo>
                <a:lnTo>
                  <a:pt x="0" y="624077"/>
                </a:lnTo>
                <a:lnTo>
                  <a:pt x="0" y="69341"/>
                </a:lnTo>
                <a:close/>
              </a:path>
            </a:pathLst>
          </a:custGeom>
          <a:ln w="15240">
            <a:solidFill>
              <a:srgbClr val="4E67C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1" name="object 71"/>
          <p:cNvSpPr txBox="1"/>
          <p:nvPr/>
        </p:nvSpPr>
        <p:spPr>
          <a:xfrm>
            <a:off x="7473442" y="4217670"/>
            <a:ext cx="1341755" cy="462915"/>
          </a:xfrm>
          <a:prstGeom prst="rect">
            <a:avLst/>
          </a:prstGeom>
        </p:spPr>
        <p:txBody>
          <a:bodyPr vert="horz" wrap="square" lIns="0" tIns="36195" rIns="0" bIns="0" rtlCol="0">
            <a:spAutoFit/>
          </a:bodyPr>
          <a:lstStyle/>
          <a:p>
            <a:pPr marL="12700" marR="5080" indent="115570">
              <a:lnSpc>
                <a:spcPts val="1639"/>
              </a:lnSpc>
              <a:spcBef>
                <a:spcPts val="285"/>
              </a:spcBef>
            </a:pPr>
            <a:r>
              <a:rPr sz="1500" spc="-5" dirty="0">
                <a:latin typeface="Calibri"/>
                <a:cs typeface="Calibri"/>
              </a:rPr>
              <a:t>Recognised </a:t>
            </a:r>
            <a:r>
              <a:rPr sz="1500" dirty="0">
                <a:latin typeface="Calibri"/>
                <a:cs typeface="Calibri"/>
              </a:rPr>
              <a:t>as  </a:t>
            </a:r>
            <a:r>
              <a:rPr sz="1500" spc="-5" dirty="0">
                <a:latin typeface="Calibri"/>
                <a:cs typeface="Calibri"/>
              </a:rPr>
              <a:t>right of use</a:t>
            </a:r>
            <a:r>
              <a:rPr sz="1500" spc="-75" dirty="0">
                <a:latin typeface="Calibri"/>
                <a:cs typeface="Calibri"/>
              </a:rPr>
              <a:t> </a:t>
            </a:r>
            <a:r>
              <a:rPr sz="1500" spc="-5" dirty="0">
                <a:latin typeface="Calibri"/>
                <a:cs typeface="Calibri"/>
              </a:rPr>
              <a:t>asset</a:t>
            </a:r>
            <a:endParaRPr sz="1500">
              <a:latin typeface="Calibri"/>
              <a:cs typeface="Calibri"/>
            </a:endParaRPr>
          </a:p>
        </p:txBody>
      </p:sp>
      <p:sp>
        <p:nvSpPr>
          <p:cNvPr id="72" name="object 72"/>
          <p:cNvSpPr/>
          <p:nvPr/>
        </p:nvSpPr>
        <p:spPr>
          <a:xfrm>
            <a:off x="3793235" y="4914900"/>
            <a:ext cx="3430904" cy="879475"/>
          </a:xfrm>
          <a:custGeom>
            <a:avLst/>
            <a:gdLst/>
            <a:ahLst/>
            <a:cxnLst/>
            <a:rect l="l" t="t" r="r" b="b"/>
            <a:pathLst>
              <a:path w="3430904" h="879475">
                <a:moveTo>
                  <a:pt x="3342640" y="0"/>
                </a:moveTo>
                <a:lnTo>
                  <a:pt x="87884" y="0"/>
                </a:lnTo>
                <a:lnTo>
                  <a:pt x="53685" y="6909"/>
                </a:lnTo>
                <a:lnTo>
                  <a:pt x="25749" y="25749"/>
                </a:lnTo>
                <a:lnTo>
                  <a:pt x="6909" y="53685"/>
                </a:lnTo>
                <a:lnTo>
                  <a:pt x="0" y="87883"/>
                </a:lnTo>
                <a:lnTo>
                  <a:pt x="0" y="791413"/>
                </a:lnTo>
                <a:lnTo>
                  <a:pt x="6909" y="825641"/>
                </a:lnTo>
                <a:lnTo>
                  <a:pt x="25749" y="853592"/>
                </a:lnTo>
                <a:lnTo>
                  <a:pt x="53685" y="872437"/>
                </a:lnTo>
                <a:lnTo>
                  <a:pt x="87884" y="879347"/>
                </a:lnTo>
                <a:lnTo>
                  <a:pt x="3342640" y="879347"/>
                </a:lnTo>
                <a:lnTo>
                  <a:pt x="3376838" y="872437"/>
                </a:lnTo>
                <a:lnTo>
                  <a:pt x="3404774" y="853592"/>
                </a:lnTo>
                <a:lnTo>
                  <a:pt x="3423614" y="825641"/>
                </a:lnTo>
                <a:lnTo>
                  <a:pt x="3430523" y="791413"/>
                </a:lnTo>
                <a:lnTo>
                  <a:pt x="3430523" y="87883"/>
                </a:lnTo>
                <a:lnTo>
                  <a:pt x="3423614" y="53685"/>
                </a:lnTo>
                <a:lnTo>
                  <a:pt x="3404774" y="25749"/>
                </a:lnTo>
                <a:lnTo>
                  <a:pt x="3376838" y="6909"/>
                </a:lnTo>
                <a:lnTo>
                  <a:pt x="3342640" y="0"/>
                </a:lnTo>
                <a:close/>
              </a:path>
            </a:pathLst>
          </a:custGeom>
          <a:solidFill>
            <a:srgbClr val="4E67C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3" name="object 73"/>
          <p:cNvSpPr/>
          <p:nvPr/>
        </p:nvSpPr>
        <p:spPr>
          <a:xfrm>
            <a:off x="3793235" y="4914900"/>
            <a:ext cx="3430904" cy="879475"/>
          </a:xfrm>
          <a:custGeom>
            <a:avLst/>
            <a:gdLst/>
            <a:ahLst/>
            <a:cxnLst/>
            <a:rect l="l" t="t" r="r" b="b"/>
            <a:pathLst>
              <a:path w="3430904" h="879475">
                <a:moveTo>
                  <a:pt x="0" y="87883"/>
                </a:moveTo>
                <a:lnTo>
                  <a:pt x="6909" y="53685"/>
                </a:lnTo>
                <a:lnTo>
                  <a:pt x="25749" y="25749"/>
                </a:lnTo>
                <a:lnTo>
                  <a:pt x="53685" y="6909"/>
                </a:lnTo>
                <a:lnTo>
                  <a:pt x="87884" y="0"/>
                </a:lnTo>
                <a:lnTo>
                  <a:pt x="3342640" y="0"/>
                </a:lnTo>
                <a:lnTo>
                  <a:pt x="3376838" y="6909"/>
                </a:lnTo>
                <a:lnTo>
                  <a:pt x="3404774" y="25749"/>
                </a:lnTo>
                <a:lnTo>
                  <a:pt x="3423614" y="53685"/>
                </a:lnTo>
                <a:lnTo>
                  <a:pt x="3430523" y="87883"/>
                </a:lnTo>
                <a:lnTo>
                  <a:pt x="3430523" y="791413"/>
                </a:lnTo>
                <a:lnTo>
                  <a:pt x="3423614" y="825641"/>
                </a:lnTo>
                <a:lnTo>
                  <a:pt x="3404774" y="853592"/>
                </a:lnTo>
                <a:lnTo>
                  <a:pt x="3376838" y="872437"/>
                </a:lnTo>
                <a:lnTo>
                  <a:pt x="3342640" y="879347"/>
                </a:lnTo>
                <a:lnTo>
                  <a:pt x="87884" y="879347"/>
                </a:lnTo>
                <a:lnTo>
                  <a:pt x="53685" y="872437"/>
                </a:lnTo>
                <a:lnTo>
                  <a:pt x="25749" y="853592"/>
                </a:lnTo>
                <a:lnTo>
                  <a:pt x="6909" y="825641"/>
                </a:lnTo>
                <a:lnTo>
                  <a:pt x="0" y="791413"/>
                </a:lnTo>
                <a:lnTo>
                  <a:pt x="0" y="87883"/>
                </a:lnTo>
                <a:close/>
              </a:path>
            </a:pathLst>
          </a:custGeom>
          <a:ln w="1524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4" name="object 74"/>
          <p:cNvSpPr/>
          <p:nvPr/>
        </p:nvSpPr>
        <p:spPr>
          <a:xfrm>
            <a:off x="3852671" y="4971288"/>
            <a:ext cx="3429000" cy="878205"/>
          </a:xfrm>
          <a:custGeom>
            <a:avLst/>
            <a:gdLst/>
            <a:ahLst/>
            <a:cxnLst/>
            <a:rect l="l" t="t" r="r" b="b"/>
            <a:pathLst>
              <a:path w="3429000" h="878204">
                <a:moveTo>
                  <a:pt x="3341243" y="0"/>
                </a:moveTo>
                <a:lnTo>
                  <a:pt x="87756" y="0"/>
                </a:lnTo>
                <a:lnTo>
                  <a:pt x="53578" y="6889"/>
                </a:lnTo>
                <a:lnTo>
                  <a:pt x="25685" y="25685"/>
                </a:lnTo>
                <a:lnTo>
                  <a:pt x="6889" y="53578"/>
                </a:lnTo>
                <a:lnTo>
                  <a:pt x="0" y="87756"/>
                </a:lnTo>
                <a:lnTo>
                  <a:pt x="0" y="790041"/>
                </a:lnTo>
                <a:lnTo>
                  <a:pt x="6889" y="824208"/>
                </a:lnTo>
                <a:lnTo>
                  <a:pt x="25685" y="852111"/>
                </a:lnTo>
                <a:lnTo>
                  <a:pt x="53578" y="870924"/>
                </a:lnTo>
                <a:lnTo>
                  <a:pt x="87756" y="877824"/>
                </a:lnTo>
                <a:lnTo>
                  <a:pt x="3341243" y="877824"/>
                </a:lnTo>
                <a:lnTo>
                  <a:pt x="3375421" y="870924"/>
                </a:lnTo>
                <a:lnTo>
                  <a:pt x="3403314" y="852111"/>
                </a:lnTo>
                <a:lnTo>
                  <a:pt x="3422110" y="824208"/>
                </a:lnTo>
                <a:lnTo>
                  <a:pt x="3429000" y="790041"/>
                </a:lnTo>
                <a:lnTo>
                  <a:pt x="3429000" y="87756"/>
                </a:lnTo>
                <a:lnTo>
                  <a:pt x="3422110" y="53578"/>
                </a:lnTo>
                <a:lnTo>
                  <a:pt x="3403314" y="25685"/>
                </a:lnTo>
                <a:lnTo>
                  <a:pt x="3375421" y="6889"/>
                </a:lnTo>
                <a:lnTo>
                  <a:pt x="3341243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5" name="object 75"/>
          <p:cNvSpPr/>
          <p:nvPr/>
        </p:nvSpPr>
        <p:spPr>
          <a:xfrm>
            <a:off x="3852671" y="4971288"/>
            <a:ext cx="3429000" cy="878205"/>
          </a:xfrm>
          <a:custGeom>
            <a:avLst/>
            <a:gdLst/>
            <a:ahLst/>
            <a:cxnLst/>
            <a:rect l="l" t="t" r="r" b="b"/>
            <a:pathLst>
              <a:path w="3429000" h="878204">
                <a:moveTo>
                  <a:pt x="0" y="87756"/>
                </a:moveTo>
                <a:lnTo>
                  <a:pt x="6889" y="53578"/>
                </a:lnTo>
                <a:lnTo>
                  <a:pt x="25685" y="25685"/>
                </a:lnTo>
                <a:lnTo>
                  <a:pt x="53578" y="6889"/>
                </a:lnTo>
                <a:lnTo>
                  <a:pt x="87756" y="0"/>
                </a:lnTo>
                <a:lnTo>
                  <a:pt x="3341243" y="0"/>
                </a:lnTo>
                <a:lnTo>
                  <a:pt x="3375421" y="6889"/>
                </a:lnTo>
                <a:lnTo>
                  <a:pt x="3403314" y="25685"/>
                </a:lnTo>
                <a:lnTo>
                  <a:pt x="3422110" y="53578"/>
                </a:lnTo>
                <a:lnTo>
                  <a:pt x="3429000" y="87756"/>
                </a:lnTo>
                <a:lnTo>
                  <a:pt x="3429000" y="790041"/>
                </a:lnTo>
                <a:lnTo>
                  <a:pt x="3422110" y="824208"/>
                </a:lnTo>
                <a:lnTo>
                  <a:pt x="3403314" y="852111"/>
                </a:lnTo>
                <a:lnTo>
                  <a:pt x="3375421" y="870924"/>
                </a:lnTo>
                <a:lnTo>
                  <a:pt x="3341243" y="877824"/>
                </a:lnTo>
                <a:lnTo>
                  <a:pt x="87756" y="877824"/>
                </a:lnTo>
                <a:lnTo>
                  <a:pt x="53578" y="870924"/>
                </a:lnTo>
                <a:lnTo>
                  <a:pt x="25685" y="852111"/>
                </a:lnTo>
                <a:lnTo>
                  <a:pt x="6889" y="824208"/>
                </a:lnTo>
                <a:lnTo>
                  <a:pt x="0" y="790041"/>
                </a:lnTo>
                <a:lnTo>
                  <a:pt x="0" y="87756"/>
                </a:lnTo>
                <a:close/>
              </a:path>
            </a:pathLst>
          </a:custGeom>
          <a:ln w="15240">
            <a:solidFill>
              <a:srgbClr val="4E67C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6" name="object 76"/>
          <p:cNvSpPr txBox="1"/>
          <p:nvPr/>
        </p:nvSpPr>
        <p:spPr>
          <a:xfrm>
            <a:off x="3960114" y="4948554"/>
            <a:ext cx="3217545" cy="882015"/>
          </a:xfrm>
          <a:prstGeom prst="rect">
            <a:avLst/>
          </a:prstGeom>
        </p:spPr>
        <p:txBody>
          <a:bodyPr vert="horz" wrap="square" lIns="0" tIns="31750" rIns="0" bIns="0" rtlCol="0">
            <a:spAutoFit/>
          </a:bodyPr>
          <a:lstStyle/>
          <a:p>
            <a:pPr marL="12700" marR="5080" indent="-3175" algn="ctr">
              <a:lnSpc>
                <a:spcPct val="91600"/>
              </a:lnSpc>
              <a:spcBef>
                <a:spcPts val="250"/>
              </a:spcBef>
            </a:pPr>
            <a:r>
              <a:rPr sz="1500" dirty="0">
                <a:latin typeface="Calibri"/>
                <a:cs typeface="Calibri"/>
              </a:rPr>
              <a:t>If lease </a:t>
            </a:r>
            <a:r>
              <a:rPr sz="1500" spc="-15" dirty="0">
                <a:latin typeface="Calibri"/>
                <a:cs typeface="Calibri"/>
              </a:rPr>
              <a:t>transfers </a:t>
            </a:r>
            <a:r>
              <a:rPr sz="1500" spc="-10" dirty="0">
                <a:latin typeface="Calibri"/>
                <a:cs typeface="Calibri"/>
              </a:rPr>
              <a:t>ownership </a:t>
            </a:r>
            <a:r>
              <a:rPr sz="1500" spc="-5" dirty="0">
                <a:latin typeface="Calibri"/>
                <a:cs typeface="Calibri"/>
              </a:rPr>
              <a:t>or there </a:t>
            </a:r>
            <a:r>
              <a:rPr sz="1500" dirty="0">
                <a:latin typeface="Calibri"/>
                <a:cs typeface="Calibri"/>
              </a:rPr>
              <a:t>is  </a:t>
            </a:r>
            <a:r>
              <a:rPr sz="1500" spc="-5" dirty="0">
                <a:latin typeface="Calibri"/>
                <a:cs typeface="Calibri"/>
              </a:rPr>
              <a:t>certainty of </a:t>
            </a:r>
            <a:r>
              <a:rPr sz="1500" spc="-15" dirty="0">
                <a:latin typeface="Calibri"/>
                <a:cs typeface="Calibri"/>
              </a:rPr>
              <a:t>exercise </a:t>
            </a:r>
            <a:r>
              <a:rPr sz="1500" spc="-5" dirty="0">
                <a:latin typeface="Calibri"/>
                <a:cs typeface="Calibri"/>
              </a:rPr>
              <a:t>of purchase option </a:t>
            </a:r>
            <a:r>
              <a:rPr sz="1500" dirty="0">
                <a:latin typeface="Calibri"/>
                <a:cs typeface="Calibri"/>
              </a:rPr>
              <a:t>–  </a:t>
            </a:r>
            <a:r>
              <a:rPr sz="1500" spc="-5" dirty="0">
                <a:latin typeface="Calibri"/>
                <a:cs typeface="Calibri"/>
              </a:rPr>
              <a:t>depreciation charged </a:t>
            </a:r>
            <a:r>
              <a:rPr sz="1500" spc="-10" dirty="0">
                <a:latin typeface="Calibri"/>
                <a:cs typeface="Calibri"/>
              </a:rPr>
              <a:t>over </a:t>
            </a:r>
            <a:r>
              <a:rPr sz="1500" dirty="0">
                <a:latin typeface="Calibri"/>
                <a:cs typeface="Calibri"/>
              </a:rPr>
              <a:t>the </a:t>
            </a:r>
            <a:r>
              <a:rPr sz="1500" spc="-5" dirty="0">
                <a:latin typeface="Calibri"/>
                <a:cs typeface="Calibri"/>
              </a:rPr>
              <a:t>useful </a:t>
            </a:r>
            <a:r>
              <a:rPr sz="1500" spc="-10" dirty="0">
                <a:latin typeface="Calibri"/>
                <a:cs typeface="Calibri"/>
              </a:rPr>
              <a:t>life  </a:t>
            </a:r>
            <a:r>
              <a:rPr sz="1500" spc="-5" dirty="0">
                <a:latin typeface="Calibri"/>
                <a:cs typeface="Calibri"/>
              </a:rPr>
              <a:t>of </a:t>
            </a:r>
            <a:r>
              <a:rPr sz="1500" dirty="0">
                <a:latin typeface="Calibri"/>
                <a:cs typeface="Calibri"/>
              </a:rPr>
              <a:t>the</a:t>
            </a:r>
            <a:r>
              <a:rPr sz="1500" spc="-10" dirty="0">
                <a:latin typeface="Calibri"/>
                <a:cs typeface="Calibri"/>
              </a:rPr>
              <a:t> </a:t>
            </a:r>
            <a:r>
              <a:rPr sz="1500" spc="-5" dirty="0">
                <a:latin typeface="Calibri"/>
                <a:cs typeface="Calibri"/>
              </a:rPr>
              <a:t>asset</a:t>
            </a:r>
            <a:endParaRPr sz="1500">
              <a:latin typeface="Calibri"/>
              <a:cs typeface="Calibri"/>
            </a:endParaRPr>
          </a:p>
        </p:txBody>
      </p:sp>
      <p:sp>
        <p:nvSpPr>
          <p:cNvPr id="77" name="object 77"/>
          <p:cNvSpPr/>
          <p:nvPr/>
        </p:nvSpPr>
        <p:spPr>
          <a:xfrm>
            <a:off x="7690104" y="4914900"/>
            <a:ext cx="3406140" cy="858519"/>
          </a:xfrm>
          <a:custGeom>
            <a:avLst/>
            <a:gdLst/>
            <a:ahLst/>
            <a:cxnLst/>
            <a:rect l="l" t="t" r="r" b="b"/>
            <a:pathLst>
              <a:path w="3406140" h="858520">
                <a:moveTo>
                  <a:pt x="3320288" y="0"/>
                </a:moveTo>
                <a:lnTo>
                  <a:pt x="85851" y="0"/>
                </a:lnTo>
                <a:lnTo>
                  <a:pt x="52399" y="6734"/>
                </a:lnTo>
                <a:lnTo>
                  <a:pt x="25114" y="25114"/>
                </a:lnTo>
                <a:lnTo>
                  <a:pt x="6734" y="52399"/>
                </a:lnTo>
                <a:lnTo>
                  <a:pt x="0" y="85851"/>
                </a:lnTo>
                <a:lnTo>
                  <a:pt x="0" y="772210"/>
                </a:lnTo>
                <a:lnTo>
                  <a:pt x="6734" y="805607"/>
                </a:lnTo>
                <a:lnTo>
                  <a:pt x="25114" y="832880"/>
                </a:lnTo>
                <a:lnTo>
                  <a:pt x="52399" y="851268"/>
                </a:lnTo>
                <a:lnTo>
                  <a:pt x="85851" y="858012"/>
                </a:lnTo>
                <a:lnTo>
                  <a:pt x="3320288" y="858012"/>
                </a:lnTo>
                <a:lnTo>
                  <a:pt x="3353740" y="851268"/>
                </a:lnTo>
                <a:lnTo>
                  <a:pt x="3381025" y="832880"/>
                </a:lnTo>
                <a:lnTo>
                  <a:pt x="3399405" y="805607"/>
                </a:lnTo>
                <a:lnTo>
                  <a:pt x="3406140" y="772210"/>
                </a:lnTo>
                <a:lnTo>
                  <a:pt x="3406140" y="85851"/>
                </a:lnTo>
                <a:lnTo>
                  <a:pt x="3399405" y="52399"/>
                </a:lnTo>
                <a:lnTo>
                  <a:pt x="3381025" y="25114"/>
                </a:lnTo>
                <a:lnTo>
                  <a:pt x="3353740" y="6734"/>
                </a:lnTo>
                <a:lnTo>
                  <a:pt x="3320288" y="0"/>
                </a:lnTo>
                <a:close/>
              </a:path>
            </a:pathLst>
          </a:custGeom>
          <a:solidFill>
            <a:srgbClr val="4E67C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8" name="object 78"/>
          <p:cNvSpPr/>
          <p:nvPr/>
        </p:nvSpPr>
        <p:spPr>
          <a:xfrm>
            <a:off x="7690104" y="4914900"/>
            <a:ext cx="3406140" cy="858519"/>
          </a:xfrm>
          <a:custGeom>
            <a:avLst/>
            <a:gdLst/>
            <a:ahLst/>
            <a:cxnLst/>
            <a:rect l="l" t="t" r="r" b="b"/>
            <a:pathLst>
              <a:path w="3406140" h="858520">
                <a:moveTo>
                  <a:pt x="0" y="85851"/>
                </a:moveTo>
                <a:lnTo>
                  <a:pt x="6734" y="52399"/>
                </a:lnTo>
                <a:lnTo>
                  <a:pt x="25114" y="25114"/>
                </a:lnTo>
                <a:lnTo>
                  <a:pt x="52399" y="6734"/>
                </a:lnTo>
                <a:lnTo>
                  <a:pt x="85851" y="0"/>
                </a:lnTo>
                <a:lnTo>
                  <a:pt x="3320288" y="0"/>
                </a:lnTo>
                <a:lnTo>
                  <a:pt x="3353740" y="6734"/>
                </a:lnTo>
                <a:lnTo>
                  <a:pt x="3381025" y="25114"/>
                </a:lnTo>
                <a:lnTo>
                  <a:pt x="3399405" y="52399"/>
                </a:lnTo>
                <a:lnTo>
                  <a:pt x="3406140" y="85851"/>
                </a:lnTo>
                <a:lnTo>
                  <a:pt x="3406140" y="772210"/>
                </a:lnTo>
                <a:lnTo>
                  <a:pt x="3399405" y="805607"/>
                </a:lnTo>
                <a:lnTo>
                  <a:pt x="3381025" y="832880"/>
                </a:lnTo>
                <a:lnTo>
                  <a:pt x="3353740" y="851268"/>
                </a:lnTo>
                <a:lnTo>
                  <a:pt x="3320288" y="858012"/>
                </a:lnTo>
                <a:lnTo>
                  <a:pt x="85851" y="858012"/>
                </a:lnTo>
                <a:lnTo>
                  <a:pt x="52399" y="851268"/>
                </a:lnTo>
                <a:lnTo>
                  <a:pt x="25114" y="832880"/>
                </a:lnTo>
                <a:lnTo>
                  <a:pt x="6734" y="805607"/>
                </a:lnTo>
                <a:lnTo>
                  <a:pt x="0" y="772210"/>
                </a:lnTo>
                <a:lnTo>
                  <a:pt x="0" y="85851"/>
                </a:lnTo>
                <a:close/>
              </a:path>
            </a:pathLst>
          </a:custGeom>
          <a:ln w="1524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9" name="object 79"/>
          <p:cNvSpPr/>
          <p:nvPr/>
        </p:nvSpPr>
        <p:spPr>
          <a:xfrm>
            <a:off x="7748016" y="4971288"/>
            <a:ext cx="3408045" cy="858519"/>
          </a:xfrm>
          <a:custGeom>
            <a:avLst/>
            <a:gdLst/>
            <a:ahLst/>
            <a:cxnLst/>
            <a:rect l="l" t="t" r="r" b="b"/>
            <a:pathLst>
              <a:path w="3408045" h="858520">
                <a:moveTo>
                  <a:pt x="3321811" y="0"/>
                </a:moveTo>
                <a:lnTo>
                  <a:pt x="85851" y="0"/>
                </a:lnTo>
                <a:lnTo>
                  <a:pt x="52399" y="6734"/>
                </a:lnTo>
                <a:lnTo>
                  <a:pt x="25114" y="25114"/>
                </a:lnTo>
                <a:lnTo>
                  <a:pt x="6734" y="52399"/>
                </a:lnTo>
                <a:lnTo>
                  <a:pt x="0" y="85851"/>
                </a:lnTo>
                <a:lnTo>
                  <a:pt x="0" y="772210"/>
                </a:lnTo>
                <a:lnTo>
                  <a:pt x="6734" y="805607"/>
                </a:lnTo>
                <a:lnTo>
                  <a:pt x="25114" y="832880"/>
                </a:lnTo>
                <a:lnTo>
                  <a:pt x="52399" y="851268"/>
                </a:lnTo>
                <a:lnTo>
                  <a:pt x="85851" y="858012"/>
                </a:lnTo>
                <a:lnTo>
                  <a:pt x="3321811" y="858012"/>
                </a:lnTo>
                <a:lnTo>
                  <a:pt x="3355264" y="851268"/>
                </a:lnTo>
                <a:lnTo>
                  <a:pt x="3382549" y="832880"/>
                </a:lnTo>
                <a:lnTo>
                  <a:pt x="3400929" y="805607"/>
                </a:lnTo>
                <a:lnTo>
                  <a:pt x="3407663" y="772210"/>
                </a:lnTo>
                <a:lnTo>
                  <a:pt x="3407663" y="85851"/>
                </a:lnTo>
                <a:lnTo>
                  <a:pt x="3400929" y="52399"/>
                </a:lnTo>
                <a:lnTo>
                  <a:pt x="3382549" y="25114"/>
                </a:lnTo>
                <a:lnTo>
                  <a:pt x="3355264" y="6734"/>
                </a:lnTo>
                <a:lnTo>
                  <a:pt x="3321811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0" name="object 80"/>
          <p:cNvSpPr/>
          <p:nvPr/>
        </p:nvSpPr>
        <p:spPr>
          <a:xfrm>
            <a:off x="7748016" y="4971288"/>
            <a:ext cx="3408045" cy="858519"/>
          </a:xfrm>
          <a:custGeom>
            <a:avLst/>
            <a:gdLst/>
            <a:ahLst/>
            <a:cxnLst/>
            <a:rect l="l" t="t" r="r" b="b"/>
            <a:pathLst>
              <a:path w="3408045" h="858520">
                <a:moveTo>
                  <a:pt x="0" y="85851"/>
                </a:moveTo>
                <a:lnTo>
                  <a:pt x="6734" y="52399"/>
                </a:lnTo>
                <a:lnTo>
                  <a:pt x="25114" y="25114"/>
                </a:lnTo>
                <a:lnTo>
                  <a:pt x="52399" y="6734"/>
                </a:lnTo>
                <a:lnTo>
                  <a:pt x="85851" y="0"/>
                </a:lnTo>
                <a:lnTo>
                  <a:pt x="3321811" y="0"/>
                </a:lnTo>
                <a:lnTo>
                  <a:pt x="3355264" y="6734"/>
                </a:lnTo>
                <a:lnTo>
                  <a:pt x="3382549" y="25114"/>
                </a:lnTo>
                <a:lnTo>
                  <a:pt x="3400929" y="52399"/>
                </a:lnTo>
                <a:lnTo>
                  <a:pt x="3407663" y="85851"/>
                </a:lnTo>
                <a:lnTo>
                  <a:pt x="3407663" y="772210"/>
                </a:lnTo>
                <a:lnTo>
                  <a:pt x="3400929" y="805607"/>
                </a:lnTo>
                <a:lnTo>
                  <a:pt x="3382549" y="832880"/>
                </a:lnTo>
                <a:lnTo>
                  <a:pt x="3355264" y="851268"/>
                </a:lnTo>
                <a:lnTo>
                  <a:pt x="3321811" y="858012"/>
                </a:lnTo>
                <a:lnTo>
                  <a:pt x="85851" y="858012"/>
                </a:lnTo>
                <a:lnTo>
                  <a:pt x="52399" y="851268"/>
                </a:lnTo>
                <a:lnTo>
                  <a:pt x="25114" y="832880"/>
                </a:lnTo>
                <a:lnTo>
                  <a:pt x="6734" y="805607"/>
                </a:lnTo>
                <a:lnTo>
                  <a:pt x="0" y="772210"/>
                </a:lnTo>
                <a:lnTo>
                  <a:pt x="0" y="85851"/>
                </a:lnTo>
                <a:close/>
              </a:path>
            </a:pathLst>
          </a:custGeom>
          <a:ln w="15240">
            <a:solidFill>
              <a:srgbClr val="4E67C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1" name="object 81"/>
          <p:cNvSpPr txBox="1"/>
          <p:nvPr/>
        </p:nvSpPr>
        <p:spPr>
          <a:xfrm>
            <a:off x="7895081" y="4938521"/>
            <a:ext cx="3117215" cy="882015"/>
          </a:xfrm>
          <a:prstGeom prst="rect">
            <a:avLst/>
          </a:prstGeom>
        </p:spPr>
        <p:txBody>
          <a:bodyPr vert="horz" wrap="square" lIns="0" tIns="31750" rIns="0" bIns="0" rtlCol="0">
            <a:spAutoFit/>
          </a:bodyPr>
          <a:lstStyle/>
          <a:p>
            <a:pPr marL="12700" marR="5080" indent="-2540" algn="ctr">
              <a:lnSpc>
                <a:spcPct val="91500"/>
              </a:lnSpc>
              <a:spcBef>
                <a:spcPts val="250"/>
              </a:spcBef>
            </a:pPr>
            <a:r>
              <a:rPr sz="1500" dirty="0">
                <a:latin typeface="Calibri"/>
                <a:cs typeface="Calibri"/>
              </a:rPr>
              <a:t>If no </a:t>
            </a:r>
            <a:r>
              <a:rPr sz="1500" spc="-15" dirty="0">
                <a:latin typeface="Calibri"/>
                <a:cs typeface="Calibri"/>
              </a:rPr>
              <a:t>transfer </a:t>
            </a:r>
            <a:r>
              <a:rPr sz="1500" spc="-5" dirty="0">
                <a:latin typeface="Calibri"/>
                <a:cs typeface="Calibri"/>
              </a:rPr>
              <a:t>of ownership, asset </a:t>
            </a:r>
            <a:r>
              <a:rPr sz="1500" spc="-10" dirty="0">
                <a:latin typeface="Calibri"/>
                <a:cs typeface="Calibri"/>
              </a:rPr>
              <a:t>to </a:t>
            </a:r>
            <a:r>
              <a:rPr sz="1500" spc="-5" dirty="0">
                <a:latin typeface="Calibri"/>
                <a:cs typeface="Calibri"/>
              </a:rPr>
              <a:t>be  depreciated </a:t>
            </a:r>
            <a:r>
              <a:rPr sz="1500" spc="-10" dirty="0">
                <a:latin typeface="Calibri"/>
                <a:cs typeface="Calibri"/>
              </a:rPr>
              <a:t>from </a:t>
            </a:r>
            <a:r>
              <a:rPr sz="1500" dirty="0">
                <a:latin typeface="Calibri"/>
                <a:cs typeface="Calibri"/>
              </a:rPr>
              <a:t>lease</a:t>
            </a:r>
            <a:r>
              <a:rPr sz="1500" spc="-75" dirty="0">
                <a:latin typeface="Calibri"/>
                <a:cs typeface="Calibri"/>
              </a:rPr>
              <a:t> </a:t>
            </a:r>
            <a:r>
              <a:rPr sz="1500" spc="-5" dirty="0">
                <a:latin typeface="Calibri"/>
                <a:cs typeface="Calibri"/>
              </a:rPr>
              <a:t>commencement  </a:t>
            </a:r>
            <a:r>
              <a:rPr sz="1500" spc="-10" dirty="0">
                <a:latin typeface="Calibri"/>
                <a:cs typeface="Calibri"/>
              </a:rPr>
              <a:t>date </a:t>
            </a:r>
            <a:r>
              <a:rPr sz="1500" dirty="0">
                <a:latin typeface="Calibri"/>
                <a:cs typeface="Calibri"/>
              </a:rPr>
              <a:t>till earlier </a:t>
            </a:r>
            <a:r>
              <a:rPr sz="1500" spc="-5" dirty="0">
                <a:latin typeface="Calibri"/>
                <a:cs typeface="Calibri"/>
              </a:rPr>
              <a:t>of </a:t>
            </a:r>
            <a:r>
              <a:rPr sz="1500" dirty="0">
                <a:latin typeface="Calibri"/>
                <a:cs typeface="Calibri"/>
              </a:rPr>
              <a:t>– end </a:t>
            </a:r>
            <a:r>
              <a:rPr sz="1500" spc="-5" dirty="0">
                <a:latin typeface="Calibri"/>
                <a:cs typeface="Calibri"/>
              </a:rPr>
              <a:t>of useful </a:t>
            </a:r>
            <a:r>
              <a:rPr sz="1500" spc="-10" dirty="0">
                <a:latin typeface="Calibri"/>
                <a:cs typeface="Calibri"/>
              </a:rPr>
              <a:t>life </a:t>
            </a:r>
            <a:r>
              <a:rPr sz="1500" spc="-5" dirty="0">
                <a:latin typeface="Calibri"/>
                <a:cs typeface="Calibri"/>
              </a:rPr>
              <a:t>or  </a:t>
            </a:r>
            <a:r>
              <a:rPr sz="1500" dirty="0">
                <a:latin typeface="Calibri"/>
                <a:cs typeface="Calibri"/>
              </a:rPr>
              <a:t>end </a:t>
            </a:r>
            <a:r>
              <a:rPr sz="1500" spc="-5" dirty="0">
                <a:latin typeface="Calibri"/>
                <a:cs typeface="Calibri"/>
              </a:rPr>
              <a:t>of </a:t>
            </a:r>
            <a:r>
              <a:rPr sz="1500" dirty="0">
                <a:latin typeface="Calibri"/>
                <a:cs typeface="Calibri"/>
              </a:rPr>
              <a:t>lease</a:t>
            </a:r>
            <a:r>
              <a:rPr sz="1500" spc="-15" dirty="0">
                <a:latin typeface="Calibri"/>
                <a:cs typeface="Calibri"/>
              </a:rPr>
              <a:t> </a:t>
            </a:r>
            <a:r>
              <a:rPr sz="1500" spc="-5" dirty="0">
                <a:latin typeface="Calibri"/>
                <a:cs typeface="Calibri"/>
              </a:rPr>
              <a:t>term</a:t>
            </a:r>
            <a:endParaRPr sz="1500">
              <a:latin typeface="Calibri"/>
              <a:cs typeface="Calibri"/>
            </a:endParaRPr>
          </a:p>
        </p:txBody>
      </p:sp>
      <p:sp>
        <p:nvSpPr>
          <p:cNvPr id="82" name="object 82"/>
          <p:cNvSpPr/>
          <p:nvPr/>
        </p:nvSpPr>
        <p:spPr>
          <a:xfrm>
            <a:off x="9272016" y="4067555"/>
            <a:ext cx="1824355" cy="693420"/>
          </a:xfrm>
          <a:custGeom>
            <a:avLst/>
            <a:gdLst/>
            <a:ahLst/>
            <a:cxnLst/>
            <a:rect l="l" t="t" r="r" b="b"/>
            <a:pathLst>
              <a:path w="1824354" h="693420">
                <a:moveTo>
                  <a:pt x="1754885" y="0"/>
                </a:moveTo>
                <a:lnTo>
                  <a:pt x="69341" y="0"/>
                </a:lnTo>
                <a:lnTo>
                  <a:pt x="42326" y="5441"/>
                </a:lnTo>
                <a:lnTo>
                  <a:pt x="20288" y="20288"/>
                </a:lnTo>
                <a:lnTo>
                  <a:pt x="5441" y="42326"/>
                </a:lnTo>
                <a:lnTo>
                  <a:pt x="0" y="69342"/>
                </a:lnTo>
                <a:lnTo>
                  <a:pt x="0" y="624078"/>
                </a:lnTo>
                <a:lnTo>
                  <a:pt x="5441" y="651093"/>
                </a:lnTo>
                <a:lnTo>
                  <a:pt x="20288" y="673131"/>
                </a:lnTo>
                <a:lnTo>
                  <a:pt x="42326" y="687978"/>
                </a:lnTo>
                <a:lnTo>
                  <a:pt x="69341" y="693420"/>
                </a:lnTo>
                <a:lnTo>
                  <a:pt x="1754885" y="693420"/>
                </a:lnTo>
                <a:lnTo>
                  <a:pt x="1781901" y="687978"/>
                </a:lnTo>
                <a:lnTo>
                  <a:pt x="1803939" y="673131"/>
                </a:lnTo>
                <a:lnTo>
                  <a:pt x="1818786" y="651093"/>
                </a:lnTo>
                <a:lnTo>
                  <a:pt x="1824227" y="624078"/>
                </a:lnTo>
                <a:lnTo>
                  <a:pt x="1824227" y="69342"/>
                </a:lnTo>
                <a:lnTo>
                  <a:pt x="1818786" y="42326"/>
                </a:lnTo>
                <a:lnTo>
                  <a:pt x="1803939" y="20288"/>
                </a:lnTo>
                <a:lnTo>
                  <a:pt x="1781901" y="5441"/>
                </a:lnTo>
                <a:lnTo>
                  <a:pt x="1754885" y="0"/>
                </a:lnTo>
                <a:close/>
              </a:path>
            </a:pathLst>
          </a:custGeom>
          <a:solidFill>
            <a:srgbClr val="4E67C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3" name="object 83"/>
          <p:cNvSpPr/>
          <p:nvPr/>
        </p:nvSpPr>
        <p:spPr>
          <a:xfrm>
            <a:off x="9272016" y="4067555"/>
            <a:ext cx="1824355" cy="693420"/>
          </a:xfrm>
          <a:custGeom>
            <a:avLst/>
            <a:gdLst/>
            <a:ahLst/>
            <a:cxnLst/>
            <a:rect l="l" t="t" r="r" b="b"/>
            <a:pathLst>
              <a:path w="1824354" h="693420">
                <a:moveTo>
                  <a:pt x="0" y="69342"/>
                </a:moveTo>
                <a:lnTo>
                  <a:pt x="5441" y="42326"/>
                </a:lnTo>
                <a:lnTo>
                  <a:pt x="20288" y="20288"/>
                </a:lnTo>
                <a:lnTo>
                  <a:pt x="42326" y="5441"/>
                </a:lnTo>
                <a:lnTo>
                  <a:pt x="69341" y="0"/>
                </a:lnTo>
                <a:lnTo>
                  <a:pt x="1754885" y="0"/>
                </a:lnTo>
                <a:lnTo>
                  <a:pt x="1781901" y="5441"/>
                </a:lnTo>
                <a:lnTo>
                  <a:pt x="1803939" y="20288"/>
                </a:lnTo>
                <a:lnTo>
                  <a:pt x="1818786" y="42326"/>
                </a:lnTo>
                <a:lnTo>
                  <a:pt x="1824227" y="69342"/>
                </a:lnTo>
                <a:lnTo>
                  <a:pt x="1824227" y="624078"/>
                </a:lnTo>
                <a:lnTo>
                  <a:pt x="1818786" y="651093"/>
                </a:lnTo>
                <a:lnTo>
                  <a:pt x="1803939" y="673131"/>
                </a:lnTo>
                <a:lnTo>
                  <a:pt x="1781901" y="687978"/>
                </a:lnTo>
                <a:lnTo>
                  <a:pt x="1754885" y="693420"/>
                </a:lnTo>
                <a:lnTo>
                  <a:pt x="69341" y="693420"/>
                </a:lnTo>
                <a:lnTo>
                  <a:pt x="42326" y="687978"/>
                </a:lnTo>
                <a:lnTo>
                  <a:pt x="20288" y="673131"/>
                </a:lnTo>
                <a:lnTo>
                  <a:pt x="5441" y="651093"/>
                </a:lnTo>
                <a:lnTo>
                  <a:pt x="0" y="624078"/>
                </a:lnTo>
                <a:lnTo>
                  <a:pt x="0" y="69342"/>
                </a:lnTo>
                <a:close/>
              </a:path>
            </a:pathLst>
          </a:custGeom>
          <a:ln w="1524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4" name="object 84"/>
          <p:cNvSpPr/>
          <p:nvPr/>
        </p:nvSpPr>
        <p:spPr>
          <a:xfrm>
            <a:off x="9331452" y="4123944"/>
            <a:ext cx="1824355" cy="693420"/>
          </a:xfrm>
          <a:custGeom>
            <a:avLst/>
            <a:gdLst/>
            <a:ahLst/>
            <a:cxnLst/>
            <a:rect l="l" t="t" r="r" b="b"/>
            <a:pathLst>
              <a:path w="1824354" h="693420">
                <a:moveTo>
                  <a:pt x="1754886" y="0"/>
                </a:moveTo>
                <a:lnTo>
                  <a:pt x="69342" y="0"/>
                </a:lnTo>
                <a:lnTo>
                  <a:pt x="42326" y="5441"/>
                </a:lnTo>
                <a:lnTo>
                  <a:pt x="20288" y="20288"/>
                </a:lnTo>
                <a:lnTo>
                  <a:pt x="5441" y="42326"/>
                </a:lnTo>
                <a:lnTo>
                  <a:pt x="0" y="69341"/>
                </a:lnTo>
                <a:lnTo>
                  <a:pt x="0" y="624077"/>
                </a:lnTo>
                <a:lnTo>
                  <a:pt x="5441" y="651093"/>
                </a:lnTo>
                <a:lnTo>
                  <a:pt x="20288" y="673131"/>
                </a:lnTo>
                <a:lnTo>
                  <a:pt x="42326" y="687978"/>
                </a:lnTo>
                <a:lnTo>
                  <a:pt x="69342" y="693419"/>
                </a:lnTo>
                <a:lnTo>
                  <a:pt x="1754886" y="693419"/>
                </a:lnTo>
                <a:lnTo>
                  <a:pt x="1781901" y="687978"/>
                </a:lnTo>
                <a:lnTo>
                  <a:pt x="1803939" y="673131"/>
                </a:lnTo>
                <a:lnTo>
                  <a:pt x="1818786" y="651093"/>
                </a:lnTo>
                <a:lnTo>
                  <a:pt x="1824227" y="624077"/>
                </a:lnTo>
                <a:lnTo>
                  <a:pt x="1824227" y="69341"/>
                </a:lnTo>
                <a:lnTo>
                  <a:pt x="1818786" y="42326"/>
                </a:lnTo>
                <a:lnTo>
                  <a:pt x="1803939" y="20288"/>
                </a:lnTo>
                <a:lnTo>
                  <a:pt x="1781901" y="5441"/>
                </a:lnTo>
                <a:lnTo>
                  <a:pt x="1754886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5" name="object 85"/>
          <p:cNvSpPr/>
          <p:nvPr/>
        </p:nvSpPr>
        <p:spPr>
          <a:xfrm>
            <a:off x="9331452" y="4123944"/>
            <a:ext cx="1824355" cy="693420"/>
          </a:xfrm>
          <a:custGeom>
            <a:avLst/>
            <a:gdLst/>
            <a:ahLst/>
            <a:cxnLst/>
            <a:rect l="l" t="t" r="r" b="b"/>
            <a:pathLst>
              <a:path w="1824354" h="693420">
                <a:moveTo>
                  <a:pt x="0" y="69341"/>
                </a:moveTo>
                <a:lnTo>
                  <a:pt x="5441" y="42326"/>
                </a:lnTo>
                <a:lnTo>
                  <a:pt x="20288" y="20288"/>
                </a:lnTo>
                <a:lnTo>
                  <a:pt x="42326" y="5441"/>
                </a:lnTo>
                <a:lnTo>
                  <a:pt x="69342" y="0"/>
                </a:lnTo>
                <a:lnTo>
                  <a:pt x="1754886" y="0"/>
                </a:lnTo>
                <a:lnTo>
                  <a:pt x="1781901" y="5441"/>
                </a:lnTo>
                <a:lnTo>
                  <a:pt x="1803939" y="20288"/>
                </a:lnTo>
                <a:lnTo>
                  <a:pt x="1818786" y="42326"/>
                </a:lnTo>
                <a:lnTo>
                  <a:pt x="1824227" y="69341"/>
                </a:lnTo>
                <a:lnTo>
                  <a:pt x="1824227" y="624077"/>
                </a:lnTo>
                <a:lnTo>
                  <a:pt x="1818786" y="651093"/>
                </a:lnTo>
                <a:lnTo>
                  <a:pt x="1803939" y="673131"/>
                </a:lnTo>
                <a:lnTo>
                  <a:pt x="1781901" y="687978"/>
                </a:lnTo>
                <a:lnTo>
                  <a:pt x="1754886" y="693419"/>
                </a:lnTo>
                <a:lnTo>
                  <a:pt x="69342" y="693419"/>
                </a:lnTo>
                <a:lnTo>
                  <a:pt x="42326" y="687978"/>
                </a:lnTo>
                <a:lnTo>
                  <a:pt x="20288" y="673131"/>
                </a:lnTo>
                <a:lnTo>
                  <a:pt x="5441" y="651093"/>
                </a:lnTo>
                <a:lnTo>
                  <a:pt x="0" y="624077"/>
                </a:lnTo>
                <a:lnTo>
                  <a:pt x="0" y="69341"/>
                </a:lnTo>
                <a:close/>
              </a:path>
            </a:pathLst>
          </a:custGeom>
          <a:ln w="15240">
            <a:solidFill>
              <a:srgbClr val="4E67C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6" name="object 86"/>
          <p:cNvSpPr txBox="1"/>
          <p:nvPr/>
        </p:nvSpPr>
        <p:spPr>
          <a:xfrm>
            <a:off x="9341792" y="4113021"/>
            <a:ext cx="1804035" cy="671830"/>
          </a:xfrm>
          <a:prstGeom prst="rect">
            <a:avLst/>
          </a:prstGeom>
        </p:spPr>
        <p:txBody>
          <a:bodyPr vert="horz" wrap="square" lIns="0" tIns="36195" rIns="0" bIns="0" rtlCol="0">
            <a:spAutoFit/>
          </a:bodyPr>
          <a:lstStyle/>
          <a:p>
            <a:pPr marL="208279" marR="200660" indent="33020" algn="just">
              <a:lnSpc>
                <a:spcPts val="1639"/>
              </a:lnSpc>
              <a:spcBef>
                <a:spcPts val="285"/>
              </a:spcBef>
            </a:pPr>
            <a:r>
              <a:rPr sz="1500" spc="-5" dirty="0">
                <a:latin typeface="Calibri"/>
                <a:cs typeface="Calibri"/>
              </a:rPr>
              <a:t>Obligation </a:t>
            </a:r>
            <a:r>
              <a:rPr sz="1500" spc="-10" dirty="0">
                <a:latin typeface="Calibri"/>
                <a:cs typeface="Calibri"/>
              </a:rPr>
              <a:t>to pay  </a:t>
            </a:r>
            <a:r>
              <a:rPr sz="1500" dirty="0">
                <a:latin typeface="Calibri"/>
                <a:cs typeface="Calibri"/>
              </a:rPr>
              <a:t>lease </a:t>
            </a:r>
            <a:r>
              <a:rPr sz="1500" spc="-5" dirty="0">
                <a:latin typeface="Calibri"/>
                <a:cs typeface="Calibri"/>
              </a:rPr>
              <a:t>payments</a:t>
            </a:r>
            <a:r>
              <a:rPr sz="1500" spc="-120" dirty="0">
                <a:latin typeface="Calibri"/>
                <a:cs typeface="Calibri"/>
              </a:rPr>
              <a:t> </a:t>
            </a:r>
            <a:r>
              <a:rPr sz="1500" dirty="0">
                <a:latin typeface="Calibri"/>
                <a:cs typeface="Calibri"/>
              </a:rPr>
              <a:t>in  the liability</a:t>
            </a:r>
            <a:r>
              <a:rPr sz="1500" spc="-55" dirty="0">
                <a:latin typeface="Calibri"/>
                <a:cs typeface="Calibri"/>
              </a:rPr>
              <a:t> </a:t>
            </a:r>
            <a:r>
              <a:rPr sz="1500" spc="-5" dirty="0">
                <a:latin typeface="Calibri"/>
                <a:cs typeface="Calibri"/>
              </a:rPr>
              <a:t>side</a:t>
            </a:r>
            <a:endParaRPr sz="1500">
              <a:latin typeface="Calibri"/>
              <a:cs typeface="Calibri"/>
            </a:endParaRPr>
          </a:p>
        </p:txBody>
      </p:sp>
      <p:sp>
        <p:nvSpPr>
          <p:cNvPr id="87" name="object 87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955"/>
              </a:lnSpc>
            </a:pPr>
            <a:r>
              <a:rPr lang="en-US" spc="-5"/>
              <a:t>Vinay Goyal</a:t>
            </a:r>
            <a:endParaRPr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188719" y="1389888"/>
            <a:ext cx="9966960" cy="0"/>
          </a:xfrm>
          <a:custGeom>
            <a:avLst/>
            <a:gdLst/>
            <a:ahLst/>
            <a:cxnLst/>
            <a:rect l="l" t="t" r="r" b="b"/>
            <a:pathLst>
              <a:path w="9966960">
                <a:moveTo>
                  <a:pt x="0" y="0"/>
                </a:moveTo>
                <a:lnTo>
                  <a:pt x="9966960" y="0"/>
                </a:lnTo>
              </a:path>
            </a:pathLst>
          </a:custGeom>
          <a:ln w="6096">
            <a:solidFill>
              <a:srgbClr val="7E7E7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176324" y="449326"/>
            <a:ext cx="5629275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800" spc="-85" dirty="0"/>
              <a:t>Transitioning</a:t>
            </a:r>
            <a:r>
              <a:rPr sz="4800" spc="-110" dirty="0"/>
              <a:t> </a:t>
            </a:r>
            <a:r>
              <a:rPr sz="4800" spc="-60" dirty="0"/>
              <a:t>provisions</a:t>
            </a:r>
            <a:endParaRPr sz="4800"/>
          </a:p>
        </p:txBody>
      </p:sp>
      <p:sp>
        <p:nvSpPr>
          <p:cNvPr id="5" name="object 5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955"/>
              </a:lnSpc>
            </a:pPr>
            <a:r>
              <a:rPr lang="en-US" spc="-5"/>
              <a:t>Vinay Goyal</a:t>
            </a:r>
            <a:endParaRPr dirty="0"/>
          </a:p>
        </p:txBody>
      </p:sp>
      <p:sp>
        <p:nvSpPr>
          <p:cNvPr id="4" name="object 4"/>
          <p:cNvSpPr txBox="1"/>
          <p:nvPr/>
        </p:nvSpPr>
        <p:spPr>
          <a:xfrm>
            <a:off x="1084884" y="1482928"/>
            <a:ext cx="9807575" cy="271208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76555" indent="-364490">
              <a:lnSpc>
                <a:spcPts val="2735"/>
              </a:lnSpc>
              <a:spcBef>
                <a:spcPts val="100"/>
              </a:spcBef>
              <a:buClr>
                <a:srgbClr val="4E67C7"/>
              </a:buClr>
              <a:buFont typeface="Wingdings"/>
              <a:buChar char=""/>
              <a:tabLst>
                <a:tab pos="377190" algn="l"/>
              </a:tabLst>
            </a:pPr>
            <a:r>
              <a:rPr sz="2400" b="0" spc="-10" dirty="0">
                <a:latin typeface="Calibri Light"/>
                <a:cs typeface="Calibri Light"/>
              </a:rPr>
              <a:t>Grandfathering </a:t>
            </a:r>
            <a:r>
              <a:rPr sz="2400" b="0" dirty="0">
                <a:latin typeface="Calibri Light"/>
                <a:cs typeface="Calibri Light"/>
              </a:rPr>
              <a:t>is </a:t>
            </a:r>
            <a:r>
              <a:rPr sz="2400" b="0" spc="-5" dirty="0">
                <a:latin typeface="Calibri Light"/>
                <a:cs typeface="Calibri Light"/>
              </a:rPr>
              <a:t>applicable </a:t>
            </a:r>
            <a:r>
              <a:rPr sz="2400" b="0" spc="-10" dirty="0">
                <a:latin typeface="Calibri Light"/>
                <a:cs typeface="Calibri Light"/>
              </a:rPr>
              <a:t>only </a:t>
            </a:r>
            <a:r>
              <a:rPr sz="2400" b="0" spc="-25" dirty="0">
                <a:latin typeface="Calibri Light"/>
                <a:cs typeface="Calibri Light"/>
              </a:rPr>
              <a:t>for </a:t>
            </a:r>
            <a:r>
              <a:rPr sz="2400" b="0" spc="-10" dirty="0">
                <a:latin typeface="Calibri Light"/>
                <a:cs typeface="Calibri Light"/>
              </a:rPr>
              <a:t>determination </a:t>
            </a:r>
            <a:r>
              <a:rPr sz="2400" b="0" spc="-5" dirty="0">
                <a:latin typeface="Calibri Light"/>
                <a:cs typeface="Calibri Light"/>
              </a:rPr>
              <a:t>of whether </a:t>
            </a:r>
            <a:r>
              <a:rPr sz="2400" b="0" dirty="0">
                <a:latin typeface="Calibri Light"/>
                <a:cs typeface="Calibri Light"/>
              </a:rPr>
              <a:t>a </a:t>
            </a:r>
            <a:r>
              <a:rPr sz="2400" b="0" spc="-15" dirty="0">
                <a:latin typeface="Calibri Light"/>
                <a:cs typeface="Calibri Light"/>
              </a:rPr>
              <a:t>contract </a:t>
            </a:r>
            <a:r>
              <a:rPr sz="2400" b="0" spc="-5" dirty="0">
                <a:latin typeface="Calibri Light"/>
                <a:cs typeface="Calibri Light"/>
              </a:rPr>
              <a:t>is</a:t>
            </a:r>
            <a:r>
              <a:rPr sz="2400" b="0" spc="-35" dirty="0">
                <a:latin typeface="Calibri Light"/>
                <a:cs typeface="Calibri Light"/>
              </a:rPr>
              <a:t> </a:t>
            </a:r>
            <a:r>
              <a:rPr sz="2400" b="0" dirty="0">
                <a:latin typeface="Calibri Light"/>
                <a:cs typeface="Calibri Light"/>
              </a:rPr>
              <a:t>a</a:t>
            </a:r>
            <a:endParaRPr sz="2400">
              <a:latin typeface="Calibri Light"/>
              <a:cs typeface="Calibri Light"/>
            </a:endParaRPr>
          </a:p>
          <a:p>
            <a:pPr marL="376555">
              <a:lnSpc>
                <a:spcPts val="2735"/>
              </a:lnSpc>
            </a:pPr>
            <a:r>
              <a:rPr sz="2400" b="0" spc="-5" dirty="0">
                <a:latin typeface="Calibri Light"/>
                <a:cs typeface="Calibri Light"/>
              </a:rPr>
              <a:t>lease</a:t>
            </a:r>
            <a:endParaRPr sz="2400">
              <a:latin typeface="Calibri Light"/>
              <a:cs typeface="Calibri Light"/>
            </a:endParaRPr>
          </a:p>
          <a:p>
            <a:pPr marL="376555" indent="-364490">
              <a:lnSpc>
                <a:spcPct val="100000"/>
              </a:lnSpc>
              <a:spcBef>
                <a:spcPts val="1115"/>
              </a:spcBef>
              <a:buClr>
                <a:srgbClr val="4E67C7"/>
              </a:buClr>
              <a:buFont typeface="Wingdings"/>
              <a:buChar char=""/>
              <a:tabLst>
                <a:tab pos="377190" algn="l"/>
              </a:tabLst>
            </a:pPr>
            <a:r>
              <a:rPr sz="2400" b="0" spc="-10" dirty="0">
                <a:latin typeface="Calibri Light"/>
                <a:cs typeface="Calibri Light"/>
              </a:rPr>
              <a:t>That </a:t>
            </a:r>
            <a:r>
              <a:rPr sz="2400" b="0" spc="-5" dirty="0">
                <a:latin typeface="Calibri Light"/>
                <a:cs typeface="Calibri Light"/>
              </a:rPr>
              <a:t>is, </a:t>
            </a:r>
            <a:r>
              <a:rPr sz="2400" b="0" spc="-25" dirty="0">
                <a:latin typeface="Calibri Light"/>
                <a:cs typeface="Calibri Light"/>
              </a:rPr>
              <a:t>for </a:t>
            </a:r>
            <a:r>
              <a:rPr sz="2400" b="0" spc="-15" dirty="0">
                <a:latin typeface="Calibri Light"/>
                <a:cs typeface="Calibri Light"/>
              </a:rPr>
              <a:t>contracts </a:t>
            </a:r>
            <a:r>
              <a:rPr sz="2400" b="0" dirty="0">
                <a:latin typeface="Calibri Light"/>
                <a:cs typeface="Calibri Light"/>
              </a:rPr>
              <a:t>which </a:t>
            </a:r>
            <a:r>
              <a:rPr sz="2400" b="0" spc="-20" dirty="0">
                <a:latin typeface="Calibri Light"/>
                <a:cs typeface="Calibri Light"/>
              </a:rPr>
              <a:t>were </a:t>
            </a:r>
            <a:r>
              <a:rPr sz="2400" b="0" spc="-5" dirty="0">
                <a:latin typeface="Calibri Light"/>
                <a:cs typeface="Calibri Light"/>
              </a:rPr>
              <a:t>leases </a:t>
            </a:r>
            <a:r>
              <a:rPr sz="2400" b="0" dirty="0">
                <a:latin typeface="Calibri Light"/>
                <a:cs typeface="Calibri Light"/>
              </a:rPr>
              <a:t>under </a:t>
            </a:r>
            <a:r>
              <a:rPr sz="2400" b="0" spc="-5" dirty="0">
                <a:latin typeface="Calibri Light"/>
                <a:cs typeface="Calibri Light"/>
              </a:rPr>
              <a:t>IAS</a:t>
            </a:r>
            <a:r>
              <a:rPr sz="2400" b="0" spc="-15" dirty="0">
                <a:latin typeface="Calibri Light"/>
                <a:cs typeface="Calibri Light"/>
              </a:rPr>
              <a:t> </a:t>
            </a:r>
            <a:r>
              <a:rPr sz="2400" b="0" dirty="0">
                <a:latin typeface="Calibri Light"/>
                <a:cs typeface="Calibri Light"/>
              </a:rPr>
              <a:t>17</a:t>
            </a:r>
            <a:endParaRPr sz="2400">
              <a:latin typeface="Calibri Light"/>
              <a:cs typeface="Calibri Light"/>
            </a:endParaRPr>
          </a:p>
          <a:p>
            <a:pPr marL="579120" lvl="1" indent="-183515">
              <a:lnSpc>
                <a:spcPct val="100000"/>
              </a:lnSpc>
              <a:spcBef>
                <a:spcPts val="219"/>
              </a:spcBef>
              <a:buClr>
                <a:srgbClr val="4E67C7"/>
              </a:buClr>
              <a:buFont typeface="Calibri"/>
              <a:buChar char="◦"/>
              <a:tabLst>
                <a:tab pos="579755" algn="l"/>
              </a:tabLst>
            </a:pPr>
            <a:r>
              <a:rPr sz="1800" b="0" spc="-5" dirty="0">
                <a:latin typeface="Calibri Light"/>
                <a:cs typeface="Calibri Light"/>
              </a:rPr>
              <a:t>If </a:t>
            </a:r>
            <a:r>
              <a:rPr sz="1800" b="0" spc="-10" dirty="0">
                <a:latin typeface="Calibri Light"/>
                <a:cs typeface="Calibri Light"/>
              </a:rPr>
              <a:t>operating </a:t>
            </a:r>
            <a:r>
              <a:rPr sz="1800" b="0" dirty="0">
                <a:latin typeface="Calibri Light"/>
                <a:cs typeface="Calibri Light"/>
              </a:rPr>
              <a:t>lease, </a:t>
            </a:r>
            <a:r>
              <a:rPr sz="1800" b="0" spc="-5" dirty="0">
                <a:latin typeface="Calibri Light"/>
                <a:cs typeface="Calibri Light"/>
              </a:rPr>
              <a:t>on initial application, </a:t>
            </a:r>
            <a:r>
              <a:rPr sz="1800" b="0" dirty="0">
                <a:latin typeface="Calibri Light"/>
                <a:cs typeface="Calibri Light"/>
              </a:rPr>
              <a:t>lessee is </a:t>
            </a:r>
            <a:r>
              <a:rPr sz="1800" b="0" spc="-10" dirty="0">
                <a:latin typeface="Calibri Light"/>
                <a:cs typeface="Calibri Light"/>
              </a:rPr>
              <a:t>required to </a:t>
            </a:r>
            <a:r>
              <a:rPr sz="1800" b="0" dirty="0">
                <a:latin typeface="Calibri Light"/>
                <a:cs typeface="Calibri Light"/>
              </a:rPr>
              <a:t>bring </a:t>
            </a:r>
            <a:r>
              <a:rPr sz="1800" b="0" spc="-5" dirty="0">
                <a:latin typeface="Calibri Light"/>
                <a:cs typeface="Calibri Light"/>
              </a:rPr>
              <a:t>RTU asset </a:t>
            </a:r>
            <a:r>
              <a:rPr sz="1800" b="0" dirty="0">
                <a:latin typeface="Calibri Light"/>
                <a:cs typeface="Calibri Light"/>
              </a:rPr>
              <a:t>and </a:t>
            </a:r>
            <a:r>
              <a:rPr sz="1800" b="0" spc="-20" dirty="0">
                <a:latin typeface="Calibri Light"/>
                <a:cs typeface="Calibri Light"/>
              </a:rPr>
              <a:t>OTP</a:t>
            </a:r>
            <a:r>
              <a:rPr sz="1800" b="0" spc="150" dirty="0">
                <a:latin typeface="Calibri Light"/>
                <a:cs typeface="Calibri Light"/>
              </a:rPr>
              <a:t> </a:t>
            </a:r>
            <a:r>
              <a:rPr sz="1800" b="0" spc="-5" dirty="0">
                <a:latin typeface="Calibri Light"/>
                <a:cs typeface="Calibri Light"/>
              </a:rPr>
              <a:t>liability</a:t>
            </a:r>
            <a:endParaRPr sz="1800">
              <a:latin typeface="Calibri Light"/>
              <a:cs typeface="Calibri Light"/>
            </a:endParaRPr>
          </a:p>
          <a:p>
            <a:pPr marL="579120" lvl="1" indent="-183515">
              <a:lnSpc>
                <a:spcPct val="100000"/>
              </a:lnSpc>
              <a:spcBef>
                <a:spcPts val="385"/>
              </a:spcBef>
              <a:buClr>
                <a:srgbClr val="4E67C7"/>
              </a:buClr>
              <a:buFont typeface="Calibri"/>
              <a:buChar char="◦"/>
              <a:tabLst>
                <a:tab pos="579755" algn="l"/>
              </a:tabLst>
            </a:pPr>
            <a:r>
              <a:rPr sz="1800" b="0" spc="-20" dirty="0">
                <a:latin typeface="Calibri Light"/>
                <a:cs typeface="Calibri Light"/>
              </a:rPr>
              <a:t>Treatment </a:t>
            </a:r>
            <a:r>
              <a:rPr sz="1800" b="0" dirty="0">
                <a:latin typeface="Calibri Light"/>
                <a:cs typeface="Calibri Light"/>
              </a:rPr>
              <a:t>is the same as </a:t>
            </a:r>
            <a:r>
              <a:rPr sz="1800" b="0" spc="-5" dirty="0">
                <a:latin typeface="Calibri Light"/>
                <a:cs typeface="Calibri Light"/>
              </a:rPr>
              <a:t>change </a:t>
            </a:r>
            <a:r>
              <a:rPr sz="1800" b="0" dirty="0">
                <a:latin typeface="Calibri Light"/>
                <a:cs typeface="Calibri Light"/>
              </a:rPr>
              <a:t>in </a:t>
            </a:r>
            <a:r>
              <a:rPr sz="1800" b="0" spc="-5" dirty="0">
                <a:latin typeface="Calibri Light"/>
                <a:cs typeface="Calibri Light"/>
              </a:rPr>
              <a:t>accounting policy </a:t>
            </a:r>
            <a:r>
              <a:rPr sz="1800" b="0" dirty="0">
                <a:latin typeface="Calibri Light"/>
                <a:cs typeface="Calibri Light"/>
              </a:rPr>
              <a:t>– </a:t>
            </a:r>
            <a:r>
              <a:rPr sz="1800" b="0" spc="-10" dirty="0">
                <a:latin typeface="Calibri Light"/>
                <a:cs typeface="Calibri Light"/>
              </a:rPr>
              <a:t>requiring </a:t>
            </a:r>
            <a:r>
              <a:rPr sz="1800" b="0" spc="-15" dirty="0">
                <a:latin typeface="Calibri Light"/>
                <a:cs typeface="Calibri Light"/>
              </a:rPr>
              <a:t>restatement </a:t>
            </a:r>
            <a:r>
              <a:rPr sz="1800" b="0" spc="-5" dirty="0">
                <a:latin typeface="Calibri Light"/>
                <a:cs typeface="Calibri Light"/>
              </a:rPr>
              <a:t>of opening</a:t>
            </a:r>
            <a:r>
              <a:rPr sz="1800" b="0" spc="120" dirty="0">
                <a:latin typeface="Calibri Light"/>
                <a:cs typeface="Calibri Light"/>
              </a:rPr>
              <a:t> </a:t>
            </a:r>
            <a:r>
              <a:rPr sz="1800" b="0" spc="-5" dirty="0">
                <a:latin typeface="Calibri Light"/>
                <a:cs typeface="Calibri Light"/>
              </a:rPr>
              <a:t>position</a:t>
            </a:r>
            <a:endParaRPr sz="1800">
              <a:latin typeface="Calibri Light"/>
              <a:cs typeface="Calibri Light"/>
            </a:endParaRPr>
          </a:p>
          <a:p>
            <a:pPr marL="376555" marR="320040" indent="-364490">
              <a:lnSpc>
                <a:spcPts val="2590"/>
              </a:lnSpc>
              <a:spcBef>
                <a:spcPts val="1610"/>
              </a:spcBef>
              <a:buClr>
                <a:srgbClr val="4E67C7"/>
              </a:buClr>
              <a:buFont typeface="Wingdings"/>
              <a:buChar char=""/>
              <a:tabLst>
                <a:tab pos="377190" algn="l"/>
              </a:tabLst>
            </a:pPr>
            <a:r>
              <a:rPr sz="2400" b="0" spc="-25" dirty="0">
                <a:latin typeface="Calibri Light"/>
                <a:cs typeface="Calibri Light"/>
              </a:rPr>
              <a:t>Alternatively, </a:t>
            </a:r>
            <a:r>
              <a:rPr sz="2400" b="0" dirty="0">
                <a:latin typeface="Calibri Light"/>
                <a:cs typeface="Calibri Light"/>
              </a:rPr>
              <a:t>an </a:t>
            </a:r>
            <a:r>
              <a:rPr sz="2400" b="0" spc="-5" dirty="0">
                <a:latin typeface="Calibri Light"/>
                <a:cs typeface="Calibri Light"/>
              </a:rPr>
              <a:t>en-bloc </a:t>
            </a:r>
            <a:r>
              <a:rPr sz="2400" b="0" spc="-10" dirty="0">
                <a:latin typeface="Calibri Light"/>
                <a:cs typeface="Calibri Light"/>
              </a:rPr>
              <a:t>alternative </a:t>
            </a:r>
            <a:r>
              <a:rPr sz="2400" b="0" dirty="0">
                <a:latin typeface="Calibri Light"/>
                <a:cs typeface="Calibri Light"/>
              </a:rPr>
              <a:t>is </a:t>
            </a:r>
            <a:r>
              <a:rPr sz="2400" b="0" spc="-10" dirty="0">
                <a:latin typeface="Calibri Light"/>
                <a:cs typeface="Calibri Light"/>
              </a:rPr>
              <a:t>allowed, by </a:t>
            </a:r>
            <a:r>
              <a:rPr sz="2400" b="0" spc="-5" dirty="0">
                <a:latin typeface="Calibri Light"/>
                <a:cs typeface="Calibri Light"/>
              </a:rPr>
              <a:t>adjusting </a:t>
            </a:r>
            <a:r>
              <a:rPr sz="2400" b="0" dirty="0">
                <a:latin typeface="Calibri Light"/>
                <a:cs typeface="Calibri Light"/>
              </a:rPr>
              <a:t>the </a:t>
            </a:r>
            <a:r>
              <a:rPr sz="2400" b="0" spc="-10" dirty="0">
                <a:latin typeface="Calibri Light"/>
                <a:cs typeface="Calibri Light"/>
              </a:rPr>
              <a:t>cumulative  </a:t>
            </a:r>
            <a:r>
              <a:rPr sz="2400" b="0" spc="-25" dirty="0">
                <a:latin typeface="Calibri Light"/>
                <a:cs typeface="Calibri Light"/>
              </a:rPr>
              <a:t>effect </a:t>
            </a:r>
            <a:r>
              <a:rPr sz="2400" b="0" spc="-5" dirty="0">
                <a:latin typeface="Calibri Light"/>
                <a:cs typeface="Calibri Light"/>
              </a:rPr>
              <a:t>of applying </a:t>
            </a:r>
            <a:r>
              <a:rPr sz="2400" b="0" dirty="0">
                <a:latin typeface="Calibri Light"/>
                <a:cs typeface="Calibri Light"/>
              </a:rPr>
              <a:t>the</a:t>
            </a:r>
            <a:r>
              <a:rPr sz="2400" b="0" spc="-15" dirty="0">
                <a:latin typeface="Calibri Light"/>
                <a:cs typeface="Calibri Light"/>
              </a:rPr>
              <a:t> standard</a:t>
            </a:r>
            <a:endParaRPr sz="2400">
              <a:latin typeface="Calibri Light"/>
              <a:cs typeface="Calibri Light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188719" y="1389888"/>
            <a:ext cx="9966960" cy="0"/>
          </a:xfrm>
          <a:custGeom>
            <a:avLst/>
            <a:gdLst/>
            <a:ahLst/>
            <a:cxnLst/>
            <a:rect l="l" t="t" r="r" b="b"/>
            <a:pathLst>
              <a:path w="9966960">
                <a:moveTo>
                  <a:pt x="0" y="0"/>
                </a:moveTo>
                <a:lnTo>
                  <a:pt x="9966960" y="0"/>
                </a:lnTo>
              </a:path>
            </a:pathLst>
          </a:custGeom>
          <a:ln w="6096">
            <a:solidFill>
              <a:srgbClr val="7E7E7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12395" rIns="0" bIns="0" rtlCol="0">
            <a:spAutoFit/>
          </a:bodyPr>
          <a:lstStyle/>
          <a:p>
            <a:pPr marL="12700" marR="5080">
              <a:lnSpc>
                <a:spcPts val="4390"/>
              </a:lnSpc>
              <a:spcBef>
                <a:spcPts val="885"/>
              </a:spcBef>
            </a:pPr>
            <a:r>
              <a:rPr spc="-50" dirty="0"/>
              <a:t>Computing </a:t>
            </a:r>
            <a:r>
              <a:rPr spc="-40" dirty="0"/>
              <a:t>the </a:t>
            </a:r>
            <a:r>
              <a:rPr spc="-60" dirty="0"/>
              <a:t>discounted </a:t>
            </a:r>
            <a:r>
              <a:rPr spc="-55" dirty="0"/>
              <a:t>value </a:t>
            </a:r>
            <a:r>
              <a:rPr spc="-25" dirty="0"/>
              <a:t>of</a:t>
            </a:r>
            <a:r>
              <a:rPr spc="-350" dirty="0"/>
              <a:t> </a:t>
            </a:r>
            <a:r>
              <a:rPr spc="-45" dirty="0"/>
              <a:t>lease  </a:t>
            </a:r>
            <a:r>
              <a:rPr spc="-70" dirty="0"/>
              <a:t>rentals</a:t>
            </a:r>
          </a:p>
        </p:txBody>
      </p:sp>
      <p:sp>
        <p:nvSpPr>
          <p:cNvPr id="5" name="object 5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955"/>
              </a:lnSpc>
            </a:pPr>
            <a:r>
              <a:rPr lang="en-US" spc="-5"/>
              <a:t>Vinay Goyal</a:t>
            </a:r>
            <a:endParaRPr dirty="0"/>
          </a:p>
        </p:txBody>
      </p:sp>
      <p:sp>
        <p:nvSpPr>
          <p:cNvPr id="4" name="object 4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58750">
              <a:lnSpc>
                <a:spcPts val="2160"/>
              </a:lnSpc>
              <a:spcBef>
                <a:spcPts val="105"/>
              </a:spcBef>
            </a:pPr>
            <a:r>
              <a:rPr sz="2000" spc="-5" dirty="0">
                <a:solidFill>
                  <a:srgbClr val="404040"/>
                </a:solidFill>
              </a:rPr>
              <a:t>The Standard, </a:t>
            </a:r>
            <a:r>
              <a:rPr sz="2000" spc="-15" dirty="0">
                <a:solidFill>
                  <a:srgbClr val="404040"/>
                </a:solidFill>
              </a:rPr>
              <a:t>from </a:t>
            </a:r>
            <a:r>
              <a:rPr sz="2000" spc="-5" dirty="0">
                <a:solidFill>
                  <a:srgbClr val="404040"/>
                </a:solidFill>
              </a:rPr>
              <a:t>lessee </a:t>
            </a:r>
            <a:r>
              <a:rPr sz="2000" spc="-10" dirty="0">
                <a:solidFill>
                  <a:srgbClr val="404040"/>
                </a:solidFill>
              </a:rPr>
              <a:t>perspective, </a:t>
            </a:r>
            <a:r>
              <a:rPr sz="2000" spc="-5" dirty="0">
                <a:solidFill>
                  <a:srgbClr val="404040"/>
                </a:solidFill>
              </a:rPr>
              <a:t>uses </a:t>
            </a:r>
            <a:r>
              <a:rPr sz="2000" dirty="0">
                <a:solidFill>
                  <a:srgbClr val="404040"/>
                </a:solidFill>
              </a:rPr>
              <a:t>the </a:t>
            </a:r>
            <a:r>
              <a:rPr sz="2000" spc="-5" dirty="0">
                <a:solidFill>
                  <a:srgbClr val="404040"/>
                </a:solidFill>
              </a:rPr>
              <a:t>term “lease </a:t>
            </a:r>
            <a:r>
              <a:rPr sz="2000" spc="-25" dirty="0">
                <a:solidFill>
                  <a:srgbClr val="404040"/>
                </a:solidFill>
              </a:rPr>
              <a:t>payments”, </a:t>
            </a:r>
            <a:r>
              <a:rPr sz="2000" spc="-5" dirty="0">
                <a:solidFill>
                  <a:srgbClr val="404040"/>
                </a:solidFill>
              </a:rPr>
              <a:t>which </a:t>
            </a:r>
            <a:r>
              <a:rPr sz="2000" dirty="0">
                <a:solidFill>
                  <a:srgbClr val="404040"/>
                </a:solidFill>
              </a:rPr>
              <a:t>is </a:t>
            </a:r>
            <a:r>
              <a:rPr sz="2000" spc="-5" dirty="0">
                <a:solidFill>
                  <a:srgbClr val="404040"/>
                </a:solidFill>
              </a:rPr>
              <a:t>similar</a:t>
            </a:r>
            <a:r>
              <a:rPr sz="2000" spc="155" dirty="0">
                <a:solidFill>
                  <a:srgbClr val="404040"/>
                </a:solidFill>
              </a:rPr>
              <a:t> </a:t>
            </a:r>
            <a:r>
              <a:rPr sz="2000" spc="-10" dirty="0">
                <a:solidFill>
                  <a:srgbClr val="404040"/>
                </a:solidFill>
              </a:rPr>
              <a:t>to</a:t>
            </a:r>
            <a:endParaRPr sz="2000"/>
          </a:p>
          <a:p>
            <a:pPr marL="158750">
              <a:lnSpc>
                <a:spcPts val="2160"/>
              </a:lnSpc>
            </a:pPr>
            <a:r>
              <a:rPr sz="2000" spc="-5" dirty="0">
                <a:solidFill>
                  <a:srgbClr val="404040"/>
                </a:solidFill>
              </a:rPr>
              <a:t>“minimum lease </a:t>
            </a:r>
            <a:r>
              <a:rPr sz="2000" spc="-10" dirty="0">
                <a:solidFill>
                  <a:srgbClr val="404040"/>
                </a:solidFill>
              </a:rPr>
              <a:t>payments” </a:t>
            </a:r>
            <a:r>
              <a:rPr sz="2000" spc="-5" dirty="0">
                <a:solidFill>
                  <a:srgbClr val="404040"/>
                </a:solidFill>
              </a:rPr>
              <a:t>under </a:t>
            </a:r>
            <a:r>
              <a:rPr sz="2000" dirty="0">
                <a:solidFill>
                  <a:srgbClr val="404040"/>
                </a:solidFill>
              </a:rPr>
              <a:t>the </a:t>
            </a:r>
            <a:r>
              <a:rPr sz="2000" spc="-10" dirty="0">
                <a:solidFill>
                  <a:srgbClr val="404040"/>
                </a:solidFill>
              </a:rPr>
              <a:t>existing</a:t>
            </a:r>
            <a:r>
              <a:rPr sz="2000" spc="20" dirty="0">
                <a:solidFill>
                  <a:srgbClr val="404040"/>
                </a:solidFill>
              </a:rPr>
              <a:t> </a:t>
            </a:r>
            <a:r>
              <a:rPr sz="2000" spc="-10" dirty="0">
                <a:solidFill>
                  <a:srgbClr val="404040"/>
                </a:solidFill>
              </a:rPr>
              <a:t>standards.</a:t>
            </a:r>
            <a:endParaRPr sz="2000"/>
          </a:p>
          <a:p>
            <a:pPr marL="158750">
              <a:lnSpc>
                <a:spcPts val="2385"/>
              </a:lnSpc>
              <a:spcBef>
                <a:spcPts val="925"/>
              </a:spcBef>
            </a:pPr>
            <a:r>
              <a:rPr sz="2000" spc="-5" dirty="0">
                <a:solidFill>
                  <a:srgbClr val="404040"/>
                </a:solidFill>
              </a:rPr>
              <a:t>The </a:t>
            </a:r>
            <a:r>
              <a:rPr sz="2000" spc="-10" dirty="0">
                <a:solidFill>
                  <a:srgbClr val="404040"/>
                </a:solidFill>
              </a:rPr>
              <a:t>present </a:t>
            </a:r>
            <a:r>
              <a:rPr sz="2000" spc="-5" dirty="0">
                <a:solidFill>
                  <a:srgbClr val="404040"/>
                </a:solidFill>
              </a:rPr>
              <a:t>value of </a:t>
            </a:r>
            <a:r>
              <a:rPr sz="2000" dirty="0">
                <a:solidFill>
                  <a:srgbClr val="404040"/>
                </a:solidFill>
              </a:rPr>
              <a:t>lease </a:t>
            </a:r>
            <a:r>
              <a:rPr sz="2000" spc="-10" dirty="0">
                <a:solidFill>
                  <a:srgbClr val="404040"/>
                </a:solidFill>
              </a:rPr>
              <a:t>rentals, </a:t>
            </a:r>
            <a:r>
              <a:rPr sz="2000" dirty="0">
                <a:solidFill>
                  <a:srgbClr val="404040"/>
                </a:solidFill>
              </a:rPr>
              <a:t>in </a:t>
            </a:r>
            <a:r>
              <a:rPr sz="2000" spc="-5" dirty="0">
                <a:solidFill>
                  <a:srgbClr val="404040"/>
                </a:solidFill>
              </a:rPr>
              <a:t>case of </a:t>
            </a:r>
            <a:r>
              <a:rPr sz="2000" dirty="0">
                <a:solidFill>
                  <a:srgbClr val="404040"/>
                </a:solidFill>
              </a:rPr>
              <a:t>the lessee, is </a:t>
            </a:r>
            <a:r>
              <a:rPr sz="2000" spc="-5" dirty="0">
                <a:solidFill>
                  <a:srgbClr val="404040"/>
                </a:solidFill>
              </a:rPr>
              <a:t>based</a:t>
            </a:r>
            <a:r>
              <a:rPr sz="2000" spc="60" dirty="0">
                <a:solidFill>
                  <a:srgbClr val="404040"/>
                </a:solidFill>
              </a:rPr>
              <a:t> </a:t>
            </a:r>
            <a:r>
              <a:rPr sz="2000" spc="-5" dirty="0">
                <a:solidFill>
                  <a:srgbClr val="404040"/>
                </a:solidFill>
              </a:rPr>
              <a:t>on</a:t>
            </a:r>
            <a:endParaRPr sz="2000"/>
          </a:p>
          <a:p>
            <a:pPr marL="450850" marR="5080" indent="-182880">
              <a:lnSpc>
                <a:spcPct val="80000"/>
              </a:lnSpc>
              <a:spcBef>
                <a:spcPts val="415"/>
              </a:spcBef>
              <a:buClr>
                <a:srgbClr val="4E67C7"/>
              </a:buClr>
              <a:buChar char="◦"/>
              <a:tabLst>
                <a:tab pos="452120" algn="l"/>
              </a:tabLst>
            </a:pPr>
            <a:r>
              <a:rPr sz="1800" spc="-5" dirty="0">
                <a:solidFill>
                  <a:srgbClr val="404040"/>
                </a:solidFill>
              </a:rPr>
              <a:t>Lease components </a:t>
            </a:r>
            <a:r>
              <a:rPr sz="1800" spc="-30" dirty="0">
                <a:solidFill>
                  <a:srgbClr val="404040"/>
                </a:solidFill>
              </a:rPr>
              <a:t>only, </a:t>
            </a:r>
            <a:r>
              <a:rPr sz="1800" spc="-15" dirty="0">
                <a:solidFill>
                  <a:srgbClr val="404040"/>
                </a:solidFill>
              </a:rPr>
              <a:t>keeping </a:t>
            </a:r>
            <a:r>
              <a:rPr sz="1800" dirty="0">
                <a:solidFill>
                  <a:srgbClr val="404040"/>
                </a:solidFill>
              </a:rPr>
              <a:t>non-lease </a:t>
            </a:r>
            <a:r>
              <a:rPr sz="1800" spc="-5" dirty="0">
                <a:solidFill>
                  <a:srgbClr val="404040"/>
                </a:solidFill>
              </a:rPr>
              <a:t>components outside, unless </a:t>
            </a:r>
            <a:r>
              <a:rPr sz="1800" dirty="0">
                <a:solidFill>
                  <a:srgbClr val="404040"/>
                </a:solidFill>
              </a:rPr>
              <a:t>the lessee </a:t>
            </a:r>
            <a:r>
              <a:rPr sz="1800" spc="-5" dirty="0">
                <a:solidFill>
                  <a:srgbClr val="404040"/>
                </a:solidFill>
              </a:rPr>
              <a:t>elects </a:t>
            </a:r>
            <a:r>
              <a:rPr sz="1800" spc="-10" dirty="0">
                <a:solidFill>
                  <a:srgbClr val="404040"/>
                </a:solidFill>
              </a:rPr>
              <a:t>to combine </a:t>
            </a:r>
            <a:r>
              <a:rPr sz="1800" dirty="0">
                <a:solidFill>
                  <a:srgbClr val="404040"/>
                </a:solidFill>
              </a:rPr>
              <a:t>the  </a:t>
            </a:r>
            <a:r>
              <a:rPr sz="1800" spc="-10" dirty="0">
                <a:solidFill>
                  <a:srgbClr val="404040"/>
                </a:solidFill>
              </a:rPr>
              <a:t>two</a:t>
            </a:r>
            <a:endParaRPr sz="1800"/>
          </a:p>
          <a:p>
            <a:pPr marL="158750" marR="361315">
              <a:lnSpc>
                <a:spcPts val="1920"/>
              </a:lnSpc>
              <a:spcBef>
                <a:spcPts val="1575"/>
              </a:spcBef>
            </a:pPr>
            <a:r>
              <a:rPr sz="2000" spc="-5" dirty="0">
                <a:solidFill>
                  <a:srgbClr val="404040"/>
                </a:solidFill>
              </a:rPr>
              <a:t>Since </a:t>
            </a:r>
            <a:r>
              <a:rPr sz="2000" dirty="0">
                <a:solidFill>
                  <a:srgbClr val="404040"/>
                </a:solidFill>
              </a:rPr>
              <a:t>a lease is </a:t>
            </a:r>
            <a:r>
              <a:rPr sz="2000" spc="-10" dirty="0">
                <a:solidFill>
                  <a:srgbClr val="404040"/>
                </a:solidFill>
              </a:rPr>
              <a:t>conveying </a:t>
            </a:r>
            <a:r>
              <a:rPr sz="2000" dirty="0">
                <a:solidFill>
                  <a:srgbClr val="404040"/>
                </a:solidFill>
              </a:rPr>
              <a:t>the </a:t>
            </a:r>
            <a:r>
              <a:rPr sz="2000" spc="-5" dirty="0">
                <a:solidFill>
                  <a:srgbClr val="404040"/>
                </a:solidFill>
              </a:rPr>
              <a:t>right of use, </a:t>
            </a:r>
            <a:r>
              <a:rPr sz="2000" dirty="0">
                <a:solidFill>
                  <a:srgbClr val="404040"/>
                </a:solidFill>
              </a:rPr>
              <a:t>the </a:t>
            </a:r>
            <a:r>
              <a:rPr sz="2000" spc="-10" dirty="0">
                <a:solidFill>
                  <a:srgbClr val="404040"/>
                </a:solidFill>
              </a:rPr>
              <a:t>consideration </a:t>
            </a:r>
            <a:r>
              <a:rPr sz="2000" spc="-5" dirty="0">
                <a:solidFill>
                  <a:srgbClr val="404040"/>
                </a:solidFill>
              </a:rPr>
              <a:t>pertaining </a:t>
            </a:r>
            <a:r>
              <a:rPr sz="2000" spc="-15" dirty="0">
                <a:solidFill>
                  <a:srgbClr val="404040"/>
                </a:solidFill>
              </a:rPr>
              <a:t>to </a:t>
            </a:r>
            <a:r>
              <a:rPr sz="2000" spc="-5" dirty="0">
                <a:solidFill>
                  <a:srgbClr val="404040"/>
                </a:solidFill>
              </a:rPr>
              <a:t>something </a:t>
            </a:r>
            <a:r>
              <a:rPr sz="2000" dirty="0">
                <a:solidFill>
                  <a:srgbClr val="404040"/>
                </a:solidFill>
              </a:rPr>
              <a:t>which is  </a:t>
            </a:r>
            <a:r>
              <a:rPr sz="2000" spc="-5" dirty="0">
                <a:solidFill>
                  <a:srgbClr val="404040"/>
                </a:solidFill>
              </a:rPr>
              <a:t>not </a:t>
            </a:r>
            <a:r>
              <a:rPr sz="2000" spc="-20" dirty="0">
                <a:solidFill>
                  <a:srgbClr val="404040"/>
                </a:solidFill>
              </a:rPr>
              <a:t>for </a:t>
            </a:r>
            <a:r>
              <a:rPr sz="2000" dirty="0">
                <a:solidFill>
                  <a:srgbClr val="404040"/>
                </a:solidFill>
              </a:rPr>
              <a:t>the </a:t>
            </a:r>
            <a:r>
              <a:rPr sz="2000" spc="-5" dirty="0">
                <a:solidFill>
                  <a:srgbClr val="404040"/>
                </a:solidFill>
              </a:rPr>
              <a:t>right </a:t>
            </a:r>
            <a:r>
              <a:rPr sz="2000" spc="-10" dirty="0">
                <a:solidFill>
                  <a:srgbClr val="404040"/>
                </a:solidFill>
              </a:rPr>
              <a:t>to </a:t>
            </a:r>
            <a:r>
              <a:rPr sz="2000" dirty="0">
                <a:solidFill>
                  <a:srgbClr val="404040"/>
                </a:solidFill>
              </a:rPr>
              <a:t>use </a:t>
            </a:r>
            <a:r>
              <a:rPr sz="2000" spc="-15" dirty="0">
                <a:solidFill>
                  <a:srgbClr val="404040"/>
                </a:solidFill>
              </a:rPr>
              <a:t>may </a:t>
            </a:r>
            <a:r>
              <a:rPr sz="2000" spc="-5" dirty="0">
                <a:solidFill>
                  <a:srgbClr val="404040"/>
                </a:solidFill>
              </a:rPr>
              <a:t>be </a:t>
            </a:r>
            <a:r>
              <a:rPr sz="2000" spc="-15" dirty="0">
                <a:solidFill>
                  <a:srgbClr val="404040"/>
                </a:solidFill>
              </a:rPr>
              <a:t>regarded </a:t>
            </a:r>
            <a:r>
              <a:rPr sz="2000" dirty="0">
                <a:solidFill>
                  <a:srgbClr val="404040"/>
                </a:solidFill>
              </a:rPr>
              <a:t>as non-lease</a:t>
            </a:r>
            <a:r>
              <a:rPr sz="2000" spc="20" dirty="0">
                <a:solidFill>
                  <a:srgbClr val="404040"/>
                </a:solidFill>
              </a:rPr>
              <a:t> </a:t>
            </a:r>
            <a:r>
              <a:rPr sz="2000" spc="-10" dirty="0">
                <a:solidFill>
                  <a:srgbClr val="404040"/>
                </a:solidFill>
              </a:rPr>
              <a:t>component</a:t>
            </a:r>
            <a:endParaRPr sz="2000"/>
          </a:p>
          <a:p>
            <a:pPr marL="450850" indent="-183515">
              <a:lnSpc>
                <a:spcPct val="100000"/>
              </a:lnSpc>
              <a:buClr>
                <a:srgbClr val="4E67C7"/>
              </a:buClr>
              <a:buChar char="◦"/>
              <a:tabLst>
                <a:tab pos="452120" algn="l"/>
              </a:tabLst>
            </a:pPr>
            <a:r>
              <a:rPr sz="1800" spc="-5" dirty="0">
                <a:solidFill>
                  <a:srgbClr val="404040"/>
                </a:solidFill>
              </a:rPr>
              <a:t>Maintenance</a:t>
            </a:r>
            <a:r>
              <a:rPr sz="1800" spc="20" dirty="0">
                <a:solidFill>
                  <a:srgbClr val="404040"/>
                </a:solidFill>
              </a:rPr>
              <a:t> </a:t>
            </a:r>
            <a:r>
              <a:rPr sz="1800" spc="-10" dirty="0">
                <a:solidFill>
                  <a:srgbClr val="404040"/>
                </a:solidFill>
              </a:rPr>
              <a:t>charges</a:t>
            </a:r>
            <a:endParaRPr sz="1800"/>
          </a:p>
          <a:p>
            <a:pPr marL="450850" indent="-183515">
              <a:lnSpc>
                <a:spcPct val="100000"/>
              </a:lnSpc>
              <a:spcBef>
                <a:spcPts val="170"/>
              </a:spcBef>
              <a:buClr>
                <a:srgbClr val="4E67C7"/>
              </a:buClr>
              <a:buChar char="◦"/>
              <a:tabLst>
                <a:tab pos="452120" algn="l"/>
              </a:tabLst>
            </a:pPr>
            <a:r>
              <a:rPr sz="1800" spc="-5" dirty="0">
                <a:solidFill>
                  <a:srgbClr val="404040"/>
                </a:solidFill>
              </a:rPr>
              <a:t>Insurance</a:t>
            </a:r>
            <a:r>
              <a:rPr sz="1800" spc="-10" dirty="0">
                <a:solidFill>
                  <a:srgbClr val="404040"/>
                </a:solidFill>
              </a:rPr>
              <a:t> </a:t>
            </a:r>
            <a:r>
              <a:rPr sz="1800" spc="-5" dirty="0">
                <a:solidFill>
                  <a:srgbClr val="404040"/>
                </a:solidFill>
              </a:rPr>
              <a:t>charges</a:t>
            </a:r>
            <a:endParaRPr sz="1800"/>
          </a:p>
          <a:p>
            <a:pPr marL="158750">
              <a:lnSpc>
                <a:spcPts val="2385"/>
              </a:lnSpc>
              <a:spcBef>
                <a:spcPts val="1105"/>
              </a:spcBef>
            </a:pPr>
            <a:r>
              <a:rPr sz="2000" spc="-10" dirty="0">
                <a:solidFill>
                  <a:srgbClr val="404040"/>
                </a:solidFill>
              </a:rPr>
              <a:t>For </a:t>
            </a:r>
            <a:r>
              <a:rPr sz="2000" spc="-5" dirty="0">
                <a:solidFill>
                  <a:srgbClr val="404040"/>
                </a:solidFill>
              </a:rPr>
              <a:t>being </a:t>
            </a:r>
            <a:r>
              <a:rPr sz="2000" spc="-15" dirty="0">
                <a:solidFill>
                  <a:srgbClr val="404040"/>
                </a:solidFill>
              </a:rPr>
              <a:t>treated </a:t>
            </a:r>
            <a:r>
              <a:rPr sz="2000" dirty="0">
                <a:solidFill>
                  <a:srgbClr val="404040"/>
                </a:solidFill>
              </a:rPr>
              <a:t>as non-lease</a:t>
            </a:r>
            <a:r>
              <a:rPr sz="2000" spc="5" dirty="0">
                <a:solidFill>
                  <a:srgbClr val="404040"/>
                </a:solidFill>
              </a:rPr>
              <a:t> </a:t>
            </a:r>
            <a:r>
              <a:rPr sz="2000" spc="-5" dirty="0">
                <a:solidFill>
                  <a:srgbClr val="404040"/>
                </a:solidFill>
              </a:rPr>
              <a:t>components</a:t>
            </a:r>
            <a:endParaRPr sz="2000"/>
          </a:p>
          <a:p>
            <a:pPr marL="450850" indent="-183515">
              <a:lnSpc>
                <a:spcPts val="2145"/>
              </a:lnSpc>
              <a:buClr>
                <a:srgbClr val="4E67C7"/>
              </a:buClr>
              <a:buChar char="◦"/>
              <a:tabLst>
                <a:tab pos="452120" algn="l"/>
              </a:tabLst>
            </a:pPr>
            <a:r>
              <a:rPr sz="1800" spc="-5" dirty="0">
                <a:solidFill>
                  <a:srgbClr val="404040"/>
                </a:solidFill>
              </a:rPr>
              <a:t>The component must not be pertaining </a:t>
            </a:r>
            <a:r>
              <a:rPr sz="1800" spc="-10" dirty="0">
                <a:solidFill>
                  <a:srgbClr val="404040"/>
                </a:solidFill>
              </a:rPr>
              <a:t>to </a:t>
            </a:r>
            <a:r>
              <a:rPr sz="1800" spc="-5" dirty="0">
                <a:solidFill>
                  <a:srgbClr val="404040"/>
                </a:solidFill>
              </a:rPr>
              <a:t>right </a:t>
            </a:r>
            <a:r>
              <a:rPr sz="1800" spc="-10" dirty="0">
                <a:solidFill>
                  <a:srgbClr val="404040"/>
                </a:solidFill>
              </a:rPr>
              <a:t>to</a:t>
            </a:r>
            <a:r>
              <a:rPr sz="1800" spc="70" dirty="0">
                <a:solidFill>
                  <a:srgbClr val="404040"/>
                </a:solidFill>
              </a:rPr>
              <a:t> </a:t>
            </a:r>
            <a:r>
              <a:rPr sz="1800" spc="-5" dirty="0">
                <a:solidFill>
                  <a:srgbClr val="404040"/>
                </a:solidFill>
              </a:rPr>
              <a:t>use</a:t>
            </a:r>
            <a:endParaRPr sz="1800"/>
          </a:p>
          <a:p>
            <a:pPr marL="450850" marR="1114425" indent="-182880">
              <a:lnSpc>
                <a:spcPct val="80000"/>
              </a:lnSpc>
              <a:spcBef>
                <a:spcPts val="600"/>
              </a:spcBef>
              <a:buClr>
                <a:srgbClr val="4E67C7"/>
              </a:buClr>
              <a:buChar char="◦"/>
              <a:tabLst>
                <a:tab pos="452120" algn="l"/>
              </a:tabLst>
            </a:pPr>
            <a:r>
              <a:rPr sz="1800" spc="-5" dirty="0">
                <a:solidFill>
                  <a:srgbClr val="404040"/>
                </a:solidFill>
              </a:rPr>
              <a:t>Must be independent of </a:t>
            </a:r>
            <a:r>
              <a:rPr sz="1800" dirty="0">
                <a:solidFill>
                  <a:srgbClr val="404040"/>
                </a:solidFill>
              </a:rPr>
              <a:t>the </a:t>
            </a:r>
            <a:r>
              <a:rPr sz="1800" spc="-5" dirty="0">
                <a:solidFill>
                  <a:srgbClr val="404040"/>
                </a:solidFill>
              </a:rPr>
              <a:t>right </a:t>
            </a:r>
            <a:r>
              <a:rPr sz="1800" spc="-10" dirty="0">
                <a:solidFill>
                  <a:srgbClr val="404040"/>
                </a:solidFill>
              </a:rPr>
              <a:t>to </a:t>
            </a:r>
            <a:r>
              <a:rPr sz="1800" spc="-5" dirty="0">
                <a:solidFill>
                  <a:srgbClr val="404040"/>
                </a:solidFill>
              </a:rPr>
              <a:t>use, with </a:t>
            </a:r>
            <a:r>
              <a:rPr sz="1800" dirty="0">
                <a:solidFill>
                  <a:srgbClr val="404040"/>
                </a:solidFill>
              </a:rPr>
              <a:t>the lessee </a:t>
            </a:r>
            <a:r>
              <a:rPr sz="1800" spc="-5" dirty="0">
                <a:solidFill>
                  <a:srgbClr val="404040"/>
                </a:solidFill>
              </a:rPr>
              <a:t>having </a:t>
            </a:r>
            <a:r>
              <a:rPr sz="1800" dirty="0">
                <a:solidFill>
                  <a:srgbClr val="404040"/>
                </a:solidFill>
              </a:rPr>
              <a:t>the </a:t>
            </a:r>
            <a:r>
              <a:rPr sz="1800" spc="-5" dirty="0">
                <a:solidFill>
                  <a:srgbClr val="404040"/>
                </a:solidFill>
              </a:rPr>
              <a:t>option of acquiring such  components </a:t>
            </a:r>
            <a:r>
              <a:rPr sz="1800" spc="-10" dirty="0">
                <a:solidFill>
                  <a:srgbClr val="404040"/>
                </a:solidFill>
              </a:rPr>
              <a:t>from any</a:t>
            </a:r>
            <a:r>
              <a:rPr sz="1800" spc="5" dirty="0">
                <a:solidFill>
                  <a:srgbClr val="404040"/>
                </a:solidFill>
              </a:rPr>
              <a:t> </a:t>
            </a:r>
            <a:r>
              <a:rPr sz="1800" spc="-5" dirty="0">
                <a:solidFill>
                  <a:srgbClr val="404040"/>
                </a:solidFill>
              </a:rPr>
              <a:t>vendor</a:t>
            </a:r>
            <a:endParaRPr sz="1800"/>
          </a:p>
          <a:p>
            <a:pPr marL="450850" indent="-183515">
              <a:lnSpc>
                <a:spcPct val="100000"/>
              </a:lnSpc>
              <a:spcBef>
                <a:spcPts val="170"/>
              </a:spcBef>
              <a:buClr>
                <a:srgbClr val="4E67C7"/>
              </a:buClr>
              <a:buChar char="◦"/>
              <a:tabLst>
                <a:tab pos="452120" algn="l"/>
              </a:tabLst>
            </a:pPr>
            <a:r>
              <a:rPr sz="1800" spc="-5" dirty="0">
                <a:solidFill>
                  <a:srgbClr val="404040"/>
                </a:solidFill>
              </a:rPr>
              <a:t>The </a:t>
            </a:r>
            <a:r>
              <a:rPr sz="1800" dirty="0">
                <a:solidFill>
                  <a:srgbClr val="404040"/>
                </a:solidFill>
              </a:rPr>
              <a:t>lessor </a:t>
            </a:r>
            <a:r>
              <a:rPr sz="1800" spc="-5" dirty="0">
                <a:solidFill>
                  <a:srgbClr val="404040"/>
                </a:solidFill>
              </a:rPr>
              <a:t>does not bundle </a:t>
            </a:r>
            <a:r>
              <a:rPr sz="1800" dirty="0">
                <a:solidFill>
                  <a:srgbClr val="404040"/>
                </a:solidFill>
              </a:rPr>
              <a:t>the </a:t>
            </a:r>
            <a:r>
              <a:rPr sz="1800" spc="-10" dirty="0">
                <a:solidFill>
                  <a:srgbClr val="404040"/>
                </a:solidFill>
              </a:rPr>
              <a:t>invoice </a:t>
            </a:r>
            <a:r>
              <a:rPr sz="1800" dirty="0">
                <a:solidFill>
                  <a:srgbClr val="404040"/>
                </a:solidFill>
              </a:rPr>
              <a:t>– </a:t>
            </a:r>
            <a:r>
              <a:rPr sz="1800" spc="-10" dirty="0">
                <a:solidFill>
                  <a:srgbClr val="404040"/>
                </a:solidFill>
              </a:rPr>
              <a:t>segregating </a:t>
            </a:r>
            <a:r>
              <a:rPr sz="1800" dirty="0">
                <a:solidFill>
                  <a:srgbClr val="404040"/>
                </a:solidFill>
              </a:rPr>
              <a:t>the non-lease</a:t>
            </a:r>
            <a:r>
              <a:rPr sz="1800" spc="100" dirty="0">
                <a:solidFill>
                  <a:srgbClr val="404040"/>
                </a:solidFill>
              </a:rPr>
              <a:t> </a:t>
            </a:r>
            <a:r>
              <a:rPr sz="1800" spc="-5" dirty="0">
                <a:solidFill>
                  <a:srgbClr val="404040"/>
                </a:solidFill>
              </a:rPr>
              <a:t>component</a:t>
            </a:r>
            <a:endParaRPr sz="180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188719" y="1389888"/>
            <a:ext cx="9966960" cy="0"/>
          </a:xfrm>
          <a:custGeom>
            <a:avLst/>
            <a:gdLst/>
            <a:ahLst/>
            <a:cxnLst/>
            <a:rect l="l" t="t" r="r" b="b"/>
            <a:pathLst>
              <a:path w="9966960">
                <a:moveTo>
                  <a:pt x="0" y="0"/>
                </a:moveTo>
                <a:lnTo>
                  <a:pt x="9966960" y="0"/>
                </a:lnTo>
              </a:path>
            </a:pathLst>
          </a:custGeom>
          <a:ln w="6096">
            <a:solidFill>
              <a:srgbClr val="7E7E7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176324" y="449326"/>
            <a:ext cx="3855085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800" spc="-40" dirty="0"/>
              <a:t>Lease</a:t>
            </a:r>
            <a:r>
              <a:rPr sz="4800" spc="-175" dirty="0"/>
              <a:t> </a:t>
            </a:r>
            <a:r>
              <a:rPr sz="4800" spc="-65" dirty="0"/>
              <a:t>payments</a:t>
            </a:r>
            <a:endParaRPr sz="4800"/>
          </a:p>
        </p:txBody>
      </p:sp>
      <p:sp>
        <p:nvSpPr>
          <p:cNvPr id="5" name="object 5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955"/>
              </a:lnSpc>
            </a:pPr>
            <a:r>
              <a:rPr lang="en-US" spc="-5"/>
              <a:t>Vinay Goyal</a:t>
            </a:r>
            <a:endParaRPr dirty="0"/>
          </a:p>
        </p:txBody>
      </p:sp>
      <p:sp>
        <p:nvSpPr>
          <p:cNvPr id="4" name="object 4"/>
          <p:cNvSpPr txBox="1"/>
          <p:nvPr/>
        </p:nvSpPr>
        <p:spPr>
          <a:xfrm>
            <a:off x="1176324" y="1344356"/>
            <a:ext cx="8358505" cy="4349750"/>
          </a:xfrm>
          <a:prstGeom prst="rect">
            <a:avLst/>
          </a:prstGeom>
        </p:spPr>
        <p:txBody>
          <a:bodyPr vert="horz" wrap="square" lIns="0" tIns="16129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70"/>
              </a:spcBef>
            </a:pPr>
            <a:r>
              <a:rPr sz="2000" spc="-5" dirty="0">
                <a:solidFill>
                  <a:srgbClr val="404040"/>
                </a:solidFill>
                <a:latin typeface="Calibri"/>
                <a:cs typeface="Calibri"/>
              </a:rPr>
              <a:t>The </a:t>
            </a:r>
            <a:r>
              <a:rPr sz="2000" spc="-15" dirty="0">
                <a:solidFill>
                  <a:srgbClr val="404040"/>
                </a:solidFill>
                <a:latin typeface="Calibri"/>
                <a:cs typeface="Calibri"/>
              </a:rPr>
              <a:t>cost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of </a:t>
            </a:r>
            <a:r>
              <a:rPr sz="2000" spc="-10" dirty="0">
                <a:solidFill>
                  <a:srgbClr val="404040"/>
                </a:solidFill>
                <a:latin typeface="Calibri"/>
                <a:cs typeface="Calibri"/>
              </a:rPr>
              <a:t>RoU </a:t>
            </a:r>
            <a:r>
              <a:rPr sz="2000" spc="-5" dirty="0">
                <a:solidFill>
                  <a:srgbClr val="404040"/>
                </a:solidFill>
                <a:latin typeface="Calibri"/>
                <a:cs typeface="Calibri"/>
              </a:rPr>
              <a:t>asset </a:t>
            </a:r>
            <a:r>
              <a:rPr sz="2000" spc="-10" dirty="0">
                <a:solidFill>
                  <a:srgbClr val="404040"/>
                </a:solidFill>
                <a:latin typeface="Calibri"/>
                <a:cs typeface="Calibri"/>
              </a:rPr>
              <a:t>at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the </a:t>
            </a:r>
            <a:r>
              <a:rPr sz="2000" spc="-5" dirty="0">
                <a:solidFill>
                  <a:srgbClr val="404040"/>
                </a:solidFill>
                <a:latin typeface="Calibri"/>
                <a:cs typeface="Calibri"/>
              </a:rPr>
              <a:t>inception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is the </a:t>
            </a:r>
            <a:r>
              <a:rPr sz="2000" spc="-10" dirty="0">
                <a:solidFill>
                  <a:srgbClr val="404040"/>
                </a:solidFill>
                <a:latin typeface="Calibri"/>
                <a:cs typeface="Calibri"/>
              </a:rPr>
              <a:t>“present value”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of </a:t>
            </a:r>
            <a:r>
              <a:rPr sz="2000" spc="-5" dirty="0">
                <a:solidFill>
                  <a:srgbClr val="404040"/>
                </a:solidFill>
                <a:latin typeface="Calibri"/>
                <a:cs typeface="Calibri"/>
              </a:rPr>
              <a:t>“lease</a:t>
            </a:r>
            <a:r>
              <a:rPr sz="2000" spc="16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spc="-10" dirty="0">
                <a:solidFill>
                  <a:srgbClr val="404040"/>
                </a:solidFill>
                <a:latin typeface="Calibri"/>
                <a:cs typeface="Calibri"/>
              </a:rPr>
              <a:t>payments”</a:t>
            </a:r>
            <a:endParaRPr sz="20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1165"/>
              </a:spcBef>
            </a:pP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3 </a:t>
            </a:r>
            <a:r>
              <a:rPr sz="2000" spc="-15" dirty="0">
                <a:solidFill>
                  <a:srgbClr val="404040"/>
                </a:solidFill>
                <a:latin typeface="Calibri"/>
                <a:cs typeface="Calibri"/>
              </a:rPr>
              <a:t>factors </a:t>
            </a:r>
            <a:r>
              <a:rPr sz="2000" spc="-5" dirty="0">
                <a:solidFill>
                  <a:srgbClr val="404040"/>
                </a:solidFill>
                <a:latin typeface="Calibri"/>
                <a:cs typeface="Calibri"/>
              </a:rPr>
              <a:t>need </a:t>
            </a:r>
            <a:r>
              <a:rPr sz="2000" spc="-15" dirty="0">
                <a:solidFill>
                  <a:srgbClr val="404040"/>
                </a:solidFill>
                <a:latin typeface="Calibri"/>
                <a:cs typeface="Calibri"/>
              </a:rPr>
              <a:t>to </a:t>
            </a:r>
            <a:r>
              <a:rPr sz="2000" spc="-5" dirty="0">
                <a:solidFill>
                  <a:srgbClr val="404040"/>
                </a:solidFill>
                <a:latin typeface="Calibri"/>
                <a:cs typeface="Calibri"/>
              </a:rPr>
              <a:t>be</a:t>
            </a:r>
            <a:r>
              <a:rPr sz="2000" spc="1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spc="-5" dirty="0">
                <a:solidFill>
                  <a:srgbClr val="404040"/>
                </a:solidFill>
                <a:latin typeface="Calibri"/>
                <a:cs typeface="Calibri"/>
              </a:rPr>
              <a:t>considered</a:t>
            </a:r>
            <a:endParaRPr sz="2000">
              <a:latin typeface="Calibri"/>
              <a:cs typeface="Calibri"/>
            </a:endParaRPr>
          </a:p>
          <a:p>
            <a:pPr marL="304800" indent="-183515">
              <a:lnSpc>
                <a:spcPct val="100000"/>
              </a:lnSpc>
              <a:spcBef>
                <a:spcPts val="190"/>
              </a:spcBef>
              <a:buClr>
                <a:srgbClr val="4E67C7"/>
              </a:buClr>
              <a:buChar char="◦"/>
              <a:tabLst>
                <a:tab pos="305435" algn="l"/>
              </a:tabLst>
            </a:pPr>
            <a:r>
              <a:rPr sz="1800" spc="-5" dirty="0">
                <a:solidFill>
                  <a:srgbClr val="404040"/>
                </a:solidFill>
                <a:latin typeface="Calibri"/>
                <a:cs typeface="Calibri"/>
              </a:rPr>
              <a:t>Identify non-lease components 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and </a:t>
            </a:r>
            <a:r>
              <a:rPr sz="1800" spc="-15" dirty="0">
                <a:solidFill>
                  <a:srgbClr val="404040"/>
                </a:solidFill>
                <a:latin typeface="Calibri"/>
                <a:cs typeface="Calibri"/>
              </a:rPr>
              <a:t>separate</a:t>
            </a:r>
            <a:r>
              <a:rPr sz="1800" spc="2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them</a:t>
            </a:r>
            <a:endParaRPr sz="1800">
              <a:latin typeface="Calibri"/>
              <a:cs typeface="Calibri"/>
            </a:endParaRPr>
          </a:p>
          <a:p>
            <a:pPr marL="304800" indent="-183515">
              <a:lnSpc>
                <a:spcPct val="100000"/>
              </a:lnSpc>
              <a:spcBef>
                <a:spcPts val="380"/>
              </a:spcBef>
              <a:buClr>
                <a:srgbClr val="4E67C7"/>
              </a:buClr>
              <a:buChar char="◦"/>
              <a:tabLst>
                <a:tab pos="305435" algn="l"/>
              </a:tabLst>
            </a:pPr>
            <a:r>
              <a:rPr sz="1800" spc="-5" dirty="0">
                <a:solidFill>
                  <a:srgbClr val="404040"/>
                </a:solidFill>
                <a:latin typeface="Calibri"/>
                <a:cs typeface="Calibri"/>
              </a:rPr>
              <a:t>Identify 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lease</a:t>
            </a:r>
            <a:r>
              <a:rPr sz="1800" spc="-10" dirty="0">
                <a:solidFill>
                  <a:srgbClr val="404040"/>
                </a:solidFill>
                <a:latin typeface="Calibri"/>
                <a:cs typeface="Calibri"/>
              </a:rPr>
              <a:t> payments</a:t>
            </a:r>
            <a:endParaRPr sz="1800">
              <a:latin typeface="Calibri"/>
              <a:cs typeface="Calibri"/>
            </a:endParaRPr>
          </a:p>
          <a:p>
            <a:pPr marL="487680" lvl="1" indent="-183515">
              <a:lnSpc>
                <a:spcPct val="100000"/>
              </a:lnSpc>
              <a:spcBef>
                <a:spcPts val="459"/>
              </a:spcBef>
              <a:buClr>
                <a:srgbClr val="4E67C7"/>
              </a:buClr>
              <a:buChar char="◦"/>
              <a:tabLst>
                <a:tab pos="488315" algn="l"/>
              </a:tabLst>
            </a:pPr>
            <a:r>
              <a:rPr sz="1400" spc="-5" dirty="0">
                <a:solidFill>
                  <a:srgbClr val="404040"/>
                </a:solidFill>
                <a:latin typeface="Calibri"/>
                <a:cs typeface="Calibri"/>
              </a:rPr>
              <a:t>Lease </a:t>
            </a:r>
            <a:r>
              <a:rPr sz="1400" spc="-10" dirty="0">
                <a:solidFill>
                  <a:srgbClr val="404040"/>
                </a:solidFill>
                <a:latin typeface="Calibri"/>
                <a:cs typeface="Calibri"/>
              </a:rPr>
              <a:t>payments </a:t>
            </a:r>
            <a:r>
              <a:rPr sz="1400" spc="-5" dirty="0">
                <a:solidFill>
                  <a:srgbClr val="404040"/>
                </a:solidFill>
                <a:latin typeface="Calibri"/>
                <a:cs typeface="Calibri"/>
              </a:rPr>
              <a:t>include variable </a:t>
            </a:r>
            <a:r>
              <a:rPr sz="1400" dirty="0">
                <a:solidFill>
                  <a:srgbClr val="404040"/>
                </a:solidFill>
                <a:latin typeface="Calibri"/>
                <a:cs typeface="Calibri"/>
              </a:rPr>
              <a:t>lease </a:t>
            </a:r>
            <a:r>
              <a:rPr sz="1400" spc="-10" dirty="0">
                <a:solidFill>
                  <a:srgbClr val="404040"/>
                </a:solidFill>
                <a:latin typeface="Calibri"/>
                <a:cs typeface="Calibri"/>
              </a:rPr>
              <a:t>rentals </a:t>
            </a:r>
            <a:r>
              <a:rPr sz="1400" dirty="0">
                <a:solidFill>
                  <a:srgbClr val="404040"/>
                </a:solidFill>
                <a:latin typeface="Calibri"/>
                <a:cs typeface="Calibri"/>
              </a:rPr>
              <a:t>if </a:t>
            </a:r>
            <a:r>
              <a:rPr sz="1400" spc="-5" dirty="0">
                <a:solidFill>
                  <a:srgbClr val="404040"/>
                </a:solidFill>
                <a:latin typeface="Calibri"/>
                <a:cs typeface="Calibri"/>
              </a:rPr>
              <a:t>the same </a:t>
            </a:r>
            <a:r>
              <a:rPr sz="1400" spc="-10" dirty="0">
                <a:solidFill>
                  <a:srgbClr val="404040"/>
                </a:solidFill>
                <a:latin typeface="Calibri"/>
                <a:cs typeface="Calibri"/>
              </a:rPr>
              <a:t>are </a:t>
            </a:r>
            <a:r>
              <a:rPr sz="1400" dirty="0">
                <a:solidFill>
                  <a:srgbClr val="404040"/>
                </a:solidFill>
                <a:latin typeface="Calibri"/>
                <a:cs typeface="Calibri"/>
              </a:rPr>
              <a:t>based on an </a:t>
            </a:r>
            <a:r>
              <a:rPr sz="1400" spc="-10" dirty="0">
                <a:solidFill>
                  <a:srgbClr val="404040"/>
                </a:solidFill>
                <a:latin typeface="Calibri"/>
                <a:cs typeface="Calibri"/>
              </a:rPr>
              <a:t>index </a:t>
            </a:r>
            <a:r>
              <a:rPr sz="1400" dirty="0">
                <a:solidFill>
                  <a:srgbClr val="404040"/>
                </a:solidFill>
                <a:latin typeface="Calibri"/>
                <a:cs typeface="Calibri"/>
              </a:rPr>
              <a:t>or a</a:t>
            </a:r>
            <a:r>
              <a:rPr sz="1400" spc="9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400" spc="-15" dirty="0">
                <a:solidFill>
                  <a:srgbClr val="404040"/>
                </a:solidFill>
                <a:latin typeface="Calibri"/>
                <a:cs typeface="Calibri"/>
              </a:rPr>
              <a:t>rate</a:t>
            </a:r>
            <a:endParaRPr sz="1400">
              <a:latin typeface="Calibri"/>
              <a:cs typeface="Calibri"/>
            </a:endParaRPr>
          </a:p>
          <a:p>
            <a:pPr marL="670560" lvl="2" indent="-183515">
              <a:lnSpc>
                <a:spcPct val="100000"/>
              </a:lnSpc>
              <a:spcBef>
                <a:spcPts val="434"/>
              </a:spcBef>
              <a:buClr>
                <a:srgbClr val="4E67C7"/>
              </a:buClr>
              <a:buChar char="◦"/>
              <a:tabLst>
                <a:tab pos="671195" algn="l"/>
              </a:tabLst>
            </a:pPr>
            <a:r>
              <a:rPr sz="1400" spc="-5" dirty="0">
                <a:solidFill>
                  <a:srgbClr val="404040"/>
                </a:solidFill>
                <a:latin typeface="Calibri"/>
                <a:cs typeface="Calibri"/>
              </a:rPr>
              <a:t>Rates mean </a:t>
            </a:r>
            <a:r>
              <a:rPr sz="1400" spc="-15" dirty="0">
                <a:solidFill>
                  <a:srgbClr val="404040"/>
                </a:solidFill>
                <a:latin typeface="Calibri"/>
                <a:cs typeface="Calibri"/>
              </a:rPr>
              <a:t>market</a:t>
            </a:r>
            <a:r>
              <a:rPr sz="1400" spc="-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400" spc="-10" dirty="0">
                <a:solidFill>
                  <a:srgbClr val="404040"/>
                </a:solidFill>
                <a:latin typeface="Calibri"/>
                <a:cs typeface="Calibri"/>
              </a:rPr>
              <a:t>rates</a:t>
            </a:r>
            <a:endParaRPr sz="1400">
              <a:latin typeface="Calibri"/>
              <a:cs typeface="Calibri"/>
            </a:endParaRPr>
          </a:p>
          <a:p>
            <a:pPr marL="487680" lvl="1" indent="-183515">
              <a:lnSpc>
                <a:spcPct val="100000"/>
              </a:lnSpc>
              <a:spcBef>
                <a:spcPts val="434"/>
              </a:spcBef>
              <a:buClr>
                <a:srgbClr val="4E67C7"/>
              </a:buClr>
              <a:buChar char="◦"/>
              <a:tabLst>
                <a:tab pos="488315" algn="l"/>
              </a:tabLst>
            </a:pPr>
            <a:r>
              <a:rPr sz="1400" spc="-5" dirty="0">
                <a:solidFill>
                  <a:srgbClr val="404040"/>
                </a:solidFill>
                <a:latin typeface="Calibri"/>
                <a:cs typeface="Calibri"/>
              </a:rPr>
              <a:t>Option </a:t>
            </a:r>
            <a:r>
              <a:rPr sz="1400" spc="-10" dirty="0">
                <a:solidFill>
                  <a:srgbClr val="404040"/>
                </a:solidFill>
                <a:latin typeface="Calibri"/>
                <a:cs typeface="Calibri"/>
              </a:rPr>
              <a:t>to </a:t>
            </a:r>
            <a:r>
              <a:rPr sz="1400" spc="-5" dirty="0">
                <a:solidFill>
                  <a:srgbClr val="404040"/>
                </a:solidFill>
                <a:latin typeface="Calibri"/>
                <a:cs typeface="Calibri"/>
              </a:rPr>
              <a:t>buy </a:t>
            </a:r>
            <a:r>
              <a:rPr sz="1400" dirty="0">
                <a:solidFill>
                  <a:srgbClr val="404040"/>
                </a:solidFill>
                <a:latin typeface="Calibri"/>
                <a:cs typeface="Calibri"/>
              </a:rPr>
              <a:t>if </a:t>
            </a:r>
            <a:r>
              <a:rPr sz="1400" spc="-5" dirty="0">
                <a:solidFill>
                  <a:srgbClr val="404040"/>
                </a:solidFill>
                <a:latin typeface="Calibri"/>
                <a:cs typeface="Calibri"/>
              </a:rPr>
              <a:t>the same </a:t>
            </a:r>
            <a:r>
              <a:rPr sz="1400" dirty="0">
                <a:solidFill>
                  <a:srgbClr val="404040"/>
                </a:solidFill>
                <a:latin typeface="Calibri"/>
                <a:cs typeface="Calibri"/>
              </a:rPr>
              <a:t>is </a:t>
            </a:r>
            <a:r>
              <a:rPr sz="1400" spc="-5" dirty="0">
                <a:solidFill>
                  <a:srgbClr val="404040"/>
                </a:solidFill>
                <a:latin typeface="Calibri"/>
                <a:cs typeface="Calibri"/>
              </a:rPr>
              <a:t>reasonably certain </a:t>
            </a:r>
            <a:r>
              <a:rPr sz="1400" spc="-10" dirty="0">
                <a:solidFill>
                  <a:srgbClr val="404040"/>
                </a:solidFill>
                <a:latin typeface="Calibri"/>
                <a:cs typeface="Calibri"/>
              </a:rPr>
              <a:t>to </a:t>
            </a:r>
            <a:r>
              <a:rPr sz="1400" spc="-5" dirty="0">
                <a:solidFill>
                  <a:srgbClr val="404040"/>
                </a:solidFill>
                <a:latin typeface="Calibri"/>
                <a:cs typeface="Calibri"/>
              </a:rPr>
              <a:t>be</a:t>
            </a:r>
            <a:r>
              <a:rPr sz="1400" spc="3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400" spc="-10" dirty="0">
                <a:solidFill>
                  <a:srgbClr val="404040"/>
                </a:solidFill>
                <a:latin typeface="Calibri"/>
                <a:cs typeface="Calibri"/>
              </a:rPr>
              <a:t>exercised</a:t>
            </a:r>
            <a:endParaRPr sz="1400">
              <a:latin typeface="Calibri"/>
              <a:cs typeface="Calibri"/>
            </a:endParaRPr>
          </a:p>
          <a:p>
            <a:pPr marL="487680" lvl="1" indent="-183515">
              <a:lnSpc>
                <a:spcPct val="100000"/>
              </a:lnSpc>
              <a:spcBef>
                <a:spcPts val="430"/>
              </a:spcBef>
              <a:buClr>
                <a:srgbClr val="4E67C7"/>
              </a:buClr>
              <a:buChar char="◦"/>
              <a:tabLst>
                <a:tab pos="488315" algn="l"/>
              </a:tabLst>
            </a:pPr>
            <a:r>
              <a:rPr sz="1400" spc="-15" dirty="0">
                <a:solidFill>
                  <a:srgbClr val="404040"/>
                </a:solidFill>
                <a:latin typeface="Calibri"/>
                <a:cs typeface="Calibri"/>
              </a:rPr>
              <a:t>Termination</a:t>
            </a:r>
            <a:r>
              <a:rPr sz="1400" spc="-5" dirty="0">
                <a:solidFill>
                  <a:srgbClr val="404040"/>
                </a:solidFill>
                <a:latin typeface="Calibri"/>
                <a:cs typeface="Calibri"/>
              </a:rPr>
              <a:t> penalties</a:t>
            </a:r>
            <a:endParaRPr sz="1400">
              <a:latin typeface="Calibri"/>
              <a:cs typeface="Calibri"/>
            </a:endParaRPr>
          </a:p>
          <a:p>
            <a:pPr marL="487680" lvl="1" indent="-183515">
              <a:lnSpc>
                <a:spcPct val="100000"/>
              </a:lnSpc>
              <a:spcBef>
                <a:spcPts val="430"/>
              </a:spcBef>
              <a:buClr>
                <a:srgbClr val="4E67C7"/>
              </a:buClr>
              <a:buChar char="◦"/>
              <a:tabLst>
                <a:tab pos="488315" algn="l"/>
              </a:tabLst>
            </a:pPr>
            <a:r>
              <a:rPr sz="1400" spc="-10" dirty="0">
                <a:solidFill>
                  <a:srgbClr val="404040"/>
                </a:solidFill>
                <a:latin typeface="Calibri"/>
                <a:cs typeface="Calibri"/>
              </a:rPr>
              <a:t>Any expected payment </a:t>
            </a:r>
            <a:r>
              <a:rPr sz="1400" spc="-5" dirty="0">
                <a:solidFill>
                  <a:srgbClr val="404040"/>
                </a:solidFill>
                <a:latin typeface="Calibri"/>
                <a:cs typeface="Calibri"/>
              </a:rPr>
              <a:t>under </a:t>
            </a:r>
            <a:r>
              <a:rPr sz="1400" dirty="0">
                <a:solidFill>
                  <a:srgbClr val="404040"/>
                </a:solidFill>
                <a:latin typeface="Calibri"/>
                <a:cs typeface="Calibri"/>
              </a:rPr>
              <a:t>a </a:t>
            </a:r>
            <a:r>
              <a:rPr sz="1400" spc="-5" dirty="0">
                <a:solidFill>
                  <a:srgbClr val="404040"/>
                </a:solidFill>
                <a:latin typeface="Calibri"/>
                <a:cs typeface="Calibri"/>
              </a:rPr>
              <a:t>residual value</a:t>
            </a:r>
            <a:r>
              <a:rPr sz="1400" spc="6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400" spc="-5" dirty="0">
                <a:solidFill>
                  <a:srgbClr val="404040"/>
                </a:solidFill>
                <a:latin typeface="Calibri"/>
                <a:cs typeface="Calibri"/>
              </a:rPr>
              <a:t>guarantee</a:t>
            </a:r>
            <a:endParaRPr sz="1400">
              <a:latin typeface="Calibri"/>
              <a:cs typeface="Calibri"/>
            </a:endParaRPr>
          </a:p>
          <a:p>
            <a:pPr marL="304800" indent="-183515">
              <a:lnSpc>
                <a:spcPct val="100000"/>
              </a:lnSpc>
              <a:spcBef>
                <a:spcPts val="359"/>
              </a:spcBef>
              <a:buClr>
                <a:srgbClr val="4E67C7"/>
              </a:buClr>
              <a:buChar char="◦"/>
              <a:tabLst>
                <a:tab pos="305435" algn="l"/>
              </a:tabLst>
            </a:pPr>
            <a:r>
              <a:rPr sz="1800" spc="-5" dirty="0">
                <a:solidFill>
                  <a:srgbClr val="404040"/>
                </a:solidFill>
                <a:latin typeface="Calibri"/>
                <a:cs typeface="Calibri"/>
              </a:rPr>
              <a:t>Find out 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the </a:t>
            </a:r>
            <a:r>
              <a:rPr sz="1800" spc="-10" dirty="0">
                <a:solidFill>
                  <a:srgbClr val="404040"/>
                </a:solidFill>
                <a:latin typeface="Calibri"/>
                <a:cs typeface="Calibri"/>
              </a:rPr>
              <a:t>appropriate discounting </a:t>
            </a:r>
            <a:r>
              <a:rPr sz="1800" spc="-25" dirty="0">
                <a:solidFill>
                  <a:srgbClr val="404040"/>
                </a:solidFill>
                <a:latin typeface="Calibri"/>
                <a:cs typeface="Calibri"/>
              </a:rPr>
              <a:t>rate </a:t>
            </a:r>
            <a:r>
              <a:rPr sz="1800" spc="-10" dirty="0">
                <a:solidFill>
                  <a:srgbClr val="404040"/>
                </a:solidFill>
                <a:latin typeface="Calibri"/>
                <a:cs typeface="Calibri"/>
              </a:rPr>
              <a:t>to</a:t>
            </a:r>
            <a:r>
              <a:rPr sz="1800" spc="8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404040"/>
                </a:solidFill>
                <a:latin typeface="Calibri"/>
                <a:cs typeface="Calibri"/>
              </a:rPr>
              <a:t>use</a:t>
            </a:r>
            <a:endParaRPr sz="1800">
              <a:latin typeface="Calibri"/>
              <a:cs typeface="Calibri"/>
            </a:endParaRPr>
          </a:p>
          <a:p>
            <a:pPr marL="487680" lvl="1" indent="-183515">
              <a:lnSpc>
                <a:spcPct val="100000"/>
              </a:lnSpc>
              <a:spcBef>
                <a:spcPts val="459"/>
              </a:spcBef>
              <a:buClr>
                <a:srgbClr val="4E67C7"/>
              </a:buClr>
              <a:buChar char="◦"/>
              <a:tabLst>
                <a:tab pos="488315" algn="l"/>
              </a:tabLst>
            </a:pPr>
            <a:r>
              <a:rPr sz="1400" spc="-5" dirty="0">
                <a:solidFill>
                  <a:srgbClr val="404040"/>
                </a:solidFill>
                <a:latin typeface="Calibri"/>
                <a:cs typeface="Calibri"/>
              </a:rPr>
              <a:t>Lessor’s implicit </a:t>
            </a:r>
            <a:r>
              <a:rPr sz="1400" spc="-15" dirty="0">
                <a:solidFill>
                  <a:srgbClr val="404040"/>
                </a:solidFill>
                <a:latin typeface="Calibri"/>
                <a:cs typeface="Calibri"/>
              </a:rPr>
              <a:t>rate </a:t>
            </a:r>
            <a:r>
              <a:rPr sz="1400" spc="-5" dirty="0">
                <a:solidFill>
                  <a:srgbClr val="404040"/>
                </a:solidFill>
                <a:latin typeface="Calibri"/>
                <a:cs typeface="Calibri"/>
              </a:rPr>
              <a:t>of</a:t>
            </a:r>
            <a:r>
              <a:rPr sz="1400" spc="-1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400" spc="-10" dirty="0">
                <a:solidFill>
                  <a:srgbClr val="404040"/>
                </a:solidFill>
                <a:latin typeface="Calibri"/>
                <a:cs typeface="Calibri"/>
              </a:rPr>
              <a:t>return</a:t>
            </a:r>
            <a:endParaRPr sz="1400">
              <a:latin typeface="Calibri"/>
              <a:cs typeface="Calibri"/>
            </a:endParaRPr>
          </a:p>
          <a:p>
            <a:pPr marL="487680" lvl="1" indent="-183515">
              <a:lnSpc>
                <a:spcPct val="100000"/>
              </a:lnSpc>
              <a:spcBef>
                <a:spcPts val="430"/>
              </a:spcBef>
              <a:buClr>
                <a:srgbClr val="4E67C7"/>
              </a:buClr>
              <a:buChar char="◦"/>
              <a:tabLst>
                <a:tab pos="488315" algn="l"/>
              </a:tabLst>
            </a:pPr>
            <a:r>
              <a:rPr sz="1400" spc="-5" dirty="0">
                <a:solidFill>
                  <a:srgbClr val="404040"/>
                </a:solidFill>
                <a:latin typeface="Calibri"/>
                <a:cs typeface="Calibri"/>
              </a:rPr>
              <a:t>If the </a:t>
            </a:r>
            <a:r>
              <a:rPr sz="1400" dirty="0">
                <a:solidFill>
                  <a:srgbClr val="404040"/>
                </a:solidFill>
                <a:latin typeface="Calibri"/>
                <a:cs typeface="Calibri"/>
              </a:rPr>
              <a:t>same is </a:t>
            </a:r>
            <a:r>
              <a:rPr sz="1400" spc="-5" dirty="0">
                <a:solidFill>
                  <a:srgbClr val="404040"/>
                </a:solidFill>
                <a:latin typeface="Calibri"/>
                <a:cs typeface="Calibri"/>
              </a:rPr>
              <a:t>not ascertainable </a:t>
            </a:r>
            <a:r>
              <a:rPr sz="1400" spc="-10" dirty="0">
                <a:solidFill>
                  <a:srgbClr val="404040"/>
                </a:solidFill>
                <a:latin typeface="Calibri"/>
                <a:cs typeface="Calibri"/>
              </a:rPr>
              <a:t>from </a:t>
            </a:r>
            <a:r>
              <a:rPr sz="1400" dirty="0">
                <a:solidFill>
                  <a:srgbClr val="404040"/>
                </a:solidFill>
                <a:latin typeface="Calibri"/>
                <a:cs typeface="Calibri"/>
              </a:rPr>
              <a:t>lessee </a:t>
            </a:r>
            <a:r>
              <a:rPr sz="1400" spc="-5" dirty="0">
                <a:solidFill>
                  <a:srgbClr val="404040"/>
                </a:solidFill>
                <a:latin typeface="Calibri"/>
                <a:cs typeface="Calibri"/>
              </a:rPr>
              <a:t>perspective, the </a:t>
            </a:r>
            <a:r>
              <a:rPr sz="1400" spc="-10" dirty="0">
                <a:solidFill>
                  <a:srgbClr val="404040"/>
                </a:solidFill>
                <a:latin typeface="Calibri"/>
                <a:cs typeface="Calibri"/>
              </a:rPr>
              <a:t>lessee’s incremental </a:t>
            </a:r>
            <a:r>
              <a:rPr sz="1400" spc="-5" dirty="0">
                <a:solidFill>
                  <a:srgbClr val="404040"/>
                </a:solidFill>
                <a:latin typeface="Calibri"/>
                <a:cs typeface="Calibri"/>
              </a:rPr>
              <a:t>borrowing</a:t>
            </a:r>
            <a:r>
              <a:rPr sz="1400" spc="8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400" spc="-10" dirty="0">
                <a:solidFill>
                  <a:srgbClr val="404040"/>
                </a:solidFill>
                <a:latin typeface="Calibri"/>
                <a:cs typeface="Calibri"/>
              </a:rPr>
              <a:t>cost</a:t>
            </a:r>
            <a:endParaRPr sz="1400">
              <a:latin typeface="Calibri"/>
              <a:cs typeface="Calibri"/>
            </a:endParaRPr>
          </a:p>
          <a:p>
            <a:pPr marL="304800" indent="-183515">
              <a:lnSpc>
                <a:spcPct val="100000"/>
              </a:lnSpc>
              <a:spcBef>
                <a:spcPts val="359"/>
              </a:spcBef>
              <a:buClr>
                <a:srgbClr val="4E67C7"/>
              </a:buClr>
              <a:buChar char="◦"/>
              <a:tabLst>
                <a:tab pos="305435" algn="l"/>
              </a:tabLst>
            </a:pPr>
            <a:r>
              <a:rPr sz="1800" spc="-10" dirty="0">
                <a:solidFill>
                  <a:srgbClr val="404040"/>
                </a:solidFill>
                <a:latin typeface="Calibri"/>
                <a:cs typeface="Calibri"/>
              </a:rPr>
              <a:t>Generally 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speaking, the </a:t>
            </a:r>
            <a:r>
              <a:rPr sz="1800" spc="-20" dirty="0">
                <a:solidFill>
                  <a:srgbClr val="404040"/>
                </a:solidFill>
                <a:latin typeface="Calibri"/>
                <a:cs typeface="Calibri"/>
              </a:rPr>
              <a:t>RoU </a:t>
            </a:r>
            <a:r>
              <a:rPr sz="1800" spc="-5" dirty="0">
                <a:solidFill>
                  <a:srgbClr val="404040"/>
                </a:solidFill>
                <a:latin typeface="Calibri"/>
                <a:cs typeface="Calibri"/>
              </a:rPr>
              <a:t>asset 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and </a:t>
            </a:r>
            <a:r>
              <a:rPr sz="1800" spc="-20" dirty="0">
                <a:solidFill>
                  <a:srgbClr val="404040"/>
                </a:solidFill>
                <a:latin typeface="Calibri"/>
                <a:cs typeface="Calibri"/>
              </a:rPr>
              <a:t>OTP </a:t>
            </a:r>
            <a:r>
              <a:rPr sz="1800" spc="-5" dirty="0">
                <a:solidFill>
                  <a:srgbClr val="404040"/>
                </a:solidFill>
                <a:latin typeface="Calibri"/>
                <a:cs typeface="Calibri"/>
              </a:rPr>
              <a:t>liability will be</a:t>
            </a:r>
            <a:r>
              <a:rPr sz="1800" spc="114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404040"/>
                </a:solidFill>
                <a:latin typeface="Calibri"/>
                <a:cs typeface="Calibri"/>
              </a:rPr>
              <a:t>equal</a:t>
            </a:r>
            <a:endParaRPr sz="1800">
              <a:latin typeface="Calibri"/>
              <a:cs typeface="Calibri"/>
            </a:endParaRPr>
          </a:p>
          <a:p>
            <a:pPr marL="487680" lvl="1" indent="-183515">
              <a:lnSpc>
                <a:spcPct val="100000"/>
              </a:lnSpc>
              <a:spcBef>
                <a:spcPts val="459"/>
              </a:spcBef>
              <a:buClr>
                <a:srgbClr val="4E67C7"/>
              </a:buClr>
              <a:buChar char="◦"/>
              <a:tabLst>
                <a:tab pos="488315" algn="l"/>
              </a:tabLst>
            </a:pPr>
            <a:r>
              <a:rPr sz="1400" spc="-5" dirty="0">
                <a:solidFill>
                  <a:srgbClr val="404040"/>
                </a:solidFill>
                <a:latin typeface="Calibri"/>
                <a:cs typeface="Calibri"/>
              </a:rPr>
              <a:t>Exception would be cases where </a:t>
            </a:r>
            <a:r>
              <a:rPr sz="1400" dirty="0">
                <a:solidFill>
                  <a:srgbClr val="404040"/>
                </a:solidFill>
                <a:latin typeface="Calibri"/>
                <a:cs typeface="Calibri"/>
              </a:rPr>
              <a:t>the </a:t>
            </a:r>
            <a:r>
              <a:rPr sz="1400" spc="-10" dirty="0">
                <a:solidFill>
                  <a:srgbClr val="404040"/>
                </a:solidFill>
                <a:latin typeface="Calibri"/>
                <a:cs typeface="Calibri"/>
              </a:rPr>
              <a:t>RoU </a:t>
            </a:r>
            <a:r>
              <a:rPr sz="1400" spc="-5" dirty="0">
                <a:solidFill>
                  <a:srgbClr val="404040"/>
                </a:solidFill>
                <a:latin typeface="Calibri"/>
                <a:cs typeface="Calibri"/>
              </a:rPr>
              <a:t>asset </a:t>
            </a:r>
            <a:r>
              <a:rPr sz="1400" dirty="0">
                <a:solidFill>
                  <a:srgbClr val="404040"/>
                </a:solidFill>
                <a:latin typeface="Calibri"/>
                <a:cs typeface="Calibri"/>
              </a:rPr>
              <a:t>is </a:t>
            </a:r>
            <a:r>
              <a:rPr sz="1400" spc="-10" dirty="0">
                <a:solidFill>
                  <a:srgbClr val="404040"/>
                </a:solidFill>
                <a:latin typeface="Calibri"/>
                <a:cs typeface="Calibri"/>
              </a:rPr>
              <a:t>depreciated </a:t>
            </a:r>
            <a:r>
              <a:rPr sz="1400" spc="-5" dirty="0">
                <a:solidFill>
                  <a:srgbClr val="404040"/>
                </a:solidFill>
                <a:latin typeface="Calibri"/>
                <a:cs typeface="Calibri"/>
              </a:rPr>
              <a:t>over the useful</a:t>
            </a:r>
            <a:r>
              <a:rPr sz="1400" spc="5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400" spc="-10" dirty="0">
                <a:solidFill>
                  <a:srgbClr val="404040"/>
                </a:solidFill>
                <a:latin typeface="Calibri"/>
                <a:cs typeface="Calibri"/>
              </a:rPr>
              <a:t>life</a:t>
            </a:r>
            <a:endParaRPr sz="14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188719" y="1389888"/>
            <a:ext cx="9966960" cy="0"/>
          </a:xfrm>
          <a:custGeom>
            <a:avLst/>
            <a:gdLst/>
            <a:ahLst/>
            <a:cxnLst/>
            <a:rect l="l" t="t" r="r" b="b"/>
            <a:pathLst>
              <a:path w="9966960">
                <a:moveTo>
                  <a:pt x="0" y="0"/>
                </a:moveTo>
                <a:lnTo>
                  <a:pt x="9966960" y="0"/>
                </a:lnTo>
              </a:path>
            </a:pathLst>
          </a:custGeom>
          <a:ln w="6096">
            <a:solidFill>
              <a:srgbClr val="7E7E7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176324" y="449326"/>
            <a:ext cx="2677795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800" spc="-40" dirty="0"/>
              <a:t>Lease</a:t>
            </a:r>
            <a:r>
              <a:rPr sz="4800" spc="-185" dirty="0"/>
              <a:t> </a:t>
            </a:r>
            <a:r>
              <a:rPr sz="4800" spc="-50" dirty="0"/>
              <a:t>term</a:t>
            </a:r>
            <a:endParaRPr sz="4800"/>
          </a:p>
        </p:txBody>
      </p:sp>
      <p:sp>
        <p:nvSpPr>
          <p:cNvPr id="5" name="object 5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955"/>
              </a:lnSpc>
            </a:pPr>
            <a:r>
              <a:rPr lang="en-US" spc="-5"/>
              <a:t>Vinay Goyal</a:t>
            </a:r>
            <a:endParaRPr dirty="0"/>
          </a:p>
        </p:txBody>
      </p:sp>
      <p:sp>
        <p:nvSpPr>
          <p:cNvPr id="4" name="object 4"/>
          <p:cNvSpPr txBox="1"/>
          <p:nvPr/>
        </p:nvSpPr>
        <p:spPr>
          <a:xfrm>
            <a:off x="1176324" y="1463515"/>
            <a:ext cx="9478010" cy="2157730"/>
          </a:xfrm>
          <a:prstGeom prst="rect">
            <a:avLst/>
          </a:prstGeom>
        </p:spPr>
        <p:txBody>
          <a:bodyPr vert="horz" wrap="square" lIns="0" tIns="419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330"/>
              </a:spcBef>
            </a:pPr>
            <a:r>
              <a:rPr sz="2000" spc="-5" dirty="0">
                <a:solidFill>
                  <a:srgbClr val="404040"/>
                </a:solidFill>
                <a:latin typeface="Calibri"/>
                <a:cs typeface="Calibri"/>
              </a:rPr>
              <a:t>Lease </a:t>
            </a:r>
            <a:r>
              <a:rPr sz="2000" spc="-10" dirty="0">
                <a:solidFill>
                  <a:srgbClr val="404040"/>
                </a:solidFill>
                <a:latin typeface="Calibri"/>
                <a:cs typeface="Calibri"/>
              </a:rPr>
              <a:t>term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includes the </a:t>
            </a:r>
            <a:r>
              <a:rPr sz="2000" spc="-10" dirty="0">
                <a:solidFill>
                  <a:srgbClr val="404040"/>
                </a:solidFill>
                <a:latin typeface="Calibri"/>
                <a:cs typeface="Calibri"/>
              </a:rPr>
              <a:t>contracted</a:t>
            </a:r>
            <a:r>
              <a:rPr sz="2000" spc="-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spc="-10" dirty="0">
                <a:solidFill>
                  <a:srgbClr val="404040"/>
                </a:solidFill>
                <a:latin typeface="Calibri"/>
                <a:cs typeface="Calibri"/>
              </a:rPr>
              <a:t>term</a:t>
            </a:r>
            <a:endParaRPr sz="2000">
              <a:latin typeface="Calibri"/>
              <a:cs typeface="Calibri"/>
            </a:endParaRPr>
          </a:p>
          <a:p>
            <a:pPr marL="304800" marR="5080" indent="-182880">
              <a:lnSpc>
                <a:spcPts val="1939"/>
              </a:lnSpc>
              <a:spcBef>
                <a:spcPts val="450"/>
              </a:spcBef>
              <a:buClr>
                <a:srgbClr val="4E67C7"/>
              </a:buClr>
              <a:buChar char="◦"/>
              <a:tabLst>
                <a:tab pos="305435" algn="l"/>
              </a:tabLst>
            </a:pP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If </a:t>
            </a:r>
            <a:r>
              <a:rPr sz="1800" spc="-10" dirty="0">
                <a:solidFill>
                  <a:srgbClr val="404040"/>
                </a:solidFill>
                <a:latin typeface="Calibri"/>
                <a:cs typeface="Calibri"/>
              </a:rPr>
              <a:t>there 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is an </a:t>
            </a:r>
            <a:r>
              <a:rPr sz="1800" spc="-5" dirty="0">
                <a:solidFill>
                  <a:srgbClr val="404040"/>
                </a:solidFill>
                <a:latin typeface="Calibri"/>
                <a:cs typeface="Calibri"/>
              </a:rPr>
              <a:t>option </a:t>
            </a:r>
            <a:r>
              <a:rPr sz="1800" spc="-10" dirty="0">
                <a:solidFill>
                  <a:srgbClr val="404040"/>
                </a:solidFill>
                <a:latin typeface="Calibri"/>
                <a:cs typeface="Calibri"/>
              </a:rPr>
              <a:t>to terminate, </a:t>
            </a:r>
            <a:r>
              <a:rPr sz="1800" spc="-5" dirty="0">
                <a:solidFill>
                  <a:srgbClr val="404040"/>
                </a:solidFill>
                <a:latin typeface="Calibri"/>
                <a:cs typeface="Calibri"/>
              </a:rPr>
              <a:t>which </a:t>
            </a:r>
            <a:r>
              <a:rPr sz="1800" spc="-10" dirty="0">
                <a:solidFill>
                  <a:srgbClr val="404040"/>
                </a:solidFill>
                <a:latin typeface="Calibri"/>
                <a:cs typeface="Calibri"/>
              </a:rPr>
              <a:t>can </a:t>
            </a:r>
            <a:r>
              <a:rPr sz="1800" spc="-5" dirty="0">
                <a:solidFill>
                  <a:srgbClr val="404040"/>
                </a:solidFill>
                <a:latin typeface="Calibri"/>
                <a:cs typeface="Calibri"/>
              </a:rPr>
              <a:t>be </a:t>
            </a:r>
            <a:r>
              <a:rPr sz="1800" spc="-15" dirty="0">
                <a:solidFill>
                  <a:srgbClr val="404040"/>
                </a:solidFill>
                <a:latin typeface="Calibri"/>
                <a:cs typeface="Calibri"/>
              </a:rPr>
              <a:t>exercised </a:t>
            </a:r>
            <a:r>
              <a:rPr sz="1800" spc="-5" dirty="0">
                <a:solidFill>
                  <a:srgbClr val="404040"/>
                </a:solidFill>
                <a:latin typeface="Calibri"/>
                <a:cs typeface="Calibri"/>
              </a:rPr>
              <a:t>at no </a:t>
            </a:r>
            <a:r>
              <a:rPr sz="1800" spc="-10" dirty="0">
                <a:solidFill>
                  <a:srgbClr val="404040"/>
                </a:solidFill>
                <a:latin typeface="Calibri"/>
                <a:cs typeface="Calibri"/>
              </a:rPr>
              <a:t>more 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than </a:t>
            </a:r>
            <a:r>
              <a:rPr sz="1800" spc="-5" dirty="0">
                <a:solidFill>
                  <a:srgbClr val="404040"/>
                </a:solidFill>
                <a:latin typeface="Calibri"/>
                <a:cs typeface="Calibri"/>
              </a:rPr>
              <a:t>insignificant </a:t>
            </a:r>
            <a:r>
              <a:rPr sz="1800" spc="-25" dirty="0">
                <a:solidFill>
                  <a:srgbClr val="404040"/>
                </a:solidFill>
                <a:latin typeface="Calibri"/>
                <a:cs typeface="Calibri"/>
              </a:rPr>
              <a:t>penalty, 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the  </a:t>
            </a:r>
            <a:r>
              <a:rPr sz="1800" spc="-10" dirty="0">
                <a:solidFill>
                  <a:srgbClr val="404040"/>
                </a:solidFill>
                <a:latin typeface="Calibri"/>
                <a:cs typeface="Calibri"/>
              </a:rPr>
              <a:t>contract </a:t>
            </a:r>
            <a:r>
              <a:rPr sz="1800" spc="-5" dirty="0">
                <a:solidFill>
                  <a:srgbClr val="404040"/>
                </a:solidFill>
                <a:latin typeface="Calibri"/>
                <a:cs typeface="Calibri"/>
              </a:rPr>
              <a:t>is 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the </a:t>
            </a:r>
            <a:r>
              <a:rPr sz="1800" spc="-5" dirty="0">
                <a:solidFill>
                  <a:srgbClr val="404040"/>
                </a:solidFill>
                <a:latin typeface="Calibri"/>
                <a:cs typeface="Calibri"/>
              </a:rPr>
              <a:t>period </a:t>
            </a:r>
            <a:r>
              <a:rPr sz="1800" spc="-10" dirty="0">
                <a:solidFill>
                  <a:srgbClr val="404040"/>
                </a:solidFill>
                <a:latin typeface="Calibri"/>
                <a:cs typeface="Calibri"/>
              </a:rPr>
              <a:t>upto </a:t>
            </a:r>
            <a:r>
              <a:rPr sz="1800" spc="-5" dirty="0">
                <a:solidFill>
                  <a:srgbClr val="404040"/>
                </a:solidFill>
                <a:latin typeface="Calibri"/>
                <a:cs typeface="Calibri"/>
              </a:rPr>
              <a:t>such termination</a:t>
            </a:r>
            <a:r>
              <a:rPr sz="1800" spc="9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Calibri"/>
                <a:cs typeface="Calibri"/>
              </a:rPr>
              <a:t>option</a:t>
            </a:r>
            <a:endParaRPr sz="18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1325"/>
              </a:spcBef>
            </a:pPr>
            <a:r>
              <a:rPr sz="2000" spc="-20" dirty="0">
                <a:solidFill>
                  <a:srgbClr val="404040"/>
                </a:solidFill>
                <a:latin typeface="Calibri"/>
                <a:cs typeface="Calibri"/>
              </a:rPr>
              <a:t>Termination </a:t>
            </a:r>
            <a:r>
              <a:rPr sz="2000" spc="-5" dirty="0">
                <a:solidFill>
                  <a:srgbClr val="404040"/>
                </a:solidFill>
                <a:latin typeface="Calibri"/>
                <a:cs typeface="Calibri"/>
              </a:rPr>
              <a:t>option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is </a:t>
            </a:r>
            <a:r>
              <a:rPr sz="2000" spc="-10" dirty="0">
                <a:solidFill>
                  <a:srgbClr val="404040"/>
                </a:solidFill>
                <a:latin typeface="Calibri"/>
                <a:cs typeface="Calibri"/>
              </a:rPr>
              <a:t>considered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when it </a:t>
            </a:r>
            <a:r>
              <a:rPr sz="2000" spc="-5" dirty="0">
                <a:solidFill>
                  <a:srgbClr val="404040"/>
                </a:solidFill>
                <a:latin typeface="Calibri"/>
                <a:cs typeface="Calibri"/>
              </a:rPr>
              <a:t>is option with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the</a:t>
            </a:r>
            <a:r>
              <a:rPr sz="2000" spc="4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spc="-5" dirty="0">
                <a:solidFill>
                  <a:srgbClr val="404040"/>
                </a:solidFill>
                <a:latin typeface="Calibri"/>
                <a:cs typeface="Calibri"/>
              </a:rPr>
              <a:t>lessee</a:t>
            </a:r>
            <a:endParaRPr sz="2000">
              <a:latin typeface="Calibri"/>
              <a:cs typeface="Calibri"/>
            </a:endParaRPr>
          </a:p>
          <a:p>
            <a:pPr marL="304800" indent="-183515">
              <a:lnSpc>
                <a:spcPct val="100000"/>
              </a:lnSpc>
              <a:spcBef>
                <a:spcPts val="190"/>
              </a:spcBef>
              <a:buClr>
                <a:srgbClr val="4E67C7"/>
              </a:buClr>
              <a:buChar char="◦"/>
              <a:tabLst>
                <a:tab pos="305435" algn="l"/>
              </a:tabLst>
            </a:pPr>
            <a:r>
              <a:rPr sz="1800" spc="-10" dirty="0">
                <a:solidFill>
                  <a:srgbClr val="404040"/>
                </a:solidFill>
                <a:latin typeface="Calibri"/>
                <a:cs typeface="Calibri"/>
              </a:rPr>
              <a:t>Option </a:t>
            </a:r>
            <a:r>
              <a:rPr sz="1800" spc="-5" dirty="0">
                <a:solidFill>
                  <a:srgbClr val="404040"/>
                </a:solidFill>
                <a:latin typeface="Calibri"/>
                <a:cs typeface="Calibri"/>
              </a:rPr>
              <a:t>with 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the </a:t>
            </a:r>
            <a:r>
              <a:rPr sz="1800" spc="-5" dirty="0">
                <a:solidFill>
                  <a:srgbClr val="404040"/>
                </a:solidFill>
                <a:latin typeface="Calibri"/>
                <a:cs typeface="Calibri"/>
              </a:rPr>
              <a:t>lessor is not </a:t>
            </a:r>
            <a:r>
              <a:rPr sz="1800" spc="-10" dirty="0">
                <a:solidFill>
                  <a:srgbClr val="404040"/>
                </a:solidFill>
                <a:latin typeface="Calibri"/>
                <a:cs typeface="Calibri"/>
              </a:rPr>
              <a:t>recognised 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[B</a:t>
            </a:r>
            <a:r>
              <a:rPr sz="1800" spc="7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36]</a:t>
            </a:r>
            <a:endParaRPr sz="18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1350"/>
              </a:spcBef>
            </a:pPr>
            <a:r>
              <a:rPr sz="2000" spc="-5" dirty="0">
                <a:solidFill>
                  <a:srgbClr val="404040"/>
                </a:solidFill>
                <a:latin typeface="Calibri"/>
                <a:cs typeface="Calibri"/>
              </a:rPr>
              <a:t>The term will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include the </a:t>
            </a:r>
            <a:r>
              <a:rPr sz="2000" spc="-5" dirty="0">
                <a:solidFill>
                  <a:srgbClr val="404040"/>
                </a:solidFill>
                <a:latin typeface="Calibri"/>
                <a:cs typeface="Calibri"/>
              </a:rPr>
              <a:t>right of </a:t>
            </a:r>
            <a:r>
              <a:rPr sz="2000" spc="-10" dirty="0">
                <a:solidFill>
                  <a:srgbClr val="404040"/>
                </a:solidFill>
                <a:latin typeface="Calibri"/>
                <a:cs typeface="Calibri"/>
              </a:rPr>
              <a:t>renewal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which is </a:t>
            </a:r>
            <a:r>
              <a:rPr sz="2000" spc="-5" dirty="0">
                <a:solidFill>
                  <a:srgbClr val="404040"/>
                </a:solidFill>
                <a:latin typeface="Calibri"/>
                <a:cs typeface="Calibri"/>
              </a:rPr>
              <a:t>reasonably certain </a:t>
            </a:r>
            <a:r>
              <a:rPr sz="2000" spc="-15" dirty="0">
                <a:solidFill>
                  <a:srgbClr val="404040"/>
                </a:solidFill>
                <a:latin typeface="Calibri"/>
                <a:cs typeface="Calibri"/>
              </a:rPr>
              <a:t>to </a:t>
            </a:r>
            <a:r>
              <a:rPr sz="2000" spc="-5" dirty="0">
                <a:solidFill>
                  <a:srgbClr val="404040"/>
                </a:solidFill>
                <a:latin typeface="Calibri"/>
                <a:cs typeface="Calibri"/>
              </a:rPr>
              <a:t>be</a:t>
            </a:r>
            <a:r>
              <a:rPr sz="2000" spc="3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spc="-15" dirty="0">
                <a:solidFill>
                  <a:srgbClr val="404040"/>
                </a:solidFill>
                <a:latin typeface="Calibri"/>
                <a:cs typeface="Calibri"/>
              </a:rPr>
              <a:t>exercised</a:t>
            </a:r>
            <a:endParaRPr sz="20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188719" y="1389888"/>
            <a:ext cx="9966960" cy="0"/>
          </a:xfrm>
          <a:custGeom>
            <a:avLst/>
            <a:gdLst/>
            <a:ahLst/>
            <a:cxnLst/>
            <a:rect l="l" t="t" r="r" b="b"/>
            <a:pathLst>
              <a:path w="9966960">
                <a:moveTo>
                  <a:pt x="0" y="0"/>
                </a:moveTo>
                <a:lnTo>
                  <a:pt x="9966960" y="0"/>
                </a:lnTo>
              </a:path>
            </a:pathLst>
          </a:custGeom>
          <a:ln w="6096">
            <a:solidFill>
              <a:srgbClr val="7E7E7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176324" y="449326"/>
            <a:ext cx="5838825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800" spc="-55" dirty="0"/>
              <a:t>Disclosure</a:t>
            </a:r>
            <a:r>
              <a:rPr sz="4800" spc="-145" dirty="0"/>
              <a:t> </a:t>
            </a:r>
            <a:r>
              <a:rPr sz="4800" spc="-65" dirty="0"/>
              <a:t>requirements</a:t>
            </a:r>
            <a:endParaRPr sz="4800"/>
          </a:p>
        </p:txBody>
      </p:sp>
      <p:sp>
        <p:nvSpPr>
          <p:cNvPr id="5" name="object 5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955"/>
              </a:lnSpc>
            </a:pPr>
            <a:r>
              <a:rPr lang="en-US" spc="-5"/>
              <a:t>Vinay Goyal</a:t>
            </a:r>
            <a:endParaRPr dirty="0"/>
          </a:p>
        </p:txBody>
      </p:sp>
      <p:sp>
        <p:nvSpPr>
          <p:cNvPr id="4" name="object 4"/>
          <p:cNvSpPr txBox="1"/>
          <p:nvPr/>
        </p:nvSpPr>
        <p:spPr>
          <a:xfrm>
            <a:off x="1176324" y="1463515"/>
            <a:ext cx="9925050" cy="1706245"/>
          </a:xfrm>
          <a:prstGeom prst="rect">
            <a:avLst/>
          </a:prstGeom>
        </p:spPr>
        <p:txBody>
          <a:bodyPr vert="horz" wrap="square" lIns="0" tIns="419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330"/>
              </a:spcBef>
            </a:pPr>
            <a:r>
              <a:rPr sz="2000" spc="-10" dirty="0">
                <a:solidFill>
                  <a:srgbClr val="404040"/>
                </a:solidFill>
                <a:latin typeface="Calibri"/>
                <a:cs typeface="Calibri"/>
              </a:rPr>
              <a:t>Most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of the </a:t>
            </a:r>
            <a:r>
              <a:rPr sz="2000" spc="-5" dirty="0">
                <a:solidFill>
                  <a:srgbClr val="404040"/>
                </a:solidFill>
                <a:latin typeface="Calibri"/>
                <a:cs typeface="Calibri"/>
              </a:rPr>
              <a:t>disclosure </a:t>
            </a:r>
            <a:r>
              <a:rPr sz="2000" spc="-10" dirty="0">
                <a:solidFill>
                  <a:srgbClr val="404040"/>
                </a:solidFill>
                <a:latin typeface="Calibri"/>
                <a:cs typeface="Calibri"/>
              </a:rPr>
              <a:t>requirements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equal </a:t>
            </a:r>
            <a:r>
              <a:rPr sz="2000" spc="-5" dirty="0">
                <a:solidFill>
                  <a:srgbClr val="404040"/>
                </a:solidFill>
                <a:latin typeface="Calibri"/>
                <a:cs typeface="Calibri"/>
              </a:rPr>
              <a:t>all leases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under the </a:t>
            </a:r>
            <a:r>
              <a:rPr sz="2000" spc="-5" dirty="0">
                <a:solidFill>
                  <a:srgbClr val="404040"/>
                </a:solidFill>
                <a:latin typeface="Calibri"/>
                <a:cs typeface="Calibri"/>
              </a:rPr>
              <a:t>Standard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with </a:t>
            </a:r>
            <a:r>
              <a:rPr sz="2000" spc="-5" dirty="0">
                <a:solidFill>
                  <a:srgbClr val="404040"/>
                </a:solidFill>
                <a:latin typeface="Calibri"/>
                <a:cs typeface="Calibri"/>
              </a:rPr>
              <a:t>financial</a:t>
            </a:r>
            <a:r>
              <a:rPr sz="2000" spc="14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spc="-10" dirty="0">
                <a:solidFill>
                  <a:srgbClr val="404040"/>
                </a:solidFill>
                <a:latin typeface="Calibri"/>
                <a:cs typeface="Calibri"/>
              </a:rPr>
              <a:t>contracts</a:t>
            </a:r>
            <a:endParaRPr sz="2000">
              <a:latin typeface="Calibri"/>
              <a:cs typeface="Calibri"/>
            </a:endParaRPr>
          </a:p>
          <a:p>
            <a:pPr marL="304800" marR="516255" indent="-182880">
              <a:lnSpc>
                <a:spcPts val="1939"/>
              </a:lnSpc>
              <a:spcBef>
                <a:spcPts val="450"/>
              </a:spcBef>
              <a:buClr>
                <a:srgbClr val="4E67C7"/>
              </a:buClr>
              <a:buChar char="◦"/>
              <a:tabLst>
                <a:tab pos="305435" algn="l"/>
              </a:tabLst>
            </a:pP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In the </a:t>
            </a:r>
            <a:r>
              <a:rPr sz="1800" spc="-10" dirty="0">
                <a:solidFill>
                  <a:srgbClr val="404040"/>
                </a:solidFill>
                <a:latin typeface="Calibri"/>
                <a:cs typeface="Calibri"/>
              </a:rPr>
              <a:t>cashflow statement, 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the </a:t>
            </a:r>
            <a:r>
              <a:rPr sz="1800" spc="-10" dirty="0">
                <a:solidFill>
                  <a:srgbClr val="404040"/>
                </a:solidFill>
                <a:latin typeface="Calibri"/>
                <a:cs typeface="Calibri"/>
              </a:rPr>
              <a:t>principal </a:t>
            </a:r>
            <a:r>
              <a:rPr sz="1800" spc="-5" dirty="0">
                <a:solidFill>
                  <a:srgbClr val="404040"/>
                </a:solidFill>
                <a:latin typeface="Calibri"/>
                <a:cs typeface="Calibri"/>
              </a:rPr>
              <a:t>part of 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lease </a:t>
            </a:r>
            <a:r>
              <a:rPr sz="1800" spc="-5" dirty="0">
                <a:solidFill>
                  <a:srgbClr val="404040"/>
                </a:solidFill>
                <a:latin typeface="Calibri"/>
                <a:cs typeface="Calibri"/>
              </a:rPr>
              <a:t>payments, 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and </a:t>
            </a:r>
            <a:r>
              <a:rPr sz="1800" spc="-15" dirty="0">
                <a:solidFill>
                  <a:srgbClr val="404040"/>
                </a:solidFill>
                <a:latin typeface="Calibri"/>
                <a:cs typeface="Calibri"/>
              </a:rPr>
              <a:t>interest </a:t>
            </a:r>
            <a:r>
              <a:rPr sz="1800" spc="-5" dirty="0">
                <a:solidFill>
                  <a:srgbClr val="404040"/>
                </a:solidFill>
                <a:latin typeface="Calibri"/>
                <a:cs typeface="Calibri"/>
              </a:rPr>
              <a:t>part, </a:t>
            </a:r>
            <a:r>
              <a:rPr sz="1800" spc="-10" dirty="0">
                <a:solidFill>
                  <a:srgbClr val="404040"/>
                </a:solidFill>
                <a:latin typeface="Calibri"/>
                <a:cs typeface="Calibri"/>
              </a:rPr>
              <a:t>are </a:t>
            </a:r>
            <a:r>
              <a:rPr sz="1800" spc="-5" dirty="0">
                <a:solidFill>
                  <a:srgbClr val="404040"/>
                </a:solidFill>
                <a:latin typeface="Calibri"/>
                <a:cs typeface="Calibri"/>
              </a:rPr>
              <a:t>respectively  shown 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as </a:t>
            </a:r>
            <a:r>
              <a:rPr sz="1800" spc="-5" dirty="0">
                <a:solidFill>
                  <a:srgbClr val="404040"/>
                </a:solidFill>
                <a:latin typeface="Calibri"/>
                <a:cs typeface="Calibri"/>
              </a:rPr>
              <a:t>financing</a:t>
            </a:r>
            <a:r>
              <a:rPr sz="1800" spc="2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404040"/>
                </a:solidFill>
                <a:latin typeface="Calibri"/>
                <a:cs typeface="Calibri"/>
              </a:rPr>
              <a:t>activities</a:t>
            </a:r>
            <a:endParaRPr sz="1800">
              <a:latin typeface="Calibri"/>
              <a:cs typeface="Calibri"/>
            </a:endParaRPr>
          </a:p>
          <a:p>
            <a:pPr marL="304800" indent="-183515">
              <a:lnSpc>
                <a:spcPct val="100000"/>
              </a:lnSpc>
              <a:spcBef>
                <a:spcPts val="360"/>
              </a:spcBef>
              <a:buClr>
                <a:srgbClr val="4E67C7"/>
              </a:buClr>
              <a:buChar char="◦"/>
              <a:tabLst>
                <a:tab pos="305435" algn="l"/>
              </a:tabLst>
            </a:pPr>
            <a:r>
              <a:rPr sz="1800" spc="-5" dirty="0">
                <a:solidFill>
                  <a:srgbClr val="404040"/>
                </a:solidFill>
                <a:latin typeface="Calibri"/>
                <a:cs typeface="Calibri"/>
              </a:rPr>
              <a:t>Maturity analysis of 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lease </a:t>
            </a:r>
            <a:r>
              <a:rPr sz="1800" spc="-5" dirty="0">
                <a:solidFill>
                  <a:srgbClr val="404040"/>
                </a:solidFill>
                <a:latin typeface="Calibri"/>
                <a:cs typeface="Calibri"/>
              </a:rPr>
              <a:t>liabilities 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as </a:t>
            </a:r>
            <a:r>
              <a:rPr sz="1800" spc="-5" dirty="0">
                <a:solidFill>
                  <a:srgbClr val="404040"/>
                </a:solidFill>
                <a:latin typeface="Calibri"/>
                <a:cs typeface="Calibri"/>
              </a:rPr>
              <a:t>per 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IndAS</a:t>
            </a:r>
            <a:r>
              <a:rPr sz="1800" spc="5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404040"/>
                </a:solidFill>
                <a:latin typeface="Calibri"/>
                <a:cs typeface="Calibri"/>
              </a:rPr>
              <a:t>107</a:t>
            </a:r>
            <a:endParaRPr sz="18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1350"/>
              </a:spcBef>
            </a:pPr>
            <a:r>
              <a:rPr sz="2000" spc="-5" dirty="0">
                <a:solidFill>
                  <a:srgbClr val="404040"/>
                </a:solidFill>
                <a:latin typeface="Calibri"/>
                <a:cs typeface="Calibri"/>
              </a:rPr>
              <a:t>Lessee shall </a:t>
            </a:r>
            <a:r>
              <a:rPr sz="2000" spc="-10" dirty="0">
                <a:solidFill>
                  <a:srgbClr val="404040"/>
                </a:solidFill>
                <a:latin typeface="Calibri"/>
                <a:cs typeface="Calibri"/>
              </a:rPr>
              <a:t>separately </a:t>
            </a:r>
            <a:r>
              <a:rPr sz="2000" spc="-5" dirty="0">
                <a:solidFill>
                  <a:srgbClr val="404040"/>
                </a:solidFill>
                <a:latin typeface="Calibri"/>
                <a:cs typeface="Calibri"/>
              </a:rPr>
              <a:t>disclose leases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of </a:t>
            </a:r>
            <a:r>
              <a:rPr sz="2000" spc="-5" dirty="0">
                <a:solidFill>
                  <a:srgbClr val="404040"/>
                </a:solidFill>
                <a:latin typeface="Calibri"/>
                <a:cs typeface="Calibri"/>
              </a:rPr>
              <a:t>short </a:t>
            </a:r>
            <a:r>
              <a:rPr sz="2000" spc="-10" dirty="0">
                <a:solidFill>
                  <a:srgbClr val="404040"/>
                </a:solidFill>
                <a:latin typeface="Calibri"/>
                <a:cs typeface="Calibri"/>
              </a:rPr>
              <a:t>tenure,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and </a:t>
            </a:r>
            <a:r>
              <a:rPr sz="2000" spc="-10" dirty="0">
                <a:solidFill>
                  <a:srgbClr val="404040"/>
                </a:solidFill>
                <a:latin typeface="Calibri"/>
                <a:cs typeface="Calibri"/>
              </a:rPr>
              <a:t>low value</a:t>
            </a:r>
            <a:r>
              <a:rPr sz="2000" spc="114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spc="-10" dirty="0">
                <a:solidFill>
                  <a:srgbClr val="404040"/>
                </a:solidFill>
                <a:latin typeface="Calibri"/>
                <a:cs typeface="Calibri"/>
              </a:rPr>
              <a:t>items</a:t>
            </a:r>
            <a:endParaRPr sz="20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188719" y="1389888"/>
            <a:ext cx="9966960" cy="0"/>
          </a:xfrm>
          <a:custGeom>
            <a:avLst/>
            <a:gdLst/>
            <a:ahLst/>
            <a:cxnLst/>
            <a:rect l="l" t="t" r="r" b="b"/>
            <a:pathLst>
              <a:path w="9966960">
                <a:moveTo>
                  <a:pt x="0" y="0"/>
                </a:moveTo>
                <a:lnTo>
                  <a:pt x="9966960" y="0"/>
                </a:lnTo>
              </a:path>
            </a:pathLst>
          </a:custGeom>
          <a:ln w="6096">
            <a:solidFill>
              <a:srgbClr val="7E7E7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176324" y="449326"/>
            <a:ext cx="7506970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800" spc="-100" dirty="0"/>
              <a:t>Treatment </a:t>
            </a:r>
            <a:r>
              <a:rPr sz="4800" spc="-30" dirty="0"/>
              <a:t>in </a:t>
            </a:r>
            <a:r>
              <a:rPr sz="4800" spc="-55" dirty="0"/>
              <a:t>case </a:t>
            </a:r>
            <a:r>
              <a:rPr sz="4800" spc="-25" dirty="0"/>
              <a:t>of</a:t>
            </a:r>
            <a:r>
              <a:rPr sz="4800" spc="-265" dirty="0"/>
              <a:t> </a:t>
            </a:r>
            <a:r>
              <a:rPr sz="4800" spc="-45" dirty="0"/>
              <a:t>sub-leases</a:t>
            </a:r>
            <a:endParaRPr sz="4800"/>
          </a:p>
        </p:txBody>
      </p:sp>
      <p:sp>
        <p:nvSpPr>
          <p:cNvPr id="5" name="object 5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955"/>
              </a:lnSpc>
            </a:pPr>
            <a:r>
              <a:rPr lang="en-US" spc="-5"/>
              <a:t>Vinay Goyal</a:t>
            </a:r>
            <a:endParaRPr dirty="0"/>
          </a:p>
        </p:txBody>
      </p:sp>
      <p:sp>
        <p:nvSpPr>
          <p:cNvPr id="4" name="object 4"/>
          <p:cNvSpPr txBox="1"/>
          <p:nvPr/>
        </p:nvSpPr>
        <p:spPr>
          <a:xfrm>
            <a:off x="1176324" y="1467688"/>
            <a:ext cx="9201785" cy="40830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ts val="2160"/>
              </a:lnSpc>
              <a:spcBef>
                <a:spcPts val="105"/>
              </a:spcBef>
            </a:pP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A </a:t>
            </a:r>
            <a:r>
              <a:rPr sz="2000" spc="-5" dirty="0">
                <a:solidFill>
                  <a:srgbClr val="404040"/>
                </a:solidFill>
                <a:latin typeface="Calibri"/>
                <a:cs typeface="Calibri"/>
              </a:rPr>
              <a:t>lessee who has acquired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the </a:t>
            </a:r>
            <a:r>
              <a:rPr sz="2000" spc="-5" dirty="0">
                <a:solidFill>
                  <a:srgbClr val="404040"/>
                </a:solidFill>
                <a:latin typeface="Calibri"/>
                <a:cs typeface="Calibri"/>
              </a:rPr>
              <a:t>asset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on lease </a:t>
            </a:r>
            <a:r>
              <a:rPr sz="2000" spc="-5" dirty="0">
                <a:solidFill>
                  <a:srgbClr val="404040"/>
                </a:solidFill>
                <a:latin typeface="Calibri"/>
                <a:cs typeface="Calibri"/>
              </a:rPr>
              <a:t>will recognise </a:t>
            </a:r>
            <a:r>
              <a:rPr sz="2000" spc="-10" dirty="0">
                <a:solidFill>
                  <a:srgbClr val="404040"/>
                </a:solidFill>
                <a:latin typeface="Calibri"/>
                <a:cs typeface="Calibri"/>
              </a:rPr>
              <a:t>RoU </a:t>
            </a:r>
            <a:r>
              <a:rPr sz="2000" spc="-5" dirty="0">
                <a:solidFill>
                  <a:srgbClr val="404040"/>
                </a:solidFill>
                <a:latin typeface="Calibri"/>
                <a:cs typeface="Calibri"/>
              </a:rPr>
              <a:t>asset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and </a:t>
            </a:r>
            <a:r>
              <a:rPr sz="2000" spc="-15" dirty="0">
                <a:solidFill>
                  <a:srgbClr val="404040"/>
                </a:solidFill>
                <a:latin typeface="Calibri"/>
                <a:cs typeface="Calibri"/>
              </a:rPr>
              <a:t>OTP </a:t>
            </a:r>
            <a:r>
              <a:rPr sz="2000" spc="-5" dirty="0">
                <a:solidFill>
                  <a:srgbClr val="404040"/>
                </a:solidFill>
                <a:latin typeface="Calibri"/>
                <a:cs typeface="Calibri"/>
              </a:rPr>
              <a:t>liability</a:t>
            </a:r>
            <a:r>
              <a:rPr sz="2000" spc="12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as</a:t>
            </a:r>
            <a:endParaRPr sz="2000">
              <a:latin typeface="Calibri"/>
              <a:cs typeface="Calibri"/>
            </a:endParaRPr>
          </a:p>
          <a:p>
            <a:pPr marL="12700">
              <a:lnSpc>
                <a:spcPts val="2160"/>
              </a:lnSpc>
            </a:pP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applicable </a:t>
            </a:r>
            <a:r>
              <a:rPr sz="2000" spc="-15" dirty="0">
                <a:solidFill>
                  <a:srgbClr val="404040"/>
                </a:solidFill>
                <a:latin typeface="Calibri"/>
                <a:cs typeface="Calibri"/>
              </a:rPr>
              <a:t>to </a:t>
            </a:r>
            <a:r>
              <a:rPr sz="2000" spc="-10" dirty="0">
                <a:solidFill>
                  <a:srgbClr val="404040"/>
                </a:solidFill>
                <a:latin typeface="Calibri"/>
                <a:cs typeface="Calibri"/>
              </a:rPr>
              <a:t>any </a:t>
            </a:r>
            <a:r>
              <a:rPr sz="2000" spc="-5" dirty="0">
                <a:solidFill>
                  <a:srgbClr val="404040"/>
                </a:solidFill>
                <a:latin typeface="Calibri"/>
                <a:cs typeface="Calibri"/>
              </a:rPr>
              <a:t>other lessee</a:t>
            </a:r>
            <a:endParaRPr sz="2000">
              <a:latin typeface="Calibri"/>
              <a:cs typeface="Calibri"/>
            </a:endParaRPr>
          </a:p>
          <a:p>
            <a:pPr marL="12700" marR="12700">
              <a:lnSpc>
                <a:spcPct val="80000"/>
              </a:lnSpc>
              <a:spcBef>
                <a:spcPts val="1405"/>
              </a:spcBef>
            </a:pPr>
            <a:r>
              <a:rPr sz="2000" spc="-15" dirty="0">
                <a:solidFill>
                  <a:srgbClr val="404040"/>
                </a:solidFill>
                <a:latin typeface="Calibri"/>
                <a:cs typeface="Calibri"/>
              </a:rPr>
              <a:t>Simultaneously,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as the lessee </a:t>
            </a:r>
            <a:r>
              <a:rPr sz="2000" spc="-5" dirty="0">
                <a:solidFill>
                  <a:srgbClr val="404040"/>
                </a:solidFill>
                <a:latin typeface="Calibri"/>
                <a:cs typeface="Calibri"/>
              </a:rPr>
              <a:t>subleases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the </a:t>
            </a:r>
            <a:r>
              <a:rPr sz="2000" spc="-5" dirty="0">
                <a:solidFill>
                  <a:srgbClr val="404040"/>
                </a:solidFill>
                <a:latin typeface="Calibri"/>
                <a:cs typeface="Calibri"/>
              </a:rPr>
              <a:t>asset,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the </a:t>
            </a:r>
            <a:r>
              <a:rPr sz="2000" spc="-5" dirty="0">
                <a:solidFill>
                  <a:srgbClr val="404040"/>
                </a:solidFill>
                <a:latin typeface="Calibri"/>
                <a:cs typeface="Calibri"/>
              </a:rPr>
              <a:t>same will be </a:t>
            </a:r>
            <a:r>
              <a:rPr sz="2000" spc="-15" dirty="0">
                <a:solidFill>
                  <a:srgbClr val="404040"/>
                </a:solidFill>
                <a:latin typeface="Calibri"/>
                <a:cs typeface="Calibri"/>
              </a:rPr>
              <a:t>treated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as </a:t>
            </a:r>
            <a:r>
              <a:rPr sz="2000" spc="-5" dirty="0">
                <a:solidFill>
                  <a:srgbClr val="404040"/>
                </a:solidFill>
                <a:latin typeface="Calibri"/>
                <a:cs typeface="Calibri"/>
              </a:rPr>
              <a:t>financial or  </a:t>
            </a:r>
            <a:r>
              <a:rPr sz="2000" spc="-10" dirty="0">
                <a:solidFill>
                  <a:srgbClr val="404040"/>
                </a:solidFill>
                <a:latin typeface="Calibri"/>
                <a:cs typeface="Calibri"/>
              </a:rPr>
              <a:t>operating </a:t>
            </a:r>
            <a:r>
              <a:rPr sz="2000" spc="-5" dirty="0">
                <a:solidFill>
                  <a:srgbClr val="404040"/>
                </a:solidFill>
                <a:latin typeface="Calibri"/>
                <a:cs typeface="Calibri"/>
              </a:rPr>
              <a:t>lease based on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its</a:t>
            </a:r>
            <a:r>
              <a:rPr sz="2000" spc="1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spc="-10" dirty="0">
                <a:solidFill>
                  <a:srgbClr val="404040"/>
                </a:solidFill>
                <a:latin typeface="Calibri"/>
                <a:cs typeface="Calibri"/>
              </a:rPr>
              <a:t>characteristics</a:t>
            </a:r>
            <a:endParaRPr sz="2000">
              <a:latin typeface="Calibri"/>
              <a:cs typeface="Calibri"/>
            </a:endParaRPr>
          </a:p>
          <a:p>
            <a:pPr marL="12700">
              <a:lnSpc>
                <a:spcPts val="2395"/>
              </a:lnSpc>
              <a:spcBef>
                <a:spcPts val="910"/>
              </a:spcBef>
            </a:pPr>
            <a:r>
              <a:rPr sz="2000" spc="-15" dirty="0">
                <a:solidFill>
                  <a:srgbClr val="404040"/>
                </a:solidFill>
                <a:latin typeface="Calibri"/>
                <a:cs typeface="Calibri"/>
              </a:rPr>
              <a:t>Therefore,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if the </a:t>
            </a:r>
            <a:r>
              <a:rPr sz="2000" spc="-5" dirty="0">
                <a:solidFill>
                  <a:srgbClr val="404040"/>
                </a:solidFill>
                <a:latin typeface="Calibri"/>
                <a:cs typeface="Calibri"/>
              </a:rPr>
              <a:t>sublease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is an </a:t>
            </a:r>
            <a:r>
              <a:rPr sz="2000" spc="-10" dirty="0">
                <a:solidFill>
                  <a:srgbClr val="404040"/>
                </a:solidFill>
                <a:latin typeface="Calibri"/>
                <a:cs typeface="Calibri"/>
              </a:rPr>
              <a:t>operating </a:t>
            </a:r>
            <a:r>
              <a:rPr sz="2000" spc="-5" dirty="0">
                <a:solidFill>
                  <a:srgbClr val="404040"/>
                </a:solidFill>
                <a:latin typeface="Calibri"/>
                <a:cs typeface="Calibri"/>
              </a:rPr>
              <a:t>lease:</a:t>
            </a:r>
            <a:endParaRPr sz="2000">
              <a:latin typeface="Calibri"/>
              <a:cs typeface="Calibri"/>
            </a:endParaRPr>
          </a:p>
          <a:p>
            <a:pPr marL="304800" indent="-183515">
              <a:lnSpc>
                <a:spcPts val="2155"/>
              </a:lnSpc>
              <a:buClr>
                <a:srgbClr val="4E67C7"/>
              </a:buClr>
              <a:buChar char="◦"/>
              <a:tabLst>
                <a:tab pos="305435" algn="l"/>
              </a:tabLst>
            </a:pPr>
            <a:r>
              <a:rPr sz="1800" spc="-5" dirty="0">
                <a:solidFill>
                  <a:srgbClr val="404040"/>
                </a:solidFill>
                <a:latin typeface="Calibri"/>
                <a:cs typeface="Calibri"/>
              </a:rPr>
              <a:t>The debit </a:t>
            </a:r>
            <a:r>
              <a:rPr sz="1800" spc="-10" dirty="0">
                <a:solidFill>
                  <a:srgbClr val="404040"/>
                </a:solidFill>
                <a:latin typeface="Calibri"/>
                <a:cs typeface="Calibri"/>
              </a:rPr>
              <a:t>to </a:t>
            </a:r>
            <a:r>
              <a:rPr sz="1800" spc="-40" dirty="0">
                <a:solidFill>
                  <a:srgbClr val="404040"/>
                </a:solidFill>
                <a:latin typeface="Calibri"/>
                <a:cs typeface="Calibri"/>
              </a:rPr>
              <a:t>P/L </a:t>
            </a:r>
            <a:r>
              <a:rPr sz="1800" spc="-5" dirty="0">
                <a:solidFill>
                  <a:srgbClr val="404040"/>
                </a:solidFill>
                <a:latin typeface="Calibri"/>
                <a:cs typeface="Calibri"/>
              </a:rPr>
              <a:t>will be </a:t>
            </a:r>
            <a:r>
              <a:rPr sz="1800" spc="-10" dirty="0">
                <a:solidFill>
                  <a:srgbClr val="404040"/>
                </a:solidFill>
                <a:latin typeface="Calibri"/>
                <a:cs typeface="Calibri"/>
              </a:rPr>
              <a:t>depreciation </a:t>
            </a:r>
            <a:r>
              <a:rPr sz="1800" spc="-5" dirty="0">
                <a:solidFill>
                  <a:srgbClr val="404040"/>
                </a:solidFill>
                <a:latin typeface="Calibri"/>
                <a:cs typeface="Calibri"/>
              </a:rPr>
              <a:t>of </a:t>
            </a:r>
            <a:r>
              <a:rPr sz="1800" spc="-20" dirty="0">
                <a:solidFill>
                  <a:srgbClr val="404040"/>
                </a:solidFill>
                <a:latin typeface="Calibri"/>
                <a:cs typeface="Calibri"/>
              </a:rPr>
              <a:t>RoU </a:t>
            </a:r>
            <a:r>
              <a:rPr sz="1800" spc="-5" dirty="0">
                <a:solidFill>
                  <a:srgbClr val="404040"/>
                </a:solidFill>
                <a:latin typeface="Calibri"/>
                <a:cs typeface="Calibri"/>
              </a:rPr>
              <a:t>asset plus </a:t>
            </a:r>
            <a:r>
              <a:rPr sz="1800" spc="-15" dirty="0">
                <a:solidFill>
                  <a:srgbClr val="404040"/>
                </a:solidFill>
                <a:latin typeface="Calibri"/>
                <a:cs typeface="Calibri"/>
              </a:rPr>
              <a:t>interest </a:t>
            </a:r>
            <a:r>
              <a:rPr sz="1800" spc="-5" dirty="0">
                <a:solidFill>
                  <a:srgbClr val="404040"/>
                </a:solidFill>
                <a:latin typeface="Calibri"/>
                <a:cs typeface="Calibri"/>
              </a:rPr>
              <a:t>inherent in </a:t>
            </a:r>
            <a:r>
              <a:rPr sz="1800" spc="-20" dirty="0">
                <a:solidFill>
                  <a:srgbClr val="404040"/>
                </a:solidFill>
                <a:latin typeface="Calibri"/>
                <a:cs typeface="Calibri"/>
              </a:rPr>
              <a:t>OTP</a:t>
            </a:r>
            <a:r>
              <a:rPr sz="1800" spc="26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404040"/>
                </a:solidFill>
                <a:latin typeface="Calibri"/>
                <a:cs typeface="Calibri"/>
              </a:rPr>
              <a:t>liability</a:t>
            </a:r>
            <a:endParaRPr sz="1800">
              <a:latin typeface="Calibri"/>
              <a:cs typeface="Calibri"/>
            </a:endParaRPr>
          </a:p>
          <a:p>
            <a:pPr marL="304800" indent="-183515">
              <a:lnSpc>
                <a:spcPct val="100000"/>
              </a:lnSpc>
              <a:spcBef>
                <a:spcPts val="170"/>
              </a:spcBef>
              <a:buClr>
                <a:srgbClr val="4E67C7"/>
              </a:buClr>
              <a:buChar char="◦"/>
              <a:tabLst>
                <a:tab pos="305435" algn="l"/>
              </a:tabLst>
            </a:pPr>
            <a:r>
              <a:rPr sz="1800" spc="-5" dirty="0">
                <a:solidFill>
                  <a:srgbClr val="404040"/>
                </a:solidFill>
                <a:latin typeface="Calibri"/>
                <a:cs typeface="Calibri"/>
              </a:rPr>
              <a:t>The </a:t>
            </a:r>
            <a:r>
              <a:rPr sz="1800" spc="-10" dirty="0">
                <a:solidFill>
                  <a:srgbClr val="404040"/>
                </a:solidFill>
                <a:latin typeface="Calibri"/>
                <a:cs typeface="Calibri"/>
              </a:rPr>
              <a:t>credit </a:t>
            </a:r>
            <a:r>
              <a:rPr sz="1800" spc="-5" dirty="0">
                <a:solidFill>
                  <a:srgbClr val="404040"/>
                </a:solidFill>
                <a:latin typeface="Calibri"/>
                <a:cs typeface="Calibri"/>
              </a:rPr>
              <a:t>will be 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the lease </a:t>
            </a:r>
            <a:r>
              <a:rPr sz="1800" spc="-10" dirty="0">
                <a:solidFill>
                  <a:srgbClr val="404040"/>
                </a:solidFill>
                <a:latin typeface="Calibri"/>
                <a:cs typeface="Calibri"/>
              </a:rPr>
              <a:t>rentals 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in</a:t>
            </a:r>
            <a:r>
              <a:rPr sz="1800" spc="8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Calibri"/>
                <a:cs typeface="Calibri"/>
              </a:rPr>
              <a:t>entirety</a:t>
            </a:r>
            <a:endParaRPr sz="1800">
              <a:latin typeface="Calibri"/>
              <a:cs typeface="Calibri"/>
            </a:endParaRPr>
          </a:p>
          <a:p>
            <a:pPr marL="304800" indent="-183515">
              <a:lnSpc>
                <a:spcPct val="100000"/>
              </a:lnSpc>
              <a:spcBef>
                <a:spcPts val="165"/>
              </a:spcBef>
              <a:buClr>
                <a:srgbClr val="4E67C7"/>
              </a:buClr>
              <a:buChar char="◦"/>
              <a:tabLst>
                <a:tab pos="305435" algn="l"/>
              </a:tabLst>
            </a:pPr>
            <a:r>
              <a:rPr sz="1800" spc="-10" dirty="0">
                <a:solidFill>
                  <a:srgbClr val="404040"/>
                </a:solidFill>
                <a:latin typeface="Calibri"/>
                <a:cs typeface="Calibri"/>
              </a:rPr>
              <a:t>There </a:t>
            </a:r>
            <a:r>
              <a:rPr sz="1800" spc="-5" dirty="0">
                <a:solidFill>
                  <a:srgbClr val="404040"/>
                </a:solidFill>
                <a:latin typeface="Calibri"/>
                <a:cs typeface="Calibri"/>
              </a:rPr>
              <a:t>is no 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impact </a:t>
            </a:r>
            <a:r>
              <a:rPr sz="1800" spc="-5" dirty="0">
                <a:solidFill>
                  <a:srgbClr val="404040"/>
                </a:solidFill>
                <a:latin typeface="Calibri"/>
                <a:cs typeface="Calibri"/>
              </a:rPr>
              <a:t>on 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the </a:t>
            </a:r>
            <a:r>
              <a:rPr sz="1800" spc="-10" dirty="0">
                <a:solidFill>
                  <a:srgbClr val="404040"/>
                </a:solidFill>
                <a:latin typeface="Calibri"/>
                <a:cs typeface="Calibri"/>
              </a:rPr>
              <a:t>ROU</a:t>
            </a:r>
            <a:r>
              <a:rPr sz="1800" spc="5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404040"/>
                </a:solidFill>
                <a:latin typeface="Calibri"/>
                <a:cs typeface="Calibri"/>
              </a:rPr>
              <a:t>asset.</a:t>
            </a:r>
            <a:endParaRPr sz="1800">
              <a:latin typeface="Calibri"/>
              <a:cs typeface="Calibri"/>
            </a:endParaRPr>
          </a:p>
          <a:p>
            <a:pPr marL="12700">
              <a:lnSpc>
                <a:spcPts val="2385"/>
              </a:lnSpc>
              <a:spcBef>
                <a:spcPts val="1110"/>
              </a:spcBef>
            </a:pP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If the sub-lease is a </a:t>
            </a:r>
            <a:r>
              <a:rPr sz="2000" spc="-5" dirty="0">
                <a:solidFill>
                  <a:srgbClr val="404040"/>
                </a:solidFill>
                <a:latin typeface="Calibri"/>
                <a:cs typeface="Calibri"/>
              </a:rPr>
              <a:t>financial</a:t>
            </a:r>
            <a:r>
              <a:rPr sz="2000" spc="-1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lease</a:t>
            </a:r>
            <a:endParaRPr sz="2000">
              <a:latin typeface="Calibri"/>
              <a:cs typeface="Calibri"/>
            </a:endParaRPr>
          </a:p>
          <a:p>
            <a:pPr marL="304800" indent="-183515">
              <a:lnSpc>
                <a:spcPts val="2145"/>
              </a:lnSpc>
              <a:buClr>
                <a:srgbClr val="4E67C7"/>
              </a:buClr>
              <a:buChar char="◦"/>
              <a:tabLst>
                <a:tab pos="305435" algn="l"/>
              </a:tabLst>
            </a:pPr>
            <a:r>
              <a:rPr sz="1800" spc="-5" dirty="0">
                <a:solidFill>
                  <a:srgbClr val="404040"/>
                </a:solidFill>
                <a:latin typeface="Calibri"/>
                <a:cs typeface="Calibri"/>
              </a:rPr>
              <a:t>The debit </a:t>
            </a:r>
            <a:r>
              <a:rPr sz="1800" spc="-10" dirty="0">
                <a:solidFill>
                  <a:srgbClr val="404040"/>
                </a:solidFill>
                <a:latin typeface="Calibri"/>
                <a:cs typeface="Calibri"/>
              </a:rPr>
              <a:t>to </a:t>
            </a:r>
            <a:r>
              <a:rPr sz="1800" spc="-40" dirty="0">
                <a:solidFill>
                  <a:srgbClr val="404040"/>
                </a:solidFill>
                <a:latin typeface="Calibri"/>
                <a:cs typeface="Calibri"/>
              </a:rPr>
              <a:t>P/L </a:t>
            </a:r>
            <a:r>
              <a:rPr sz="1800" spc="-5" dirty="0">
                <a:solidFill>
                  <a:srgbClr val="404040"/>
                </a:solidFill>
                <a:latin typeface="Calibri"/>
                <a:cs typeface="Calibri"/>
              </a:rPr>
              <a:t>will be </a:t>
            </a:r>
            <a:r>
              <a:rPr sz="1800" spc="-10" dirty="0">
                <a:solidFill>
                  <a:srgbClr val="404040"/>
                </a:solidFill>
                <a:latin typeface="Calibri"/>
                <a:cs typeface="Calibri"/>
              </a:rPr>
              <a:t>depreciation </a:t>
            </a:r>
            <a:r>
              <a:rPr sz="1800" spc="-5" dirty="0">
                <a:solidFill>
                  <a:srgbClr val="404040"/>
                </a:solidFill>
                <a:latin typeface="Calibri"/>
                <a:cs typeface="Calibri"/>
              </a:rPr>
              <a:t>of </a:t>
            </a:r>
            <a:r>
              <a:rPr sz="1800" spc="-20" dirty="0">
                <a:solidFill>
                  <a:srgbClr val="404040"/>
                </a:solidFill>
                <a:latin typeface="Calibri"/>
                <a:cs typeface="Calibri"/>
              </a:rPr>
              <a:t>RoU </a:t>
            </a:r>
            <a:r>
              <a:rPr sz="1800" spc="-5" dirty="0">
                <a:solidFill>
                  <a:srgbClr val="404040"/>
                </a:solidFill>
                <a:latin typeface="Calibri"/>
                <a:cs typeface="Calibri"/>
              </a:rPr>
              <a:t>asset plus </a:t>
            </a:r>
            <a:r>
              <a:rPr sz="1800" spc="-15" dirty="0">
                <a:solidFill>
                  <a:srgbClr val="404040"/>
                </a:solidFill>
                <a:latin typeface="Calibri"/>
                <a:cs typeface="Calibri"/>
              </a:rPr>
              <a:t>interest </a:t>
            </a:r>
            <a:r>
              <a:rPr sz="1800" spc="-5" dirty="0">
                <a:solidFill>
                  <a:srgbClr val="404040"/>
                </a:solidFill>
                <a:latin typeface="Calibri"/>
                <a:cs typeface="Calibri"/>
              </a:rPr>
              <a:t>inherent in </a:t>
            </a:r>
            <a:r>
              <a:rPr sz="1800" spc="-20" dirty="0">
                <a:solidFill>
                  <a:srgbClr val="404040"/>
                </a:solidFill>
                <a:latin typeface="Calibri"/>
                <a:cs typeface="Calibri"/>
              </a:rPr>
              <a:t>OTP</a:t>
            </a:r>
            <a:r>
              <a:rPr sz="1800" spc="28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404040"/>
                </a:solidFill>
                <a:latin typeface="Calibri"/>
                <a:cs typeface="Calibri"/>
              </a:rPr>
              <a:t>liability</a:t>
            </a:r>
            <a:endParaRPr sz="1800">
              <a:latin typeface="Calibri"/>
              <a:cs typeface="Calibri"/>
            </a:endParaRPr>
          </a:p>
          <a:p>
            <a:pPr marL="304800" indent="-183515">
              <a:lnSpc>
                <a:spcPct val="100000"/>
              </a:lnSpc>
              <a:spcBef>
                <a:spcPts val="170"/>
              </a:spcBef>
              <a:buClr>
                <a:srgbClr val="4E67C7"/>
              </a:buClr>
              <a:buChar char="◦"/>
              <a:tabLst>
                <a:tab pos="305435" algn="l"/>
              </a:tabLst>
            </a:pPr>
            <a:r>
              <a:rPr sz="1800" spc="-10" dirty="0">
                <a:solidFill>
                  <a:srgbClr val="404040"/>
                </a:solidFill>
                <a:latin typeface="Calibri"/>
                <a:cs typeface="Calibri"/>
              </a:rPr>
              <a:t>Credit </a:t>
            </a:r>
            <a:r>
              <a:rPr sz="1800" spc="-5" dirty="0">
                <a:solidFill>
                  <a:srgbClr val="404040"/>
                </a:solidFill>
                <a:latin typeface="Calibri"/>
                <a:cs typeface="Calibri"/>
              </a:rPr>
              <a:t>will be 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the </a:t>
            </a:r>
            <a:r>
              <a:rPr sz="1800" spc="-15" dirty="0">
                <a:solidFill>
                  <a:srgbClr val="404040"/>
                </a:solidFill>
                <a:latin typeface="Calibri"/>
                <a:cs typeface="Calibri"/>
              </a:rPr>
              <a:t>interest </a:t>
            </a:r>
            <a:r>
              <a:rPr sz="1800" spc="-10" dirty="0">
                <a:solidFill>
                  <a:srgbClr val="404040"/>
                </a:solidFill>
                <a:latin typeface="Calibri"/>
                <a:cs typeface="Calibri"/>
              </a:rPr>
              <a:t>portion </a:t>
            </a:r>
            <a:r>
              <a:rPr sz="1800" spc="-5" dirty="0">
                <a:solidFill>
                  <a:srgbClr val="404040"/>
                </a:solidFill>
                <a:latin typeface="Calibri"/>
                <a:cs typeface="Calibri"/>
              </a:rPr>
              <a:t>in 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the </a:t>
            </a:r>
            <a:r>
              <a:rPr sz="1800" spc="-5" dirty="0">
                <a:solidFill>
                  <a:srgbClr val="404040"/>
                </a:solidFill>
                <a:latin typeface="Calibri"/>
                <a:cs typeface="Calibri"/>
              </a:rPr>
              <a:t>financial</a:t>
            </a:r>
            <a:r>
              <a:rPr sz="1800" spc="13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lease</a:t>
            </a:r>
            <a:endParaRPr sz="1800">
              <a:latin typeface="Calibri"/>
              <a:cs typeface="Calibri"/>
            </a:endParaRPr>
          </a:p>
          <a:p>
            <a:pPr marL="304800" indent="-183515">
              <a:lnSpc>
                <a:spcPct val="100000"/>
              </a:lnSpc>
              <a:spcBef>
                <a:spcPts val="165"/>
              </a:spcBef>
              <a:buClr>
                <a:srgbClr val="4E67C7"/>
              </a:buClr>
              <a:buChar char="◦"/>
              <a:tabLst>
                <a:tab pos="305435" algn="l"/>
              </a:tabLst>
            </a:pPr>
            <a:r>
              <a:rPr sz="1800" spc="-5" dirty="0">
                <a:solidFill>
                  <a:srgbClr val="404040"/>
                </a:solidFill>
                <a:latin typeface="Calibri"/>
                <a:cs typeface="Calibri"/>
              </a:rPr>
              <a:t>The </a:t>
            </a:r>
            <a:r>
              <a:rPr sz="1800" spc="-20" dirty="0">
                <a:solidFill>
                  <a:srgbClr val="404040"/>
                </a:solidFill>
                <a:latin typeface="Calibri"/>
                <a:cs typeface="Calibri"/>
              </a:rPr>
              <a:t>RoU </a:t>
            </a:r>
            <a:r>
              <a:rPr sz="1800" spc="-5" dirty="0">
                <a:solidFill>
                  <a:srgbClr val="404040"/>
                </a:solidFill>
                <a:latin typeface="Calibri"/>
                <a:cs typeface="Calibri"/>
              </a:rPr>
              <a:t>asset will be de-recognised 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and </a:t>
            </a:r>
            <a:r>
              <a:rPr sz="1800" spc="-5" dirty="0">
                <a:solidFill>
                  <a:srgbClr val="404040"/>
                </a:solidFill>
                <a:latin typeface="Calibri"/>
                <a:cs typeface="Calibri"/>
              </a:rPr>
              <a:t>will be replaced by 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the </a:t>
            </a:r>
            <a:r>
              <a:rPr sz="1800" spc="-5" dirty="0">
                <a:solidFill>
                  <a:srgbClr val="404040"/>
                </a:solidFill>
                <a:latin typeface="Calibri"/>
                <a:cs typeface="Calibri"/>
              </a:rPr>
              <a:t>net </a:t>
            </a:r>
            <a:r>
              <a:rPr sz="1800" spc="-10" dirty="0">
                <a:solidFill>
                  <a:srgbClr val="404040"/>
                </a:solidFill>
                <a:latin typeface="Calibri"/>
                <a:cs typeface="Calibri"/>
              </a:rPr>
              <a:t>investment </a:t>
            </a:r>
            <a:r>
              <a:rPr sz="1800" spc="-5" dirty="0">
                <a:solidFill>
                  <a:srgbClr val="404040"/>
                </a:solidFill>
                <a:latin typeface="Calibri"/>
                <a:cs typeface="Calibri"/>
              </a:rPr>
              <a:t>in 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the</a:t>
            </a:r>
            <a:r>
              <a:rPr sz="1800" spc="17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lease</a:t>
            </a:r>
            <a:endParaRPr sz="1800">
              <a:latin typeface="Calibri"/>
              <a:cs typeface="Calibri"/>
            </a:endParaRPr>
          </a:p>
          <a:p>
            <a:pPr marL="487680" lvl="1" indent="-183515">
              <a:lnSpc>
                <a:spcPct val="100000"/>
              </a:lnSpc>
              <a:spcBef>
                <a:spcPts val="280"/>
              </a:spcBef>
              <a:buClr>
                <a:srgbClr val="4E67C7"/>
              </a:buClr>
              <a:buChar char="◦"/>
              <a:tabLst>
                <a:tab pos="488315" algn="l"/>
              </a:tabLst>
            </a:pPr>
            <a:r>
              <a:rPr sz="1400" spc="-5" dirty="0">
                <a:solidFill>
                  <a:srgbClr val="404040"/>
                </a:solidFill>
                <a:latin typeface="Calibri"/>
                <a:cs typeface="Calibri"/>
              </a:rPr>
              <a:t>Resulting gain/loss </a:t>
            </a:r>
            <a:r>
              <a:rPr sz="1400" spc="-10" dirty="0">
                <a:solidFill>
                  <a:srgbClr val="404040"/>
                </a:solidFill>
                <a:latin typeface="Calibri"/>
                <a:cs typeface="Calibri"/>
              </a:rPr>
              <a:t>may </a:t>
            </a:r>
            <a:r>
              <a:rPr sz="1400" spc="-5" dirty="0">
                <a:solidFill>
                  <a:srgbClr val="404040"/>
                </a:solidFill>
                <a:latin typeface="Calibri"/>
                <a:cs typeface="Calibri"/>
              </a:rPr>
              <a:t>be</a:t>
            </a:r>
            <a:r>
              <a:rPr sz="1400" spc="1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400" spc="-10" dirty="0">
                <a:solidFill>
                  <a:srgbClr val="404040"/>
                </a:solidFill>
                <a:latin typeface="Calibri"/>
                <a:cs typeface="Calibri"/>
              </a:rPr>
              <a:t>booked</a:t>
            </a:r>
            <a:endParaRPr sz="14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188719" y="1389888"/>
            <a:ext cx="9966960" cy="0"/>
          </a:xfrm>
          <a:custGeom>
            <a:avLst/>
            <a:gdLst/>
            <a:ahLst/>
            <a:cxnLst/>
            <a:rect l="l" t="t" r="r" b="b"/>
            <a:pathLst>
              <a:path w="9966960">
                <a:moveTo>
                  <a:pt x="0" y="0"/>
                </a:moveTo>
                <a:lnTo>
                  <a:pt x="9966960" y="0"/>
                </a:lnTo>
              </a:path>
            </a:pathLst>
          </a:custGeom>
          <a:ln w="6096">
            <a:solidFill>
              <a:srgbClr val="7E7E7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12395" rIns="0" bIns="0" rtlCol="0">
            <a:spAutoFit/>
          </a:bodyPr>
          <a:lstStyle/>
          <a:p>
            <a:pPr marR="5080">
              <a:lnSpc>
                <a:spcPts val="4390"/>
              </a:lnSpc>
              <a:spcBef>
                <a:spcPts val="885"/>
              </a:spcBef>
            </a:pPr>
            <a:r>
              <a:rPr spc="-40" dirty="0"/>
              <a:t>Some </a:t>
            </a:r>
            <a:r>
              <a:rPr spc="-45" dirty="0"/>
              <a:t>nuances </a:t>
            </a:r>
            <a:r>
              <a:rPr spc="-30" dirty="0"/>
              <a:t>in </a:t>
            </a:r>
            <a:r>
              <a:rPr spc="-45" dirty="0"/>
              <a:t>Indian </a:t>
            </a:r>
            <a:r>
              <a:rPr spc="-65" dirty="0"/>
              <a:t>context </a:t>
            </a:r>
            <a:r>
              <a:rPr spc="-5" dirty="0"/>
              <a:t>–</a:t>
            </a:r>
            <a:r>
              <a:rPr spc="-434" dirty="0"/>
              <a:t> </a:t>
            </a:r>
            <a:r>
              <a:rPr spc="-60" dirty="0"/>
              <a:t>mismatch  </a:t>
            </a:r>
            <a:r>
              <a:rPr spc="-45" dirty="0"/>
              <a:t>with </a:t>
            </a:r>
            <a:r>
              <a:rPr spc="-75" dirty="0"/>
              <a:t>taxation</a:t>
            </a:r>
            <a:r>
              <a:rPr spc="-195" dirty="0"/>
              <a:t> </a:t>
            </a:r>
            <a:r>
              <a:rPr spc="-55" dirty="0"/>
              <a:t>laws</a:t>
            </a:r>
          </a:p>
        </p:txBody>
      </p:sp>
      <p:sp>
        <p:nvSpPr>
          <p:cNvPr id="5" name="object 5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955"/>
              </a:lnSpc>
            </a:pPr>
            <a:r>
              <a:rPr lang="en-US" spc="-5"/>
              <a:t>Vinay Goyal</a:t>
            </a:r>
            <a:endParaRPr dirty="0"/>
          </a:p>
        </p:txBody>
      </p:sp>
      <p:sp>
        <p:nvSpPr>
          <p:cNvPr id="4" name="object 4"/>
          <p:cNvSpPr txBox="1"/>
          <p:nvPr/>
        </p:nvSpPr>
        <p:spPr>
          <a:xfrm>
            <a:off x="1302511" y="1588388"/>
            <a:ext cx="10013315" cy="3479800"/>
          </a:xfrm>
          <a:prstGeom prst="rect">
            <a:avLst/>
          </a:prstGeom>
        </p:spPr>
        <p:txBody>
          <a:bodyPr vert="horz" wrap="square" lIns="0" tIns="36830" rIns="0" bIns="0" rtlCol="0">
            <a:spAutoFit/>
          </a:bodyPr>
          <a:lstStyle/>
          <a:p>
            <a:pPr marL="104139" indent="-91440">
              <a:lnSpc>
                <a:spcPct val="100000"/>
              </a:lnSpc>
              <a:spcBef>
                <a:spcPts val="290"/>
              </a:spcBef>
              <a:buClr>
                <a:srgbClr val="4E67C7"/>
              </a:buClr>
              <a:buSzPct val="94444"/>
              <a:buFont typeface="Arial"/>
              <a:buChar char="•"/>
              <a:tabLst>
                <a:tab pos="104139" algn="l"/>
              </a:tabLst>
            </a:pPr>
            <a:r>
              <a:rPr sz="1800" spc="-5" dirty="0">
                <a:solidFill>
                  <a:srgbClr val="404040"/>
                </a:solidFill>
                <a:latin typeface="Calibri"/>
                <a:cs typeface="Calibri"/>
              </a:rPr>
              <a:t>Will 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the </a:t>
            </a:r>
            <a:r>
              <a:rPr sz="1800" spc="-10" dirty="0">
                <a:solidFill>
                  <a:srgbClr val="404040"/>
                </a:solidFill>
                <a:latin typeface="Calibri"/>
                <a:cs typeface="Calibri"/>
              </a:rPr>
              <a:t>accounting </a:t>
            </a:r>
            <a:r>
              <a:rPr sz="1800" spc="-15" dirty="0">
                <a:solidFill>
                  <a:srgbClr val="404040"/>
                </a:solidFill>
                <a:latin typeface="Calibri"/>
                <a:cs typeface="Calibri"/>
              </a:rPr>
              <a:t>for </a:t>
            </a:r>
            <a:r>
              <a:rPr sz="1800" spc="-5" dirty="0">
                <a:solidFill>
                  <a:srgbClr val="404040"/>
                </a:solidFill>
                <a:latin typeface="Calibri"/>
                <a:cs typeface="Calibri"/>
              </a:rPr>
              <a:t>the 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lease </a:t>
            </a:r>
            <a:r>
              <a:rPr sz="1800" spc="-5" dirty="0">
                <a:solidFill>
                  <a:srgbClr val="404040"/>
                </a:solidFill>
                <a:latin typeface="Calibri"/>
                <a:cs typeface="Calibri"/>
              </a:rPr>
              <a:t>by 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the lessee </a:t>
            </a:r>
            <a:r>
              <a:rPr sz="1800" spc="-15" dirty="0">
                <a:solidFill>
                  <a:srgbClr val="404040"/>
                </a:solidFill>
                <a:latin typeface="Calibri"/>
                <a:cs typeface="Calibri"/>
              </a:rPr>
              <a:t>affect </a:t>
            </a:r>
            <a:r>
              <a:rPr sz="1800" spc="-5" dirty="0">
                <a:solidFill>
                  <a:srgbClr val="404040"/>
                </a:solidFill>
                <a:latin typeface="Calibri"/>
                <a:cs typeface="Calibri"/>
              </a:rPr>
              <a:t>Income-tax</a:t>
            </a:r>
            <a:r>
              <a:rPr sz="1800" spc="9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Calibri"/>
                <a:cs typeface="Calibri"/>
              </a:rPr>
              <a:t>treatment:</a:t>
            </a:r>
            <a:endParaRPr sz="1800">
              <a:latin typeface="Calibri"/>
              <a:cs typeface="Calibri"/>
            </a:endParaRPr>
          </a:p>
          <a:p>
            <a:pPr marL="396240" lvl="1" indent="-183515">
              <a:lnSpc>
                <a:spcPct val="100000"/>
              </a:lnSpc>
              <a:spcBef>
                <a:spcPts val="195"/>
              </a:spcBef>
              <a:buClr>
                <a:srgbClr val="4E67C7"/>
              </a:buClr>
              <a:buFont typeface="Arial"/>
              <a:buChar char="•"/>
              <a:tabLst>
                <a:tab pos="396875" algn="l"/>
              </a:tabLst>
            </a:pPr>
            <a:r>
              <a:rPr sz="1800" spc="-10" dirty="0">
                <a:solidFill>
                  <a:srgbClr val="404040"/>
                </a:solidFill>
                <a:latin typeface="Calibri"/>
                <a:cs typeface="Calibri"/>
              </a:rPr>
              <a:t>For Income-tax </a:t>
            </a:r>
            <a:r>
              <a:rPr sz="1800" spc="-5" dirty="0">
                <a:solidFill>
                  <a:srgbClr val="404040"/>
                </a:solidFill>
                <a:latin typeface="Calibri"/>
                <a:cs typeface="Calibri"/>
              </a:rPr>
              <a:t>purposes, </a:t>
            </a:r>
            <a:r>
              <a:rPr sz="1800" spc="-10" dirty="0">
                <a:solidFill>
                  <a:srgbClr val="404040"/>
                </a:solidFill>
                <a:latin typeface="Calibri"/>
                <a:cs typeface="Calibri"/>
              </a:rPr>
              <a:t>rentals are </a:t>
            </a:r>
            <a:r>
              <a:rPr sz="1800" spc="-5" dirty="0">
                <a:solidFill>
                  <a:srgbClr val="404040"/>
                </a:solidFill>
                <a:latin typeface="Calibri"/>
                <a:cs typeface="Calibri"/>
              </a:rPr>
              <a:t>expensed 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in </a:t>
            </a:r>
            <a:r>
              <a:rPr sz="1800" spc="-5" dirty="0">
                <a:solidFill>
                  <a:srgbClr val="404040"/>
                </a:solidFill>
                <a:latin typeface="Calibri"/>
                <a:cs typeface="Calibri"/>
              </a:rPr>
              <a:t>case of </a:t>
            </a:r>
            <a:r>
              <a:rPr sz="1800" spc="-10" dirty="0">
                <a:solidFill>
                  <a:srgbClr val="404040"/>
                </a:solidFill>
                <a:latin typeface="Calibri"/>
                <a:cs typeface="Calibri"/>
              </a:rPr>
              <a:t>operating</a:t>
            </a:r>
            <a:r>
              <a:rPr sz="1800" spc="7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lease.</a:t>
            </a:r>
            <a:endParaRPr sz="1800">
              <a:latin typeface="Calibri"/>
              <a:cs typeface="Calibri"/>
            </a:endParaRPr>
          </a:p>
          <a:p>
            <a:pPr marL="396240" lvl="1" indent="-183515">
              <a:lnSpc>
                <a:spcPct val="100000"/>
              </a:lnSpc>
              <a:spcBef>
                <a:spcPts val="380"/>
              </a:spcBef>
              <a:buClr>
                <a:srgbClr val="4E67C7"/>
              </a:buClr>
              <a:buFont typeface="Arial"/>
              <a:buChar char="•"/>
              <a:tabLst>
                <a:tab pos="396875" algn="l"/>
              </a:tabLst>
            </a:pPr>
            <a:r>
              <a:rPr sz="1800" spc="-10" dirty="0">
                <a:solidFill>
                  <a:srgbClr val="404040"/>
                </a:solidFill>
                <a:latin typeface="Calibri"/>
                <a:cs typeface="Calibri"/>
              </a:rPr>
              <a:t>Accounting treatment </a:t>
            </a:r>
            <a:r>
              <a:rPr sz="1800" spc="-5" dirty="0">
                <a:solidFill>
                  <a:srgbClr val="404040"/>
                </a:solidFill>
                <a:latin typeface="Calibri"/>
                <a:cs typeface="Calibri"/>
              </a:rPr>
              <a:t>per 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se </a:t>
            </a:r>
            <a:r>
              <a:rPr sz="1800" spc="-5" dirty="0">
                <a:solidFill>
                  <a:srgbClr val="404040"/>
                </a:solidFill>
                <a:latin typeface="Calibri"/>
                <a:cs typeface="Calibri"/>
              </a:rPr>
              <a:t>does not </a:t>
            </a:r>
            <a:r>
              <a:rPr sz="1800" spc="-15" dirty="0">
                <a:solidFill>
                  <a:srgbClr val="404040"/>
                </a:solidFill>
                <a:latin typeface="Calibri"/>
                <a:cs typeface="Calibri"/>
              </a:rPr>
              <a:t>affect </a:t>
            </a:r>
            <a:r>
              <a:rPr sz="1800" spc="-20" dirty="0">
                <a:solidFill>
                  <a:srgbClr val="404040"/>
                </a:solidFill>
                <a:latin typeface="Calibri"/>
                <a:cs typeface="Calibri"/>
              </a:rPr>
              <a:t>tax</a:t>
            </a:r>
            <a:r>
              <a:rPr sz="1800" spc="7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Calibri"/>
                <a:cs typeface="Calibri"/>
              </a:rPr>
              <a:t>treatment</a:t>
            </a:r>
            <a:endParaRPr sz="1800">
              <a:latin typeface="Calibri"/>
              <a:cs typeface="Calibri"/>
            </a:endParaRPr>
          </a:p>
          <a:p>
            <a:pPr marL="579120" lvl="2" indent="-183515">
              <a:lnSpc>
                <a:spcPts val="2055"/>
              </a:lnSpc>
              <a:spcBef>
                <a:spcPts val="385"/>
              </a:spcBef>
              <a:buClr>
                <a:srgbClr val="4E67C7"/>
              </a:buClr>
              <a:buFont typeface="Arial"/>
              <a:buChar char="•"/>
              <a:tabLst>
                <a:tab pos="579755" algn="l"/>
              </a:tabLst>
            </a:pPr>
            <a:r>
              <a:rPr sz="1800" spc="-5" dirty="0">
                <a:solidFill>
                  <a:srgbClr val="404040"/>
                </a:solidFill>
                <a:latin typeface="Calibri"/>
                <a:cs typeface="Calibri"/>
              </a:rPr>
              <a:t>When 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AS 19 </a:t>
            </a:r>
            <a:r>
              <a:rPr sz="1800" spc="-5" dirty="0">
                <a:solidFill>
                  <a:srgbClr val="404040"/>
                </a:solidFill>
                <a:latin typeface="Calibri"/>
                <a:cs typeface="Calibri"/>
              </a:rPr>
              <a:t>on 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lease </a:t>
            </a:r>
            <a:r>
              <a:rPr sz="1800" spc="-10" dirty="0">
                <a:solidFill>
                  <a:srgbClr val="404040"/>
                </a:solidFill>
                <a:latin typeface="Calibri"/>
                <a:cs typeface="Calibri"/>
              </a:rPr>
              <a:t>accounting was </a:t>
            </a:r>
            <a:r>
              <a:rPr sz="1800" spc="-5" dirty="0">
                <a:solidFill>
                  <a:srgbClr val="404040"/>
                </a:solidFill>
                <a:latin typeface="Calibri"/>
                <a:cs typeface="Calibri"/>
              </a:rPr>
              <a:t>implemented, similar </a:t>
            </a:r>
            <a:r>
              <a:rPr sz="1800" spc="-10" dirty="0">
                <a:solidFill>
                  <a:srgbClr val="404040"/>
                </a:solidFill>
                <a:latin typeface="Calibri"/>
                <a:cs typeface="Calibri"/>
              </a:rPr>
              <a:t>question arose. CBDT </a:t>
            </a:r>
            <a:r>
              <a:rPr sz="1800" spc="-5" dirty="0">
                <a:solidFill>
                  <a:srgbClr val="404040"/>
                </a:solidFill>
                <a:latin typeface="Calibri"/>
                <a:cs typeface="Calibri"/>
              </a:rPr>
              <a:t>clarified that the</a:t>
            </a:r>
            <a:r>
              <a:rPr sz="1800" spc="21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spc="-15" dirty="0">
                <a:solidFill>
                  <a:srgbClr val="404040"/>
                </a:solidFill>
                <a:latin typeface="Calibri"/>
                <a:cs typeface="Calibri"/>
              </a:rPr>
              <a:t>tax</a:t>
            </a:r>
            <a:endParaRPr sz="1800">
              <a:latin typeface="Calibri"/>
              <a:cs typeface="Calibri"/>
            </a:endParaRPr>
          </a:p>
          <a:p>
            <a:pPr marL="579120">
              <a:lnSpc>
                <a:spcPts val="2055"/>
              </a:lnSpc>
            </a:pPr>
            <a:r>
              <a:rPr sz="1800" spc="-10" dirty="0">
                <a:solidFill>
                  <a:srgbClr val="404040"/>
                </a:solidFill>
                <a:latin typeface="Calibri"/>
                <a:cs typeface="Calibri"/>
              </a:rPr>
              <a:t>treatment </a:t>
            </a:r>
            <a:r>
              <a:rPr sz="1800" spc="-5" dirty="0">
                <a:solidFill>
                  <a:srgbClr val="404040"/>
                </a:solidFill>
                <a:latin typeface="Calibri"/>
                <a:cs typeface="Calibri"/>
              </a:rPr>
              <a:t>will not be </a:t>
            </a:r>
            <a:r>
              <a:rPr sz="1800" spc="-15" dirty="0">
                <a:solidFill>
                  <a:srgbClr val="404040"/>
                </a:solidFill>
                <a:latin typeface="Calibri"/>
                <a:cs typeface="Calibri"/>
              </a:rPr>
              <a:t>affected </a:t>
            </a:r>
            <a:r>
              <a:rPr sz="1800" spc="-5" dirty="0">
                <a:solidFill>
                  <a:srgbClr val="404040"/>
                </a:solidFill>
                <a:latin typeface="Calibri"/>
                <a:cs typeface="Calibri"/>
              </a:rPr>
              <a:t>by 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the </a:t>
            </a:r>
            <a:r>
              <a:rPr sz="1800" spc="-10" dirty="0">
                <a:solidFill>
                  <a:srgbClr val="404040"/>
                </a:solidFill>
                <a:latin typeface="Calibri"/>
                <a:cs typeface="Calibri"/>
              </a:rPr>
              <a:t>accounting</a:t>
            </a:r>
            <a:r>
              <a:rPr sz="1800" spc="11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Calibri"/>
                <a:cs typeface="Calibri"/>
              </a:rPr>
              <a:t>treatment.</a:t>
            </a:r>
            <a:endParaRPr sz="1800">
              <a:latin typeface="Calibri"/>
              <a:cs typeface="Calibri"/>
            </a:endParaRPr>
          </a:p>
          <a:p>
            <a:pPr marL="579120" marR="116839" lvl="2" indent="-182880">
              <a:lnSpc>
                <a:spcPts val="1939"/>
              </a:lnSpc>
              <a:spcBef>
                <a:spcPts val="635"/>
              </a:spcBef>
              <a:buClr>
                <a:srgbClr val="4E67C7"/>
              </a:buClr>
              <a:buFont typeface="Arial"/>
              <a:buChar char="•"/>
              <a:tabLst>
                <a:tab pos="579755" algn="l"/>
              </a:tabLst>
            </a:pPr>
            <a:r>
              <a:rPr sz="1800" spc="-10" dirty="0">
                <a:solidFill>
                  <a:srgbClr val="404040"/>
                </a:solidFill>
                <a:latin typeface="Calibri"/>
                <a:cs typeface="Calibri"/>
              </a:rPr>
              <a:t>There </a:t>
            </a:r>
            <a:r>
              <a:rPr sz="1800" spc="-5" dirty="0">
                <a:solidFill>
                  <a:srgbClr val="404040"/>
                </a:solidFill>
                <a:latin typeface="Calibri"/>
                <a:cs typeface="Calibri"/>
              </a:rPr>
              <a:t>is nothing </a:t>
            </a:r>
            <a:r>
              <a:rPr sz="1800" spc="-10" dirty="0">
                <a:solidFill>
                  <a:srgbClr val="404040"/>
                </a:solidFill>
                <a:latin typeface="Calibri"/>
                <a:cs typeface="Calibri"/>
              </a:rPr>
              <a:t>to </a:t>
            </a:r>
            <a:r>
              <a:rPr sz="1800" spc="-5" dirty="0">
                <a:solidFill>
                  <a:srgbClr val="404040"/>
                </a:solidFill>
                <a:latin typeface="Calibri"/>
                <a:cs typeface="Calibri"/>
              </a:rPr>
              <a:t>suggest that 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the </a:t>
            </a:r>
            <a:r>
              <a:rPr sz="1800" spc="-15" dirty="0">
                <a:solidFill>
                  <a:srgbClr val="404040"/>
                </a:solidFill>
                <a:latin typeface="Calibri"/>
                <a:cs typeface="Calibri"/>
              </a:rPr>
              <a:t>tax </a:t>
            </a:r>
            <a:r>
              <a:rPr sz="1800" spc="-5" dirty="0">
                <a:solidFill>
                  <a:srgbClr val="404040"/>
                </a:solidFill>
                <a:latin typeface="Calibri"/>
                <a:cs typeface="Calibri"/>
              </a:rPr>
              <a:t>deductibility of 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lease </a:t>
            </a:r>
            <a:r>
              <a:rPr sz="1800" spc="-10" dirty="0">
                <a:solidFill>
                  <a:srgbClr val="404040"/>
                </a:solidFill>
                <a:latin typeface="Calibri"/>
                <a:cs typeface="Calibri"/>
              </a:rPr>
              <a:t>rentals </a:t>
            </a:r>
            <a:r>
              <a:rPr sz="1800" spc="-5" dirty="0">
                <a:solidFill>
                  <a:srgbClr val="404040"/>
                </a:solidFill>
                <a:latin typeface="Calibri"/>
                <a:cs typeface="Calibri"/>
              </a:rPr>
              <a:t>by 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the lessee </a:t>
            </a:r>
            <a:r>
              <a:rPr sz="1800" spc="-5" dirty="0">
                <a:solidFill>
                  <a:srgbClr val="404040"/>
                </a:solidFill>
                <a:latin typeface="Calibri"/>
                <a:cs typeface="Calibri"/>
              </a:rPr>
              <a:t>will be </a:t>
            </a:r>
            <a:r>
              <a:rPr sz="1800" spc="-15" dirty="0">
                <a:solidFill>
                  <a:srgbClr val="404040"/>
                </a:solidFill>
                <a:latin typeface="Calibri"/>
                <a:cs typeface="Calibri"/>
              </a:rPr>
              <a:t>affected </a:t>
            </a:r>
            <a:r>
              <a:rPr sz="1800" spc="-5" dirty="0">
                <a:solidFill>
                  <a:srgbClr val="404040"/>
                </a:solidFill>
                <a:latin typeface="Calibri"/>
                <a:cs typeface="Calibri"/>
              </a:rPr>
              <a:t>by  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the </a:t>
            </a:r>
            <a:r>
              <a:rPr sz="1800" spc="-10" dirty="0">
                <a:solidFill>
                  <a:srgbClr val="404040"/>
                </a:solidFill>
                <a:latin typeface="Calibri"/>
                <a:cs typeface="Calibri"/>
              </a:rPr>
              <a:t>accounting</a:t>
            </a:r>
            <a:r>
              <a:rPr sz="1800" spc="2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Calibri"/>
                <a:cs typeface="Calibri"/>
              </a:rPr>
              <a:t>standard</a:t>
            </a:r>
            <a:endParaRPr sz="1800">
              <a:latin typeface="Calibri"/>
              <a:cs typeface="Calibri"/>
            </a:endParaRPr>
          </a:p>
          <a:p>
            <a:pPr marL="104139" indent="-91440">
              <a:lnSpc>
                <a:spcPct val="100000"/>
              </a:lnSpc>
              <a:spcBef>
                <a:spcPts val="1355"/>
              </a:spcBef>
              <a:buClr>
                <a:srgbClr val="4E67C7"/>
              </a:buClr>
              <a:buSzPct val="94444"/>
              <a:buFont typeface="Arial"/>
              <a:buChar char="•"/>
              <a:tabLst>
                <a:tab pos="104139" algn="l"/>
              </a:tabLst>
            </a:pPr>
            <a:r>
              <a:rPr sz="1800" spc="-5" dirty="0">
                <a:solidFill>
                  <a:srgbClr val="404040"/>
                </a:solidFill>
                <a:latin typeface="Calibri"/>
                <a:cs typeface="Calibri"/>
              </a:rPr>
              <a:t>Will 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the </a:t>
            </a:r>
            <a:r>
              <a:rPr sz="1800" spc="-10" dirty="0">
                <a:solidFill>
                  <a:srgbClr val="404040"/>
                </a:solidFill>
                <a:latin typeface="Calibri"/>
                <a:cs typeface="Calibri"/>
              </a:rPr>
              <a:t>accounting </a:t>
            </a:r>
            <a:r>
              <a:rPr sz="1800" spc="-15" dirty="0">
                <a:solidFill>
                  <a:srgbClr val="404040"/>
                </a:solidFill>
                <a:latin typeface="Calibri"/>
                <a:cs typeface="Calibri"/>
              </a:rPr>
              <a:t>affect </a:t>
            </a:r>
            <a:r>
              <a:rPr sz="1800" spc="-5" dirty="0">
                <a:solidFill>
                  <a:srgbClr val="404040"/>
                </a:solidFill>
                <a:latin typeface="Calibri"/>
                <a:cs typeface="Calibri"/>
              </a:rPr>
              <a:t>GST</a:t>
            </a:r>
            <a:r>
              <a:rPr sz="1800" spc="6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Calibri"/>
                <a:cs typeface="Calibri"/>
              </a:rPr>
              <a:t>treatment</a:t>
            </a:r>
            <a:endParaRPr sz="1800">
              <a:latin typeface="Calibri"/>
              <a:cs typeface="Calibri"/>
            </a:endParaRPr>
          </a:p>
          <a:p>
            <a:pPr marL="396240" lvl="1" indent="-183515">
              <a:lnSpc>
                <a:spcPct val="100000"/>
              </a:lnSpc>
              <a:spcBef>
                <a:spcPts val="180"/>
              </a:spcBef>
              <a:buClr>
                <a:srgbClr val="4E67C7"/>
              </a:buClr>
              <a:buFont typeface="Arial"/>
              <a:buChar char="•"/>
              <a:tabLst>
                <a:tab pos="396875" algn="l"/>
              </a:tabLst>
            </a:pPr>
            <a:r>
              <a:rPr sz="1800" spc="-5" dirty="0">
                <a:solidFill>
                  <a:srgbClr val="404040"/>
                </a:solidFill>
                <a:latin typeface="Calibri"/>
                <a:cs typeface="Calibri"/>
              </a:rPr>
              <a:t>The </a:t>
            </a:r>
            <a:r>
              <a:rPr sz="1800" spc="-10" dirty="0">
                <a:solidFill>
                  <a:srgbClr val="404040"/>
                </a:solidFill>
                <a:latin typeface="Calibri"/>
                <a:cs typeface="Calibri"/>
              </a:rPr>
              <a:t>concept </a:t>
            </a:r>
            <a:r>
              <a:rPr sz="1800" spc="-5" dirty="0">
                <a:solidFill>
                  <a:srgbClr val="404040"/>
                </a:solidFill>
                <a:latin typeface="Calibri"/>
                <a:cs typeface="Calibri"/>
              </a:rPr>
              <a:t>of </a:t>
            </a:r>
            <a:r>
              <a:rPr sz="1800" spc="-15" dirty="0">
                <a:solidFill>
                  <a:srgbClr val="404040"/>
                </a:solidFill>
                <a:latin typeface="Calibri"/>
                <a:cs typeface="Calibri"/>
              </a:rPr>
              <a:t>taxable </a:t>
            </a:r>
            <a:r>
              <a:rPr sz="1800" spc="-5" dirty="0">
                <a:solidFill>
                  <a:srgbClr val="404040"/>
                </a:solidFill>
                <a:latin typeface="Calibri"/>
                <a:cs typeface="Calibri"/>
              </a:rPr>
              <a:t>supply under the GST </a:t>
            </a:r>
            <a:r>
              <a:rPr sz="1800" spc="-10" dirty="0">
                <a:solidFill>
                  <a:srgbClr val="404040"/>
                </a:solidFill>
                <a:latin typeface="Calibri"/>
                <a:cs typeface="Calibri"/>
              </a:rPr>
              <a:t>laws </a:t>
            </a:r>
            <a:r>
              <a:rPr sz="1800" spc="-5" dirty="0">
                <a:solidFill>
                  <a:srgbClr val="404040"/>
                </a:solidFill>
                <a:latin typeface="Calibri"/>
                <a:cs typeface="Calibri"/>
              </a:rPr>
              <a:t>is not dependent on </a:t>
            </a:r>
            <a:r>
              <a:rPr sz="1800" spc="-10" dirty="0">
                <a:solidFill>
                  <a:srgbClr val="404040"/>
                </a:solidFill>
                <a:latin typeface="Calibri"/>
                <a:cs typeface="Calibri"/>
              </a:rPr>
              <a:t>accounting</a:t>
            </a:r>
            <a:r>
              <a:rPr sz="1800" spc="20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Calibri"/>
                <a:cs typeface="Calibri"/>
              </a:rPr>
              <a:t>treatment</a:t>
            </a:r>
            <a:endParaRPr sz="1800">
              <a:latin typeface="Calibri"/>
              <a:cs typeface="Calibri"/>
            </a:endParaRPr>
          </a:p>
          <a:p>
            <a:pPr marL="396240" lvl="1" indent="-183515">
              <a:lnSpc>
                <a:spcPct val="100000"/>
              </a:lnSpc>
              <a:spcBef>
                <a:spcPts val="385"/>
              </a:spcBef>
              <a:buClr>
                <a:srgbClr val="4E67C7"/>
              </a:buClr>
              <a:buFont typeface="Arial"/>
              <a:buChar char="•"/>
              <a:tabLst>
                <a:tab pos="396875" algn="l"/>
              </a:tabLst>
            </a:pP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As </a:t>
            </a:r>
            <a:r>
              <a:rPr sz="1800" spc="-5" dirty="0">
                <a:solidFill>
                  <a:srgbClr val="404040"/>
                </a:solidFill>
                <a:latin typeface="Calibri"/>
                <a:cs typeface="Calibri"/>
              </a:rPr>
              <a:t>it is, GST did not </a:t>
            </a:r>
            <a:r>
              <a:rPr sz="1800" spc="-10" dirty="0">
                <a:solidFill>
                  <a:srgbClr val="404040"/>
                </a:solidFill>
                <a:latin typeface="Calibri"/>
                <a:cs typeface="Calibri"/>
              </a:rPr>
              <a:t>distinguish </a:t>
            </a:r>
            <a:r>
              <a:rPr sz="1800" spc="-5" dirty="0">
                <a:solidFill>
                  <a:srgbClr val="404040"/>
                </a:solidFill>
                <a:latin typeface="Calibri"/>
                <a:cs typeface="Calibri"/>
              </a:rPr>
              <a:t>between 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a </a:t>
            </a:r>
            <a:r>
              <a:rPr sz="1800" spc="-5" dirty="0">
                <a:solidFill>
                  <a:srgbClr val="404040"/>
                </a:solidFill>
                <a:latin typeface="Calibri"/>
                <a:cs typeface="Calibri"/>
              </a:rPr>
              <a:t>financial 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lease and an </a:t>
            </a:r>
            <a:r>
              <a:rPr sz="1800" spc="-10" dirty="0">
                <a:solidFill>
                  <a:srgbClr val="404040"/>
                </a:solidFill>
                <a:latin typeface="Calibri"/>
                <a:cs typeface="Calibri"/>
              </a:rPr>
              <a:t>operating</a:t>
            </a:r>
            <a:r>
              <a:rPr sz="1800" spc="10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lease</a:t>
            </a:r>
            <a:endParaRPr sz="1800">
              <a:latin typeface="Calibri"/>
              <a:cs typeface="Calibri"/>
            </a:endParaRPr>
          </a:p>
          <a:p>
            <a:pPr marL="396240" lvl="1" indent="-183515">
              <a:lnSpc>
                <a:spcPct val="100000"/>
              </a:lnSpc>
              <a:spcBef>
                <a:spcPts val="385"/>
              </a:spcBef>
              <a:buClr>
                <a:srgbClr val="4E67C7"/>
              </a:buClr>
              <a:buFont typeface="Arial"/>
              <a:buChar char="•"/>
              <a:tabLst>
                <a:tab pos="396875" algn="l"/>
              </a:tabLst>
            </a:pPr>
            <a:r>
              <a:rPr sz="1800" spc="-5" dirty="0">
                <a:solidFill>
                  <a:srgbClr val="404040"/>
                </a:solidFill>
                <a:latin typeface="Calibri"/>
                <a:cs typeface="Calibri"/>
              </a:rPr>
              <a:t>Hence, </a:t>
            </a:r>
            <a:r>
              <a:rPr sz="1800" spc="-10" dirty="0">
                <a:solidFill>
                  <a:srgbClr val="404040"/>
                </a:solidFill>
                <a:latin typeface="Calibri"/>
                <a:cs typeface="Calibri"/>
              </a:rPr>
              <a:t>there </a:t>
            </a:r>
            <a:r>
              <a:rPr sz="1800" spc="-5" dirty="0">
                <a:solidFill>
                  <a:srgbClr val="404040"/>
                </a:solidFill>
                <a:latin typeface="Calibri"/>
                <a:cs typeface="Calibri"/>
              </a:rPr>
              <a:t>will be no impact on GST </a:t>
            </a:r>
            <a:r>
              <a:rPr sz="1800" spc="-10" dirty="0">
                <a:solidFill>
                  <a:srgbClr val="404040"/>
                </a:solidFill>
                <a:latin typeface="Calibri"/>
                <a:cs typeface="Calibri"/>
              </a:rPr>
              <a:t>treatment 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as</a:t>
            </a:r>
            <a:r>
              <a:rPr sz="1800" spc="11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404040"/>
                </a:solidFill>
                <a:latin typeface="Calibri"/>
                <a:cs typeface="Calibri"/>
              </a:rPr>
              <a:t>well</a:t>
            </a:r>
            <a:endParaRPr sz="1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188719" y="1389888"/>
            <a:ext cx="9966960" cy="0"/>
          </a:xfrm>
          <a:custGeom>
            <a:avLst/>
            <a:gdLst/>
            <a:ahLst/>
            <a:cxnLst/>
            <a:rect l="l" t="t" r="r" b="b"/>
            <a:pathLst>
              <a:path w="9966960">
                <a:moveTo>
                  <a:pt x="0" y="0"/>
                </a:moveTo>
                <a:lnTo>
                  <a:pt x="9966960" y="0"/>
                </a:lnTo>
              </a:path>
            </a:pathLst>
          </a:custGeom>
          <a:ln w="6096">
            <a:solidFill>
              <a:srgbClr val="7E7E7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12395" rIns="0" bIns="0" rtlCol="0">
            <a:spAutoFit/>
          </a:bodyPr>
          <a:lstStyle/>
          <a:p>
            <a:pPr marL="12700" marR="5080">
              <a:lnSpc>
                <a:spcPts val="4390"/>
              </a:lnSpc>
              <a:spcBef>
                <a:spcPts val="885"/>
              </a:spcBef>
            </a:pPr>
            <a:r>
              <a:rPr spc="-50" dirty="0"/>
              <a:t>Meaning </a:t>
            </a:r>
            <a:r>
              <a:rPr spc="-25" dirty="0"/>
              <a:t>of </a:t>
            </a:r>
            <a:r>
              <a:rPr spc="-50" dirty="0"/>
              <a:t>financial debt </a:t>
            </a:r>
            <a:r>
              <a:rPr spc="-45" dirty="0"/>
              <a:t>under</a:t>
            </a:r>
            <a:r>
              <a:rPr spc="-265" dirty="0"/>
              <a:t> </a:t>
            </a:r>
            <a:r>
              <a:rPr spc="-55" dirty="0"/>
              <a:t>Insolvency  </a:t>
            </a:r>
            <a:r>
              <a:rPr spc="-45" dirty="0"/>
              <a:t>law</a:t>
            </a:r>
          </a:p>
        </p:txBody>
      </p:sp>
      <p:sp>
        <p:nvSpPr>
          <p:cNvPr id="5" name="object 5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955"/>
              </a:lnSpc>
            </a:pPr>
            <a:r>
              <a:rPr lang="en-US" spc="-5"/>
              <a:t>Vinay Goyal</a:t>
            </a:r>
            <a:endParaRPr dirty="0"/>
          </a:p>
        </p:txBody>
      </p:sp>
      <p:sp>
        <p:nvSpPr>
          <p:cNvPr id="4" name="object 4"/>
          <p:cNvSpPr txBox="1"/>
          <p:nvPr/>
        </p:nvSpPr>
        <p:spPr>
          <a:xfrm>
            <a:off x="1176324" y="1492072"/>
            <a:ext cx="9921240" cy="268160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ts val="2280"/>
              </a:lnSpc>
              <a:spcBef>
                <a:spcPts val="105"/>
              </a:spcBef>
            </a:pPr>
            <a:r>
              <a:rPr sz="2000" spc="-5" dirty="0">
                <a:solidFill>
                  <a:srgbClr val="404040"/>
                </a:solidFill>
                <a:latin typeface="Calibri"/>
                <a:cs typeface="Calibri"/>
              </a:rPr>
              <a:t>The definition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of </a:t>
            </a:r>
            <a:r>
              <a:rPr sz="2000" spc="-5" dirty="0">
                <a:solidFill>
                  <a:srgbClr val="404040"/>
                </a:solidFill>
                <a:latin typeface="Calibri"/>
                <a:cs typeface="Calibri"/>
              </a:rPr>
              <a:t>“financial </a:t>
            </a:r>
            <a:r>
              <a:rPr sz="2000" spc="10" dirty="0">
                <a:solidFill>
                  <a:srgbClr val="404040"/>
                </a:solidFill>
                <a:latin typeface="Calibri"/>
                <a:cs typeface="Calibri"/>
              </a:rPr>
              <a:t>debt”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under the </a:t>
            </a:r>
            <a:r>
              <a:rPr sz="2000" spc="-5" dirty="0">
                <a:solidFill>
                  <a:srgbClr val="404040"/>
                </a:solidFill>
                <a:latin typeface="Calibri"/>
                <a:cs typeface="Calibri"/>
              </a:rPr>
              <a:t>Insolvency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and </a:t>
            </a:r>
            <a:r>
              <a:rPr sz="2000" spc="-5" dirty="0">
                <a:solidFill>
                  <a:srgbClr val="404040"/>
                </a:solidFill>
                <a:latin typeface="Calibri"/>
                <a:cs typeface="Calibri"/>
              </a:rPr>
              <a:t>Bankruptcy Code </a:t>
            </a:r>
            <a:r>
              <a:rPr sz="2000" spc="-25" dirty="0">
                <a:solidFill>
                  <a:srgbClr val="404040"/>
                </a:solidFill>
                <a:latin typeface="Calibri"/>
                <a:cs typeface="Calibri"/>
              </a:rPr>
              <a:t>refers </a:t>
            </a:r>
            <a:r>
              <a:rPr sz="2000" spc="-10" dirty="0">
                <a:solidFill>
                  <a:srgbClr val="404040"/>
                </a:solidFill>
                <a:latin typeface="Calibri"/>
                <a:cs typeface="Calibri"/>
              </a:rPr>
              <a:t>to</a:t>
            </a:r>
            <a:r>
              <a:rPr sz="2000" spc="4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spc="-10" dirty="0">
                <a:solidFill>
                  <a:srgbClr val="404040"/>
                </a:solidFill>
                <a:latin typeface="Calibri"/>
                <a:cs typeface="Calibri"/>
              </a:rPr>
              <a:t>treatment</a:t>
            </a:r>
            <a:endParaRPr sz="2000">
              <a:latin typeface="Calibri"/>
              <a:cs typeface="Calibri"/>
            </a:endParaRPr>
          </a:p>
          <a:p>
            <a:pPr marL="12700">
              <a:lnSpc>
                <a:spcPts val="2280"/>
              </a:lnSpc>
            </a:pP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as a </a:t>
            </a:r>
            <a:r>
              <a:rPr sz="2000" spc="-5" dirty="0">
                <a:solidFill>
                  <a:srgbClr val="404040"/>
                </a:solidFill>
                <a:latin typeface="Calibri"/>
                <a:cs typeface="Calibri"/>
              </a:rPr>
              <a:t>financial lease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as </a:t>
            </a:r>
            <a:r>
              <a:rPr sz="2000" spc="-5" dirty="0">
                <a:solidFill>
                  <a:srgbClr val="404040"/>
                </a:solidFill>
                <a:latin typeface="Calibri"/>
                <a:cs typeface="Calibri"/>
              </a:rPr>
              <a:t>per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applicable </a:t>
            </a:r>
            <a:r>
              <a:rPr sz="2000" spc="-5" dirty="0">
                <a:solidFill>
                  <a:srgbClr val="404040"/>
                </a:solidFill>
                <a:latin typeface="Calibri"/>
                <a:cs typeface="Calibri"/>
              </a:rPr>
              <a:t>accounting </a:t>
            </a:r>
            <a:r>
              <a:rPr sz="2000" spc="-10" dirty="0">
                <a:solidFill>
                  <a:srgbClr val="404040"/>
                </a:solidFill>
                <a:latin typeface="Calibri"/>
                <a:cs typeface="Calibri"/>
              </a:rPr>
              <a:t>standards</a:t>
            </a:r>
            <a:endParaRPr sz="2000">
              <a:latin typeface="Calibri"/>
              <a:cs typeface="Calibri"/>
            </a:endParaRPr>
          </a:p>
          <a:p>
            <a:pPr marL="12700" marR="309880">
              <a:lnSpc>
                <a:spcPts val="2160"/>
              </a:lnSpc>
              <a:spcBef>
                <a:spcPts val="1435"/>
              </a:spcBef>
            </a:pP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It is clear </a:t>
            </a:r>
            <a:r>
              <a:rPr sz="2000" spc="-15" dirty="0">
                <a:solidFill>
                  <a:srgbClr val="404040"/>
                </a:solidFill>
                <a:latin typeface="Calibri"/>
                <a:cs typeface="Calibri"/>
              </a:rPr>
              <a:t>from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a </a:t>
            </a:r>
            <a:r>
              <a:rPr sz="2000" spc="-5" dirty="0">
                <a:solidFill>
                  <a:srgbClr val="404040"/>
                </a:solidFill>
                <a:latin typeface="Calibri"/>
                <a:cs typeface="Calibri"/>
              </a:rPr>
              <a:t>reading of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the </a:t>
            </a:r>
            <a:r>
              <a:rPr sz="2000" spc="-5" dirty="0">
                <a:solidFill>
                  <a:srgbClr val="404040"/>
                </a:solidFill>
                <a:latin typeface="Calibri"/>
                <a:cs typeface="Calibri"/>
              </a:rPr>
              <a:t>definition that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the </a:t>
            </a:r>
            <a:r>
              <a:rPr sz="2000" spc="-5" dirty="0">
                <a:solidFill>
                  <a:srgbClr val="404040"/>
                </a:solidFill>
                <a:latin typeface="Calibri"/>
                <a:cs typeface="Calibri"/>
              </a:rPr>
              <a:t>same </a:t>
            </a:r>
            <a:r>
              <a:rPr sz="2000" spc="-25" dirty="0">
                <a:solidFill>
                  <a:srgbClr val="404040"/>
                </a:solidFill>
                <a:latin typeface="Calibri"/>
                <a:cs typeface="Calibri"/>
              </a:rPr>
              <a:t>refers </a:t>
            </a:r>
            <a:r>
              <a:rPr sz="2000" spc="-15" dirty="0">
                <a:solidFill>
                  <a:srgbClr val="404040"/>
                </a:solidFill>
                <a:latin typeface="Calibri"/>
                <a:cs typeface="Calibri"/>
              </a:rPr>
              <a:t>to </a:t>
            </a:r>
            <a:r>
              <a:rPr sz="2000" spc="-5" dirty="0">
                <a:solidFill>
                  <a:srgbClr val="404040"/>
                </a:solidFill>
                <a:latin typeface="Calibri"/>
                <a:cs typeface="Calibri"/>
              </a:rPr>
              <a:t>accounting </a:t>
            </a:r>
            <a:r>
              <a:rPr sz="2000" spc="-10" dirty="0">
                <a:solidFill>
                  <a:srgbClr val="404040"/>
                </a:solidFill>
                <a:latin typeface="Calibri"/>
                <a:cs typeface="Calibri"/>
              </a:rPr>
              <a:t>treatment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in the  </a:t>
            </a:r>
            <a:r>
              <a:rPr sz="2000" spc="-10" dirty="0">
                <a:solidFill>
                  <a:srgbClr val="404040"/>
                </a:solidFill>
                <a:latin typeface="Calibri"/>
                <a:cs typeface="Calibri"/>
              </a:rPr>
              <a:t>books </a:t>
            </a:r>
            <a:r>
              <a:rPr sz="2000" spc="-5" dirty="0">
                <a:solidFill>
                  <a:srgbClr val="404040"/>
                </a:solidFill>
                <a:latin typeface="Calibri"/>
                <a:cs typeface="Calibri"/>
              </a:rPr>
              <a:t>of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the</a:t>
            </a:r>
            <a:r>
              <a:rPr sz="2000" spc="-1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lessee</a:t>
            </a:r>
            <a:endParaRPr sz="2000">
              <a:latin typeface="Calibri"/>
              <a:cs typeface="Calibri"/>
            </a:endParaRPr>
          </a:p>
          <a:p>
            <a:pPr marL="12700">
              <a:lnSpc>
                <a:spcPts val="2280"/>
              </a:lnSpc>
              <a:spcBef>
                <a:spcPts val="1120"/>
              </a:spcBef>
            </a:pPr>
            <a:r>
              <a:rPr sz="2000" spc="-5" dirty="0">
                <a:solidFill>
                  <a:srgbClr val="404040"/>
                </a:solidFill>
                <a:latin typeface="Calibri"/>
                <a:cs typeface="Calibri"/>
              </a:rPr>
              <a:t>Hence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the </a:t>
            </a:r>
            <a:r>
              <a:rPr sz="2000" spc="-5" dirty="0">
                <a:solidFill>
                  <a:srgbClr val="404040"/>
                </a:solidFill>
                <a:latin typeface="Calibri"/>
                <a:cs typeface="Calibri"/>
              </a:rPr>
              <a:t>definition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of </a:t>
            </a:r>
            <a:r>
              <a:rPr sz="2000" spc="-5" dirty="0">
                <a:solidFill>
                  <a:srgbClr val="404040"/>
                </a:solidFill>
                <a:latin typeface="Calibri"/>
                <a:cs typeface="Calibri"/>
              </a:rPr>
              <a:t>“financial </a:t>
            </a:r>
            <a:r>
              <a:rPr sz="2000" spc="10" dirty="0">
                <a:solidFill>
                  <a:srgbClr val="404040"/>
                </a:solidFill>
                <a:latin typeface="Calibri"/>
                <a:cs typeface="Calibri"/>
              </a:rPr>
              <a:t>debt”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under the IBC </a:t>
            </a:r>
            <a:r>
              <a:rPr sz="2000" spc="-5" dirty="0">
                <a:solidFill>
                  <a:srgbClr val="404040"/>
                </a:solidFill>
                <a:latin typeface="Calibri"/>
                <a:cs typeface="Calibri"/>
              </a:rPr>
              <a:t>gets disconnected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with the</a:t>
            </a:r>
            <a:r>
              <a:rPr sz="2000" spc="-3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spc="-5" dirty="0">
                <a:solidFill>
                  <a:srgbClr val="404040"/>
                </a:solidFill>
                <a:latin typeface="Calibri"/>
                <a:cs typeface="Calibri"/>
              </a:rPr>
              <a:t>accounting</a:t>
            </a:r>
            <a:endParaRPr sz="2000">
              <a:latin typeface="Calibri"/>
              <a:cs typeface="Calibri"/>
            </a:endParaRPr>
          </a:p>
          <a:p>
            <a:pPr marL="12700">
              <a:lnSpc>
                <a:spcPts val="2280"/>
              </a:lnSpc>
            </a:pPr>
            <a:r>
              <a:rPr sz="2000" spc="-10" dirty="0">
                <a:solidFill>
                  <a:srgbClr val="404040"/>
                </a:solidFill>
                <a:latin typeface="Calibri"/>
                <a:cs typeface="Calibri"/>
              </a:rPr>
              <a:t>standards</a:t>
            </a:r>
            <a:endParaRPr sz="2000">
              <a:latin typeface="Calibri"/>
              <a:cs typeface="Calibri"/>
            </a:endParaRPr>
          </a:p>
          <a:p>
            <a:pPr marL="304800" indent="-183515">
              <a:lnSpc>
                <a:spcPct val="100000"/>
              </a:lnSpc>
              <a:spcBef>
                <a:spcPts val="200"/>
              </a:spcBef>
              <a:buClr>
                <a:srgbClr val="4E67C7"/>
              </a:buClr>
              <a:buChar char="◦"/>
              <a:tabLst>
                <a:tab pos="305435" algn="l"/>
              </a:tabLst>
            </a:pPr>
            <a:r>
              <a:rPr sz="1800" spc="-15" dirty="0">
                <a:solidFill>
                  <a:srgbClr val="404040"/>
                </a:solidFill>
                <a:latin typeface="Calibri"/>
                <a:cs typeface="Calibri"/>
              </a:rPr>
              <a:t>May </a:t>
            </a:r>
            <a:r>
              <a:rPr sz="1800" spc="-5" dirty="0">
                <a:solidFill>
                  <a:srgbClr val="404040"/>
                </a:solidFill>
                <a:latin typeface="Calibri"/>
                <a:cs typeface="Calibri"/>
              </a:rPr>
              <a:t>be 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a </a:t>
            </a:r>
            <a:r>
              <a:rPr sz="1800" spc="-5" dirty="0">
                <a:solidFill>
                  <a:srgbClr val="404040"/>
                </a:solidFill>
                <a:latin typeface="Calibri"/>
                <a:cs typeface="Calibri"/>
              </a:rPr>
              <a:t>subsequent amendment of 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the IBC </a:t>
            </a:r>
            <a:r>
              <a:rPr sz="1800" spc="-15" dirty="0">
                <a:solidFill>
                  <a:srgbClr val="404040"/>
                </a:solidFill>
                <a:latin typeface="Calibri"/>
                <a:cs typeface="Calibri"/>
              </a:rPr>
              <a:t>may </a:t>
            </a:r>
            <a:r>
              <a:rPr sz="1800" spc="-25" dirty="0">
                <a:solidFill>
                  <a:srgbClr val="404040"/>
                </a:solidFill>
                <a:latin typeface="Calibri"/>
                <a:cs typeface="Calibri"/>
              </a:rPr>
              <a:t>take </a:t>
            </a:r>
            <a:r>
              <a:rPr sz="1800" spc="-15" dirty="0">
                <a:solidFill>
                  <a:srgbClr val="404040"/>
                </a:solidFill>
                <a:latin typeface="Calibri"/>
                <a:cs typeface="Calibri"/>
              </a:rPr>
              <a:t>care </a:t>
            </a:r>
            <a:r>
              <a:rPr sz="1800" spc="-5" dirty="0">
                <a:solidFill>
                  <a:srgbClr val="404040"/>
                </a:solidFill>
                <a:latin typeface="Calibri"/>
                <a:cs typeface="Calibri"/>
              </a:rPr>
              <a:t>of 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the</a:t>
            </a:r>
            <a:r>
              <a:rPr sz="1800" spc="12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spc="-15" dirty="0">
                <a:solidFill>
                  <a:srgbClr val="404040"/>
                </a:solidFill>
                <a:latin typeface="Calibri"/>
                <a:cs typeface="Calibri"/>
              </a:rPr>
              <a:t>gap</a:t>
            </a:r>
            <a:endParaRPr sz="1800">
              <a:latin typeface="Calibri"/>
              <a:cs typeface="Calibri"/>
            </a:endParaRPr>
          </a:p>
          <a:p>
            <a:pPr marL="304800" indent="-183515">
              <a:lnSpc>
                <a:spcPct val="100000"/>
              </a:lnSpc>
              <a:spcBef>
                <a:spcPts val="385"/>
              </a:spcBef>
              <a:buClr>
                <a:srgbClr val="4E67C7"/>
              </a:buClr>
              <a:buChar char="◦"/>
              <a:tabLst>
                <a:tab pos="305435" algn="l"/>
              </a:tabLst>
            </a:pP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In the </a:t>
            </a:r>
            <a:r>
              <a:rPr sz="1800" spc="-5" dirty="0">
                <a:solidFill>
                  <a:srgbClr val="404040"/>
                </a:solidFill>
                <a:latin typeface="Calibri"/>
                <a:cs typeface="Calibri"/>
              </a:rPr>
              <a:t>meantime, 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a lease </a:t>
            </a:r>
            <a:r>
              <a:rPr sz="1800" spc="-5" dirty="0">
                <a:solidFill>
                  <a:srgbClr val="404040"/>
                </a:solidFill>
                <a:latin typeface="Calibri"/>
                <a:cs typeface="Calibri"/>
              </a:rPr>
              <a:t>qualify 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as a </a:t>
            </a:r>
            <a:r>
              <a:rPr sz="1800" spc="-5" dirty="0">
                <a:solidFill>
                  <a:srgbClr val="404040"/>
                </a:solidFill>
                <a:latin typeface="Calibri"/>
                <a:cs typeface="Calibri"/>
              </a:rPr>
              <a:t>financial 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lease </a:t>
            </a:r>
            <a:r>
              <a:rPr sz="1800" spc="-5" dirty="0">
                <a:solidFill>
                  <a:srgbClr val="404040"/>
                </a:solidFill>
                <a:latin typeface="Calibri"/>
                <a:cs typeface="Calibri"/>
              </a:rPr>
              <a:t>under 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IBC </a:t>
            </a:r>
            <a:r>
              <a:rPr sz="1800" spc="-5" dirty="0">
                <a:solidFill>
                  <a:srgbClr val="404040"/>
                </a:solidFill>
                <a:latin typeface="Calibri"/>
                <a:cs typeface="Calibri"/>
              </a:rPr>
              <a:t>only on 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the </a:t>
            </a:r>
            <a:r>
              <a:rPr sz="1800" spc="-10" dirty="0">
                <a:solidFill>
                  <a:srgbClr val="404040"/>
                </a:solidFill>
                <a:latin typeface="Calibri"/>
                <a:cs typeface="Calibri"/>
              </a:rPr>
              <a:t>point </a:t>
            </a:r>
            <a:r>
              <a:rPr sz="1800" spc="-5" dirty="0">
                <a:solidFill>
                  <a:srgbClr val="404040"/>
                </a:solidFill>
                <a:latin typeface="Calibri"/>
                <a:cs typeface="Calibri"/>
              </a:rPr>
              <a:t>of </a:t>
            </a:r>
            <a:r>
              <a:rPr sz="1800" spc="-10" dirty="0">
                <a:solidFill>
                  <a:srgbClr val="404040"/>
                </a:solidFill>
                <a:latin typeface="Calibri"/>
                <a:cs typeface="Calibri"/>
              </a:rPr>
              <a:t>substance over</a:t>
            </a:r>
            <a:r>
              <a:rPr sz="1800" spc="18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spc="-15" dirty="0">
                <a:solidFill>
                  <a:srgbClr val="404040"/>
                </a:solidFill>
                <a:latin typeface="Calibri"/>
                <a:cs typeface="Calibri"/>
              </a:rPr>
              <a:t>form</a:t>
            </a:r>
            <a:endParaRPr sz="1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188719" y="1389888"/>
            <a:ext cx="9966960" cy="0"/>
          </a:xfrm>
          <a:custGeom>
            <a:avLst/>
            <a:gdLst/>
            <a:ahLst/>
            <a:cxnLst/>
            <a:rect l="l" t="t" r="r" b="b"/>
            <a:pathLst>
              <a:path w="9966960">
                <a:moveTo>
                  <a:pt x="0" y="0"/>
                </a:moveTo>
                <a:lnTo>
                  <a:pt x="9966960" y="0"/>
                </a:lnTo>
              </a:path>
            </a:pathLst>
          </a:custGeom>
          <a:ln w="6096">
            <a:solidFill>
              <a:srgbClr val="7E7E7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176324" y="449326"/>
            <a:ext cx="6146800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800" spc="-45" dirty="0"/>
              <a:t>Impact </a:t>
            </a:r>
            <a:r>
              <a:rPr sz="4800" spc="-25" dirty="0"/>
              <a:t>on </a:t>
            </a:r>
            <a:r>
              <a:rPr sz="4800" spc="-35" dirty="0"/>
              <a:t>RBI</a:t>
            </a:r>
            <a:r>
              <a:rPr sz="4800" spc="-270" dirty="0"/>
              <a:t> </a:t>
            </a:r>
            <a:r>
              <a:rPr sz="4800" spc="-60" dirty="0"/>
              <a:t>regulations</a:t>
            </a:r>
            <a:endParaRPr sz="4800"/>
          </a:p>
        </p:txBody>
      </p:sp>
      <p:sp>
        <p:nvSpPr>
          <p:cNvPr id="5" name="object 5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955"/>
              </a:lnSpc>
            </a:pPr>
            <a:r>
              <a:rPr lang="en-US" spc="-5"/>
              <a:t>Vinay Goyal</a:t>
            </a:r>
            <a:endParaRPr dirty="0"/>
          </a:p>
        </p:txBody>
      </p:sp>
      <p:sp>
        <p:nvSpPr>
          <p:cNvPr id="4" name="object 4"/>
          <p:cNvSpPr txBox="1"/>
          <p:nvPr/>
        </p:nvSpPr>
        <p:spPr>
          <a:xfrm>
            <a:off x="1176324" y="1492072"/>
            <a:ext cx="9940925" cy="17843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ts val="2280"/>
              </a:lnSpc>
              <a:spcBef>
                <a:spcPts val="105"/>
              </a:spcBef>
            </a:pP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RBI </a:t>
            </a:r>
            <a:r>
              <a:rPr sz="2000" spc="-5" dirty="0">
                <a:solidFill>
                  <a:srgbClr val="404040"/>
                </a:solidFill>
                <a:latin typeface="Calibri"/>
                <a:cs typeface="Calibri"/>
              </a:rPr>
              <a:t>regulations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as applicable </a:t>
            </a:r>
            <a:r>
              <a:rPr sz="2000" spc="-10" dirty="0">
                <a:solidFill>
                  <a:srgbClr val="404040"/>
                </a:solidFill>
                <a:latin typeface="Calibri"/>
                <a:cs typeface="Calibri"/>
              </a:rPr>
              <a:t>to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NBFCs </a:t>
            </a:r>
            <a:r>
              <a:rPr sz="2000" spc="-10" dirty="0">
                <a:solidFill>
                  <a:srgbClr val="404040"/>
                </a:solidFill>
                <a:latin typeface="Calibri"/>
                <a:cs typeface="Calibri"/>
              </a:rPr>
              <a:t>are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applicable in case of </a:t>
            </a:r>
            <a:r>
              <a:rPr sz="2000" spc="-5" dirty="0">
                <a:solidFill>
                  <a:srgbClr val="404040"/>
                </a:solidFill>
                <a:latin typeface="Calibri"/>
                <a:cs typeface="Calibri"/>
              </a:rPr>
              <a:t>financial leases; not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applicable</a:t>
            </a:r>
            <a:r>
              <a:rPr sz="2000" spc="-5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in</a:t>
            </a:r>
            <a:endParaRPr sz="2000">
              <a:latin typeface="Calibri"/>
              <a:cs typeface="Calibri"/>
            </a:endParaRPr>
          </a:p>
          <a:p>
            <a:pPr marL="12700">
              <a:lnSpc>
                <a:spcPts val="2280"/>
              </a:lnSpc>
            </a:pPr>
            <a:r>
              <a:rPr sz="2000" spc="-5" dirty="0">
                <a:solidFill>
                  <a:srgbClr val="404040"/>
                </a:solidFill>
                <a:latin typeface="Calibri"/>
                <a:cs typeface="Calibri"/>
              </a:rPr>
              <a:t>case of </a:t>
            </a:r>
            <a:r>
              <a:rPr sz="2000" spc="-10" dirty="0">
                <a:solidFill>
                  <a:srgbClr val="404040"/>
                </a:solidFill>
                <a:latin typeface="Calibri"/>
                <a:cs typeface="Calibri"/>
              </a:rPr>
              <a:t>operating </a:t>
            </a:r>
            <a:r>
              <a:rPr sz="2000" spc="-5" dirty="0">
                <a:solidFill>
                  <a:srgbClr val="404040"/>
                </a:solidFill>
                <a:latin typeface="Calibri"/>
                <a:cs typeface="Calibri"/>
              </a:rPr>
              <a:t>leases</a:t>
            </a:r>
            <a:endParaRPr sz="20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1165"/>
              </a:spcBef>
            </a:pPr>
            <a:r>
              <a:rPr sz="2000" spc="-5" dirty="0">
                <a:solidFill>
                  <a:srgbClr val="404040"/>
                </a:solidFill>
                <a:latin typeface="Calibri"/>
                <a:cs typeface="Calibri"/>
              </a:rPr>
              <a:t>The regulations </a:t>
            </a:r>
            <a:r>
              <a:rPr sz="2000" spc="-10" dirty="0">
                <a:solidFill>
                  <a:srgbClr val="404040"/>
                </a:solidFill>
                <a:latin typeface="Calibri"/>
                <a:cs typeface="Calibri"/>
              </a:rPr>
              <a:t>are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applicable </a:t>
            </a:r>
            <a:r>
              <a:rPr sz="2000" spc="-15" dirty="0">
                <a:solidFill>
                  <a:srgbClr val="404040"/>
                </a:solidFill>
                <a:latin typeface="Calibri"/>
                <a:cs typeface="Calibri"/>
              </a:rPr>
              <a:t>from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a </a:t>
            </a:r>
            <a:r>
              <a:rPr sz="2000" spc="-5" dirty="0">
                <a:solidFill>
                  <a:srgbClr val="404040"/>
                </a:solidFill>
                <a:latin typeface="Calibri"/>
                <a:cs typeface="Calibri"/>
              </a:rPr>
              <a:t>lessor</a:t>
            </a:r>
            <a:r>
              <a:rPr sz="2000" spc="2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spc="-10" dirty="0">
                <a:solidFill>
                  <a:srgbClr val="404040"/>
                </a:solidFill>
                <a:latin typeface="Calibri"/>
                <a:cs typeface="Calibri"/>
              </a:rPr>
              <a:t>perspective</a:t>
            </a:r>
            <a:endParaRPr sz="2000">
              <a:latin typeface="Calibri"/>
              <a:cs typeface="Calibri"/>
            </a:endParaRPr>
          </a:p>
          <a:p>
            <a:pPr marL="12700">
              <a:lnSpc>
                <a:spcPts val="2280"/>
              </a:lnSpc>
              <a:spcBef>
                <a:spcPts val="1150"/>
              </a:spcBef>
            </a:pPr>
            <a:r>
              <a:rPr sz="2000" spc="-5" dirty="0">
                <a:solidFill>
                  <a:srgbClr val="404040"/>
                </a:solidFill>
                <a:latin typeface="Calibri"/>
                <a:cs typeface="Calibri"/>
              </a:rPr>
              <a:t>Since there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is no change in </a:t>
            </a:r>
            <a:r>
              <a:rPr sz="2000" spc="-5" dirty="0">
                <a:solidFill>
                  <a:srgbClr val="404040"/>
                </a:solidFill>
                <a:latin typeface="Calibri"/>
                <a:cs typeface="Calibri"/>
              </a:rPr>
              <a:t>financial </a:t>
            </a:r>
            <a:r>
              <a:rPr sz="2000" spc="-10" dirty="0">
                <a:solidFill>
                  <a:srgbClr val="404040"/>
                </a:solidFill>
                <a:latin typeface="Calibri"/>
                <a:cs typeface="Calibri"/>
              </a:rPr>
              <a:t>lease/operating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lease </a:t>
            </a:r>
            <a:r>
              <a:rPr sz="2000" spc="-5" dirty="0">
                <a:solidFill>
                  <a:srgbClr val="404040"/>
                </a:solidFill>
                <a:latin typeface="Calibri"/>
                <a:cs typeface="Calibri"/>
              </a:rPr>
              <a:t>distinction </a:t>
            </a:r>
            <a:r>
              <a:rPr sz="2000" spc="-15" dirty="0">
                <a:solidFill>
                  <a:srgbClr val="404040"/>
                </a:solidFill>
                <a:latin typeface="Calibri"/>
                <a:cs typeface="Calibri"/>
              </a:rPr>
              <a:t>from </a:t>
            </a:r>
            <a:r>
              <a:rPr sz="2000" spc="-5" dirty="0">
                <a:solidFill>
                  <a:srgbClr val="404040"/>
                </a:solidFill>
                <a:latin typeface="Calibri"/>
                <a:cs typeface="Calibri"/>
              </a:rPr>
              <a:t>lessor viewpoint,</a:t>
            </a:r>
            <a:r>
              <a:rPr sz="2000" spc="13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the</a:t>
            </a:r>
            <a:endParaRPr sz="2000">
              <a:latin typeface="Calibri"/>
              <a:cs typeface="Calibri"/>
            </a:endParaRPr>
          </a:p>
          <a:p>
            <a:pPr marL="12700">
              <a:lnSpc>
                <a:spcPts val="2280"/>
              </a:lnSpc>
            </a:pP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change of the </a:t>
            </a:r>
            <a:r>
              <a:rPr sz="2000" spc="-5" dirty="0">
                <a:solidFill>
                  <a:srgbClr val="404040"/>
                </a:solidFill>
                <a:latin typeface="Calibri"/>
                <a:cs typeface="Calibri"/>
              </a:rPr>
              <a:t>accounting </a:t>
            </a:r>
            <a:r>
              <a:rPr sz="2000" spc="-10" dirty="0">
                <a:solidFill>
                  <a:srgbClr val="404040"/>
                </a:solidFill>
                <a:latin typeface="Calibri"/>
                <a:cs typeface="Calibri"/>
              </a:rPr>
              <a:t>standard </a:t>
            </a:r>
            <a:r>
              <a:rPr sz="2000" spc="-5" dirty="0">
                <a:solidFill>
                  <a:srgbClr val="404040"/>
                </a:solidFill>
                <a:latin typeface="Calibri"/>
                <a:cs typeface="Calibri"/>
              </a:rPr>
              <a:t>will </a:t>
            </a:r>
            <a:r>
              <a:rPr sz="2000" spc="-15" dirty="0">
                <a:solidFill>
                  <a:srgbClr val="404040"/>
                </a:solidFill>
                <a:latin typeface="Calibri"/>
                <a:cs typeface="Calibri"/>
              </a:rPr>
              <a:t>have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no </a:t>
            </a:r>
            <a:r>
              <a:rPr sz="2000" spc="-5" dirty="0">
                <a:solidFill>
                  <a:srgbClr val="404040"/>
                </a:solidFill>
                <a:latin typeface="Calibri"/>
                <a:cs typeface="Calibri"/>
              </a:rPr>
              <a:t>impact </a:t>
            </a:r>
            <a:r>
              <a:rPr sz="2000" spc="-15" dirty="0">
                <a:solidFill>
                  <a:srgbClr val="404040"/>
                </a:solidFill>
                <a:latin typeface="Calibri"/>
                <a:cs typeface="Calibri"/>
              </a:rPr>
              <a:t>from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the </a:t>
            </a:r>
            <a:r>
              <a:rPr sz="2000" spc="-10" dirty="0">
                <a:solidFill>
                  <a:srgbClr val="404040"/>
                </a:solidFill>
                <a:latin typeface="Calibri"/>
                <a:cs typeface="Calibri"/>
              </a:rPr>
              <a:t>viewpoint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of RBI</a:t>
            </a:r>
            <a:r>
              <a:rPr sz="2000" spc="-5" dirty="0">
                <a:solidFill>
                  <a:srgbClr val="404040"/>
                </a:solidFill>
                <a:latin typeface="Calibri"/>
                <a:cs typeface="Calibri"/>
              </a:rPr>
              <a:t> regulations.</a:t>
            </a:r>
            <a:endParaRPr sz="20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188719" y="1389888"/>
            <a:ext cx="9966960" cy="0"/>
          </a:xfrm>
          <a:custGeom>
            <a:avLst/>
            <a:gdLst/>
            <a:ahLst/>
            <a:cxnLst/>
            <a:rect l="l" t="t" r="r" b="b"/>
            <a:pathLst>
              <a:path w="9966960">
                <a:moveTo>
                  <a:pt x="0" y="0"/>
                </a:moveTo>
                <a:lnTo>
                  <a:pt x="9966960" y="0"/>
                </a:lnTo>
              </a:path>
            </a:pathLst>
          </a:custGeom>
          <a:ln w="6096">
            <a:solidFill>
              <a:srgbClr val="7E7E7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176324" y="449326"/>
            <a:ext cx="6775450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800" spc="-65" dirty="0"/>
              <a:t>Overall </a:t>
            </a:r>
            <a:r>
              <a:rPr sz="4800" spc="-45" dirty="0"/>
              <a:t>impact </a:t>
            </a:r>
            <a:r>
              <a:rPr sz="4800" spc="-25" dirty="0"/>
              <a:t>of </a:t>
            </a:r>
            <a:r>
              <a:rPr sz="4800" spc="-30" dirty="0"/>
              <a:t>Ind AS</a:t>
            </a:r>
            <a:r>
              <a:rPr sz="4800" spc="-415" dirty="0"/>
              <a:t> </a:t>
            </a:r>
            <a:r>
              <a:rPr sz="4800" spc="-30" dirty="0"/>
              <a:t>116</a:t>
            </a:r>
            <a:endParaRPr sz="4800"/>
          </a:p>
        </p:txBody>
      </p:sp>
      <p:sp>
        <p:nvSpPr>
          <p:cNvPr id="5" name="object 5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955"/>
              </a:lnSpc>
            </a:pPr>
            <a:r>
              <a:rPr lang="en-US" spc="-5"/>
              <a:t>Vinay Goyal</a:t>
            </a:r>
            <a:endParaRPr dirty="0"/>
          </a:p>
        </p:txBody>
      </p:sp>
      <p:sp>
        <p:nvSpPr>
          <p:cNvPr id="4" name="object 4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vert="horz" wrap="square" lIns="0" tIns="34290" rIns="0" bIns="0" rtlCol="0">
            <a:spAutoFit/>
          </a:bodyPr>
          <a:lstStyle/>
          <a:p>
            <a:pPr marL="158750">
              <a:lnSpc>
                <a:spcPct val="100000"/>
              </a:lnSpc>
              <a:spcBef>
                <a:spcPts val="270"/>
              </a:spcBef>
            </a:pPr>
            <a:r>
              <a:rPr spc="-10" dirty="0"/>
              <a:t>Some unique points </a:t>
            </a:r>
            <a:r>
              <a:rPr spc="-20" dirty="0"/>
              <a:t>to </a:t>
            </a:r>
            <a:r>
              <a:rPr spc="-5" dirty="0"/>
              <a:t>Indian</a:t>
            </a:r>
            <a:r>
              <a:rPr spc="125" dirty="0"/>
              <a:t> </a:t>
            </a:r>
            <a:r>
              <a:rPr spc="-5" dirty="0"/>
              <a:t>leasing</a:t>
            </a:r>
          </a:p>
          <a:p>
            <a:pPr marL="450850" indent="-183515">
              <a:lnSpc>
                <a:spcPct val="100000"/>
              </a:lnSpc>
              <a:spcBef>
                <a:spcPts val="145"/>
              </a:spcBef>
              <a:buClr>
                <a:srgbClr val="4E67C7"/>
              </a:buClr>
              <a:buChar char="◦"/>
              <a:tabLst>
                <a:tab pos="452120" algn="l"/>
              </a:tabLst>
            </a:pPr>
            <a:r>
              <a:rPr sz="2400" spc="-30" dirty="0"/>
              <a:t>Very </a:t>
            </a:r>
            <a:r>
              <a:rPr sz="2400" spc="-5" dirty="0"/>
              <a:t>high </a:t>
            </a:r>
            <a:r>
              <a:rPr sz="2400" spc="-10" dirty="0"/>
              <a:t>proportion </a:t>
            </a:r>
            <a:r>
              <a:rPr sz="2400" spc="-5" dirty="0"/>
              <a:t>of </a:t>
            </a:r>
            <a:r>
              <a:rPr sz="2400" spc="-10" dirty="0"/>
              <a:t>operating </a:t>
            </a:r>
            <a:r>
              <a:rPr sz="2400" spc="-5" dirty="0"/>
              <a:t>leases </a:t>
            </a:r>
            <a:r>
              <a:rPr sz="2400" spc="-15" dirty="0"/>
              <a:t>to total </a:t>
            </a:r>
            <a:r>
              <a:rPr sz="2400" spc="-5" dirty="0"/>
              <a:t>leasing</a:t>
            </a:r>
            <a:r>
              <a:rPr sz="2400" spc="5" dirty="0"/>
              <a:t> </a:t>
            </a:r>
            <a:r>
              <a:rPr sz="2400" spc="-15" dirty="0"/>
              <a:t>volume</a:t>
            </a:r>
            <a:endParaRPr sz="2400"/>
          </a:p>
          <a:p>
            <a:pPr marL="450850" marR="5080" indent="-182880">
              <a:lnSpc>
                <a:spcPts val="2590"/>
              </a:lnSpc>
              <a:spcBef>
                <a:spcPts val="640"/>
              </a:spcBef>
              <a:buClr>
                <a:srgbClr val="4E67C7"/>
              </a:buClr>
              <a:buChar char="◦"/>
              <a:tabLst>
                <a:tab pos="452120" algn="l"/>
              </a:tabLst>
            </a:pPr>
            <a:r>
              <a:rPr sz="2400" spc="-10" dirty="0"/>
              <a:t>Presence </a:t>
            </a:r>
            <a:r>
              <a:rPr sz="2400" spc="-5" dirty="0"/>
              <a:t>of </a:t>
            </a:r>
            <a:r>
              <a:rPr sz="2400" spc="-10" dirty="0"/>
              <a:t>low-to-no </a:t>
            </a:r>
            <a:r>
              <a:rPr sz="2400" spc="-5" dirty="0"/>
              <a:t>equity </a:t>
            </a:r>
            <a:r>
              <a:rPr sz="2400" spc="-20" dirty="0"/>
              <a:t>investors </a:t>
            </a:r>
            <a:r>
              <a:rPr sz="2400" dirty="0"/>
              <a:t>who </a:t>
            </a:r>
            <a:r>
              <a:rPr sz="2400" spc="-10" dirty="0"/>
              <a:t>originate </a:t>
            </a:r>
            <a:r>
              <a:rPr sz="2400" spc="-20" dirty="0"/>
              <a:t>“operating </a:t>
            </a:r>
            <a:r>
              <a:rPr sz="2400" spc="-5" dirty="0"/>
              <a:t>leases” </a:t>
            </a:r>
            <a:r>
              <a:rPr sz="2400" spc="-15" dirty="0"/>
              <a:t>to </a:t>
            </a:r>
            <a:r>
              <a:rPr sz="2400" spc="-5" dirty="0"/>
              <a:t>sell  </a:t>
            </a:r>
            <a:r>
              <a:rPr sz="2400" spc="-10" dirty="0"/>
              <a:t>receivables</a:t>
            </a:r>
            <a:endParaRPr sz="2400"/>
          </a:p>
          <a:p>
            <a:pPr marL="633730" lvl="1" indent="-183515">
              <a:lnSpc>
                <a:spcPct val="100000"/>
              </a:lnSpc>
              <a:spcBef>
                <a:spcPts val="385"/>
              </a:spcBef>
              <a:buClr>
                <a:srgbClr val="4E67C7"/>
              </a:buClr>
              <a:buChar char="◦"/>
              <a:tabLst>
                <a:tab pos="635000" algn="l"/>
              </a:tabLst>
            </a:pPr>
            <a:r>
              <a:rPr sz="1800" spc="-10" dirty="0">
                <a:latin typeface="Calibri"/>
                <a:cs typeface="Calibri"/>
              </a:rPr>
              <a:t>Purported </a:t>
            </a:r>
            <a:r>
              <a:rPr sz="1800" spc="-5" dirty="0">
                <a:latin typeface="Calibri"/>
                <a:cs typeface="Calibri"/>
              </a:rPr>
              <a:t>residual value</a:t>
            </a:r>
            <a:r>
              <a:rPr sz="1800" spc="40" dirty="0">
                <a:latin typeface="Calibri"/>
                <a:cs typeface="Calibri"/>
              </a:rPr>
              <a:t> </a:t>
            </a:r>
            <a:r>
              <a:rPr sz="1800" spc="-15" dirty="0">
                <a:latin typeface="Calibri"/>
                <a:cs typeface="Calibri"/>
              </a:rPr>
              <a:t>play</a:t>
            </a:r>
            <a:endParaRPr sz="1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176324" y="529590"/>
            <a:ext cx="9229090" cy="6807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-60" dirty="0"/>
              <a:t>Separating </a:t>
            </a:r>
            <a:r>
              <a:rPr spc="-45" dirty="0"/>
              <a:t>lease </a:t>
            </a:r>
            <a:r>
              <a:rPr spc="-35" dirty="0"/>
              <a:t>and </a:t>
            </a:r>
            <a:r>
              <a:rPr spc="-45" dirty="0"/>
              <a:t>non-lease</a:t>
            </a:r>
            <a:r>
              <a:rPr spc="-315" dirty="0"/>
              <a:t> </a:t>
            </a:r>
            <a:r>
              <a:rPr spc="-55" dirty="0"/>
              <a:t>component</a:t>
            </a:r>
          </a:p>
        </p:txBody>
      </p:sp>
      <p:sp>
        <p:nvSpPr>
          <p:cNvPr id="3" name="object 3"/>
          <p:cNvSpPr txBox="1">
            <a:spLocks noGrp="1"/>
          </p:cNvSpPr>
          <p:nvPr>
            <p:ph sz="half" idx="2"/>
          </p:nvPr>
        </p:nvSpPr>
        <p:spPr>
          <a:prstGeom prst="rect">
            <a:avLst/>
          </a:prstGeom>
        </p:spPr>
        <p:txBody>
          <a:bodyPr vert="horz" wrap="square" lIns="0" tIns="227329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789"/>
              </a:spcBef>
            </a:pPr>
            <a:r>
              <a:rPr spc="-20" dirty="0"/>
              <a:t>Why?</a:t>
            </a:r>
          </a:p>
          <a:p>
            <a:pPr marL="12700" marR="62865">
              <a:lnSpc>
                <a:spcPts val="2160"/>
              </a:lnSpc>
              <a:spcBef>
                <a:spcPts val="1495"/>
              </a:spcBef>
            </a:pPr>
            <a:r>
              <a:rPr sz="2000" dirty="0"/>
              <a:t>A </a:t>
            </a:r>
            <a:r>
              <a:rPr sz="2000" spc="-10" dirty="0"/>
              <a:t>contract </a:t>
            </a:r>
            <a:r>
              <a:rPr sz="2000" spc="-15" dirty="0"/>
              <a:t>may </a:t>
            </a:r>
            <a:r>
              <a:rPr sz="2000" spc="-20" dirty="0"/>
              <a:t>have </a:t>
            </a:r>
            <a:r>
              <a:rPr sz="2000" spc="-15" dirty="0"/>
              <a:t>several </a:t>
            </a:r>
            <a:r>
              <a:rPr sz="2000" spc="-5" dirty="0"/>
              <a:t>components  </a:t>
            </a:r>
            <a:r>
              <a:rPr sz="2000" spc="-15" dirty="0"/>
              <a:t>to</a:t>
            </a:r>
            <a:r>
              <a:rPr sz="2000" spc="-10" dirty="0"/>
              <a:t> </a:t>
            </a:r>
            <a:r>
              <a:rPr sz="2000" dirty="0"/>
              <a:t>it.</a:t>
            </a:r>
            <a:endParaRPr sz="2000"/>
          </a:p>
          <a:p>
            <a:pPr marL="12700" marR="90805">
              <a:lnSpc>
                <a:spcPct val="90000"/>
              </a:lnSpc>
              <a:spcBef>
                <a:spcPts val="1360"/>
              </a:spcBef>
            </a:pPr>
            <a:r>
              <a:rPr sz="2000" spc="-10" dirty="0"/>
              <a:t>Example </a:t>
            </a:r>
            <a:r>
              <a:rPr sz="2000" dirty="0"/>
              <a:t>– a </a:t>
            </a:r>
            <a:r>
              <a:rPr sz="2000" spc="-10" dirty="0"/>
              <a:t>contract relating to </a:t>
            </a:r>
            <a:r>
              <a:rPr sz="2000" spc="-5" dirty="0"/>
              <a:t>use </a:t>
            </a:r>
            <a:r>
              <a:rPr sz="2000" dirty="0"/>
              <a:t>and  </a:t>
            </a:r>
            <a:r>
              <a:rPr sz="2000" spc="-5" dirty="0"/>
              <a:t>maintenance of </a:t>
            </a:r>
            <a:r>
              <a:rPr sz="2000" dirty="0"/>
              <a:t>a </a:t>
            </a:r>
            <a:r>
              <a:rPr sz="2000" spc="-55" dirty="0"/>
              <a:t>car. </a:t>
            </a:r>
            <a:r>
              <a:rPr sz="2000" spc="-10" dirty="0"/>
              <a:t>There are two  </a:t>
            </a:r>
            <a:r>
              <a:rPr sz="2000" spc="-5" dirty="0"/>
              <a:t>components </a:t>
            </a:r>
            <a:r>
              <a:rPr sz="2000" spc="-10" dirty="0"/>
              <a:t>here: </a:t>
            </a:r>
            <a:r>
              <a:rPr sz="2000" dirty="0"/>
              <a:t>a) use </a:t>
            </a:r>
            <a:r>
              <a:rPr sz="2000" spc="-5" dirty="0"/>
              <a:t>of car </a:t>
            </a:r>
            <a:r>
              <a:rPr sz="2000" dirty="0"/>
              <a:t>– lease  </a:t>
            </a:r>
            <a:r>
              <a:rPr sz="2000" spc="-5" dirty="0"/>
              <a:t>component; </a:t>
            </a:r>
            <a:r>
              <a:rPr sz="2000" dirty="0"/>
              <a:t>and </a:t>
            </a:r>
            <a:r>
              <a:rPr sz="2000" spc="-5" dirty="0"/>
              <a:t>b) maintenance of car </a:t>
            </a:r>
            <a:r>
              <a:rPr sz="2000" dirty="0"/>
              <a:t>–  </a:t>
            </a:r>
            <a:r>
              <a:rPr sz="2000" spc="-5" dirty="0"/>
              <a:t>non </a:t>
            </a:r>
            <a:r>
              <a:rPr sz="2000" dirty="0"/>
              <a:t>lease</a:t>
            </a:r>
            <a:r>
              <a:rPr sz="2000" spc="5" dirty="0"/>
              <a:t> </a:t>
            </a:r>
            <a:r>
              <a:rPr sz="2000" spc="-5" dirty="0"/>
              <a:t>component.</a:t>
            </a:r>
            <a:endParaRPr sz="2000"/>
          </a:p>
          <a:p>
            <a:pPr marL="12700" marR="5080">
              <a:lnSpc>
                <a:spcPct val="90000"/>
              </a:lnSpc>
              <a:spcBef>
                <a:spcPts val="1405"/>
              </a:spcBef>
            </a:pPr>
            <a:r>
              <a:rPr sz="2000" spc="-25" dirty="0"/>
              <a:t>Para </a:t>
            </a:r>
            <a:r>
              <a:rPr sz="2000" dirty="0"/>
              <a:t>12 of Ind AS 116 </a:t>
            </a:r>
            <a:r>
              <a:rPr sz="2000" spc="-10" dirty="0"/>
              <a:t>requires </a:t>
            </a:r>
            <a:r>
              <a:rPr sz="2000" spc="-5" dirty="0"/>
              <a:t>accounting  </a:t>
            </a:r>
            <a:r>
              <a:rPr sz="2000" spc="-15" dirty="0"/>
              <a:t>for </a:t>
            </a:r>
            <a:r>
              <a:rPr sz="2000" dirty="0"/>
              <a:t>lease </a:t>
            </a:r>
            <a:r>
              <a:rPr sz="2000" spc="-10" dirty="0"/>
              <a:t>component </a:t>
            </a:r>
            <a:r>
              <a:rPr sz="2000" spc="-15" dirty="0"/>
              <a:t>separately </a:t>
            </a:r>
            <a:r>
              <a:rPr sz="2000" dirty="0"/>
              <a:t>in the  </a:t>
            </a:r>
            <a:r>
              <a:rPr sz="2000" spc="-10" dirty="0"/>
              <a:t>books </a:t>
            </a:r>
            <a:r>
              <a:rPr sz="2000" spc="-5" dirty="0"/>
              <a:t>of accounts by </a:t>
            </a:r>
            <a:r>
              <a:rPr sz="2000" dirty="0"/>
              <a:t>the </a:t>
            </a:r>
            <a:r>
              <a:rPr sz="2000" spc="-5" dirty="0"/>
              <a:t>lessor </a:t>
            </a:r>
            <a:r>
              <a:rPr sz="2000" dirty="0"/>
              <a:t>and  </a:t>
            </a:r>
            <a:r>
              <a:rPr sz="2000" spc="-5" dirty="0"/>
              <a:t>lessee.</a:t>
            </a:r>
            <a:endParaRPr sz="2000"/>
          </a:p>
        </p:txBody>
      </p:sp>
      <p:sp>
        <p:nvSpPr>
          <p:cNvPr id="4" name="object 4"/>
          <p:cNvSpPr/>
          <p:nvPr/>
        </p:nvSpPr>
        <p:spPr>
          <a:xfrm>
            <a:off x="6739128" y="3025139"/>
            <a:ext cx="4447540" cy="0"/>
          </a:xfrm>
          <a:custGeom>
            <a:avLst/>
            <a:gdLst/>
            <a:ahLst/>
            <a:cxnLst/>
            <a:rect l="l" t="t" r="r" b="b"/>
            <a:pathLst>
              <a:path w="4447540">
                <a:moveTo>
                  <a:pt x="0" y="0"/>
                </a:moveTo>
                <a:lnTo>
                  <a:pt x="4447032" y="0"/>
                </a:lnTo>
              </a:path>
            </a:pathLst>
          </a:custGeom>
          <a:ln w="15240">
            <a:solidFill>
              <a:srgbClr val="4E67C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6725157" y="1258863"/>
            <a:ext cx="4219575" cy="2259965"/>
          </a:xfrm>
          <a:prstGeom prst="rect">
            <a:avLst/>
          </a:prstGeom>
        </p:spPr>
        <p:txBody>
          <a:bodyPr vert="horz" wrap="square" lIns="0" tIns="227329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789"/>
              </a:spcBef>
            </a:pPr>
            <a:r>
              <a:rPr sz="2800" spc="-20" dirty="0">
                <a:solidFill>
                  <a:srgbClr val="404040"/>
                </a:solidFill>
                <a:latin typeface="Calibri"/>
                <a:cs typeface="Calibri"/>
              </a:rPr>
              <a:t>Separate </a:t>
            </a:r>
            <a:r>
              <a:rPr sz="2800" spc="-10" dirty="0">
                <a:solidFill>
                  <a:srgbClr val="404040"/>
                </a:solidFill>
                <a:latin typeface="Calibri"/>
                <a:cs typeface="Calibri"/>
              </a:rPr>
              <a:t>lease</a:t>
            </a:r>
            <a:r>
              <a:rPr sz="2800" spc="1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800" spc="-15" dirty="0">
                <a:solidFill>
                  <a:srgbClr val="404040"/>
                </a:solidFill>
                <a:latin typeface="Calibri"/>
                <a:cs typeface="Calibri"/>
              </a:rPr>
              <a:t>component</a:t>
            </a:r>
            <a:endParaRPr sz="2800">
              <a:latin typeface="Calibri"/>
              <a:cs typeface="Calibri"/>
            </a:endParaRPr>
          </a:p>
          <a:p>
            <a:pPr marL="12700" marR="240029">
              <a:lnSpc>
                <a:spcPts val="2160"/>
              </a:lnSpc>
              <a:spcBef>
                <a:spcPts val="1495"/>
              </a:spcBef>
            </a:pPr>
            <a:r>
              <a:rPr sz="2000" spc="-5" dirty="0">
                <a:solidFill>
                  <a:srgbClr val="404040"/>
                </a:solidFill>
                <a:latin typeface="Calibri"/>
                <a:cs typeface="Calibri"/>
              </a:rPr>
              <a:t>Right </a:t>
            </a:r>
            <a:r>
              <a:rPr sz="2000" spc="-15" dirty="0">
                <a:solidFill>
                  <a:srgbClr val="404040"/>
                </a:solidFill>
                <a:latin typeface="Calibri"/>
                <a:cs typeface="Calibri"/>
              </a:rPr>
              <a:t>to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use an </a:t>
            </a:r>
            <a:r>
              <a:rPr sz="2000" spc="-5" dirty="0">
                <a:solidFill>
                  <a:srgbClr val="404040"/>
                </a:solidFill>
                <a:latin typeface="Calibri"/>
                <a:cs typeface="Calibri"/>
              </a:rPr>
              <a:t>asset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is a </a:t>
            </a:r>
            <a:r>
              <a:rPr sz="2000" spc="-15" dirty="0">
                <a:solidFill>
                  <a:srgbClr val="404040"/>
                </a:solidFill>
                <a:latin typeface="Calibri"/>
                <a:cs typeface="Calibri"/>
              </a:rPr>
              <a:t>separate  </a:t>
            </a:r>
            <a:r>
              <a:rPr sz="2000" spc="-10" dirty="0">
                <a:solidFill>
                  <a:srgbClr val="404040"/>
                </a:solidFill>
                <a:latin typeface="Calibri"/>
                <a:cs typeface="Calibri"/>
              </a:rPr>
              <a:t>component </a:t>
            </a:r>
            <a:r>
              <a:rPr sz="2000" spc="-5" dirty="0">
                <a:solidFill>
                  <a:srgbClr val="404040"/>
                </a:solidFill>
                <a:latin typeface="Calibri"/>
                <a:cs typeface="Calibri"/>
              </a:rPr>
              <a:t>only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if </a:t>
            </a:r>
            <a:r>
              <a:rPr sz="2000" spc="-5" dirty="0">
                <a:solidFill>
                  <a:srgbClr val="404040"/>
                </a:solidFill>
                <a:latin typeface="Calibri"/>
                <a:cs typeface="Calibri"/>
              </a:rPr>
              <a:t>both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the conditions  </a:t>
            </a:r>
            <a:r>
              <a:rPr sz="2000" spc="-10" dirty="0">
                <a:solidFill>
                  <a:srgbClr val="404040"/>
                </a:solidFill>
                <a:latin typeface="Calibri"/>
                <a:cs typeface="Calibri"/>
              </a:rPr>
              <a:t>satisfy:</a:t>
            </a:r>
            <a:endParaRPr sz="2000">
              <a:latin typeface="Calibri"/>
              <a:cs typeface="Calibri"/>
            </a:endParaRPr>
          </a:p>
          <a:p>
            <a:pPr marL="76200" marR="5080">
              <a:lnSpc>
                <a:spcPts val="1750"/>
              </a:lnSpc>
              <a:spcBef>
                <a:spcPts val="1095"/>
              </a:spcBef>
            </a:pPr>
            <a:r>
              <a:rPr sz="1600" spc="-5" dirty="0">
                <a:latin typeface="Calibri"/>
                <a:cs typeface="Calibri"/>
              </a:rPr>
              <a:t>The lessee </a:t>
            </a:r>
            <a:r>
              <a:rPr sz="1600" spc="-10" dirty="0">
                <a:latin typeface="Calibri"/>
                <a:cs typeface="Calibri"/>
              </a:rPr>
              <a:t>can benefit </a:t>
            </a:r>
            <a:r>
              <a:rPr sz="1600" spc="-15" dirty="0">
                <a:latin typeface="Calibri"/>
                <a:cs typeface="Calibri"/>
              </a:rPr>
              <a:t>from </a:t>
            </a:r>
            <a:r>
              <a:rPr sz="1600" spc="-5" dirty="0">
                <a:latin typeface="Calibri"/>
                <a:cs typeface="Calibri"/>
              </a:rPr>
              <a:t>the </a:t>
            </a:r>
            <a:r>
              <a:rPr sz="1600" spc="-10" dirty="0">
                <a:latin typeface="Calibri"/>
                <a:cs typeface="Calibri"/>
              </a:rPr>
              <a:t>use </a:t>
            </a:r>
            <a:r>
              <a:rPr sz="1600" spc="-5" dirty="0">
                <a:latin typeface="Calibri"/>
                <a:cs typeface="Calibri"/>
              </a:rPr>
              <a:t>of the asset  either on its </a:t>
            </a:r>
            <a:r>
              <a:rPr sz="1600" spc="-10" dirty="0">
                <a:latin typeface="Calibri"/>
                <a:cs typeface="Calibri"/>
              </a:rPr>
              <a:t>own </a:t>
            </a:r>
            <a:r>
              <a:rPr sz="1600" spc="-5" dirty="0">
                <a:latin typeface="Calibri"/>
                <a:cs typeface="Calibri"/>
              </a:rPr>
              <a:t>or </a:t>
            </a:r>
            <a:r>
              <a:rPr sz="1600" spc="-10" dirty="0">
                <a:latin typeface="Calibri"/>
                <a:cs typeface="Calibri"/>
              </a:rPr>
              <a:t>together </a:t>
            </a:r>
            <a:r>
              <a:rPr sz="1600" spc="-5" dirty="0">
                <a:latin typeface="Calibri"/>
                <a:cs typeface="Calibri"/>
              </a:rPr>
              <a:t>with other</a:t>
            </a:r>
            <a:r>
              <a:rPr sz="1600" spc="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resources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8" name="object 8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955"/>
              </a:lnSpc>
            </a:pPr>
            <a:r>
              <a:rPr lang="en-US" spc="-5"/>
              <a:t>Vinay Goyal</a:t>
            </a:r>
            <a:endParaRPr dirty="0"/>
          </a:p>
        </p:txBody>
      </p:sp>
      <p:sp>
        <p:nvSpPr>
          <p:cNvPr id="6" name="object 6"/>
          <p:cNvSpPr txBox="1"/>
          <p:nvPr/>
        </p:nvSpPr>
        <p:spPr>
          <a:xfrm>
            <a:off x="6788911" y="3474211"/>
            <a:ext cx="3145790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spc="-10" dirty="0">
                <a:latin typeface="Calibri"/>
                <a:cs typeface="Calibri"/>
              </a:rPr>
              <a:t>that </a:t>
            </a:r>
            <a:r>
              <a:rPr sz="1600" spc="-15" dirty="0">
                <a:latin typeface="Calibri"/>
                <a:cs typeface="Calibri"/>
              </a:rPr>
              <a:t>are </a:t>
            </a:r>
            <a:r>
              <a:rPr sz="1600" spc="-10" dirty="0">
                <a:latin typeface="Calibri"/>
                <a:cs typeface="Calibri"/>
              </a:rPr>
              <a:t>readily available to </a:t>
            </a:r>
            <a:r>
              <a:rPr sz="1600" spc="-5" dirty="0">
                <a:latin typeface="Calibri"/>
                <a:cs typeface="Calibri"/>
              </a:rPr>
              <a:t>the</a:t>
            </a:r>
            <a:r>
              <a:rPr sz="1600" spc="50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lessee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6726428" y="3603752"/>
            <a:ext cx="4533265" cy="102044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2395"/>
              </a:lnSpc>
              <a:spcBef>
                <a:spcPts val="100"/>
              </a:spcBef>
              <a:tabLst>
                <a:tab pos="4519930" algn="l"/>
              </a:tabLst>
            </a:pPr>
            <a:r>
              <a:rPr sz="2000" u="heavy" dirty="0">
                <a:solidFill>
                  <a:srgbClr val="404040"/>
                </a:solidFill>
                <a:uFill>
                  <a:solidFill>
                    <a:srgbClr val="4E67C7"/>
                  </a:solidFill>
                </a:uFill>
                <a:latin typeface="Times New Roman"/>
                <a:cs typeface="Times New Roman"/>
              </a:rPr>
              <a:t> 	</a:t>
            </a:r>
            <a:endParaRPr sz="2000">
              <a:latin typeface="Times New Roman"/>
              <a:cs typeface="Times New Roman"/>
            </a:endParaRPr>
          </a:p>
          <a:p>
            <a:pPr marL="74930" marR="271145">
              <a:lnSpc>
                <a:spcPct val="91600"/>
              </a:lnSpc>
              <a:spcBef>
                <a:spcPts val="160"/>
              </a:spcBef>
            </a:pPr>
            <a:r>
              <a:rPr sz="1600" spc="-5" dirty="0">
                <a:latin typeface="Calibri"/>
                <a:cs typeface="Calibri"/>
              </a:rPr>
              <a:t>The underlying asset is neither high </a:t>
            </a:r>
            <a:r>
              <a:rPr sz="1600" spc="-10" dirty="0">
                <a:latin typeface="Calibri"/>
                <a:cs typeface="Calibri"/>
              </a:rPr>
              <a:t>dependent on,  nor </a:t>
            </a:r>
            <a:r>
              <a:rPr sz="1600" spc="-5" dirty="0">
                <a:latin typeface="Calibri"/>
                <a:cs typeface="Calibri"/>
              </a:rPr>
              <a:t>highly </a:t>
            </a:r>
            <a:r>
              <a:rPr sz="1600" spc="-10" dirty="0">
                <a:latin typeface="Calibri"/>
                <a:cs typeface="Calibri"/>
              </a:rPr>
              <a:t>interrelated </a:t>
            </a:r>
            <a:r>
              <a:rPr sz="1600" spc="-5" dirty="0">
                <a:latin typeface="Calibri"/>
                <a:cs typeface="Calibri"/>
              </a:rPr>
              <a:t>with, the </a:t>
            </a:r>
            <a:r>
              <a:rPr sz="1600" spc="-10" dirty="0">
                <a:latin typeface="Calibri"/>
                <a:cs typeface="Calibri"/>
              </a:rPr>
              <a:t>other </a:t>
            </a:r>
            <a:r>
              <a:rPr sz="1600" spc="-5" dirty="0">
                <a:latin typeface="Calibri"/>
                <a:cs typeface="Calibri"/>
              </a:rPr>
              <a:t>underlying  assets in the</a:t>
            </a:r>
            <a:r>
              <a:rPr sz="1600" dirty="0">
                <a:latin typeface="Calibri"/>
                <a:cs typeface="Calibri"/>
              </a:rPr>
              <a:t> </a:t>
            </a:r>
            <a:r>
              <a:rPr sz="1600" spc="-15" dirty="0">
                <a:latin typeface="Calibri"/>
                <a:cs typeface="Calibri"/>
              </a:rPr>
              <a:t>contract.</a:t>
            </a:r>
            <a:endParaRPr sz="16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188719" y="1389888"/>
            <a:ext cx="9966960" cy="0"/>
          </a:xfrm>
          <a:custGeom>
            <a:avLst/>
            <a:gdLst/>
            <a:ahLst/>
            <a:cxnLst/>
            <a:rect l="l" t="t" r="r" b="b"/>
            <a:pathLst>
              <a:path w="9966960">
                <a:moveTo>
                  <a:pt x="0" y="0"/>
                </a:moveTo>
                <a:lnTo>
                  <a:pt x="9966960" y="0"/>
                </a:lnTo>
              </a:path>
            </a:pathLst>
          </a:custGeom>
          <a:ln w="6096">
            <a:solidFill>
              <a:srgbClr val="7E7E7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12395" rIns="0" bIns="0" rtlCol="0">
            <a:spAutoFit/>
          </a:bodyPr>
          <a:lstStyle/>
          <a:p>
            <a:pPr marL="12700" marR="5080">
              <a:lnSpc>
                <a:spcPts val="4390"/>
              </a:lnSpc>
              <a:spcBef>
                <a:spcPts val="885"/>
              </a:spcBef>
            </a:pPr>
            <a:r>
              <a:rPr spc="-60" dirty="0"/>
              <a:t>Separating </a:t>
            </a:r>
            <a:r>
              <a:rPr spc="-45" dirty="0"/>
              <a:t>lease </a:t>
            </a:r>
            <a:r>
              <a:rPr spc="-35" dirty="0"/>
              <a:t>and </a:t>
            </a:r>
            <a:r>
              <a:rPr spc="-45" dirty="0"/>
              <a:t>non-lease</a:t>
            </a:r>
            <a:r>
              <a:rPr spc="-315" dirty="0"/>
              <a:t> </a:t>
            </a:r>
            <a:r>
              <a:rPr spc="-55" dirty="0"/>
              <a:t>component  </a:t>
            </a:r>
            <a:r>
              <a:rPr spc="-60" dirty="0"/>
              <a:t>(contd..)</a:t>
            </a:r>
          </a:p>
        </p:txBody>
      </p:sp>
      <p:sp>
        <p:nvSpPr>
          <p:cNvPr id="6" name="object 6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955"/>
              </a:lnSpc>
            </a:pPr>
            <a:r>
              <a:rPr lang="en-US" spc="-5"/>
              <a:t>Vinay Goyal</a:t>
            </a:r>
            <a:endParaRPr dirty="0"/>
          </a:p>
        </p:txBody>
      </p:sp>
      <p:sp>
        <p:nvSpPr>
          <p:cNvPr id="4" name="object 4"/>
          <p:cNvSpPr txBox="1"/>
          <p:nvPr/>
        </p:nvSpPr>
        <p:spPr>
          <a:xfrm>
            <a:off x="1176324" y="1496644"/>
            <a:ext cx="9862820" cy="2919095"/>
          </a:xfrm>
          <a:prstGeom prst="rect">
            <a:avLst/>
          </a:prstGeom>
        </p:spPr>
        <p:txBody>
          <a:bodyPr vert="horz" wrap="square" lIns="0" tIns="40005" rIns="0" bIns="0" rtlCol="0">
            <a:spAutoFit/>
          </a:bodyPr>
          <a:lstStyle/>
          <a:p>
            <a:pPr marL="12700" marR="5080">
              <a:lnSpc>
                <a:spcPct val="90100"/>
              </a:lnSpc>
              <a:spcBef>
                <a:spcPts val="315"/>
              </a:spcBef>
            </a:pP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A </a:t>
            </a:r>
            <a:r>
              <a:rPr sz="1800" spc="-25" dirty="0">
                <a:solidFill>
                  <a:srgbClr val="404040"/>
                </a:solidFill>
                <a:latin typeface="Calibri"/>
                <a:cs typeface="Calibri"/>
              </a:rPr>
              <a:t>Ltd </a:t>
            </a:r>
            <a:r>
              <a:rPr sz="1800" spc="-5" dirty="0">
                <a:solidFill>
                  <a:srgbClr val="404040"/>
                </a:solidFill>
                <a:latin typeface="Calibri"/>
                <a:cs typeface="Calibri"/>
              </a:rPr>
              <a:t>is 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a </a:t>
            </a:r>
            <a:r>
              <a:rPr sz="1800" spc="-10" dirty="0">
                <a:solidFill>
                  <a:srgbClr val="404040"/>
                </a:solidFill>
                <a:latin typeface="Calibri"/>
                <a:cs typeface="Calibri"/>
              </a:rPr>
              <a:t>car </a:t>
            </a:r>
            <a:r>
              <a:rPr sz="1800" spc="-20" dirty="0">
                <a:solidFill>
                  <a:srgbClr val="404040"/>
                </a:solidFill>
                <a:latin typeface="Calibri"/>
                <a:cs typeface="Calibri"/>
              </a:rPr>
              <a:t>manufacturer, </a:t>
            </a:r>
            <a:r>
              <a:rPr sz="1800" spc="-5" dirty="0">
                <a:solidFill>
                  <a:srgbClr val="404040"/>
                </a:solidFill>
                <a:latin typeface="Calibri"/>
                <a:cs typeface="Calibri"/>
              </a:rPr>
              <a:t>it 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leases a </a:t>
            </a:r>
            <a:r>
              <a:rPr sz="1800" spc="-10" dirty="0">
                <a:solidFill>
                  <a:srgbClr val="404040"/>
                </a:solidFill>
                <a:latin typeface="Calibri"/>
                <a:cs typeface="Calibri"/>
              </a:rPr>
              <a:t>car </a:t>
            </a:r>
            <a:r>
              <a:rPr sz="1800" spc="-5" dirty="0">
                <a:solidFill>
                  <a:srgbClr val="404040"/>
                </a:solidFill>
                <a:latin typeface="Calibri"/>
                <a:cs typeface="Calibri"/>
              </a:rPr>
              <a:t>out </a:t>
            </a:r>
            <a:r>
              <a:rPr sz="1800" spc="-10" dirty="0">
                <a:solidFill>
                  <a:srgbClr val="404040"/>
                </a:solidFill>
                <a:latin typeface="Calibri"/>
                <a:cs typeface="Calibri"/>
              </a:rPr>
              <a:t>to 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B </a:t>
            </a:r>
            <a:r>
              <a:rPr sz="1800" spc="-20" dirty="0">
                <a:solidFill>
                  <a:srgbClr val="404040"/>
                </a:solidFill>
                <a:latin typeface="Calibri"/>
                <a:cs typeface="Calibri"/>
              </a:rPr>
              <a:t>Ltd. </a:t>
            </a:r>
            <a:r>
              <a:rPr sz="1800" spc="-5" dirty="0">
                <a:solidFill>
                  <a:srgbClr val="404040"/>
                </a:solidFill>
                <a:latin typeface="Calibri"/>
                <a:cs typeface="Calibri"/>
              </a:rPr>
              <a:t>along with 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a </a:t>
            </a:r>
            <a:r>
              <a:rPr sz="1800" spc="-5" dirty="0">
                <a:solidFill>
                  <a:srgbClr val="404040"/>
                </a:solidFill>
                <a:latin typeface="Calibri"/>
                <a:cs typeface="Calibri"/>
              </a:rPr>
              <a:t>maintenance </a:t>
            </a:r>
            <a:r>
              <a:rPr sz="1800" spc="-15" dirty="0">
                <a:solidFill>
                  <a:srgbClr val="404040"/>
                </a:solidFill>
                <a:latin typeface="Calibri"/>
                <a:cs typeface="Calibri"/>
              </a:rPr>
              <a:t>contract for 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a </a:t>
            </a:r>
            <a:r>
              <a:rPr sz="1800" spc="-5" dirty="0">
                <a:solidFill>
                  <a:srgbClr val="404040"/>
                </a:solidFill>
                <a:latin typeface="Calibri"/>
                <a:cs typeface="Calibri"/>
              </a:rPr>
              <a:t>period of 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4  </a:t>
            </a:r>
            <a:r>
              <a:rPr sz="1800" spc="-15" dirty="0">
                <a:solidFill>
                  <a:srgbClr val="404040"/>
                </a:solidFill>
                <a:latin typeface="Calibri"/>
                <a:cs typeface="Calibri"/>
              </a:rPr>
              <a:t>years. </a:t>
            </a:r>
            <a:r>
              <a:rPr sz="1800" spc="-5" dirty="0">
                <a:solidFill>
                  <a:srgbClr val="404040"/>
                </a:solidFill>
                <a:latin typeface="Calibri"/>
                <a:cs typeface="Calibri"/>
              </a:rPr>
              <a:t>Annual </a:t>
            </a:r>
            <a:r>
              <a:rPr sz="1800" spc="-10" dirty="0">
                <a:solidFill>
                  <a:srgbClr val="404040"/>
                </a:solidFill>
                <a:latin typeface="Calibri"/>
                <a:cs typeface="Calibri"/>
              </a:rPr>
              <a:t>payments to </a:t>
            </a:r>
            <a:r>
              <a:rPr sz="1800" spc="-5" dirty="0">
                <a:solidFill>
                  <a:srgbClr val="404040"/>
                </a:solidFill>
                <a:latin typeface="Calibri"/>
                <a:cs typeface="Calibri"/>
              </a:rPr>
              <a:t>be 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made </a:t>
            </a:r>
            <a:r>
              <a:rPr sz="1800" spc="-5" dirty="0">
                <a:solidFill>
                  <a:srgbClr val="404040"/>
                </a:solidFill>
                <a:latin typeface="Calibri"/>
                <a:cs typeface="Calibri"/>
              </a:rPr>
              <a:t>by 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B </a:t>
            </a:r>
            <a:r>
              <a:rPr sz="1800" spc="-20" dirty="0">
                <a:solidFill>
                  <a:srgbClr val="404040"/>
                </a:solidFill>
                <a:latin typeface="Calibri"/>
                <a:cs typeface="Calibri"/>
              </a:rPr>
              <a:t>Ltd. </a:t>
            </a:r>
            <a:r>
              <a:rPr sz="1800" spc="-5" dirty="0">
                <a:solidFill>
                  <a:srgbClr val="404040"/>
                </a:solidFill>
                <a:latin typeface="Calibri"/>
                <a:cs typeface="Calibri"/>
              </a:rPr>
              <a:t>is Rs. 1,60,000 which includes </a:t>
            </a:r>
            <a:r>
              <a:rPr sz="1800" spc="-10" dirty="0">
                <a:solidFill>
                  <a:srgbClr val="404040"/>
                </a:solidFill>
                <a:latin typeface="Calibri"/>
                <a:cs typeface="Calibri"/>
              </a:rPr>
              <a:t>charges </a:t>
            </a:r>
            <a:r>
              <a:rPr sz="1800" spc="-15" dirty="0">
                <a:solidFill>
                  <a:srgbClr val="404040"/>
                </a:solidFill>
                <a:latin typeface="Calibri"/>
                <a:cs typeface="Calibri"/>
              </a:rPr>
              <a:t>for </a:t>
            </a:r>
            <a:r>
              <a:rPr sz="1800" spc="-5" dirty="0">
                <a:solidFill>
                  <a:srgbClr val="404040"/>
                </a:solidFill>
                <a:latin typeface="Calibri"/>
                <a:cs typeface="Calibri"/>
              </a:rPr>
              <a:t>both, use of asset  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and </a:t>
            </a:r>
            <a:r>
              <a:rPr sz="1800" spc="-5" dirty="0">
                <a:solidFill>
                  <a:srgbClr val="404040"/>
                </a:solidFill>
                <a:latin typeface="Calibri"/>
                <a:cs typeface="Calibri"/>
              </a:rPr>
              <a:t>maintenance of</a:t>
            </a:r>
            <a:r>
              <a:rPr sz="1800" spc="2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404040"/>
                </a:solidFill>
                <a:latin typeface="Calibri"/>
                <a:cs typeface="Calibri"/>
              </a:rPr>
              <a:t>asset.</a:t>
            </a:r>
            <a:endParaRPr sz="18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1190"/>
              </a:spcBef>
            </a:pPr>
            <a:r>
              <a:rPr sz="1800" spc="-5" dirty="0">
                <a:solidFill>
                  <a:srgbClr val="404040"/>
                </a:solidFill>
                <a:latin typeface="Calibri"/>
                <a:cs typeface="Calibri"/>
              </a:rPr>
              <a:t>The observable inputs </a:t>
            </a:r>
            <a:r>
              <a:rPr sz="1800" spc="-10" dirty="0">
                <a:solidFill>
                  <a:srgbClr val="404040"/>
                </a:solidFill>
                <a:latin typeface="Calibri"/>
                <a:cs typeface="Calibri"/>
              </a:rPr>
              <a:t>available relating to 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the </a:t>
            </a:r>
            <a:r>
              <a:rPr sz="1800" spc="-5" dirty="0">
                <a:solidFill>
                  <a:srgbClr val="404040"/>
                </a:solidFill>
                <a:latin typeface="Calibri"/>
                <a:cs typeface="Calibri"/>
              </a:rPr>
              <a:t>transaction</a:t>
            </a:r>
            <a:r>
              <a:rPr sz="1800" spc="7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Calibri"/>
                <a:cs typeface="Calibri"/>
              </a:rPr>
              <a:t>are:</a:t>
            </a:r>
            <a:endParaRPr sz="18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1185"/>
              </a:spcBef>
            </a:pP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a. </a:t>
            </a:r>
            <a:r>
              <a:rPr sz="1800" spc="-5" dirty="0">
                <a:solidFill>
                  <a:srgbClr val="404040"/>
                </a:solidFill>
                <a:latin typeface="Calibri"/>
                <a:cs typeface="Calibri"/>
              </a:rPr>
              <a:t>Observable </a:t>
            </a:r>
            <a:r>
              <a:rPr sz="1800" spc="-10" dirty="0">
                <a:solidFill>
                  <a:srgbClr val="404040"/>
                </a:solidFill>
                <a:latin typeface="Calibri"/>
                <a:cs typeface="Calibri"/>
              </a:rPr>
              <a:t>price </a:t>
            </a:r>
            <a:r>
              <a:rPr sz="1800" spc="-5" dirty="0">
                <a:solidFill>
                  <a:srgbClr val="404040"/>
                </a:solidFill>
                <a:latin typeface="Calibri"/>
                <a:cs typeface="Calibri"/>
              </a:rPr>
              <a:t>of maintenance </a:t>
            </a:r>
            <a:r>
              <a:rPr sz="1800" spc="-15" dirty="0">
                <a:solidFill>
                  <a:srgbClr val="404040"/>
                </a:solidFill>
                <a:latin typeface="Calibri"/>
                <a:cs typeface="Calibri"/>
              </a:rPr>
              <a:t>contract for 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4 </a:t>
            </a:r>
            <a:r>
              <a:rPr sz="1800" spc="-15" dirty="0">
                <a:solidFill>
                  <a:srgbClr val="404040"/>
                </a:solidFill>
                <a:latin typeface="Calibri"/>
                <a:cs typeface="Calibri"/>
              </a:rPr>
              <a:t>years 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= </a:t>
            </a:r>
            <a:r>
              <a:rPr sz="1800" spc="-5" dirty="0">
                <a:solidFill>
                  <a:srgbClr val="404040"/>
                </a:solidFill>
                <a:latin typeface="Calibri"/>
                <a:cs typeface="Calibri"/>
              </a:rPr>
              <a:t>Rs. 16000</a:t>
            </a:r>
            <a:r>
              <a:rPr sz="1800" spc="14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404040"/>
                </a:solidFill>
                <a:latin typeface="Calibri"/>
                <a:cs typeface="Calibri"/>
              </a:rPr>
              <a:t>p.a.</a:t>
            </a:r>
            <a:endParaRPr sz="18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1180"/>
              </a:spcBef>
            </a:pP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B. </a:t>
            </a:r>
            <a:r>
              <a:rPr sz="1800" spc="-5" dirty="0">
                <a:solidFill>
                  <a:srgbClr val="404040"/>
                </a:solidFill>
                <a:latin typeface="Calibri"/>
                <a:cs typeface="Calibri"/>
              </a:rPr>
              <a:t>Observable </a:t>
            </a:r>
            <a:r>
              <a:rPr sz="1800" spc="-10" dirty="0">
                <a:solidFill>
                  <a:srgbClr val="404040"/>
                </a:solidFill>
                <a:latin typeface="Calibri"/>
                <a:cs typeface="Calibri"/>
              </a:rPr>
              <a:t>price </a:t>
            </a:r>
            <a:r>
              <a:rPr sz="1800" spc="-5" dirty="0">
                <a:solidFill>
                  <a:srgbClr val="404040"/>
                </a:solidFill>
                <a:latin typeface="Calibri"/>
                <a:cs typeface="Calibri"/>
              </a:rPr>
              <a:t>of 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lease </a:t>
            </a:r>
            <a:r>
              <a:rPr sz="1800" spc="-5" dirty="0">
                <a:solidFill>
                  <a:srgbClr val="404040"/>
                </a:solidFill>
                <a:latin typeface="Calibri"/>
                <a:cs typeface="Calibri"/>
              </a:rPr>
              <a:t>of 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the </a:t>
            </a:r>
            <a:r>
              <a:rPr sz="1800" spc="-5" dirty="0">
                <a:solidFill>
                  <a:srgbClr val="404040"/>
                </a:solidFill>
                <a:latin typeface="Calibri"/>
                <a:cs typeface="Calibri"/>
              </a:rPr>
              <a:t>car </a:t>
            </a:r>
            <a:r>
              <a:rPr sz="1800" spc="-15" dirty="0">
                <a:solidFill>
                  <a:srgbClr val="404040"/>
                </a:solidFill>
                <a:latin typeface="Calibri"/>
                <a:cs typeface="Calibri"/>
              </a:rPr>
              <a:t>for 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4 </a:t>
            </a:r>
            <a:r>
              <a:rPr sz="1800" spc="-15" dirty="0">
                <a:solidFill>
                  <a:srgbClr val="404040"/>
                </a:solidFill>
                <a:latin typeface="Calibri"/>
                <a:cs typeface="Calibri"/>
              </a:rPr>
              <a:t>years 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= </a:t>
            </a:r>
            <a:r>
              <a:rPr sz="1800" spc="-5" dirty="0">
                <a:solidFill>
                  <a:srgbClr val="404040"/>
                </a:solidFill>
                <a:latin typeface="Calibri"/>
                <a:cs typeface="Calibri"/>
              </a:rPr>
              <a:t>Rs. 1,44,000</a:t>
            </a:r>
            <a:r>
              <a:rPr sz="1800" spc="12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404040"/>
                </a:solidFill>
                <a:latin typeface="Calibri"/>
                <a:cs typeface="Calibri"/>
              </a:rPr>
              <a:t>p.a.</a:t>
            </a:r>
            <a:endParaRPr sz="180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1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21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1800" spc="-5" dirty="0">
                <a:solidFill>
                  <a:srgbClr val="404040"/>
                </a:solidFill>
                <a:latin typeface="Calibri"/>
                <a:cs typeface="Calibri"/>
              </a:rPr>
              <a:t>The </a:t>
            </a:r>
            <a:r>
              <a:rPr sz="1800" spc="-15" dirty="0">
                <a:solidFill>
                  <a:srgbClr val="404040"/>
                </a:solidFill>
                <a:latin typeface="Calibri"/>
                <a:cs typeface="Calibri"/>
              </a:rPr>
              <a:t>fixed </a:t>
            </a:r>
            <a:r>
              <a:rPr sz="1800" spc="-10" dirty="0">
                <a:solidFill>
                  <a:srgbClr val="404040"/>
                </a:solidFill>
                <a:latin typeface="Calibri"/>
                <a:cs typeface="Calibri"/>
              </a:rPr>
              <a:t>consideration to </a:t>
            </a:r>
            <a:r>
              <a:rPr sz="1800" spc="-5" dirty="0">
                <a:solidFill>
                  <a:srgbClr val="404040"/>
                </a:solidFill>
                <a:latin typeface="Calibri"/>
                <a:cs typeface="Calibri"/>
              </a:rPr>
              <a:t>be paid by 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the lessee </a:t>
            </a:r>
            <a:r>
              <a:rPr sz="1800" spc="-10" dirty="0">
                <a:solidFill>
                  <a:srgbClr val="404040"/>
                </a:solidFill>
                <a:latin typeface="Calibri"/>
                <a:cs typeface="Calibri"/>
              </a:rPr>
              <a:t>to 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the </a:t>
            </a:r>
            <a:r>
              <a:rPr sz="1800" spc="-5" dirty="0">
                <a:solidFill>
                  <a:srgbClr val="404040"/>
                </a:solidFill>
                <a:latin typeface="Calibri"/>
                <a:cs typeface="Calibri"/>
              </a:rPr>
              <a:t>lessor </a:t>
            </a:r>
            <a:r>
              <a:rPr sz="1800" spc="-15" dirty="0">
                <a:solidFill>
                  <a:srgbClr val="404040"/>
                </a:solidFill>
                <a:latin typeface="Calibri"/>
                <a:cs typeface="Calibri"/>
              </a:rPr>
              <a:t>may </a:t>
            </a:r>
            <a:r>
              <a:rPr sz="1800" spc="-5" dirty="0">
                <a:solidFill>
                  <a:srgbClr val="404040"/>
                </a:solidFill>
                <a:latin typeface="Calibri"/>
                <a:cs typeface="Calibri"/>
              </a:rPr>
              <a:t>be </a:t>
            </a:r>
            <a:r>
              <a:rPr sz="1800" spc="-10" dirty="0">
                <a:solidFill>
                  <a:srgbClr val="404040"/>
                </a:solidFill>
                <a:latin typeface="Calibri"/>
                <a:cs typeface="Calibri"/>
              </a:rPr>
              <a:t>allocated </a:t>
            </a:r>
            <a:r>
              <a:rPr sz="1800" spc="-5" dirty="0">
                <a:solidFill>
                  <a:srgbClr val="404040"/>
                </a:solidFill>
                <a:latin typeface="Calibri"/>
                <a:cs typeface="Calibri"/>
              </a:rPr>
              <a:t>in 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the </a:t>
            </a:r>
            <a:r>
              <a:rPr sz="1800" spc="-10" dirty="0">
                <a:solidFill>
                  <a:srgbClr val="404040"/>
                </a:solidFill>
                <a:latin typeface="Calibri"/>
                <a:cs typeface="Calibri"/>
              </a:rPr>
              <a:t>following</a:t>
            </a:r>
            <a:r>
              <a:rPr sz="1800" spc="22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manner:</a:t>
            </a:r>
            <a:endParaRPr sz="1800">
              <a:latin typeface="Calibri"/>
              <a:cs typeface="Calibri"/>
            </a:endParaRPr>
          </a:p>
        </p:txBody>
      </p:sp>
      <p:graphicFrame>
        <p:nvGraphicFramePr>
          <p:cNvPr id="5" name="object 5"/>
          <p:cNvGraphicFramePr>
            <a:graphicFrameLocks noGrp="1"/>
          </p:cNvGraphicFramePr>
          <p:nvPr/>
        </p:nvGraphicFramePr>
        <p:xfrm>
          <a:off x="1097280" y="4511763"/>
          <a:ext cx="9646919" cy="1430158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760285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4406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66941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solidFill>
                      <a:srgbClr val="BEBEBE"/>
                    </a:solidFill>
                  </a:tcPr>
                </a:tc>
                <a:tc>
                  <a:txBody>
                    <a:bodyPr/>
                    <a:lstStyle/>
                    <a:p>
                      <a:pPr marR="82550" algn="r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800" b="1" spc="-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Amount</a:t>
                      </a:r>
                      <a:r>
                        <a:rPr sz="1800" b="1" spc="31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spc="-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(Rs.)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1115" marB="0">
                    <a:solidFill>
                      <a:srgbClr val="BEBEB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9635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800" dirty="0">
                          <a:latin typeface="Calibri"/>
                          <a:cs typeface="Calibri"/>
                        </a:rPr>
                        <a:t>Use </a:t>
                      </a:r>
                      <a:r>
                        <a:rPr sz="1800" spc="-5" dirty="0">
                          <a:latin typeface="Calibri"/>
                          <a:cs typeface="Calibri"/>
                        </a:rPr>
                        <a:t>of car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– </a:t>
                      </a:r>
                      <a:r>
                        <a:rPr sz="1800" spc="-5" dirty="0">
                          <a:latin typeface="Calibri"/>
                          <a:cs typeface="Calibri"/>
                        </a:rPr>
                        <a:t>Lease</a:t>
                      </a:r>
                      <a:r>
                        <a:rPr sz="1800" spc="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5" dirty="0">
                          <a:latin typeface="Calibri"/>
                          <a:cs typeface="Calibri"/>
                        </a:rPr>
                        <a:t>component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1115" marB="0"/>
                </a:tc>
                <a:tc>
                  <a:txBody>
                    <a:bodyPr/>
                    <a:lstStyle/>
                    <a:p>
                      <a:pPr marR="81915" algn="r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800" dirty="0">
                          <a:latin typeface="Calibri"/>
                          <a:cs typeface="Calibri"/>
                        </a:rPr>
                        <a:t>576</a:t>
                      </a:r>
                      <a:r>
                        <a:rPr sz="1800" spc="-10" dirty="0">
                          <a:latin typeface="Calibri"/>
                          <a:cs typeface="Calibri"/>
                        </a:rPr>
                        <a:t>,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000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1115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56146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114"/>
                        </a:spcBef>
                      </a:pPr>
                      <a:r>
                        <a:rPr sz="1800" spc="-5" dirty="0">
                          <a:latin typeface="Calibri"/>
                          <a:cs typeface="Calibri"/>
                        </a:rPr>
                        <a:t>Maintenance of </a:t>
                      </a:r>
                      <a:r>
                        <a:rPr sz="1800" spc="-10" dirty="0">
                          <a:latin typeface="Calibri"/>
                          <a:cs typeface="Calibri"/>
                        </a:rPr>
                        <a:t>car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– Non lease</a:t>
                      </a:r>
                      <a:r>
                        <a:rPr sz="1800" spc="6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5" dirty="0">
                          <a:latin typeface="Calibri"/>
                          <a:cs typeface="Calibri"/>
                        </a:rPr>
                        <a:t>component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14604" marB="0"/>
                </a:tc>
                <a:tc>
                  <a:txBody>
                    <a:bodyPr/>
                    <a:lstStyle/>
                    <a:p>
                      <a:pPr marR="81915" algn="r">
                        <a:lnSpc>
                          <a:spcPct val="100000"/>
                        </a:lnSpc>
                        <a:spcBef>
                          <a:spcPts val="114"/>
                        </a:spcBef>
                      </a:pPr>
                      <a:r>
                        <a:rPr sz="1800" dirty="0">
                          <a:latin typeface="Calibri"/>
                          <a:cs typeface="Calibri"/>
                        </a:rPr>
                        <a:t>16</a:t>
                      </a:r>
                      <a:r>
                        <a:rPr sz="1800" spc="-10" dirty="0">
                          <a:latin typeface="Calibri"/>
                          <a:cs typeface="Calibri"/>
                        </a:rPr>
                        <a:t>,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000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14604" marB="0"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7436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81915" algn="r">
                        <a:lnSpc>
                          <a:spcPts val="2150"/>
                        </a:lnSpc>
                        <a:spcBef>
                          <a:spcPts val="250"/>
                        </a:spcBef>
                      </a:pPr>
                      <a:r>
                        <a:rPr sz="1800" dirty="0">
                          <a:latin typeface="Calibri"/>
                          <a:cs typeface="Calibri"/>
                        </a:rPr>
                        <a:t>640</a:t>
                      </a:r>
                      <a:r>
                        <a:rPr sz="1800" spc="-10" dirty="0">
                          <a:latin typeface="Calibri"/>
                          <a:cs typeface="Calibri"/>
                        </a:rPr>
                        <a:t>,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000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1750" marB="0">
                    <a:lnT w="12700">
                      <a:solidFill>
                        <a:srgbClr val="000000"/>
                      </a:solidFill>
                      <a:prstDash val="soli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00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</TotalTime>
  <Words>3676</Words>
  <Application>Microsoft Office PowerPoint</Application>
  <PresentationFormat>Widescreen</PresentationFormat>
  <Paragraphs>387</Paragraphs>
  <Slides>32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32</vt:i4>
      </vt:variant>
    </vt:vector>
  </HeadingPairs>
  <TitlesOfParts>
    <vt:vector size="42" baseType="lpstr">
      <vt:lpstr>Arial</vt:lpstr>
      <vt:lpstr>Calibri</vt:lpstr>
      <vt:lpstr>Calibri Light</vt:lpstr>
      <vt:lpstr>Cambria</vt:lpstr>
      <vt:lpstr>Courier New</vt:lpstr>
      <vt:lpstr>Symbol</vt:lpstr>
      <vt:lpstr>Times New Roman</vt:lpstr>
      <vt:lpstr>Wingdings</vt:lpstr>
      <vt:lpstr>Wingdings 3</vt:lpstr>
      <vt:lpstr>Office Theme</vt:lpstr>
      <vt:lpstr>Accounting for Leasing  Transactions: IndAS 116 and IFRS 9</vt:lpstr>
      <vt:lpstr>Coverage of this presentation</vt:lpstr>
      <vt:lpstr>Implementation of Ind AS 116</vt:lpstr>
      <vt:lpstr>Implementation of IFRS 16 in different  countries</vt:lpstr>
      <vt:lpstr>Meaning of lease as per Ind AS 116 (1/2)</vt:lpstr>
      <vt:lpstr>Identified assets</vt:lpstr>
      <vt:lpstr>Meaning of lease as per Ind AS 116 (2/2)</vt:lpstr>
      <vt:lpstr>Recognising a transaction as lease under Ind  AS 116</vt:lpstr>
      <vt:lpstr>Significant changes in the meaning of lease</vt:lpstr>
      <vt:lpstr>Low value assets – meaning</vt:lpstr>
      <vt:lpstr>Short term leases</vt:lpstr>
      <vt:lpstr>Meaning of financial lease and operating lease</vt:lpstr>
      <vt:lpstr>Impact of Ind AS 116 in Accounting</vt:lpstr>
      <vt:lpstr>Determination of whether the rights under a  contract lead to a lease – paras 9-11</vt:lpstr>
      <vt:lpstr>Lessor accounting under Ind AS 116</vt:lpstr>
      <vt:lpstr>Lessee accounting under Ind AS 116 (1/3)</vt:lpstr>
      <vt:lpstr>Lessee accounting under Ind AS 116 (2/3)</vt:lpstr>
      <vt:lpstr>Lessee accounting under Ind AS 116 (3/3)</vt:lpstr>
      <vt:lpstr>Subsequent measurement in the books of the  lessee</vt:lpstr>
      <vt:lpstr>Snapshot of Ind AS 116</vt:lpstr>
      <vt:lpstr>Transitioning provisions</vt:lpstr>
      <vt:lpstr>Computing the discounted value of lease  rentals</vt:lpstr>
      <vt:lpstr>Lease payments</vt:lpstr>
      <vt:lpstr>Lease term</vt:lpstr>
      <vt:lpstr>Disclosure requirements</vt:lpstr>
      <vt:lpstr>Treatment in case of sub-leases</vt:lpstr>
      <vt:lpstr>Some nuances in Indian context – mismatch  with taxation laws</vt:lpstr>
      <vt:lpstr>Meaning of financial debt under Insolvency  law</vt:lpstr>
      <vt:lpstr>Impact on RBI regulations</vt:lpstr>
      <vt:lpstr>Overall impact of Ind AS 116</vt:lpstr>
      <vt:lpstr>Separating lease and non-lease component</vt:lpstr>
      <vt:lpstr>Separating lease and non-lease component  (contd..)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Workshop on Leasing under  Ind AS 116</dc:title>
  <dc:creator>Abhirup Ghosh</dc:creator>
  <cp:lastModifiedBy>Vinay Goyal</cp:lastModifiedBy>
  <cp:revision>1</cp:revision>
  <dcterms:created xsi:type="dcterms:W3CDTF">2019-11-03T08:57:43Z</dcterms:created>
  <dcterms:modified xsi:type="dcterms:W3CDTF">2019-11-03T09:00:44Z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2019-02-04T00:00:00Z</vt:filetime>
  </property>
  <property fmtid="{D5CDD505-2E9C-101B-9397-08002B2CF9AE}" pid="3" name="Creator">
    <vt:lpwstr>Microsoft® PowerPoint® 2013</vt:lpwstr>
  </property>
  <property fmtid="{D5CDD505-2E9C-101B-9397-08002B2CF9AE}" pid="4" name="LastSaved">
    <vt:filetime>2019-11-03T00:00:00Z</vt:filetime>
  </property>
</Properties>
</file>