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3"/>
  </p:notesMasterIdLst>
  <p:handoutMasterIdLst>
    <p:handoutMasterId r:id="rId14"/>
  </p:handoutMasterIdLst>
  <p:sldIdLst>
    <p:sldId id="258" r:id="rId2"/>
    <p:sldId id="509" r:id="rId3"/>
    <p:sldId id="510" r:id="rId4"/>
    <p:sldId id="511" r:id="rId5"/>
    <p:sldId id="512" r:id="rId6"/>
    <p:sldId id="514" r:id="rId7"/>
    <p:sldId id="515" r:id="rId8"/>
    <p:sldId id="516" r:id="rId9"/>
    <p:sldId id="517" r:id="rId10"/>
    <p:sldId id="518" r:id="rId11"/>
    <p:sldId id="49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2" autoAdjust="0"/>
    <p:restoredTop sz="94612" autoAdjust="0"/>
  </p:normalViewPr>
  <p:slideViewPr>
    <p:cSldViewPr snapToGrid="0">
      <p:cViewPr varScale="1">
        <p:scale>
          <a:sx n="103" d="100"/>
          <a:sy n="103" d="100"/>
        </p:scale>
        <p:origin x="352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60" y="2173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69D044-0FE6-E788-8F56-4E89585626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F6CAB7-6901-8F39-C6A3-FEFC1756E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0493C-6644-468B-97B5-BD0C91B708A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8BD22E-BE8F-3B1D-4B02-92AF9370EB6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(C)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C165B6-1773-2104-CB13-27C37EE0B3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3580D-65DC-4BDA-ACE8-433E4A94D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62982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ADB19-F9FC-4441-BD6B-F346684E4B0F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N"/>
              <a:t>(C)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4F3038-4BF1-43B6-A286-6164F3DE0D6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086505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F117F99A-B532-4B79-A883-BB4DD0A2BED5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8B67A1-5995-46B3-B96C-95409A3327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7F99A-B532-4B79-A883-BB4DD0A2BED5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8B67A1-5995-46B3-B96C-95409A3327D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7F99A-B532-4B79-A883-BB4DD0A2BED5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28B67A1-5995-46B3-B96C-95409A3327D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117F99A-B532-4B79-A883-BB4DD0A2BED5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28B67A1-5995-46B3-B96C-95409A3327D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117F99A-B532-4B79-A883-BB4DD0A2BED5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28B67A1-5995-46B3-B96C-95409A3327D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7F99A-B532-4B79-A883-BB4DD0A2BED5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8B67A1-5995-46B3-B96C-95409A3327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7F99A-B532-4B79-A883-BB4DD0A2BED5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8B67A1-5995-46B3-B96C-95409A3327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7F99A-B532-4B79-A883-BB4DD0A2BED5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8B67A1-5995-46B3-B96C-95409A3327D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F117F99A-B532-4B79-A883-BB4DD0A2BED5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28B67A1-5995-46B3-B96C-95409A3327D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7F99A-B532-4B79-A883-BB4DD0A2BED5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B67A1-5995-46B3-B96C-95409A3327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F117F99A-B532-4B79-A883-BB4DD0A2BED5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028B67A1-5995-46B3-B96C-95409A3327D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117F99A-B532-4B79-A883-BB4DD0A2BED5}" type="datetimeFigureOut">
              <a:rPr lang="en-IN" smtClean="0"/>
              <a:pPr/>
              <a:t>15/04/24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28B67A1-5995-46B3-B96C-95409A3327D9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42CFC-F851-4247-BF04-9BD16A954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28626"/>
            <a:ext cx="9144000" cy="337335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Advanced Leadership and Change Management </a:t>
            </a:r>
            <a:br>
              <a:rPr lang="en-US" sz="4000" b="1" dirty="0">
                <a:solidFill>
                  <a:schemeClr val="tx1"/>
                </a:solidFill>
              </a:rPr>
            </a:br>
            <a:br>
              <a:rPr lang="en-US" b="1" dirty="0">
                <a:solidFill>
                  <a:schemeClr val="tx1"/>
                </a:solidFill>
              </a:rPr>
            </a:br>
            <a:r>
              <a:rPr lang="en-US" sz="3600" b="1" dirty="0">
                <a:solidFill>
                  <a:schemeClr val="tx1"/>
                </a:solidFill>
              </a:rPr>
              <a:t>Session-6</a:t>
            </a:r>
            <a:br>
              <a:rPr lang="en-US" sz="3600" b="1" dirty="0">
                <a:solidFill>
                  <a:schemeClr val="tx1"/>
                </a:solidFill>
              </a:rPr>
            </a:br>
            <a:r>
              <a:rPr lang="en-US" sz="3600" b="1" dirty="0">
                <a:solidFill>
                  <a:schemeClr val="tx1"/>
                </a:solidFill>
              </a:rPr>
              <a:t>Leading in multi-party negotiations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82D951-6F8C-EA42-AC99-78C94100B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82733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14/4/2024</a:t>
            </a:r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dirty="0"/>
              <a:t>Prof. Anupama Sharma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5D7475-BFEA-F943-B209-5A4DD79AF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050" y="4584700"/>
            <a:ext cx="26797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265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162A9ED-7BF8-7644-BBE8-C861019E9B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 eaLnBrk="1" hangingPunct="1"/>
            <a:r>
              <a:rPr lang="en-US" alt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Defining Negotiation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A106AC5-BEA4-4E41-A15B-9EE13AEA1F24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133642" y="1533378"/>
            <a:ext cx="12058357" cy="4902629"/>
          </a:xfrm>
        </p:spPr>
        <p:txBody>
          <a:bodyPr anchor="ctr">
            <a:normAutofit/>
          </a:bodyPr>
          <a:lstStyle/>
          <a:p>
            <a:pPr marR="1485265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Negotiation</a:t>
            </a:r>
            <a:r>
              <a:rPr lang="en-US" dirty="0"/>
              <a:t> is a process whereby two or more parties reach a mutually agreeable arrangement. It is one of the most used and beneficial skills managers can develop. </a:t>
            </a:r>
          </a:p>
          <a:p>
            <a:pPr marR="1485265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All negotiations share </a:t>
            </a:r>
            <a:r>
              <a:rPr lang="en-US" i="1" u="sng" dirty="0"/>
              <a:t>four</a:t>
            </a:r>
            <a:r>
              <a:rPr lang="en-US" dirty="0"/>
              <a:t> common elements:</a:t>
            </a:r>
          </a:p>
          <a:p>
            <a:pPr marL="571500" lvl="0" indent="-571500">
              <a:spcAft>
                <a:spcPts val="0"/>
              </a:spcAft>
              <a:buFont typeface="+mj-lt"/>
              <a:buAutoNum type="romanLcPeriod"/>
              <a:tabLst>
                <a:tab pos="492760" algn="l"/>
              </a:tabLst>
            </a:pPr>
            <a:r>
              <a:rPr lang="en-US" dirty="0"/>
              <a:t>The parties involved are in some way </a:t>
            </a:r>
            <a:r>
              <a:rPr lang="en-US" i="1" u="sng" dirty="0"/>
              <a:t>interdependent</a:t>
            </a:r>
          </a:p>
          <a:p>
            <a:pPr marL="571500" lvl="0" indent="-571500">
              <a:spcAft>
                <a:spcPts val="0"/>
              </a:spcAft>
              <a:buFont typeface="+mj-lt"/>
              <a:buAutoNum type="romanLcPeriod"/>
              <a:tabLst>
                <a:tab pos="492760" algn="l"/>
              </a:tabLst>
            </a:pPr>
            <a:r>
              <a:rPr lang="en-US" dirty="0"/>
              <a:t>The parties are in </a:t>
            </a:r>
            <a:r>
              <a:rPr lang="en-US" i="1" u="sng" dirty="0"/>
              <a:t>conflict</a:t>
            </a:r>
            <a:r>
              <a:rPr lang="en-US" dirty="0"/>
              <a:t> over goals and processes</a:t>
            </a:r>
          </a:p>
          <a:p>
            <a:pPr marL="571500" lvl="0" indent="-571500">
              <a:spcAft>
                <a:spcPts val="0"/>
              </a:spcAft>
              <a:buFont typeface="+mj-lt"/>
              <a:buAutoNum type="romanLcPeriod"/>
              <a:tabLst>
                <a:tab pos="492760" algn="l"/>
              </a:tabLst>
            </a:pPr>
            <a:r>
              <a:rPr lang="en-US" dirty="0"/>
              <a:t>The parties involved are motivated and capable of </a:t>
            </a:r>
            <a:r>
              <a:rPr lang="en-US" i="1" u="sng" dirty="0"/>
              <a:t>influencing</a:t>
            </a:r>
            <a:r>
              <a:rPr lang="en-US" dirty="0"/>
              <a:t> one another.</a:t>
            </a:r>
          </a:p>
          <a:p>
            <a:pPr marL="571500" lvl="0" indent="-571500">
              <a:spcAft>
                <a:spcPts val="0"/>
              </a:spcAft>
              <a:buFont typeface="+mj-lt"/>
              <a:buAutoNum type="romanLcPeriod"/>
              <a:tabLst>
                <a:tab pos="492760" algn="l"/>
              </a:tabLst>
            </a:pPr>
            <a:r>
              <a:rPr lang="en-US" dirty="0"/>
              <a:t>The parties </a:t>
            </a:r>
            <a:r>
              <a:rPr lang="en-US" i="1" u="sng" dirty="0"/>
              <a:t>believe</a:t>
            </a:r>
            <a:r>
              <a:rPr lang="en-US" dirty="0"/>
              <a:t> they can reach an </a:t>
            </a:r>
            <a:r>
              <a:rPr lang="en-US" i="1" u="sng" dirty="0"/>
              <a:t>agreement</a:t>
            </a:r>
            <a:endParaRPr lang="en-US" altLang="en-US" i="1" u="sng" dirty="0"/>
          </a:p>
        </p:txBody>
      </p:sp>
      <p:sp>
        <p:nvSpPr>
          <p:cNvPr id="3077" name="Text Box 6">
            <a:extLst>
              <a:ext uri="{FF2B5EF4-FFF2-40B4-BE49-F238E27FC236}">
                <a16:creationId xmlns:a16="http://schemas.microsoft.com/office/drawing/2014/main" id="{8C6F0F43-9633-CB46-9039-64D424774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312864"/>
            <a:ext cx="71628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191665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7C88F-5712-DD91-4BD4-C58BFD1B1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Phases of Negotiation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96DA11-BDFA-EAFC-A047-3CF79BC9BB3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80160" y="1631852"/>
            <a:ext cx="9791114" cy="4997547"/>
          </a:xfrm>
        </p:spPr>
      </p:pic>
    </p:spTree>
    <p:extLst>
      <p:ext uri="{BB962C8B-B14F-4D97-AF65-F5344CB8AC3E}">
        <p14:creationId xmlns:p14="http://schemas.microsoft.com/office/powerpoint/2010/main" val="2801022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C105A-6AFF-9ED5-CA21-A524AFAB8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Negotiators Often……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11B7D-A88A-A00F-924A-E841BC29BE6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LcPeriod"/>
              <a:tabLst>
                <a:tab pos="492760" algn="l"/>
              </a:tabLst>
            </a:pPr>
            <a:r>
              <a:rPr lang="en-US" dirty="0"/>
              <a:t>Attack each other personally </a:t>
            </a:r>
          </a:p>
          <a:p>
            <a:pPr marL="571500" indent="-571500">
              <a:buFont typeface="+mj-lt"/>
              <a:buAutoNum type="romanLcPeriod"/>
              <a:tabLst>
                <a:tab pos="492760" algn="l"/>
              </a:tabLst>
            </a:pPr>
            <a:r>
              <a:rPr lang="en-US" dirty="0"/>
              <a:t>Withhold information from each other </a:t>
            </a:r>
          </a:p>
          <a:p>
            <a:pPr marL="571500" indent="-571500">
              <a:buFont typeface="+mj-lt"/>
              <a:buAutoNum type="romanLcPeriod"/>
              <a:tabLst>
                <a:tab pos="492760" algn="l"/>
              </a:tabLst>
            </a:pPr>
            <a:r>
              <a:rPr lang="en-US" dirty="0"/>
              <a:t>Are suspicious of each other </a:t>
            </a:r>
          </a:p>
          <a:p>
            <a:pPr marL="571500" indent="-571500">
              <a:buFont typeface="+mj-lt"/>
              <a:buAutoNum type="romanLcPeriod"/>
              <a:tabLst>
                <a:tab pos="492760" algn="l"/>
              </a:tabLst>
            </a:pPr>
            <a:r>
              <a:rPr lang="en-US" dirty="0"/>
              <a:t>Go directly to bargaining without understanding exactly why they are taking a particular position </a:t>
            </a:r>
          </a:p>
          <a:p>
            <a:pPr marL="571500" indent="-571500">
              <a:buFont typeface="+mj-lt"/>
              <a:buAutoNum type="romanLcPeriod"/>
              <a:tabLst>
                <a:tab pos="492760" algn="l"/>
              </a:tabLst>
            </a:pPr>
            <a:r>
              <a:rPr lang="en-US" dirty="0"/>
              <a:t>Proceed with a win-lose mindset </a:t>
            </a:r>
          </a:p>
        </p:txBody>
      </p:sp>
    </p:spTree>
    <p:extLst>
      <p:ext uri="{BB962C8B-B14F-4D97-AF65-F5344CB8AC3E}">
        <p14:creationId xmlns:p14="http://schemas.microsoft.com/office/powerpoint/2010/main" val="599356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79F49-C9D7-094C-C69F-C240C4B4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Interest-based Negotiations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74887-D356-FB76-7ACC-FF1BEA4C7B7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Where parties...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Separate the person from the problem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Focus on interests, not positions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Generate options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Use objective criteria to decide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Recognize alternatives to negotiated agreement (BATNA)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164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79F49-C9D7-094C-C69F-C240C4B4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Separate the person from the problem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74887-D356-FB76-7ACC-FF1BEA4C7B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8475" y="1547446"/>
            <a:ext cx="11957538" cy="519097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First, </a:t>
            </a:r>
            <a:r>
              <a:rPr lang="en-US" i="1" u="sng" dirty="0"/>
              <a:t>focus on the factors </a:t>
            </a:r>
            <a:r>
              <a:rPr lang="en-US" dirty="0"/>
              <a:t>that led to conflict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Deal with the person separately from the problem</a:t>
            </a:r>
          </a:p>
          <a:p>
            <a:pPr marL="0" indent="0">
              <a:buNone/>
            </a:pPr>
            <a:r>
              <a:rPr lang="en-US" dirty="0"/>
              <a:t>               Dealing with </a:t>
            </a:r>
            <a:r>
              <a:rPr lang="en-US" i="1" u="sng" dirty="0"/>
              <a:t>perception</a:t>
            </a:r>
            <a:r>
              <a:rPr lang="en-US" dirty="0"/>
              <a:t> (Cognitive)</a:t>
            </a:r>
            <a:br>
              <a:rPr lang="en-US" dirty="0"/>
            </a:br>
            <a:r>
              <a:rPr lang="en-US" dirty="0"/>
              <a:t>                    * </a:t>
            </a:r>
            <a:r>
              <a:rPr lang="en-US" dirty="0">
                <a:highlight>
                  <a:srgbClr val="FFFF00"/>
                </a:highlight>
              </a:rPr>
              <a:t>Put Yourself in the other’s position</a:t>
            </a:r>
            <a:br>
              <a:rPr lang="en-US" dirty="0"/>
            </a:br>
            <a:r>
              <a:rPr lang="en-US" dirty="0"/>
              <a:t>                    * </a:t>
            </a:r>
            <a:r>
              <a:rPr lang="en-US" dirty="0">
                <a:highlight>
                  <a:srgbClr val="FFFF00"/>
                </a:highlight>
              </a:rPr>
              <a:t>Discuss each other’s perceptions</a:t>
            </a:r>
          </a:p>
          <a:p>
            <a:pPr marL="0" indent="0">
              <a:buNone/>
            </a:pPr>
            <a:r>
              <a:rPr lang="en-US" dirty="0"/>
              <a:t>               Dealing with </a:t>
            </a:r>
            <a:r>
              <a:rPr lang="en-US" i="1" u="sng" dirty="0"/>
              <a:t>emotion</a:t>
            </a:r>
            <a:r>
              <a:rPr lang="en-US" dirty="0"/>
              <a:t> (Feeling)</a:t>
            </a:r>
          </a:p>
          <a:p>
            <a:pPr marL="0" indent="0">
              <a:buNone/>
            </a:pPr>
            <a:r>
              <a:rPr lang="en-US" dirty="0"/>
              <a:t>                    * </a:t>
            </a:r>
            <a:r>
              <a:rPr lang="en-US" dirty="0">
                <a:highlight>
                  <a:srgbClr val="FFFF00"/>
                </a:highlight>
              </a:rPr>
              <a:t>Allow the other to express their emotions</a:t>
            </a:r>
            <a:br>
              <a:rPr lang="en-US" dirty="0"/>
            </a:br>
            <a:r>
              <a:rPr lang="en-US" dirty="0"/>
              <a:t>                    * </a:t>
            </a:r>
            <a:r>
              <a:rPr lang="en-US" dirty="0">
                <a:highlight>
                  <a:srgbClr val="FFFF00"/>
                </a:highlight>
              </a:rPr>
              <a:t>Acknowledge emotions</a:t>
            </a:r>
          </a:p>
          <a:p>
            <a:pPr marL="0" indent="0">
              <a:buNone/>
            </a:pPr>
            <a:r>
              <a:rPr lang="en-US" dirty="0"/>
              <a:t>               Focusing on the </a:t>
            </a:r>
            <a:r>
              <a:rPr lang="en-US" i="1" u="sng" dirty="0"/>
              <a:t>communication</a:t>
            </a:r>
            <a:r>
              <a:rPr lang="en-US" dirty="0"/>
              <a:t> (behavioral)</a:t>
            </a:r>
            <a:br>
              <a:rPr lang="en-US" dirty="0"/>
            </a:br>
            <a:r>
              <a:rPr lang="en-US" dirty="0"/>
              <a:t>                    * </a:t>
            </a:r>
            <a:r>
              <a:rPr lang="en-US" dirty="0">
                <a:highlight>
                  <a:srgbClr val="FFFF00"/>
                </a:highlight>
              </a:rPr>
              <a:t>Listen Actively</a:t>
            </a:r>
            <a:br>
              <a:rPr lang="en-US" dirty="0"/>
            </a:br>
            <a:r>
              <a:rPr lang="en-US" dirty="0"/>
              <a:t>                    * </a:t>
            </a:r>
            <a:r>
              <a:rPr lang="en-US" dirty="0">
                <a:highlight>
                  <a:srgbClr val="FFFF00"/>
                </a:highlight>
              </a:rPr>
              <a:t>Speak to be understood and speak about yourself, not the other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871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79F49-C9D7-094C-C69F-C240C4B4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Focus on interests, not positions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74887-D356-FB76-7ACC-FF1BEA4C7B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08670" y="1719775"/>
            <a:ext cx="11774659" cy="51382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Understanding the </a:t>
            </a:r>
            <a:r>
              <a:rPr lang="en-US" i="1" u="sng" dirty="0"/>
              <a:t>other party’s viewpoint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i="1" u="sng" dirty="0"/>
              <a:t>Understanding oneself </a:t>
            </a:r>
            <a:r>
              <a:rPr lang="en-US" dirty="0"/>
              <a:t>better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Parties’ “</a:t>
            </a:r>
            <a:r>
              <a:rPr lang="en-US" i="1" u="sng" dirty="0">
                <a:highlight>
                  <a:srgbClr val="FFFF00"/>
                </a:highlight>
              </a:rPr>
              <a:t>needs, desires, concerns, and fears”; the “silent movers” </a:t>
            </a:r>
            <a:r>
              <a:rPr lang="en-US" dirty="0"/>
              <a:t>behind the positions.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By looking at interests instead of positions, the possibility of developing solutions improves.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Be </a:t>
            </a:r>
            <a:r>
              <a:rPr lang="en-US" dirty="0">
                <a:highlight>
                  <a:srgbClr val="FFFF00"/>
                </a:highlight>
              </a:rPr>
              <a:t>hard on the problem, soft on the people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53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79F49-C9D7-094C-C69F-C240C4B4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Generate Options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74887-D356-FB76-7ACC-FF1BEA4C7B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16864" y="1754945"/>
            <a:ext cx="10871200" cy="4495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DON’T:</a:t>
            </a:r>
          </a:p>
          <a:p>
            <a:pPr marL="0" indent="0">
              <a:buNone/>
            </a:pPr>
            <a:r>
              <a:rPr lang="en-US" dirty="0"/>
              <a:t>               Search for a single answer</a:t>
            </a:r>
            <a:br>
              <a:rPr lang="en-US" dirty="0"/>
            </a:br>
            <a:r>
              <a:rPr lang="en-US" dirty="0"/>
              <a:t>               Think that “solving your problem is your problem”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Diagnose the problem and invent options, </a:t>
            </a:r>
            <a:r>
              <a:rPr lang="en-US" dirty="0">
                <a:highlight>
                  <a:srgbClr val="FFFF00"/>
                </a:highlight>
              </a:rPr>
              <a:t>jointly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Search for </a:t>
            </a:r>
            <a:r>
              <a:rPr lang="en-US" i="1" u="sng" dirty="0"/>
              <a:t>mutual gains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Find ways to make decisions easy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i="1" dirty="0">
                <a:highlight>
                  <a:srgbClr val="FFFF00"/>
                </a:highlight>
              </a:rPr>
              <a:t>Remember: Solving the other party’s problem is also your problem</a:t>
            </a:r>
            <a:br>
              <a:rPr lang="en-US" i="1" dirty="0">
                <a:highlight>
                  <a:srgbClr val="FFFF00"/>
                </a:highlight>
              </a:rPr>
            </a:br>
            <a:endParaRPr lang="en-US" i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69528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79F49-C9D7-094C-C69F-C240C4B4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Use objective CRITERIA to decide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74887-D356-FB76-7ACC-FF1BEA4C7B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16864" y="1561514"/>
            <a:ext cx="10871200" cy="453448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Agreement may be based on fair standards such as professional standards or tradition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i="1" u="sng" dirty="0">
                <a:highlight>
                  <a:srgbClr val="FFFF00"/>
                </a:highlight>
              </a:rPr>
              <a:t>Never yield to pressure but always be willing to yield to principles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Parties should agree in advance about which objective criteria to consult and agree to abide by the outcome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highlight>
                  <a:srgbClr val="FFFF00"/>
                </a:highlight>
              </a:rPr>
              <a:t>Fair standards, Fair procedure 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75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79F49-C9D7-094C-C69F-C240C4B4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BATNA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74887-D356-FB76-7ACC-FF1BEA4C7B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68812" y="1600200"/>
            <a:ext cx="11873133" cy="5029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b="1" dirty="0"/>
              <a:t>B</a:t>
            </a:r>
            <a:r>
              <a:rPr lang="en-US" dirty="0"/>
              <a:t>est </a:t>
            </a:r>
            <a:r>
              <a:rPr lang="en-US" b="1" dirty="0"/>
              <a:t>A</a:t>
            </a:r>
            <a:r>
              <a:rPr lang="en-US" dirty="0"/>
              <a:t>lternative </a:t>
            </a:r>
            <a:r>
              <a:rPr lang="en-US" b="1" dirty="0"/>
              <a:t>T</a:t>
            </a:r>
            <a:r>
              <a:rPr lang="en-US" dirty="0"/>
              <a:t>o a </a:t>
            </a:r>
            <a:r>
              <a:rPr lang="en-US" b="1" dirty="0"/>
              <a:t>N</a:t>
            </a:r>
            <a:r>
              <a:rPr lang="en-US" dirty="0"/>
              <a:t>egotiated </a:t>
            </a:r>
            <a:r>
              <a:rPr lang="en-US" b="1" dirty="0"/>
              <a:t>A</a:t>
            </a:r>
            <a:r>
              <a:rPr lang="en-US" dirty="0"/>
              <a:t>greement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 reason we negotiate is to produce something better than the results we can obtain without negotiating. These ‘</a:t>
            </a:r>
            <a:r>
              <a:rPr lang="en-US" i="1" u="sng" dirty="0"/>
              <a:t>results</a:t>
            </a:r>
            <a:r>
              <a:rPr lang="en-US" dirty="0"/>
              <a:t>’ are our alternatives. And the best one among those alternatives is our BATNA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Know the strength of your BATNA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Consider the other person’s BATNA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  </a:t>
            </a:r>
            <a:r>
              <a:rPr lang="en-US" dirty="0">
                <a:highlight>
                  <a:srgbClr val="FFFF00"/>
                </a:highlight>
              </a:rPr>
              <a:t>The better your BATNA, the greater your power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675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92B7C-1532-994D-9781-A34FE20F92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60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1632799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5046</TotalTime>
  <Words>508</Words>
  <Application>Microsoft Macintosh PowerPoint</Application>
  <PresentationFormat>Widescreen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Times New Roman</vt:lpstr>
      <vt:lpstr>Tw Cen MT</vt:lpstr>
      <vt:lpstr>Wingdings</vt:lpstr>
      <vt:lpstr>Wingdings 2</vt:lpstr>
      <vt:lpstr>Median</vt:lpstr>
      <vt:lpstr>Advanced Leadership and Change Management   Session-6 Leading in multi-party negotiations</vt:lpstr>
      <vt:lpstr>Defining Negotiation</vt:lpstr>
      <vt:lpstr>                     Phases of Negotiation</vt:lpstr>
      <vt:lpstr>                         Negotiators Often……</vt:lpstr>
      <vt:lpstr>            Interest-based Negotiations</vt:lpstr>
      <vt:lpstr>            Separate the person from the problem</vt:lpstr>
      <vt:lpstr>            Focus on interests, not positions</vt:lpstr>
      <vt:lpstr>                  Generate Options</vt:lpstr>
      <vt:lpstr>         Use objective CRITERIA to decide</vt:lpstr>
      <vt:lpstr>                             BATNA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Motivation Concepts</dc:title>
  <dc:creator>Anupama Sharma</dc:creator>
  <cp:lastModifiedBy>Anupama Sharma</cp:lastModifiedBy>
  <cp:revision>267</cp:revision>
  <dcterms:created xsi:type="dcterms:W3CDTF">2018-08-24T03:00:53Z</dcterms:created>
  <dcterms:modified xsi:type="dcterms:W3CDTF">2024-04-15T10:41:24Z</dcterms:modified>
</cp:coreProperties>
</file>