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720" r:id="rId4"/>
  </p:sldMasterIdLst>
  <p:notesMasterIdLst>
    <p:notesMasterId r:id="rId61"/>
  </p:notesMasterIdLst>
  <p:sldIdLst>
    <p:sldId id="308" r:id="rId5"/>
    <p:sldId id="280" r:id="rId6"/>
    <p:sldId id="299" r:id="rId7"/>
    <p:sldId id="347" r:id="rId8"/>
    <p:sldId id="606" r:id="rId9"/>
    <p:sldId id="607" r:id="rId10"/>
    <p:sldId id="371" r:id="rId11"/>
    <p:sldId id="372" r:id="rId12"/>
    <p:sldId id="541" r:id="rId13"/>
    <p:sldId id="373" r:id="rId14"/>
    <p:sldId id="443" r:id="rId15"/>
    <p:sldId id="591" r:id="rId16"/>
    <p:sldId id="592" r:id="rId17"/>
    <p:sldId id="409" r:id="rId18"/>
    <p:sldId id="349" r:id="rId19"/>
    <p:sldId id="378" r:id="rId20"/>
    <p:sldId id="1378" r:id="rId21"/>
    <p:sldId id="388" r:id="rId22"/>
    <p:sldId id="405" r:id="rId23"/>
    <p:sldId id="785" r:id="rId24"/>
    <p:sldId id="1386" r:id="rId25"/>
    <p:sldId id="462" r:id="rId26"/>
    <p:sldId id="511" r:id="rId27"/>
    <p:sldId id="465" r:id="rId28"/>
    <p:sldId id="461" r:id="rId29"/>
    <p:sldId id="593" r:id="rId30"/>
    <p:sldId id="467" r:id="rId31"/>
    <p:sldId id="468" r:id="rId32"/>
    <p:sldId id="469" r:id="rId33"/>
    <p:sldId id="472" r:id="rId34"/>
    <p:sldId id="474" r:id="rId35"/>
    <p:sldId id="471" r:id="rId36"/>
    <p:sldId id="475" r:id="rId37"/>
    <p:sldId id="473" r:id="rId38"/>
    <p:sldId id="476" r:id="rId39"/>
    <p:sldId id="470" r:id="rId40"/>
    <p:sldId id="460" r:id="rId41"/>
    <p:sldId id="1396" r:id="rId42"/>
    <p:sldId id="477" r:id="rId43"/>
    <p:sldId id="496" r:id="rId44"/>
    <p:sldId id="375" r:id="rId45"/>
    <p:sldId id="501" r:id="rId46"/>
    <p:sldId id="1379" r:id="rId47"/>
    <p:sldId id="1388" r:id="rId48"/>
    <p:sldId id="481" r:id="rId49"/>
    <p:sldId id="482" r:id="rId50"/>
    <p:sldId id="478" r:id="rId51"/>
    <p:sldId id="1374" r:id="rId52"/>
    <p:sldId id="485" r:id="rId53"/>
    <p:sldId id="1389" r:id="rId54"/>
    <p:sldId id="500" r:id="rId55"/>
    <p:sldId id="497" r:id="rId56"/>
    <p:sldId id="1191" r:id="rId57"/>
    <p:sldId id="1194" r:id="rId58"/>
    <p:sldId id="1364" r:id="rId59"/>
    <p:sldId id="770"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583C"/>
    <a:srgbClr val="CCA7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84615" autoAdjust="0"/>
  </p:normalViewPr>
  <p:slideViewPr>
    <p:cSldViewPr snapToGrid="0">
      <p:cViewPr varScale="1">
        <p:scale>
          <a:sx n="53" d="100"/>
          <a:sy n="53" d="100"/>
        </p:scale>
        <p:origin x="11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920" b="1" i="0" u="none" strike="noStrike" kern="1200" cap="all" spc="120" normalizeH="0" baseline="0">
              <a:solidFill>
                <a:schemeClr val="tx1">
                  <a:lumMod val="65000"/>
                  <a:lumOff val="35000"/>
                </a:schemeClr>
              </a:solidFill>
              <a:latin typeface="Tw Cen MT" panose="020B0602020104020603" pitchFamily="34" charset="0"/>
              <a:ea typeface="+mn-ea"/>
              <a:cs typeface="+mn-cs"/>
            </a:defRPr>
          </a:pPr>
          <a:endParaRPr lang="en-US"/>
        </a:p>
      </c:txPr>
    </c:title>
    <c:autoTitleDeleted val="0"/>
    <c:plotArea>
      <c:layout/>
      <c:scatterChart>
        <c:scatterStyle val="lineMarker"/>
        <c:varyColors val="0"/>
        <c:ser>
          <c:idx val="0"/>
          <c:order val="0"/>
          <c:tx>
            <c:strRef>
              <c:f>Sheet1!$C$3</c:f>
              <c:strCache>
                <c:ptCount val="1"/>
                <c:pt idx="0">
                  <c:v>Percentage of incidents of safety</c:v>
                </c:pt>
              </c:strCache>
            </c:strRef>
          </c:tx>
          <c:spPr>
            <a:ln w="22225" cap="rnd">
              <a:solidFill>
                <a:schemeClr val="accent5"/>
              </a:solidFill>
              <a:round/>
            </a:ln>
            <a:effectLst/>
          </c:spPr>
          <c:marker>
            <c:symbol val="diamond"/>
            <c:size val="6"/>
            <c:spPr>
              <a:solidFill>
                <a:schemeClr val="accent5"/>
              </a:solidFill>
              <a:ln w="9525">
                <a:solidFill>
                  <a:schemeClr val="accent5"/>
                </a:solidFill>
                <a:round/>
              </a:ln>
              <a:effectLst/>
            </c:spPr>
          </c:marker>
          <c:yVal>
            <c:numRef>
              <c:f>Sheet1!$C$4:$C$31</c:f>
              <c:numCache>
                <c:formatCode>General</c:formatCode>
                <c:ptCount val="28"/>
                <c:pt idx="0">
                  <c:v>60</c:v>
                </c:pt>
                <c:pt idx="1">
                  <c:v>65</c:v>
                </c:pt>
                <c:pt idx="2">
                  <c:v>68</c:v>
                </c:pt>
                <c:pt idx="3">
                  <c:v>64</c:v>
                </c:pt>
                <c:pt idx="4">
                  <c:v>63</c:v>
                </c:pt>
                <c:pt idx="5">
                  <c:v>68</c:v>
                </c:pt>
                <c:pt idx="6">
                  <c:v>63</c:v>
                </c:pt>
                <c:pt idx="7">
                  <c:v>92</c:v>
                </c:pt>
                <c:pt idx="8">
                  <c:v>94</c:v>
                </c:pt>
                <c:pt idx="9">
                  <c:v>91</c:v>
                </c:pt>
                <c:pt idx="10">
                  <c:v>93</c:v>
                </c:pt>
                <c:pt idx="11">
                  <c:v>95</c:v>
                </c:pt>
                <c:pt idx="12">
                  <c:v>93</c:v>
                </c:pt>
                <c:pt idx="13">
                  <c:v>92</c:v>
                </c:pt>
                <c:pt idx="14">
                  <c:v>90</c:v>
                </c:pt>
                <c:pt idx="15">
                  <c:v>92</c:v>
                </c:pt>
                <c:pt idx="16">
                  <c:v>94</c:v>
                </c:pt>
                <c:pt idx="17">
                  <c:v>95</c:v>
                </c:pt>
                <c:pt idx="18">
                  <c:v>92</c:v>
                </c:pt>
                <c:pt idx="19">
                  <c:v>91</c:v>
                </c:pt>
                <c:pt idx="20">
                  <c:v>70</c:v>
                </c:pt>
                <c:pt idx="21">
                  <c:v>65</c:v>
                </c:pt>
                <c:pt idx="22">
                  <c:v>64</c:v>
                </c:pt>
                <c:pt idx="23">
                  <c:v>67</c:v>
                </c:pt>
                <c:pt idx="24">
                  <c:v>65</c:v>
                </c:pt>
                <c:pt idx="25">
                  <c:v>64</c:v>
                </c:pt>
                <c:pt idx="26">
                  <c:v>61</c:v>
                </c:pt>
                <c:pt idx="27">
                  <c:v>63</c:v>
                </c:pt>
              </c:numCache>
            </c:numRef>
          </c:yVal>
          <c:smooth val="0"/>
          <c:extLst>
            <c:ext xmlns:c16="http://schemas.microsoft.com/office/drawing/2014/chart" uri="{C3380CC4-5D6E-409C-BE32-E72D297353CC}">
              <c16:uniqueId val="{00000000-C896-4D14-A37B-F09D7C7183FA}"/>
            </c:ext>
          </c:extLst>
        </c:ser>
        <c:dLbls>
          <c:showLegendKey val="0"/>
          <c:showVal val="0"/>
          <c:showCatName val="0"/>
          <c:showSerName val="0"/>
          <c:showPercent val="0"/>
          <c:showBubbleSize val="0"/>
        </c:dLbls>
        <c:axId val="79877008"/>
        <c:axId val="68043424"/>
      </c:scatterChart>
      <c:valAx>
        <c:axId val="79877008"/>
        <c:scaling>
          <c:orientation val="minMax"/>
        </c:scaling>
        <c:delete val="0"/>
        <c:axPos val="b"/>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crossAx val="68043424"/>
        <c:crosses val="autoZero"/>
        <c:crossBetween val="midCat"/>
      </c:valAx>
      <c:valAx>
        <c:axId val="6804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crossAx val="798770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legend>
    <c:plotVisOnly val="1"/>
    <c:dispBlanksAs val="gap"/>
    <c:showDLblsOverMax val="0"/>
  </c:chart>
  <c:spPr>
    <a:noFill/>
    <a:ln>
      <a:noFill/>
    </a:ln>
    <a:effectLst/>
  </c:spPr>
  <c:txPr>
    <a:bodyPr/>
    <a:lstStyle/>
    <a:p>
      <a:pPr>
        <a:defRPr sz="1600">
          <a:latin typeface="Tw Cen MT" panose="020B06020201040206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5BCCE3-E2C1-4AAD-9FFB-D46DA59FE6E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06B5559-A089-4144-B2B2-E04FA59612D7}">
      <dgm:prSet custT="1"/>
      <dgm:spPr/>
      <dgm:t>
        <a:bodyPr/>
        <a:lstStyle/>
        <a:p>
          <a:pPr>
            <a:lnSpc>
              <a:spcPct val="100000"/>
            </a:lnSpc>
          </a:pPr>
          <a:r>
            <a:rPr lang="en-US" sz="2000" b="1" dirty="0"/>
            <a:t>Employee</a:t>
          </a:r>
        </a:p>
        <a:p>
          <a:pPr>
            <a:lnSpc>
              <a:spcPct val="100000"/>
            </a:lnSpc>
          </a:pPr>
          <a:r>
            <a:rPr lang="en-US" sz="2000" dirty="0"/>
            <a:t>Undergo Training</a:t>
          </a:r>
        </a:p>
        <a:p>
          <a:pPr>
            <a:lnSpc>
              <a:spcPct val="100000"/>
            </a:lnSpc>
          </a:pPr>
          <a:r>
            <a:rPr lang="en-US" sz="2000" dirty="0">
              <a:solidFill>
                <a:schemeClr val="accent2"/>
              </a:solidFill>
            </a:rPr>
            <a:t>Long term performance support</a:t>
          </a:r>
        </a:p>
      </dgm:t>
    </dgm:pt>
    <dgm:pt modelId="{64407A47-5FD6-4CE0-8048-C6BBE78943D2}" type="parTrans" cxnId="{BDBFB189-861F-4194-AC35-9640B19DCB7D}">
      <dgm:prSet/>
      <dgm:spPr/>
      <dgm:t>
        <a:bodyPr/>
        <a:lstStyle/>
        <a:p>
          <a:endParaRPr lang="en-US"/>
        </a:p>
      </dgm:t>
    </dgm:pt>
    <dgm:pt modelId="{D8EF85A4-FDC5-4EEB-BD9D-D2B5D34B36FA}" type="sibTrans" cxnId="{BDBFB189-861F-4194-AC35-9640B19DCB7D}">
      <dgm:prSet/>
      <dgm:spPr/>
      <dgm:t>
        <a:bodyPr/>
        <a:lstStyle/>
        <a:p>
          <a:pPr>
            <a:lnSpc>
              <a:spcPct val="100000"/>
            </a:lnSpc>
          </a:pPr>
          <a:endParaRPr lang="en-US"/>
        </a:p>
      </dgm:t>
    </dgm:pt>
    <dgm:pt modelId="{59C14AEF-164F-4A3A-B760-830932B06958}">
      <dgm:prSet custT="1"/>
      <dgm:spPr/>
      <dgm:t>
        <a:bodyPr/>
        <a:lstStyle/>
        <a:p>
          <a:pPr>
            <a:lnSpc>
              <a:spcPct val="100000"/>
            </a:lnSpc>
          </a:pPr>
          <a:r>
            <a:rPr lang="en-US" sz="2000" b="1" dirty="0"/>
            <a:t>Immediate manager</a:t>
          </a:r>
        </a:p>
        <a:p>
          <a:pPr>
            <a:lnSpc>
              <a:spcPct val="100000"/>
            </a:lnSpc>
          </a:pPr>
          <a:r>
            <a:rPr lang="en-US" sz="2000" dirty="0"/>
            <a:t>Provides employee bandwidth</a:t>
          </a:r>
        </a:p>
        <a:p>
          <a:pPr>
            <a:lnSpc>
              <a:spcPct val="100000"/>
            </a:lnSpc>
          </a:pPr>
          <a:r>
            <a:rPr lang="en-US" sz="2000" dirty="0">
              <a:solidFill>
                <a:schemeClr val="accent2"/>
              </a:solidFill>
            </a:rPr>
            <a:t>Immediate performance</a:t>
          </a:r>
        </a:p>
      </dgm:t>
    </dgm:pt>
    <dgm:pt modelId="{5479B0FA-F761-4B25-B589-DEA1822744C1}" type="parTrans" cxnId="{C507F532-742B-4569-A999-EE18B85F9A57}">
      <dgm:prSet/>
      <dgm:spPr/>
      <dgm:t>
        <a:bodyPr/>
        <a:lstStyle/>
        <a:p>
          <a:endParaRPr lang="en-US"/>
        </a:p>
      </dgm:t>
    </dgm:pt>
    <dgm:pt modelId="{53A1662E-276B-45E1-8023-752D13BF145B}" type="sibTrans" cxnId="{C507F532-742B-4569-A999-EE18B85F9A57}">
      <dgm:prSet/>
      <dgm:spPr/>
      <dgm:t>
        <a:bodyPr/>
        <a:lstStyle/>
        <a:p>
          <a:pPr>
            <a:lnSpc>
              <a:spcPct val="100000"/>
            </a:lnSpc>
          </a:pPr>
          <a:endParaRPr lang="en-US"/>
        </a:p>
      </dgm:t>
    </dgm:pt>
    <dgm:pt modelId="{DD5FA1A6-B6C3-48DD-8908-7F8CFCFB8771}">
      <dgm:prSet custT="1"/>
      <dgm:spPr/>
      <dgm:t>
        <a:bodyPr/>
        <a:lstStyle/>
        <a:p>
          <a:pPr>
            <a:lnSpc>
              <a:spcPct val="100000"/>
            </a:lnSpc>
          </a:pPr>
          <a:r>
            <a:rPr lang="en-US" sz="2000" b="1" dirty="0"/>
            <a:t>Top management</a:t>
          </a:r>
        </a:p>
        <a:p>
          <a:pPr>
            <a:lnSpc>
              <a:spcPct val="100000"/>
            </a:lnSpc>
          </a:pPr>
          <a:r>
            <a:rPr lang="en-US" sz="2000" dirty="0"/>
            <a:t>Provides commitment &amp; resources</a:t>
          </a:r>
        </a:p>
        <a:p>
          <a:pPr>
            <a:lnSpc>
              <a:spcPct val="100000"/>
            </a:lnSpc>
          </a:pPr>
          <a:r>
            <a:rPr lang="en-US" sz="2000" dirty="0">
              <a:solidFill>
                <a:schemeClr val="accent2"/>
              </a:solidFill>
            </a:rPr>
            <a:t>Long term firm sustenance</a:t>
          </a:r>
        </a:p>
      </dgm:t>
    </dgm:pt>
    <dgm:pt modelId="{8E94B13D-21F7-4219-83AF-324872D07898}" type="parTrans" cxnId="{82789652-2BC7-4498-A6B4-E26C19EA78A9}">
      <dgm:prSet/>
      <dgm:spPr/>
      <dgm:t>
        <a:bodyPr/>
        <a:lstStyle/>
        <a:p>
          <a:endParaRPr lang="en-US"/>
        </a:p>
      </dgm:t>
    </dgm:pt>
    <dgm:pt modelId="{BA7EC52C-CD1F-403B-AE8D-733DE82F3F08}" type="sibTrans" cxnId="{82789652-2BC7-4498-A6B4-E26C19EA78A9}">
      <dgm:prSet/>
      <dgm:spPr/>
      <dgm:t>
        <a:bodyPr/>
        <a:lstStyle/>
        <a:p>
          <a:pPr>
            <a:lnSpc>
              <a:spcPct val="100000"/>
            </a:lnSpc>
          </a:pPr>
          <a:endParaRPr lang="en-US"/>
        </a:p>
      </dgm:t>
    </dgm:pt>
    <dgm:pt modelId="{8E908B3A-D191-42AC-8131-1DCC508C5644}">
      <dgm:prSet custT="1"/>
      <dgm:spPr/>
      <dgm:t>
        <a:bodyPr/>
        <a:lstStyle/>
        <a:p>
          <a:pPr>
            <a:lnSpc>
              <a:spcPct val="100000"/>
            </a:lnSpc>
          </a:pPr>
          <a:r>
            <a:rPr lang="en-US" sz="2000" b="1" dirty="0"/>
            <a:t>Customers</a:t>
          </a:r>
        </a:p>
        <a:p>
          <a:pPr>
            <a:lnSpc>
              <a:spcPct val="100000"/>
            </a:lnSpc>
          </a:pPr>
          <a:r>
            <a:rPr lang="en-US" sz="2000" dirty="0"/>
            <a:t>Ultimate evaluator of training</a:t>
          </a:r>
        </a:p>
        <a:p>
          <a:pPr>
            <a:lnSpc>
              <a:spcPct val="100000"/>
            </a:lnSpc>
          </a:pPr>
          <a:r>
            <a:rPr lang="en-US" sz="2000" dirty="0">
              <a:solidFill>
                <a:schemeClr val="accent2"/>
              </a:solidFill>
            </a:rPr>
            <a:t>Best product or service</a:t>
          </a:r>
        </a:p>
      </dgm:t>
    </dgm:pt>
    <dgm:pt modelId="{3CCD49C0-1739-412E-AB6C-633F73ED7ED6}" type="parTrans" cxnId="{8DB4F009-055B-491E-84C7-92DBB9F09670}">
      <dgm:prSet/>
      <dgm:spPr/>
      <dgm:t>
        <a:bodyPr/>
        <a:lstStyle/>
        <a:p>
          <a:endParaRPr lang="en-US"/>
        </a:p>
      </dgm:t>
    </dgm:pt>
    <dgm:pt modelId="{351DB0CA-53AC-42D5-B7C9-C2EB9C106261}" type="sibTrans" cxnId="{8DB4F009-055B-491E-84C7-92DBB9F09670}">
      <dgm:prSet/>
      <dgm:spPr/>
      <dgm:t>
        <a:bodyPr/>
        <a:lstStyle/>
        <a:p>
          <a:endParaRPr lang="en-US"/>
        </a:p>
      </dgm:t>
    </dgm:pt>
    <dgm:pt modelId="{FE08D249-8451-4176-B96D-C5AE4B1035D3}" type="pres">
      <dgm:prSet presAssocID="{FA5BCCE3-E2C1-4AAD-9FFB-D46DA59FE6E7}" presName="root" presStyleCnt="0">
        <dgm:presLayoutVars>
          <dgm:dir/>
          <dgm:resizeHandles val="exact"/>
        </dgm:presLayoutVars>
      </dgm:prSet>
      <dgm:spPr/>
    </dgm:pt>
    <dgm:pt modelId="{181A73A7-88EB-4BC9-8D29-88A0C6977AEB}" type="pres">
      <dgm:prSet presAssocID="{FA5BCCE3-E2C1-4AAD-9FFB-D46DA59FE6E7}" presName="container" presStyleCnt="0">
        <dgm:presLayoutVars>
          <dgm:dir/>
          <dgm:resizeHandles val="exact"/>
        </dgm:presLayoutVars>
      </dgm:prSet>
      <dgm:spPr/>
    </dgm:pt>
    <dgm:pt modelId="{5AA63233-9EC0-4E4E-AFD0-6D92A9BAED70}" type="pres">
      <dgm:prSet presAssocID="{506B5559-A089-4144-B2B2-E04FA59612D7}" presName="compNode" presStyleCnt="0"/>
      <dgm:spPr/>
    </dgm:pt>
    <dgm:pt modelId="{42DA6DC0-8B9F-4AD4-B82A-5770C8194199}" type="pres">
      <dgm:prSet presAssocID="{506B5559-A089-4144-B2B2-E04FA59612D7}" presName="iconBgRect" presStyleLbl="bgShp" presStyleIdx="0" presStyleCnt="4"/>
      <dgm:spPr/>
    </dgm:pt>
    <dgm:pt modelId="{2E581D2D-8907-4B21-9A42-F57DABDE170E}" type="pres">
      <dgm:prSet presAssocID="{506B5559-A089-4144-B2B2-E04FA59612D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A2B4BC47-C6A6-4A8F-870D-4CADE98BDFE5}" type="pres">
      <dgm:prSet presAssocID="{506B5559-A089-4144-B2B2-E04FA59612D7}" presName="spaceRect" presStyleCnt="0"/>
      <dgm:spPr/>
    </dgm:pt>
    <dgm:pt modelId="{74B22B45-8321-4498-91B8-B5C1DC8FC161}" type="pres">
      <dgm:prSet presAssocID="{506B5559-A089-4144-B2B2-E04FA59612D7}" presName="textRect" presStyleLbl="revTx" presStyleIdx="0" presStyleCnt="4">
        <dgm:presLayoutVars>
          <dgm:chMax val="1"/>
          <dgm:chPref val="1"/>
        </dgm:presLayoutVars>
      </dgm:prSet>
      <dgm:spPr/>
    </dgm:pt>
    <dgm:pt modelId="{D46A5CBD-C7E4-44E5-8C2B-A04FBB2BA5F7}" type="pres">
      <dgm:prSet presAssocID="{D8EF85A4-FDC5-4EEB-BD9D-D2B5D34B36FA}" presName="sibTrans" presStyleLbl="sibTrans2D1" presStyleIdx="0" presStyleCnt="0"/>
      <dgm:spPr/>
    </dgm:pt>
    <dgm:pt modelId="{102CFA97-CB0E-413E-A608-3E32C4D02E04}" type="pres">
      <dgm:prSet presAssocID="{59C14AEF-164F-4A3A-B760-830932B06958}" presName="compNode" presStyleCnt="0"/>
      <dgm:spPr/>
    </dgm:pt>
    <dgm:pt modelId="{DDDED99B-603B-4C01-95E1-DED1E2290D76}" type="pres">
      <dgm:prSet presAssocID="{59C14AEF-164F-4A3A-B760-830932B06958}" presName="iconBgRect" presStyleLbl="bgShp" presStyleIdx="1" presStyleCnt="4"/>
      <dgm:spPr/>
    </dgm:pt>
    <dgm:pt modelId="{42E2273B-5F87-408F-B1D4-E824247B9731}" type="pres">
      <dgm:prSet presAssocID="{59C14AEF-164F-4A3A-B760-830932B0695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EFA00E0-5B39-47D1-B3DE-46BA21B9B462}" type="pres">
      <dgm:prSet presAssocID="{59C14AEF-164F-4A3A-B760-830932B06958}" presName="spaceRect" presStyleCnt="0"/>
      <dgm:spPr/>
    </dgm:pt>
    <dgm:pt modelId="{F55734F9-10F2-44D5-A7EC-4D9BE5463317}" type="pres">
      <dgm:prSet presAssocID="{59C14AEF-164F-4A3A-B760-830932B06958}" presName="textRect" presStyleLbl="revTx" presStyleIdx="1" presStyleCnt="4">
        <dgm:presLayoutVars>
          <dgm:chMax val="1"/>
          <dgm:chPref val="1"/>
        </dgm:presLayoutVars>
      </dgm:prSet>
      <dgm:spPr/>
    </dgm:pt>
    <dgm:pt modelId="{87C93500-66A2-4CB8-B1C5-1A9D55722C8D}" type="pres">
      <dgm:prSet presAssocID="{53A1662E-276B-45E1-8023-752D13BF145B}" presName="sibTrans" presStyleLbl="sibTrans2D1" presStyleIdx="0" presStyleCnt="0"/>
      <dgm:spPr/>
    </dgm:pt>
    <dgm:pt modelId="{4844CBCC-7CE4-4BDD-B0DC-3F4B6B07605D}" type="pres">
      <dgm:prSet presAssocID="{DD5FA1A6-B6C3-48DD-8908-7F8CFCFB8771}" presName="compNode" presStyleCnt="0"/>
      <dgm:spPr/>
    </dgm:pt>
    <dgm:pt modelId="{B564B81D-135F-4A9E-B06B-E4E6736D634A}" type="pres">
      <dgm:prSet presAssocID="{DD5FA1A6-B6C3-48DD-8908-7F8CFCFB8771}" presName="iconBgRect" presStyleLbl="bgShp" presStyleIdx="2" presStyleCnt="4"/>
      <dgm:spPr/>
    </dgm:pt>
    <dgm:pt modelId="{6297533B-847C-4462-BD07-C3459B110F45}" type="pres">
      <dgm:prSet presAssocID="{DD5FA1A6-B6C3-48DD-8908-7F8CFCFB877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A6C90745-F130-49C2-9750-DD0CD9AA92F7}" type="pres">
      <dgm:prSet presAssocID="{DD5FA1A6-B6C3-48DD-8908-7F8CFCFB8771}" presName="spaceRect" presStyleCnt="0"/>
      <dgm:spPr/>
    </dgm:pt>
    <dgm:pt modelId="{E270B440-BE40-4F2B-8DF6-FF34F5B44BDE}" type="pres">
      <dgm:prSet presAssocID="{DD5FA1A6-B6C3-48DD-8908-7F8CFCFB8771}" presName="textRect" presStyleLbl="revTx" presStyleIdx="2" presStyleCnt="4" custScaleX="104554">
        <dgm:presLayoutVars>
          <dgm:chMax val="1"/>
          <dgm:chPref val="1"/>
        </dgm:presLayoutVars>
      </dgm:prSet>
      <dgm:spPr/>
    </dgm:pt>
    <dgm:pt modelId="{875AB529-CB6E-4D33-8ED0-72306AB2564B}" type="pres">
      <dgm:prSet presAssocID="{BA7EC52C-CD1F-403B-AE8D-733DE82F3F08}" presName="sibTrans" presStyleLbl="sibTrans2D1" presStyleIdx="0" presStyleCnt="0"/>
      <dgm:spPr/>
    </dgm:pt>
    <dgm:pt modelId="{4C66FD30-D65D-4273-B8E8-AAB1BDABBA35}" type="pres">
      <dgm:prSet presAssocID="{8E908B3A-D191-42AC-8131-1DCC508C5644}" presName="compNode" presStyleCnt="0"/>
      <dgm:spPr/>
    </dgm:pt>
    <dgm:pt modelId="{B5DDA70F-7147-4A84-8578-49CDC20512D2}" type="pres">
      <dgm:prSet presAssocID="{8E908B3A-D191-42AC-8131-1DCC508C5644}" presName="iconBgRect" presStyleLbl="bgShp" presStyleIdx="3" presStyleCnt="4"/>
      <dgm:spPr/>
    </dgm:pt>
    <dgm:pt modelId="{70EBF58D-B0E6-4EE8-8DF3-02BB276C7C71}" type="pres">
      <dgm:prSet presAssocID="{8E908B3A-D191-42AC-8131-1DCC508C564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ustomer Review"/>
        </a:ext>
      </dgm:extLst>
    </dgm:pt>
    <dgm:pt modelId="{0471D95B-0A63-41BF-A944-BA1FBA78B5DF}" type="pres">
      <dgm:prSet presAssocID="{8E908B3A-D191-42AC-8131-1DCC508C5644}" presName="spaceRect" presStyleCnt="0"/>
      <dgm:spPr/>
    </dgm:pt>
    <dgm:pt modelId="{51C5DE0F-03B7-4B39-99B0-626FE339050C}" type="pres">
      <dgm:prSet presAssocID="{8E908B3A-D191-42AC-8131-1DCC508C5644}" presName="textRect" presStyleLbl="revTx" presStyleIdx="3" presStyleCnt="4">
        <dgm:presLayoutVars>
          <dgm:chMax val="1"/>
          <dgm:chPref val="1"/>
        </dgm:presLayoutVars>
      </dgm:prSet>
      <dgm:spPr/>
    </dgm:pt>
  </dgm:ptLst>
  <dgm:cxnLst>
    <dgm:cxn modelId="{996B9406-1794-433F-8BE9-F31977D87BA2}" type="presOf" srcId="{506B5559-A089-4144-B2B2-E04FA59612D7}" destId="{74B22B45-8321-4498-91B8-B5C1DC8FC161}" srcOrd="0" destOrd="0" presId="urn:microsoft.com/office/officeart/2018/2/layout/IconCircleList"/>
    <dgm:cxn modelId="{8DB4F009-055B-491E-84C7-92DBB9F09670}" srcId="{FA5BCCE3-E2C1-4AAD-9FFB-D46DA59FE6E7}" destId="{8E908B3A-D191-42AC-8131-1DCC508C5644}" srcOrd="3" destOrd="0" parTransId="{3CCD49C0-1739-412E-AB6C-633F73ED7ED6}" sibTransId="{351DB0CA-53AC-42D5-B7C9-C2EB9C106261}"/>
    <dgm:cxn modelId="{0F492630-9670-46BA-89AC-7E2776D5B45C}" type="presOf" srcId="{FA5BCCE3-E2C1-4AAD-9FFB-D46DA59FE6E7}" destId="{FE08D249-8451-4176-B96D-C5AE4B1035D3}" srcOrd="0" destOrd="0" presId="urn:microsoft.com/office/officeart/2018/2/layout/IconCircleList"/>
    <dgm:cxn modelId="{C507F532-742B-4569-A999-EE18B85F9A57}" srcId="{FA5BCCE3-E2C1-4AAD-9FFB-D46DA59FE6E7}" destId="{59C14AEF-164F-4A3A-B760-830932B06958}" srcOrd="1" destOrd="0" parTransId="{5479B0FA-F761-4B25-B589-DEA1822744C1}" sibTransId="{53A1662E-276B-45E1-8023-752D13BF145B}"/>
    <dgm:cxn modelId="{6CCDA53D-5276-4A2C-81C9-76A502225AB9}" type="presOf" srcId="{53A1662E-276B-45E1-8023-752D13BF145B}" destId="{87C93500-66A2-4CB8-B1C5-1A9D55722C8D}" srcOrd="0" destOrd="0" presId="urn:microsoft.com/office/officeart/2018/2/layout/IconCircleList"/>
    <dgm:cxn modelId="{82789652-2BC7-4498-A6B4-E26C19EA78A9}" srcId="{FA5BCCE3-E2C1-4AAD-9FFB-D46DA59FE6E7}" destId="{DD5FA1A6-B6C3-48DD-8908-7F8CFCFB8771}" srcOrd="2" destOrd="0" parTransId="{8E94B13D-21F7-4219-83AF-324872D07898}" sibTransId="{BA7EC52C-CD1F-403B-AE8D-733DE82F3F08}"/>
    <dgm:cxn modelId="{B803FF7B-ED8B-4875-B1D9-D0E6BFBA7514}" type="presOf" srcId="{8E908B3A-D191-42AC-8131-1DCC508C5644}" destId="{51C5DE0F-03B7-4B39-99B0-626FE339050C}" srcOrd="0" destOrd="0" presId="urn:microsoft.com/office/officeart/2018/2/layout/IconCircleList"/>
    <dgm:cxn modelId="{BDBFB189-861F-4194-AC35-9640B19DCB7D}" srcId="{FA5BCCE3-E2C1-4AAD-9FFB-D46DA59FE6E7}" destId="{506B5559-A089-4144-B2B2-E04FA59612D7}" srcOrd="0" destOrd="0" parTransId="{64407A47-5FD6-4CE0-8048-C6BBE78943D2}" sibTransId="{D8EF85A4-FDC5-4EEB-BD9D-D2B5D34B36FA}"/>
    <dgm:cxn modelId="{33C97590-BF7B-4A0D-BB91-AEA42F5E248E}" type="presOf" srcId="{DD5FA1A6-B6C3-48DD-8908-7F8CFCFB8771}" destId="{E270B440-BE40-4F2B-8DF6-FF34F5B44BDE}" srcOrd="0" destOrd="0" presId="urn:microsoft.com/office/officeart/2018/2/layout/IconCircleList"/>
    <dgm:cxn modelId="{F40FDCA9-823E-490C-855B-9A3017B50972}" type="presOf" srcId="{59C14AEF-164F-4A3A-B760-830932B06958}" destId="{F55734F9-10F2-44D5-A7EC-4D9BE5463317}" srcOrd="0" destOrd="0" presId="urn:microsoft.com/office/officeart/2018/2/layout/IconCircleList"/>
    <dgm:cxn modelId="{3FF14DC6-738F-46FE-BAD0-FC428948996A}" type="presOf" srcId="{BA7EC52C-CD1F-403B-AE8D-733DE82F3F08}" destId="{875AB529-CB6E-4D33-8ED0-72306AB2564B}" srcOrd="0" destOrd="0" presId="urn:microsoft.com/office/officeart/2018/2/layout/IconCircleList"/>
    <dgm:cxn modelId="{63815DE2-9F76-4575-BED9-4534116A18F2}" type="presOf" srcId="{D8EF85A4-FDC5-4EEB-BD9D-D2B5D34B36FA}" destId="{D46A5CBD-C7E4-44E5-8C2B-A04FBB2BA5F7}" srcOrd="0" destOrd="0" presId="urn:microsoft.com/office/officeart/2018/2/layout/IconCircleList"/>
    <dgm:cxn modelId="{6BFFA1FF-8D99-4F74-84BD-8911CEB5608F}" type="presParOf" srcId="{FE08D249-8451-4176-B96D-C5AE4B1035D3}" destId="{181A73A7-88EB-4BC9-8D29-88A0C6977AEB}" srcOrd="0" destOrd="0" presId="urn:microsoft.com/office/officeart/2018/2/layout/IconCircleList"/>
    <dgm:cxn modelId="{6469E8AE-D1CA-46BD-87F3-5767DD843E4B}" type="presParOf" srcId="{181A73A7-88EB-4BC9-8D29-88A0C6977AEB}" destId="{5AA63233-9EC0-4E4E-AFD0-6D92A9BAED70}" srcOrd="0" destOrd="0" presId="urn:microsoft.com/office/officeart/2018/2/layout/IconCircleList"/>
    <dgm:cxn modelId="{49D68F8A-B97A-4712-BFD8-676FA77CD668}" type="presParOf" srcId="{5AA63233-9EC0-4E4E-AFD0-6D92A9BAED70}" destId="{42DA6DC0-8B9F-4AD4-B82A-5770C8194199}" srcOrd="0" destOrd="0" presId="urn:microsoft.com/office/officeart/2018/2/layout/IconCircleList"/>
    <dgm:cxn modelId="{C930E588-338A-4249-9A2D-BA4421AC854E}" type="presParOf" srcId="{5AA63233-9EC0-4E4E-AFD0-6D92A9BAED70}" destId="{2E581D2D-8907-4B21-9A42-F57DABDE170E}" srcOrd="1" destOrd="0" presId="urn:microsoft.com/office/officeart/2018/2/layout/IconCircleList"/>
    <dgm:cxn modelId="{A270A7AB-4C5A-4474-BC4B-44EAAE234136}" type="presParOf" srcId="{5AA63233-9EC0-4E4E-AFD0-6D92A9BAED70}" destId="{A2B4BC47-C6A6-4A8F-870D-4CADE98BDFE5}" srcOrd="2" destOrd="0" presId="urn:microsoft.com/office/officeart/2018/2/layout/IconCircleList"/>
    <dgm:cxn modelId="{9BDE0E06-562B-4185-8D86-6E642342833E}" type="presParOf" srcId="{5AA63233-9EC0-4E4E-AFD0-6D92A9BAED70}" destId="{74B22B45-8321-4498-91B8-B5C1DC8FC161}" srcOrd="3" destOrd="0" presId="urn:microsoft.com/office/officeart/2018/2/layout/IconCircleList"/>
    <dgm:cxn modelId="{813693DA-C608-4F24-802D-9E27D3C823EE}" type="presParOf" srcId="{181A73A7-88EB-4BC9-8D29-88A0C6977AEB}" destId="{D46A5CBD-C7E4-44E5-8C2B-A04FBB2BA5F7}" srcOrd="1" destOrd="0" presId="urn:microsoft.com/office/officeart/2018/2/layout/IconCircleList"/>
    <dgm:cxn modelId="{DA6B2247-FB6C-40F1-871F-0C2E16DE7F9A}" type="presParOf" srcId="{181A73A7-88EB-4BC9-8D29-88A0C6977AEB}" destId="{102CFA97-CB0E-413E-A608-3E32C4D02E04}" srcOrd="2" destOrd="0" presId="urn:microsoft.com/office/officeart/2018/2/layout/IconCircleList"/>
    <dgm:cxn modelId="{0D70E830-A435-4D0C-997B-52A46DD1D4F8}" type="presParOf" srcId="{102CFA97-CB0E-413E-A608-3E32C4D02E04}" destId="{DDDED99B-603B-4C01-95E1-DED1E2290D76}" srcOrd="0" destOrd="0" presId="urn:microsoft.com/office/officeart/2018/2/layout/IconCircleList"/>
    <dgm:cxn modelId="{E5778A3A-4D96-4BE1-9B0B-3570ED340516}" type="presParOf" srcId="{102CFA97-CB0E-413E-A608-3E32C4D02E04}" destId="{42E2273B-5F87-408F-B1D4-E824247B9731}" srcOrd="1" destOrd="0" presId="urn:microsoft.com/office/officeart/2018/2/layout/IconCircleList"/>
    <dgm:cxn modelId="{FD3CC18A-E24E-4955-ADCF-62CC952BB455}" type="presParOf" srcId="{102CFA97-CB0E-413E-A608-3E32C4D02E04}" destId="{EEFA00E0-5B39-47D1-B3DE-46BA21B9B462}" srcOrd="2" destOrd="0" presId="urn:microsoft.com/office/officeart/2018/2/layout/IconCircleList"/>
    <dgm:cxn modelId="{8EE5ED68-4F71-442A-A8CC-95230E6BFC48}" type="presParOf" srcId="{102CFA97-CB0E-413E-A608-3E32C4D02E04}" destId="{F55734F9-10F2-44D5-A7EC-4D9BE5463317}" srcOrd="3" destOrd="0" presId="urn:microsoft.com/office/officeart/2018/2/layout/IconCircleList"/>
    <dgm:cxn modelId="{BB8BB6FA-AC49-4049-BBD1-34069B0A67DD}" type="presParOf" srcId="{181A73A7-88EB-4BC9-8D29-88A0C6977AEB}" destId="{87C93500-66A2-4CB8-B1C5-1A9D55722C8D}" srcOrd="3" destOrd="0" presId="urn:microsoft.com/office/officeart/2018/2/layout/IconCircleList"/>
    <dgm:cxn modelId="{870C7DC9-2C3A-4A93-AD28-ABF6CB21FFD0}" type="presParOf" srcId="{181A73A7-88EB-4BC9-8D29-88A0C6977AEB}" destId="{4844CBCC-7CE4-4BDD-B0DC-3F4B6B07605D}" srcOrd="4" destOrd="0" presId="urn:microsoft.com/office/officeart/2018/2/layout/IconCircleList"/>
    <dgm:cxn modelId="{2DDBD581-D8D8-4C94-832E-3F58C6FF658E}" type="presParOf" srcId="{4844CBCC-7CE4-4BDD-B0DC-3F4B6B07605D}" destId="{B564B81D-135F-4A9E-B06B-E4E6736D634A}" srcOrd="0" destOrd="0" presId="urn:microsoft.com/office/officeart/2018/2/layout/IconCircleList"/>
    <dgm:cxn modelId="{D6F21E5A-94A2-4135-9663-6B29E2246C03}" type="presParOf" srcId="{4844CBCC-7CE4-4BDD-B0DC-3F4B6B07605D}" destId="{6297533B-847C-4462-BD07-C3459B110F45}" srcOrd="1" destOrd="0" presId="urn:microsoft.com/office/officeart/2018/2/layout/IconCircleList"/>
    <dgm:cxn modelId="{63092925-BCE6-4619-A3CD-CB61AE4BC22F}" type="presParOf" srcId="{4844CBCC-7CE4-4BDD-B0DC-3F4B6B07605D}" destId="{A6C90745-F130-49C2-9750-DD0CD9AA92F7}" srcOrd="2" destOrd="0" presId="urn:microsoft.com/office/officeart/2018/2/layout/IconCircleList"/>
    <dgm:cxn modelId="{9E8354B8-7921-4A55-A09A-137A71160550}" type="presParOf" srcId="{4844CBCC-7CE4-4BDD-B0DC-3F4B6B07605D}" destId="{E270B440-BE40-4F2B-8DF6-FF34F5B44BDE}" srcOrd="3" destOrd="0" presId="urn:microsoft.com/office/officeart/2018/2/layout/IconCircleList"/>
    <dgm:cxn modelId="{49004AA8-90DC-4652-A33E-427AB793E5FF}" type="presParOf" srcId="{181A73A7-88EB-4BC9-8D29-88A0C6977AEB}" destId="{875AB529-CB6E-4D33-8ED0-72306AB2564B}" srcOrd="5" destOrd="0" presId="urn:microsoft.com/office/officeart/2018/2/layout/IconCircleList"/>
    <dgm:cxn modelId="{55BE687A-4FFA-4680-AA70-257BBCD1A751}" type="presParOf" srcId="{181A73A7-88EB-4BC9-8D29-88A0C6977AEB}" destId="{4C66FD30-D65D-4273-B8E8-AAB1BDABBA35}" srcOrd="6" destOrd="0" presId="urn:microsoft.com/office/officeart/2018/2/layout/IconCircleList"/>
    <dgm:cxn modelId="{343EA860-A592-454B-87D3-6BFBD4507D3F}" type="presParOf" srcId="{4C66FD30-D65D-4273-B8E8-AAB1BDABBA35}" destId="{B5DDA70F-7147-4A84-8578-49CDC20512D2}" srcOrd="0" destOrd="0" presId="urn:microsoft.com/office/officeart/2018/2/layout/IconCircleList"/>
    <dgm:cxn modelId="{40E7E2B0-7BD9-4838-94DF-9704ADB9160C}" type="presParOf" srcId="{4C66FD30-D65D-4273-B8E8-AAB1BDABBA35}" destId="{70EBF58D-B0E6-4EE8-8DF3-02BB276C7C71}" srcOrd="1" destOrd="0" presId="urn:microsoft.com/office/officeart/2018/2/layout/IconCircleList"/>
    <dgm:cxn modelId="{76B643DC-7944-47F0-B0F0-D220660CC448}" type="presParOf" srcId="{4C66FD30-D65D-4273-B8E8-AAB1BDABBA35}" destId="{0471D95B-0A63-41BF-A944-BA1FBA78B5DF}" srcOrd="2" destOrd="0" presId="urn:microsoft.com/office/officeart/2018/2/layout/IconCircleList"/>
    <dgm:cxn modelId="{ACA9A91C-D5FD-4E4A-99F1-A84E14F9259F}" type="presParOf" srcId="{4C66FD30-D65D-4273-B8E8-AAB1BDABBA35}" destId="{51C5DE0F-03B7-4B39-99B0-626FE339050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F20C5E-298F-4672-AA02-AA1A849B34B2}" type="doc">
      <dgm:prSet loTypeId="urn:microsoft.com/office/officeart/2009/3/layout/StepUpProcess" loCatId="process" qsTypeId="urn:microsoft.com/office/officeart/2005/8/quickstyle/simple1" qsCatId="simple" csTypeId="urn:microsoft.com/office/officeart/2005/8/colors/colorful3" csCatId="colorful" phldr="1"/>
      <dgm:spPr/>
      <dgm:t>
        <a:bodyPr/>
        <a:lstStyle/>
        <a:p>
          <a:endParaRPr lang="en-IN"/>
        </a:p>
      </dgm:t>
    </dgm:pt>
    <dgm:pt modelId="{682FE72A-65E5-4396-A283-4D3F53C55438}">
      <dgm:prSet phldrT="[Text]"/>
      <dgm:spPr/>
      <dgm:t>
        <a:bodyPr/>
        <a:lstStyle/>
        <a:p>
          <a:r>
            <a:rPr lang="en-US" b="1" dirty="0"/>
            <a:t>Skills, Knowledge, Attitude:</a:t>
          </a:r>
          <a:endParaRPr lang="en-US" dirty="0"/>
        </a:p>
        <a:p>
          <a:r>
            <a:rPr lang="en-US" dirty="0"/>
            <a:t>Data Entry Skills, Error Recognition</a:t>
          </a:r>
          <a:endParaRPr lang="en-IN" dirty="0"/>
        </a:p>
      </dgm:t>
    </dgm:pt>
    <dgm:pt modelId="{93C01728-AEAE-4039-B098-6F40C1FC1325}" type="parTrans" cxnId="{387B4DC5-95BB-40CE-88AA-CBE617031917}">
      <dgm:prSet/>
      <dgm:spPr/>
      <dgm:t>
        <a:bodyPr/>
        <a:lstStyle/>
        <a:p>
          <a:endParaRPr lang="en-IN"/>
        </a:p>
      </dgm:t>
    </dgm:pt>
    <dgm:pt modelId="{F44D74B9-DFF0-48F4-B5EE-DE1A037F6201}" type="sibTrans" cxnId="{387B4DC5-95BB-40CE-88AA-CBE617031917}">
      <dgm:prSet/>
      <dgm:spPr/>
      <dgm:t>
        <a:bodyPr/>
        <a:lstStyle/>
        <a:p>
          <a:endParaRPr lang="en-IN"/>
        </a:p>
      </dgm:t>
    </dgm:pt>
    <dgm:pt modelId="{160AAEFD-D699-4CA5-8E26-D7DBC8850BA2}">
      <dgm:prSet phldrT="[Text]"/>
      <dgm:spPr/>
      <dgm:t>
        <a:bodyPr/>
        <a:lstStyle/>
        <a:p>
          <a:r>
            <a:rPr lang="en-US" b="1" dirty="0"/>
            <a:t>Behavior:</a:t>
          </a:r>
        </a:p>
        <a:p>
          <a:r>
            <a:rPr lang="en-US" dirty="0"/>
            <a:t>Error free data entry, Creates classification of data</a:t>
          </a:r>
          <a:endParaRPr lang="en-IN" dirty="0"/>
        </a:p>
      </dgm:t>
    </dgm:pt>
    <dgm:pt modelId="{37F034A7-4571-4E29-8CDA-8E0ECAC30E7A}" type="parTrans" cxnId="{D5BEAE63-F101-4002-8657-BB571AB8DE27}">
      <dgm:prSet/>
      <dgm:spPr/>
      <dgm:t>
        <a:bodyPr/>
        <a:lstStyle/>
        <a:p>
          <a:endParaRPr lang="en-IN"/>
        </a:p>
      </dgm:t>
    </dgm:pt>
    <dgm:pt modelId="{88E45EF5-8C93-4041-93CD-54F1E1F48A4E}" type="sibTrans" cxnId="{D5BEAE63-F101-4002-8657-BB571AB8DE27}">
      <dgm:prSet/>
      <dgm:spPr/>
      <dgm:t>
        <a:bodyPr/>
        <a:lstStyle/>
        <a:p>
          <a:endParaRPr lang="en-IN"/>
        </a:p>
      </dgm:t>
    </dgm:pt>
    <dgm:pt modelId="{A1E4F5A1-223A-47EF-86B9-193AE3FF278E}">
      <dgm:prSet phldrT="[Text]"/>
      <dgm:spPr/>
      <dgm:t>
        <a:bodyPr/>
        <a:lstStyle/>
        <a:p>
          <a:r>
            <a:rPr lang="en-US" b="1" dirty="0"/>
            <a:t>Business Results:</a:t>
          </a:r>
        </a:p>
        <a:p>
          <a:r>
            <a:rPr lang="en-US" dirty="0"/>
            <a:t>Profits, Market Share, Revenue</a:t>
          </a:r>
          <a:endParaRPr lang="en-IN" dirty="0"/>
        </a:p>
      </dgm:t>
    </dgm:pt>
    <dgm:pt modelId="{9A5BCE0B-8AAB-421E-936F-7ABD36AE8D4F}" type="parTrans" cxnId="{E52F575B-6F92-4AC8-9446-0501AD76891F}">
      <dgm:prSet/>
      <dgm:spPr/>
      <dgm:t>
        <a:bodyPr/>
        <a:lstStyle/>
        <a:p>
          <a:endParaRPr lang="en-IN"/>
        </a:p>
      </dgm:t>
    </dgm:pt>
    <dgm:pt modelId="{7FD1F764-B56D-4036-A1CB-47E478FEDE4E}" type="sibTrans" cxnId="{E52F575B-6F92-4AC8-9446-0501AD76891F}">
      <dgm:prSet/>
      <dgm:spPr/>
      <dgm:t>
        <a:bodyPr/>
        <a:lstStyle/>
        <a:p>
          <a:endParaRPr lang="en-IN"/>
        </a:p>
      </dgm:t>
    </dgm:pt>
    <dgm:pt modelId="{335154DA-25EA-49A9-9F82-03D530A3E960}">
      <dgm:prSet phldrT="[Text]"/>
      <dgm:spPr/>
      <dgm:t>
        <a:bodyPr/>
        <a:lstStyle/>
        <a:p>
          <a:r>
            <a:rPr lang="en-US" b="1" dirty="0"/>
            <a:t>Individual/ Team Performance Indicator: </a:t>
          </a:r>
        </a:p>
        <a:p>
          <a:r>
            <a:rPr lang="en-US" dirty="0"/>
            <a:t>Productivity, Reduced downtime, Employee engagement</a:t>
          </a:r>
          <a:endParaRPr lang="en-IN" dirty="0"/>
        </a:p>
      </dgm:t>
    </dgm:pt>
    <dgm:pt modelId="{D1BD79C5-64E9-4F59-A0B8-17E5D7BFBCD1}" type="parTrans" cxnId="{B5AA246A-E4CF-4F73-9A21-24C87338B3BD}">
      <dgm:prSet/>
      <dgm:spPr/>
      <dgm:t>
        <a:bodyPr/>
        <a:lstStyle/>
        <a:p>
          <a:endParaRPr lang="en-IN"/>
        </a:p>
      </dgm:t>
    </dgm:pt>
    <dgm:pt modelId="{6A9C8A21-6411-450A-AC94-EB1AC15CB985}" type="sibTrans" cxnId="{B5AA246A-E4CF-4F73-9A21-24C87338B3BD}">
      <dgm:prSet/>
      <dgm:spPr/>
      <dgm:t>
        <a:bodyPr/>
        <a:lstStyle/>
        <a:p>
          <a:endParaRPr lang="en-IN"/>
        </a:p>
      </dgm:t>
    </dgm:pt>
    <dgm:pt modelId="{E70228D4-0B0E-4C2C-AF95-F71A543B1CE5}">
      <dgm:prSet phldrT="[Text]"/>
      <dgm:spPr/>
      <dgm:t>
        <a:bodyPr/>
        <a:lstStyle/>
        <a:p>
          <a:r>
            <a:rPr lang="en-US" b="1" dirty="0"/>
            <a:t>Organizational Performance Indicator</a:t>
          </a:r>
          <a:r>
            <a:rPr lang="en-US" dirty="0"/>
            <a:t>:</a:t>
          </a:r>
        </a:p>
        <a:p>
          <a:r>
            <a:rPr lang="en-US" dirty="0"/>
            <a:t> Cost of Sales, Repeat Customers, Customer Satisfaction</a:t>
          </a:r>
          <a:endParaRPr lang="en-IN" dirty="0"/>
        </a:p>
      </dgm:t>
    </dgm:pt>
    <dgm:pt modelId="{F1D666C0-ECAD-492E-8CB2-8E10EFDF4D87}" type="parTrans" cxnId="{17247AC0-7724-4839-B678-F0A319B440B6}">
      <dgm:prSet/>
      <dgm:spPr/>
      <dgm:t>
        <a:bodyPr/>
        <a:lstStyle/>
        <a:p>
          <a:endParaRPr lang="en-IN"/>
        </a:p>
      </dgm:t>
    </dgm:pt>
    <dgm:pt modelId="{93C03684-F20C-44C3-AADA-807DD1F5343B}" type="sibTrans" cxnId="{17247AC0-7724-4839-B678-F0A319B440B6}">
      <dgm:prSet/>
      <dgm:spPr/>
      <dgm:t>
        <a:bodyPr/>
        <a:lstStyle/>
        <a:p>
          <a:endParaRPr lang="en-IN"/>
        </a:p>
      </dgm:t>
    </dgm:pt>
    <dgm:pt modelId="{D5C0DFE2-5899-41F9-9A2F-6F64616F983F}" type="pres">
      <dgm:prSet presAssocID="{B7F20C5E-298F-4672-AA02-AA1A849B34B2}" presName="rootnode" presStyleCnt="0">
        <dgm:presLayoutVars>
          <dgm:chMax/>
          <dgm:chPref/>
          <dgm:dir/>
          <dgm:animLvl val="lvl"/>
        </dgm:presLayoutVars>
      </dgm:prSet>
      <dgm:spPr/>
    </dgm:pt>
    <dgm:pt modelId="{6313D2D4-E455-46F5-9171-6721992053B9}" type="pres">
      <dgm:prSet presAssocID="{682FE72A-65E5-4396-A283-4D3F53C55438}" presName="composite" presStyleCnt="0"/>
      <dgm:spPr/>
    </dgm:pt>
    <dgm:pt modelId="{636B6949-22E7-4CC5-87BF-0242B92D7C9D}" type="pres">
      <dgm:prSet presAssocID="{682FE72A-65E5-4396-A283-4D3F53C55438}" presName="LShape" presStyleLbl="alignNode1" presStyleIdx="0" presStyleCnt="9"/>
      <dgm:spPr/>
    </dgm:pt>
    <dgm:pt modelId="{6A3ED598-042B-4886-8C32-48D83410F035}" type="pres">
      <dgm:prSet presAssocID="{682FE72A-65E5-4396-A283-4D3F53C55438}" presName="ParentText" presStyleLbl="revTx" presStyleIdx="0" presStyleCnt="5">
        <dgm:presLayoutVars>
          <dgm:chMax val="0"/>
          <dgm:chPref val="0"/>
          <dgm:bulletEnabled val="1"/>
        </dgm:presLayoutVars>
      </dgm:prSet>
      <dgm:spPr/>
    </dgm:pt>
    <dgm:pt modelId="{E52BE295-3DAD-453E-9950-8A74A1720B96}" type="pres">
      <dgm:prSet presAssocID="{682FE72A-65E5-4396-A283-4D3F53C55438}" presName="Triangle" presStyleLbl="alignNode1" presStyleIdx="1" presStyleCnt="9"/>
      <dgm:spPr/>
    </dgm:pt>
    <dgm:pt modelId="{1E380E32-D7D5-43AA-9976-0F0ED498885A}" type="pres">
      <dgm:prSet presAssocID="{F44D74B9-DFF0-48F4-B5EE-DE1A037F6201}" presName="sibTrans" presStyleCnt="0"/>
      <dgm:spPr/>
    </dgm:pt>
    <dgm:pt modelId="{952F1CCD-78A6-4EAD-9022-28556474B421}" type="pres">
      <dgm:prSet presAssocID="{F44D74B9-DFF0-48F4-B5EE-DE1A037F6201}" presName="space" presStyleCnt="0"/>
      <dgm:spPr/>
    </dgm:pt>
    <dgm:pt modelId="{BFFF927F-BED7-462D-B398-6077965AD222}" type="pres">
      <dgm:prSet presAssocID="{160AAEFD-D699-4CA5-8E26-D7DBC8850BA2}" presName="composite" presStyleCnt="0"/>
      <dgm:spPr/>
    </dgm:pt>
    <dgm:pt modelId="{4740E86C-0A13-416F-8CC2-F95FDF250490}" type="pres">
      <dgm:prSet presAssocID="{160AAEFD-D699-4CA5-8E26-D7DBC8850BA2}" presName="LShape" presStyleLbl="alignNode1" presStyleIdx="2" presStyleCnt="9"/>
      <dgm:spPr/>
    </dgm:pt>
    <dgm:pt modelId="{6FD71A4D-7941-4948-853C-82F64FE0AC2C}" type="pres">
      <dgm:prSet presAssocID="{160AAEFD-D699-4CA5-8E26-D7DBC8850BA2}" presName="ParentText" presStyleLbl="revTx" presStyleIdx="1" presStyleCnt="5">
        <dgm:presLayoutVars>
          <dgm:chMax val="0"/>
          <dgm:chPref val="0"/>
          <dgm:bulletEnabled val="1"/>
        </dgm:presLayoutVars>
      </dgm:prSet>
      <dgm:spPr/>
    </dgm:pt>
    <dgm:pt modelId="{2D7CAD8A-799B-4C70-A594-3E2C073AD309}" type="pres">
      <dgm:prSet presAssocID="{160AAEFD-D699-4CA5-8E26-D7DBC8850BA2}" presName="Triangle" presStyleLbl="alignNode1" presStyleIdx="3" presStyleCnt="9"/>
      <dgm:spPr/>
    </dgm:pt>
    <dgm:pt modelId="{00005358-CC69-4AC6-9BA2-8C4FE5E9B8E6}" type="pres">
      <dgm:prSet presAssocID="{88E45EF5-8C93-4041-93CD-54F1E1F48A4E}" presName="sibTrans" presStyleCnt="0"/>
      <dgm:spPr/>
    </dgm:pt>
    <dgm:pt modelId="{8955B409-46B6-44E4-B13E-48B44585FB62}" type="pres">
      <dgm:prSet presAssocID="{88E45EF5-8C93-4041-93CD-54F1E1F48A4E}" presName="space" presStyleCnt="0"/>
      <dgm:spPr/>
    </dgm:pt>
    <dgm:pt modelId="{FAB3B3B4-9FA7-4728-9503-4D88F9D1EFE8}" type="pres">
      <dgm:prSet presAssocID="{335154DA-25EA-49A9-9F82-03D530A3E960}" presName="composite" presStyleCnt="0"/>
      <dgm:spPr/>
    </dgm:pt>
    <dgm:pt modelId="{BDAFAEE6-45A8-420D-B9F6-E88DD1AAA518}" type="pres">
      <dgm:prSet presAssocID="{335154DA-25EA-49A9-9F82-03D530A3E960}" presName="LShape" presStyleLbl="alignNode1" presStyleIdx="4" presStyleCnt="9"/>
      <dgm:spPr/>
    </dgm:pt>
    <dgm:pt modelId="{EBD2A9E0-A4AB-49F1-B560-9E0E815F0B88}" type="pres">
      <dgm:prSet presAssocID="{335154DA-25EA-49A9-9F82-03D530A3E960}" presName="ParentText" presStyleLbl="revTx" presStyleIdx="2" presStyleCnt="5" custScaleX="104341">
        <dgm:presLayoutVars>
          <dgm:chMax val="0"/>
          <dgm:chPref val="0"/>
          <dgm:bulletEnabled val="1"/>
        </dgm:presLayoutVars>
      </dgm:prSet>
      <dgm:spPr/>
    </dgm:pt>
    <dgm:pt modelId="{87554F5F-DD0A-4655-98DC-4A24A2661703}" type="pres">
      <dgm:prSet presAssocID="{335154DA-25EA-49A9-9F82-03D530A3E960}" presName="Triangle" presStyleLbl="alignNode1" presStyleIdx="5" presStyleCnt="9"/>
      <dgm:spPr/>
    </dgm:pt>
    <dgm:pt modelId="{5BB860EE-75CE-41F8-8BBB-BEA54109CA55}" type="pres">
      <dgm:prSet presAssocID="{6A9C8A21-6411-450A-AC94-EB1AC15CB985}" presName="sibTrans" presStyleCnt="0"/>
      <dgm:spPr/>
    </dgm:pt>
    <dgm:pt modelId="{4B032AFF-8C59-405A-ADF4-E1DD961968B7}" type="pres">
      <dgm:prSet presAssocID="{6A9C8A21-6411-450A-AC94-EB1AC15CB985}" presName="space" presStyleCnt="0"/>
      <dgm:spPr/>
    </dgm:pt>
    <dgm:pt modelId="{E3A2A126-657A-4436-8B25-8AA99BB1ABAF}" type="pres">
      <dgm:prSet presAssocID="{E70228D4-0B0E-4C2C-AF95-F71A543B1CE5}" presName="composite" presStyleCnt="0"/>
      <dgm:spPr/>
    </dgm:pt>
    <dgm:pt modelId="{BB78F509-2E07-41B9-95D5-A4AE597570C4}" type="pres">
      <dgm:prSet presAssocID="{E70228D4-0B0E-4C2C-AF95-F71A543B1CE5}" presName="LShape" presStyleLbl="alignNode1" presStyleIdx="6" presStyleCnt="9"/>
      <dgm:spPr/>
    </dgm:pt>
    <dgm:pt modelId="{9C6B53CB-0A9C-431D-8446-0F3E5F4CFB54}" type="pres">
      <dgm:prSet presAssocID="{E70228D4-0B0E-4C2C-AF95-F71A543B1CE5}" presName="ParentText" presStyleLbl="revTx" presStyleIdx="3" presStyleCnt="5" custScaleY="110644" custLinFactNeighborX="2713" custLinFactNeighborY="7255">
        <dgm:presLayoutVars>
          <dgm:chMax val="0"/>
          <dgm:chPref val="0"/>
          <dgm:bulletEnabled val="1"/>
        </dgm:presLayoutVars>
      </dgm:prSet>
      <dgm:spPr/>
    </dgm:pt>
    <dgm:pt modelId="{6446E8A6-AF6A-4334-98D6-D77DF4A22749}" type="pres">
      <dgm:prSet presAssocID="{E70228D4-0B0E-4C2C-AF95-F71A543B1CE5}" presName="Triangle" presStyleLbl="alignNode1" presStyleIdx="7" presStyleCnt="9"/>
      <dgm:spPr/>
    </dgm:pt>
    <dgm:pt modelId="{F729C117-DFE3-4777-BAC6-F73506FC47DB}" type="pres">
      <dgm:prSet presAssocID="{93C03684-F20C-44C3-AADA-807DD1F5343B}" presName="sibTrans" presStyleCnt="0"/>
      <dgm:spPr/>
    </dgm:pt>
    <dgm:pt modelId="{7CDF3DF6-4AA3-4FC0-A2F4-A61948FAD6D0}" type="pres">
      <dgm:prSet presAssocID="{93C03684-F20C-44C3-AADA-807DD1F5343B}" presName="space" presStyleCnt="0"/>
      <dgm:spPr/>
    </dgm:pt>
    <dgm:pt modelId="{F0996A5A-A6DC-4921-B6A5-40670B10076C}" type="pres">
      <dgm:prSet presAssocID="{A1E4F5A1-223A-47EF-86B9-193AE3FF278E}" presName="composite" presStyleCnt="0"/>
      <dgm:spPr/>
    </dgm:pt>
    <dgm:pt modelId="{7526D264-21BE-43AD-AEFD-1EA9ED020223}" type="pres">
      <dgm:prSet presAssocID="{A1E4F5A1-223A-47EF-86B9-193AE3FF278E}" presName="LShape" presStyleLbl="alignNode1" presStyleIdx="8" presStyleCnt="9"/>
      <dgm:spPr/>
    </dgm:pt>
    <dgm:pt modelId="{2636333A-B183-4BD4-8FF9-71BE37A8FE33}" type="pres">
      <dgm:prSet presAssocID="{A1E4F5A1-223A-47EF-86B9-193AE3FF278E}" presName="ParentText" presStyleLbl="revTx" presStyleIdx="4" presStyleCnt="5">
        <dgm:presLayoutVars>
          <dgm:chMax val="0"/>
          <dgm:chPref val="0"/>
          <dgm:bulletEnabled val="1"/>
        </dgm:presLayoutVars>
      </dgm:prSet>
      <dgm:spPr/>
    </dgm:pt>
  </dgm:ptLst>
  <dgm:cxnLst>
    <dgm:cxn modelId="{05D5DA00-888C-4568-A38A-97ACF629330E}" type="presOf" srcId="{682FE72A-65E5-4396-A283-4D3F53C55438}" destId="{6A3ED598-042B-4886-8C32-48D83410F035}" srcOrd="0" destOrd="0" presId="urn:microsoft.com/office/officeart/2009/3/layout/StepUpProcess"/>
    <dgm:cxn modelId="{C0948121-2C69-414F-8AE0-25615828138A}" type="presOf" srcId="{A1E4F5A1-223A-47EF-86B9-193AE3FF278E}" destId="{2636333A-B183-4BD4-8FF9-71BE37A8FE33}" srcOrd="0" destOrd="0" presId="urn:microsoft.com/office/officeart/2009/3/layout/StepUpProcess"/>
    <dgm:cxn modelId="{2F843D3C-939D-42B2-8B36-5B709670DC3C}" type="presOf" srcId="{E70228D4-0B0E-4C2C-AF95-F71A543B1CE5}" destId="{9C6B53CB-0A9C-431D-8446-0F3E5F4CFB54}" srcOrd="0" destOrd="0" presId="urn:microsoft.com/office/officeart/2009/3/layout/StepUpProcess"/>
    <dgm:cxn modelId="{E52F575B-6F92-4AC8-9446-0501AD76891F}" srcId="{B7F20C5E-298F-4672-AA02-AA1A849B34B2}" destId="{A1E4F5A1-223A-47EF-86B9-193AE3FF278E}" srcOrd="4" destOrd="0" parTransId="{9A5BCE0B-8AAB-421E-936F-7ABD36AE8D4F}" sibTransId="{7FD1F764-B56D-4036-A1CB-47E478FEDE4E}"/>
    <dgm:cxn modelId="{A5F63963-F251-4FF3-9E76-F02024F1CD3D}" type="presOf" srcId="{B7F20C5E-298F-4672-AA02-AA1A849B34B2}" destId="{D5C0DFE2-5899-41F9-9A2F-6F64616F983F}" srcOrd="0" destOrd="0" presId="urn:microsoft.com/office/officeart/2009/3/layout/StepUpProcess"/>
    <dgm:cxn modelId="{D5BEAE63-F101-4002-8657-BB571AB8DE27}" srcId="{B7F20C5E-298F-4672-AA02-AA1A849B34B2}" destId="{160AAEFD-D699-4CA5-8E26-D7DBC8850BA2}" srcOrd="1" destOrd="0" parTransId="{37F034A7-4571-4E29-8CDA-8E0ECAC30E7A}" sibTransId="{88E45EF5-8C93-4041-93CD-54F1E1F48A4E}"/>
    <dgm:cxn modelId="{B5AA246A-E4CF-4F73-9A21-24C87338B3BD}" srcId="{B7F20C5E-298F-4672-AA02-AA1A849B34B2}" destId="{335154DA-25EA-49A9-9F82-03D530A3E960}" srcOrd="2" destOrd="0" parTransId="{D1BD79C5-64E9-4F59-A0B8-17E5D7BFBCD1}" sibTransId="{6A9C8A21-6411-450A-AC94-EB1AC15CB985}"/>
    <dgm:cxn modelId="{0125C073-417E-437B-B383-72FAA9B706B0}" type="presOf" srcId="{160AAEFD-D699-4CA5-8E26-D7DBC8850BA2}" destId="{6FD71A4D-7941-4948-853C-82F64FE0AC2C}" srcOrd="0" destOrd="0" presId="urn:microsoft.com/office/officeart/2009/3/layout/StepUpProcess"/>
    <dgm:cxn modelId="{17247AC0-7724-4839-B678-F0A319B440B6}" srcId="{B7F20C5E-298F-4672-AA02-AA1A849B34B2}" destId="{E70228D4-0B0E-4C2C-AF95-F71A543B1CE5}" srcOrd="3" destOrd="0" parTransId="{F1D666C0-ECAD-492E-8CB2-8E10EFDF4D87}" sibTransId="{93C03684-F20C-44C3-AADA-807DD1F5343B}"/>
    <dgm:cxn modelId="{387B4DC5-95BB-40CE-88AA-CBE617031917}" srcId="{B7F20C5E-298F-4672-AA02-AA1A849B34B2}" destId="{682FE72A-65E5-4396-A283-4D3F53C55438}" srcOrd="0" destOrd="0" parTransId="{93C01728-AEAE-4039-B098-6F40C1FC1325}" sibTransId="{F44D74B9-DFF0-48F4-B5EE-DE1A037F6201}"/>
    <dgm:cxn modelId="{D7EA08F5-93F8-4272-BF0C-D43CD219D902}" type="presOf" srcId="{335154DA-25EA-49A9-9F82-03D530A3E960}" destId="{EBD2A9E0-A4AB-49F1-B560-9E0E815F0B88}" srcOrd="0" destOrd="0" presId="urn:microsoft.com/office/officeart/2009/3/layout/StepUpProcess"/>
    <dgm:cxn modelId="{6A8A2D2F-FA8A-4C9F-8248-69F99E4F4B9E}" type="presParOf" srcId="{D5C0DFE2-5899-41F9-9A2F-6F64616F983F}" destId="{6313D2D4-E455-46F5-9171-6721992053B9}" srcOrd="0" destOrd="0" presId="urn:microsoft.com/office/officeart/2009/3/layout/StepUpProcess"/>
    <dgm:cxn modelId="{5A12A196-AC38-4DAC-ACEF-59D46F5C517E}" type="presParOf" srcId="{6313D2D4-E455-46F5-9171-6721992053B9}" destId="{636B6949-22E7-4CC5-87BF-0242B92D7C9D}" srcOrd="0" destOrd="0" presId="urn:microsoft.com/office/officeart/2009/3/layout/StepUpProcess"/>
    <dgm:cxn modelId="{92C2B9E2-D432-4EFE-8832-BADCF80D3055}" type="presParOf" srcId="{6313D2D4-E455-46F5-9171-6721992053B9}" destId="{6A3ED598-042B-4886-8C32-48D83410F035}" srcOrd="1" destOrd="0" presId="urn:microsoft.com/office/officeart/2009/3/layout/StepUpProcess"/>
    <dgm:cxn modelId="{443AFEFA-09D6-44A1-84F0-B248DEB4FF92}" type="presParOf" srcId="{6313D2D4-E455-46F5-9171-6721992053B9}" destId="{E52BE295-3DAD-453E-9950-8A74A1720B96}" srcOrd="2" destOrd="0" presId="urn:microsoft.com/office/officeart/2009/3/layout/StepUpProcess"/>
    <dgm:cxn modelId="{09C362ED-F676-44BA-892F-C3DCE382FDDD}" type="presParOf" srcId="{D5C0DFE2-5899-41F9-9A2F-6F64616F983F}" destId="{1E380E32-D7D5-43AA-9976-0F0ED498885A}" srcOrd="1" destOrd="0" presId="urn:microsoft.com/office/officeart/2009/3/layout/StepUpProcess"/>
    <dgm:cxn modelId="{48F542D0-C029-4792-8A14-DE25628C6769}" type="presParOf" srcId="{1E380E32-D7D5-43AA-9976-0F0ED498885A}" destId="{952F1CCD-78A6-4EAD-9022-28556474B421}" srcOrd="0" destOrd="0" presId="urn:microsoft.com/office/officeart/2009/3/layout/StepUpProcess"/>
    <dgm:cxn modelId="{A828FD80-B239-46FD-94CF-3929B936B492}" type="presParOf" srcId="{D5C0DFE2-5899-41F9-9A2F-6F64616F983F}" destId="{BFFF927F-BED7-462D-B398-6077965AD222}" srcOrd="2" destOrd="0" presId="urn:microsoft.com/office/officeart/2009/3/layout/StepUpProcess"/>
    <dgm:cxn modelId="{9F9FC291-7436-4F31-BB18-80B220315BDE}" type="presParOf" srcId="{BFFF927F-BED7-462D-B398-6077965AD222}" destId="{4740E86C-0A13-416F-8CC2-F95FDF250490}" srcOrd="0" destOrd="0" presId="urn:microsoft.com/office/officeart/2009/3/layout/StepUpProcess"/>
    <dgm:cxn modelId="{FF3BB6A0-4779-4391-9865-201FA06E75F7}" type="presParOf" srcId="{BFFF927F-BED7-462D-B398-6077965AD222}" destId="{6FD71A4D-7941-4948-853C-82F64FE0AC2C}" srcOrd="1" destOrd="0" presId="urn:microsoft.com/office/officeart/2009/3/layout/StepUpProcess"/>
    <dgm:cxn modelId="{50AB2BD5-8657-4465-AFA7-E0321F3794B0}" type="presParOf" srcId="{BFFF927F-BED7-462D-B398-6077965AD222}" destId="{2D7CAD8A-799B-4C70-A594-3E2C073AD309}" srcOrd="2" destOrd="0" presId="urn:microsoft.com/office/officeart/2009/3/layout/StepUpProcess"/>
    <dgm:cxn modelId="{6AB7DD9E-09ED-487F-8617-42CE34A8167B}" type="presParOf" srcId="{D5C0DFE2-5899-41F9-9A2F-6F64616F983F}" destId="{00005358-CC69-4AC6-9BA2-8C4FE5E9B8E6}" srcOrd="3" destOrd="0" presId="urn:microsoft.com/office/officeart/2009/3/layout/StepUpProcess"/>
    <dgm:cxn modelId="{70ED79C5-D25B-4328-993C-C8751965E8F3}" type="presParOf" srcId="{00005358-CC69-4AC6-9BA2-8C4FE5E9B8E6}" destId="{8955B409-46B6-44E4-B13E-48B44585FB62}" srcOrd="0" destOrd="0" presId="urn:microsoft.com/office/officeart/2009/3/layout/StepUpProcess"/>
    <dgm:cxn modelId="{A85F4000-FB0C-495D-82C2-A27F897564C8}" type="presParOf" srcId="{D5C0DFE2-5899-41F9-9A2F-6F64616F983F}" destId="{FAB3B3B4-9FA7-4728-9503-4D88F9D1EFE8}" srcOrd="4" destOrd="0" presId="urn:microsoft.com/office/officeart/2009/3/layout/StepUpProcess"/>
    <dgm:cxn modelId="{935B53E9-FC50-45DE-A3EA-791FFDE033CC}" type="presParOf" srcId="{FAB3B3B4-9FA7-4728-9503-4D88F9D1EFE8}" destId="{BDAFAEE6-45A8-420D-B9F6-E88DD1AAA518}" srcOrd="0" destOrd="0" presId="urn:microsoft.com/office/officeart/2009/3/layout/StepUpProcess"/>
    <dgm:cxn modelId="{20A2151B-A5FC-4585-B974-1BB5659A4CCC}" type="presParOf" srcId="{FAB3B3B4-9FA7-4728-9503-4D88F9D1EFE8}" destId="{EBD2A9E0-A4AB-49F1-B560-9E0E815F0B88}" srcOrd="1" destOrd="0" presId="urn:microsoft.com/office/officeart/2009/3/layout/StepUpProcess"/>
    <dgm:cxn modelId="{A453AB4D-01FD-4A3E-AA81-EE1999ACAD5A}" type="presParOf" srcId="{FAB3B3B4-9FA7-4728-9503-4D88F9D1EFE8}" destId="{87554F5F-DD0A-4655-98DC-4A24A2661703}" srcOrd="2" destOrd="0" presId="urn:microsoft.com/office/officeart/2009/3/layout/StepUpProcess"/>
    <dgm:cxn modelId="{73A6FE3E-A987-4531-BA2D-AF1AFF0DE051}" type="presParOf" srcId="{D5C0DFE2-5899-41F9-9A2F-6F64616F983F}" destId="{5BB860EE-75CE-41F8-8BBB-BEA54109CA55}" srcOrd="5" destOrd="0" presId="urn:microsoft.com/office/officeart/2009/3/layout/StepUpProcess"/>
    <dgm:cxn modelId="{45806F14-C2FB-4CA4-9955-ACE94809547D}" type="presParOf" srcId="{5BB860EE-75CE-41F8-8BBB-BEA54109CA55}" destId="{4B032AFF-8C59-405A-ADF4-E1DD961968B7}" srcOrd="0" destOrd="0" presId="urn:microsoft.com/office/officeart/2009/3/layout/StepUpProcess"/>
    <dgm:cxn modelId="{6B6C5988-7039-44A8-8290-FBBC6ED68014}" type="presParOf" srcId="{D5C0DFE2-5899-41F9-9A2F-6F64616F983F}" destId="{E3A2A126-657A-4436-8B25-8AA99BB1ABAF}" srcOrd="6" destOrd="0" presId="urn:microsoft.com/office/officeart/2009/3/layout/StepUpProcess"/>
    <dgm:cxn modelId="{C14FAF20-875C-4297-92D0-44880ACAC00F}" type="presParOf" srcId="{E3A2A126-657A-4436-8B25-8AA99BB1ABAF}" destId="{BB78F509-2E07-41B9-95D5-A4AE597570C4}" srcOrd="0" destOrd="0" presId="urn:microsoft.com/office/officeart/2009/3/layout/StepUpProcess"/>
    <dgm:cxn modelId="{2AE95C1A-5FCF-43BD-A1DE-1B85396710B3}" type="presParOf" srcId="{E3A2A126-657A-4436-8B25-8AA99BB1ABAF}" destId="{9C6B53CB-0A9C-431D-8446-0F3E5F4CFB54}" srcOrd="1" destOrd="0" presId="urn:microsoft.com/office/officeart/2009/3/layout/StepUpProcess"/>
    <dgm:cxn modelId="{AB9121C7-6C3A-4716-B999-B39A01589878}" type="presParOf" srcId="{E3A2A126-657A-4436-8B25-8AA99BB1ABAF}" destId="{6446E8A6-AF6A-4334-98D6-D77DF4A22749}" srcOrd="2" destOrd="0" presId="urn:microsoft.com/office/officeart/2009/3/layout/StepUpProcess"/>
    <dgm:cxn modelId="{4151B510-0726-41D2-9007-C9F80861FD7B}" type="presParOf" srcId="{D5C0DFE2-5899-41F9-9A2F-6F64616F983F}" destId="{F729C117-DFE3-4777-BAC6-F73506FC47DB}" srcOrd="7" destOrd="0" presId="urn:microsoft.com/office/officeart/2009/3/layout/StepUpProcess"/>
    <dgm:cxn modelId="{F4EB4483-2C79-4759-B75E-1EEDA7274CFC}" type="presParOf" srcId="{F729C117-DFE3-4777-BAC6-F73506FC47DB}" destId="{7CDF3DF6-4AA3-4FC0-A2F4-A61948FAD6D0}" srcOrd="0" destOrd="0" presId="urn:microsoft.com/office/officeart/2009/3/layout/StepUpProcess"/>
    <dgm:cxn modelId="{2E595D04-AC18-424D-BF6E-E8043374560E}" type="presParOf" srcId="{D5C0DFE2-5899-41F9-9A2F-6F64616F983F}" destId="{F0996A5A-A6DC-4921-B6A5-40670B10076C}" srcOrd="8" destOrd="0" presId="urn:microsoft.com/office/officeart/2009/3/layout/StepUpProcess"/>
    <dgm:cxn modelId="{050717C0-D434-4F62-83B6-0E01355F73F7}" type="presParOf" srcId="{F0996A5A-A6DC-4921-B6A5-40670B10076C}" destId="{7526D264-21BE-43AD-AEFD-1EA9ED020223}" srcOrd="0" destOrd="0" presId="urn:microsoft.com/office/officeart/2009/3/layout/StepUpProcess"/>
    <dgm:cxn modelId="{6BC85C98-56AB-4205-B85B-82D97483083A}" type="presParOf" srcId="{F0996A5A-A6DC-4921-B6A5-40670B10076C}" destId="{2636333A-B183-4BD4-8FF9-71BE37A8FE3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A6DC0-8B9F-4AD4-B82A-5770C8194199}">
      <dsp:nvSpPr>
        <dsp:cNvPr id="0" name=""/>
        <dsp:cNvSpPr/>
      </dsp:nvSpPr>
      <dsp:spPr>
        <a:xfrm>
          <a:off x="17821" y="310934"/>
          <a:ext cx="1494870" cy="149487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581D2D-8907-4B21-9A42-F57DABDE170E}">
      <dsp:nvSpPr>
        <dsp:cNvPr id="0" name=""/>
        <dsp:cNvSpPr/>
      </dsp:nvSpPr>
      <dsp:spPr>
        <a:xfrm>
          <a:off x="331743" y="624857"/>
          <a:ext cx="867024" cy="8670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B22B45-8321-4498-91B8-B5C1DC8FC161}">
      <dsp:nvSpPr>
        <dsp:cNvPr id="0" name=""/>
        <dsp:cNvSpPr/>
      </dsp:nvSpPr>
      <dsp:spPr>
        <a:xfrm>
          <a:off x="1833021" y="310934"/>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Employee</a:t>
          </a:r>
        </a:p>
        <a:p>
          <a:pPr marL="0" lvl="0" indent="0" algn="l" defTabSz="889000">
            <a:lnSpc>
              <a:spcPct val="100000"/>
            </a:lnSpc>
            <a:spcBef>
              <a:spcPct val="0"/>
            </a:spcBef>
            <a:spcAft>
              <a:spcPct val="35000"/>
            </a:spcAft>
            <a:buNone/>
          </a:pPr>
          <a:r>
            <a:rPr lang="en-US" sz="2000" kern="1200" dirty="0"/>
            <a:t>Undergo Training</a:t>
          </a:r>
        </a:p>
        <a:p>
          <a:pPr marL="0" lvl="0" indent="0" algn="l" defTabSz="889000">
            <a:lnSpc>
              <a:spcPct val="100000"/>
            </a:lnSpc>
            <a:spcBef>
              <a:spcPct val="0"/>
            </a:spcBef>
            <a:spcAft>
              <a:spcPct val="35000"/>
            </a:spcAft>
            <a:buNone/>
          </a:pPr>
          <a:r>
            <a:rPr lang="en-US" sz="2000" kern="1200" dirty="0">
              <a:solidFill>
                <a:schemeClr val="accent2"/>
              </a:solidFill>
            </a:rPr>
            <a:t>Long term performance support</a:t>
          </a:r>
        </a:p>
      </dsp:txBody>
      <dsp:txXfrm>
        <a:off x="1833021" y="310934"/>
        <a:ext cx="3523623" cy="1494870"/>
      </dsp:txXfrm>
    </dsp:sp>
    <dsp:sp modelId="{DDDED99B-603B-4C01-95E1-DED1E2290D76}">
      <dsp:nvSpPr>
        <dsp:cNvPr id="0" name=""/>
        <dsp:cNvSpPr/>
      </dsp:nvSpPr>
      <dsp:spPr>
        <a:xfrm>
          <a:off x="5970609" y="310934"/>
          <a:ext cx="1494870" cy="149487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E2273B-5F87-408F-B1D4-E824247B9731}">
      <dsp:nvSpPr>
        <dsp:cNvPr id="0" name=""/>
        <dsp:cNvSpPr/>
      </dsp:nvSpPr>
      <dsp:spPr>
        <a:xfrm>
          <a:off x="6284532" y="624857"/>
          <a:ext cx="867024" cy="8670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734F9-10F2-44D5-A7EC-4D9BE5463317}">
      <dsp:nvSpPr>
        <dsp:cNvPr id="0" name=""/>
        <dsp:cNvSpPr/>
      </dsp:nvSpPr>
      <dsp:spPr>
        <a:xfrm>
          <a:off x="7785809" y="310934"/>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Immediate manager</a:t>
          </a:r>
        </a:p>
        <a:p>
          <a:pPr marL="0" lvl="0" indent="0" algn="l" defTabSz="889000">
            <a:lnSpc>
              <a:spcPct val="100000"/>
            </a:lnSpc>
            <a:spcBef>
              <a:spcPct val="0"/>
            </a:spcBef>
            <a:spcAft>
              <a:spcPct val="35000"/>
            </a:spcAft>
            <a:buNone/>
          </a:pPr>
          <a:r>
            <a:rPr lang="en-US" sz="2000" kern="1200" dirty="0"/>
            <a:t>Provides employee bandwidth</a:t>
          </a:r>
        </a:p>
        <a:p>
          <a:pPr marL="0" lvl="0" indent="0" algn="l" defTabSz="889000">
            <a:lnSpc>
              <a:spcPct val="100000"/>
            </a:lnSpc>
            <a:spcBef>
              <a:spcPct val="0"/>
            </a:spcBef>
            <a:spcAft>
              <a:spcPct val="35000"/>
            </a:spcAft>
            <a:buNone/>
          </a:pPr>
          <a:r>
            <a:rPr lang="en-US" sz="2000" kern="1200" dirty="0">
              <a:solidFill>
                <a:schemeClr val="accent2"/>
              </a:solidFill>
            </a:rPr>
            <a:t>Immediate performance</a:t>
          </a:r>
        </a:p>
      </dsp:txBody>
      <dsp:txXfrm>
        <a:off x="7785809" y="310934"/>
        <a:ext cx="3523623" cy="1494870"/>
      </dsp:txXfrm>
    </dsp:sp>
    <dsp:sp modelId="{B564B81D-135F-4A9E-B06B-E4E6736D634A}">
      <dsp:nvSpPr>
        <dsp:cNvPr id="0" name=""/>
        <dsp:cNvSpPr/>
      </dsp:nvSpPr>
      <dsp:spPr>
        <a:xfrm>
          <a:off x="17821" y="2545532"/>
          <a:ext cx="1494870" cy="149487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97533B-847C-4462-BD07-C3459B110F45}">
      <dsp:nvSpPr>
        <dsp:cNvPr id="0" name=""/>
        <dsp:cNvSpPr/>
      </dsp:nvSpPr>
      <dsp:spPr>
        <a:xfrm>
          <a:off x="331743" y="2859455"/>
          <a:ext cx="867024" cy="8670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70B440-BE40-4F2B-8DF6-FF34F5B44BDE}">
      <dsp:nvSpPr>
        <dsp:cNvPr id="0" name=""/>
        <dsp:cNvSpPr/>
      </dsp:nvSpPr>
      <dsp:spPr>
        <a:xfrm>
          <a:off x="1752788" y="2545532"/>
          <a:ext cx="3684089"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Top management</a:t>
          </a:r>
        </a:p>
        <a:p>
          <a:pPr marL="0" lvl="0" indent="0" algn="l" defTabSz="889000">
            <a:lnSpc>
              <a:spcPct val="100000"/>
            </a:lnSpc>
            <a:spcBef>
              <a:spcPct val="0"/>
            </a:spcBef>
            <a:spcAft>
              <a:spcPct val="35000"/>
            </a:spcAft>
            <a:buNone/>
          </a:pPr>
          <a:r>
            <a:rPr lang="en-US" sz="2000" kern="1200" dirty="0"/>
            <a:t>Provides commitment &amp; resources</a:t>
          </a:r>
        </a:p>
        <a:p>
          <a:pPr marL="0" lvl="0" indent="0" algn="l" defTabSz="889000">
            <a:lnSpc>
              <a:spcPct val="100000"/>
            </a:lnSpc>
            <a:spcBef>
              <a:spcPct val="0"/>
            </a:spcBef>
            <a:spcAft>
              <a:spcPct val="35000"/>
            </a:spcAft>
            <a:buNone/>
          </a:pPr>
          <a:r>
            <a:rPr lang="en-US" sz="2000" kern="1200" dirty="0">
              <a:solidFill>
                <a:schemeClr val="accent2"/>
              </a:solidFill>
            </a:rPr>
            <a:t>Long term firm sustenance</a:t>
          </a:r>
        </a:p>
      </dsp:txBody>
      <dsp:txXfrm>
        <a:off x="1752788" y="2545532"/>
        <a:ext cx="3684089" cy="1494870"/>
      </dsp:txXfrm>
    </dsp:sp>
    <dsp:sp modelId="{B5DDA70F-7147-4A84-8578-49CDC20512D2}">
      <dsp:nvSpPr>
        <dsp:cNvPr id="0" name=""/>
        <dsp:cNvSpPr/>
      </dsp:nvSpPr>
      <dsp:spPr>
        <a:xfrm>
          <a:off x="6050842" y="2545532"/>
          <a:ext cx="1494870" cy="149487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EBF58D-B0E6-4EE8-8DF3-02BB276C7C71}">
      <dsp:nvSpPr>
        <dsp:cNvPr id="0" name=""/>
        <dsp:cNvSpPr/>
      </dsp:nvSpPr>
      <dsp:spPr>
        <a:xfrm>
          <a:off x="6364765" y="2859455"/>
          <a:ext cx="867024" cy="8670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C5DE0F-03B7-4B39-99B0-626FE339050C}">
      <dsp:nvSpPr>
        <dsp:cNvPr id="0" name=""/>
        <dsp:cNvSpPr/>
      </dsp:nvSpPr>
      <dsp:spPr>
        <a:xfrm>
          <a:off x="7866042" y="2545532"/>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Customers</a:t>
          </a:r>
        </a:p>
        <a:p>
          <a:pPr marL="0" lvl="0" indent="0" algn="l" defTabSz="889000">
            <a:lnSpc>
              <a:spcPct val="100000"/>
            </a:lnSpc>
            <a:spcBef>
              <a:spcPct val="0"/>
            </a:spcBef>
            <a:spcAft>
              <a:spcPct val="35000"/>
            </a:spcAft>
            <a:buNone/>
          </a:pPr>
          <a:r>
            <a:rPr lang="en-US" sz="2000" kern="1200" dirty="0"/>
            <a:t>Ultimate evaluator of training</a:t>
          </a:r>
        </a:p>
        <a:p>
          <a:pPr marL="0" lvl="0" indent="0" algn="l" defTabSz="889000">
            <a:lnSpc>
              <a:spcPct val="100000"/>
            </a:lnSpc>
            <a:spcBef>
              <a:spcPct val="0"/>
            </a:spcBef>
            <a:spcAft>
              <a:spcPct val="35000"/>
            </a:spcAft>
            <a:buNone/>
          </a:pPr>
          <a:r>
            <a:rPr lang="en-US" sz="2000" kern="1200" dirty="0">
              <a:solidFill>
                <a:schemeClr val="accent2"/>
              </a:solidFill>
            </a:rPr>
            <a:t>Best product or service</a:t>
          </a:r>
        </a:p>
      </dsp:txBody>
      <dsp:txXfrm>
        <a:off x="7866042" y="2545532"/>
        <a:ext cx="3523623" cy="14948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B6949-22E7-4CC5-87BF-0242B92D7C9D}">
      <dsp:nvSpPr>
        <dsp:cNvPr id="0" name=""/>
        <dsp:cNvSpPr/>
      </dsp:nvSpPr>
      <dsp:spPr>
        <a:xfrm rot="5400000">
          <a:off x="420432" y="3268781"/>
          <a:ext cx="1253694" cy="2086119"/>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3ED598-042B-4886-8C32-48D83410F035}">
      <dsp:nvSpPr>
        <dsp:cNvPr id="0" name=""/>
        <dsp:cNvSpPr/>
      </dsp:nvSpPr>
      <dsp:spPr>
        <a:xfrm>
          <a:off x="211159" y="3892081"/>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Skills, Knowledge, Attitude:</a:t>
          </a:r>
          <a:endParaRPr lang="en-US" sz="1600" kern="1200" dirty="0"/>
        </a:p>
        <a:p>
          <a:pPr marL="0" lvl="0" indent="0" algn="l" defTabSz="711200">
            <a:lnSpc>
              <a:spcPct val="90000"/>
            </a:lnSpc>
            <a:spcBef>
              <a:spcPct val="0"/>
            </a:spcBef>
            <a:spcAft>
              <a:spcPct val="35000"/>
            </a:spcAft>
            <a:buNone/>
          </a:pPr>
          <a:r>
            <a:rPr lang="en-US" sz="1600" kern="1200" dirty="0"/>
            <a:t>Data Entry Skills, Error Recognition</a:t>
          </a:r>
          <a:endParaRPr lang="en-IN" sz="1600" kern="1200" dirty="0"/>
        </a:p>
      </dsp:txBody>
      <dsp:txXfrm>
        <a:off x="211159" y="3892081"/>
        <a:ext cx="1883360" cy="1650875"/>
      </dsp:txXfrm>
    </dsp:sp>
    <dsp:sp modelId="{E52BE295-3DAD-453E-9950-8A74A1720B96}">
      <dsp:nvSpPr>
        <dsp:cNvPr id="0" name=""/>
        <dsp:cNvSpPr/>
      </dsp:nvSpPr>
      <dsp:spPr>
        <a:xfrm>
          <a:off x="1739168" y="3115199"/>
          <a:ext cx="355351" cy="355351"/>
        </a:xfrm>
        <a:prstGeom prst="triangle">
          <a:avLst>
            <a:gd name="adj" fmla="val 100000"/>
          </a:avLst>
        </a:prstGeom>
        <a:solidFill>
          <a:schemeClr val="accent3">
            <a:hueOff val="338825"/>
            <a:satOff val="12500"/>
            <a:lumOff val="-1838"/>
            <a:alphaOff val="0"/>
          </a:schemeClr>
        </a:solidFill>
        <a:ln w="12700" cap="flat" cmpd="sng" algn="ctr">
          <a:solidFill>
            <a:schemeClr val="accent3">
              <a:hueOff val="338825"/>
              <a:satOff val="12500"/>
              <a:lumOff val="-18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40E86C-0A13-416F-8CC2-F95FDF250490}">
      <dsp:nvSpPr>
        <dsp:cNvPr id="0" name=""/>
        <dsp:cNvSpPr/>
      </dsp:nvSpPr>
      <dsp:spPr>
        <a:xfrm rot="5400000">
          <a:off x="2726033" y="2698258"/>
          <a:ext cx="1253694" cy="2086119"/>
        </a:xfrm>
        <a:prstGeom prst="corner">
          <a:avLst>
            <a:gd name="adj1" fmla="val 16120"/>
            <a:gd name="adj2" fmla="val 16110"/>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D71A4D-7941-4948-853C-82F64FE0AC2C}">
      <dsp:nvSpPr>
        <dsp:cNvPr id="0" name=""/>
        <dsp:cNvSpPr/>
      </dsp:nvSpPr>
      <dsp:spPr>
        <a:xfrm>
          <a:off x="2516760" y="3321558"/>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Behavior:</a:t>
          </a:r>
        </a:p>
        <a:p>
          <a:pPr marL="0" lvl="0" indent="0" algn="l" defTabSz="711200">
            <a:lnSpc>
              <a:spcPct val="90000"/>
            </a:lnSpc>
            <a:spcBef>
              <a:spcPct val="0"/>
            </a:spcBef>
            <a:spcAft>
              <a:spcPct val="35000"/>
            </a:spcAft>
            <a:buNone/>
          </a:pPr>
          <a:r>
            <a:rPr lang="en-US" sz="1600" kern="1200" dirty="0"/>
            <a:t>Error free data entry, Creates classification of data</a:t>
          </a:r>
          <a:endParaRPr lang="en-IN" sz="1600" kern="1200" dirty="0"/>
        </a:p>
      </dsp:txBody>
      <dsp:txXfrm>
        <a:off x="2516760" y="3321558"/>
        <a:ext cx="1883360" cy="1650875"/>
      </dsp:txXfrm>
    </dsp:sp>
    <dsp:sp modelId="{2D7CAD8A-799B-4C70-A594-3E2C073AD309}">
      <dsp:nvSpPr>
        <dsp:cNvPr id="0" name=""/>
        <dsp:cNvSpPr/>
      </dsp:nvSpPr>
      <dsp:spPr>
        <a:xfrm>
          <a:off x="4044769" y="2544675"/>
          <a:ext cx="355351" cy="355351"/>
        </a:xfrm>
        <a:prstGeom prst="triangle">
          <a:avLst>
            <a:gd name="adj" fmla="val 100000"/>
          </a:avLst>
        </a:prstGeom>
        <a:solidFill>
          <a:schemeClr val="accent3">
            <a:hueOff val="1016475"/>
            <a:satOff val="37500"/>
            <a:lumOff val="-5515"/>
            <a:alphaOff val="0"/>
          </a:schemeClr>
        </a:solidFill>
        <a:ln w="12700" cap="flat" cmpd="sng" algn="ctr">
          <a:solidFill>
            <a:schemeClr val="accent3">
              <a:hueOff val="1016475"/>
              <a:satOff val="37500"/>
              <a:lumOff val="-55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AFAEE6-45A8-420D-B9F6-E88DD1AAA518}">
      <dsp:nvSpPr>
        <dsp:cNvPr id="0" name=""/>
        <dsp:cNvSpPr/>
      </dsp:nvSpPr>
      <dsp:spPr>
        <a:xfrm rot="5400000">
          <a:off x="5031633" y="2127735"/>
          <a:ext cx="1253694" cy="2086119"/>
        </a:xfrm>
        <a:prstGeom prst="corner">
          <a:avLst>
            <a:gd name="adj1" fmla="val 16120"/>
            <a:gd name="adj2" fmla="val 16110"/>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D2A9E0-A4AB-49F1-B560-9E0E815F0B88}">
      <dsp:nvSpPr>
        <dsp:cNvPr id="0" name=""/>
        <dsp:cNvSpPr/>
      </dsp:nvSpPr>
      <dsp:spPr>
        <a:xfrm>
          <a:off x="4781482" y="2751035"/>
          <a:ext cx="1965116"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Individual/ Team Performance Indicator: </a:t>
          </a:r>
        </a:p>
        <a:p>
          <a:pPr marL="0" lvl="0" indent="0" algn="l" defTabSz="711200">
            <a:lnSpc>
              <a:spcPct val="90000"/>
            </a:lnSpc>
            <a:spcBef>
              <a:spcPct val="0"/>
            </a:spcBef>
            <a:spcAft>
              <a:spcPct val="35000"/>
            </a:spcAft>
            <a:buNone/>
          </a:pPr>
          <a:r>
            <a:rPr lang="en-US" sz="1600" kern="1200" dirty="0"/>
            <a:t>Productivity, Reduced downtime, Employee engagement</a:t>
          </a:r>
          <a:endParaRPr lang="en-IN" sz="1600" kern="1200" dirty="0"/>
        </a:p>
      </dsp:txBody>
      <dsp:txXfrm>
        <a:off x="4781482" y="2751035"/>
        <a:ext cx="1965116" cy="1650875"/>
      </dsp:txXfrm>
    </dsp:sp>
    <dsp:sp modelId="{87554F5F-DD0A-4655-98DC-4A24A2661703}">
      <dsp:nvSpPr>
        <dsp:cNvPr id="0" name=""/>
        <dsp:cNvSpPr/>
      </dsp:nvSpPr>
      <dsp:spPr>
        <a:xfrm>
          <a:off x="6350370" y="1974152"/>
          <a:ext cx="355351" cy="355351"/>
        </a:xfrm>
        <a:prstGeom prst="triangle">
          <a:avLst>
            <a:gd name="adj" fmla="val 100000"/>
          </a:avLst>
        </a:prstGeom>
        <a:solidFill>
          <a:schemeClr val="accent3">
            <a:hueOff val="1694124"/>
            <a:satOff val="62500"/>
            <a:lumOff val="-9191"/>
            <a:alphaOff val="0"/>
          </a:schemeClr>
        </a:solidFill>
        <a:ln w="12700" cap="flat" cmpd="sng" algn="ctr">
          <a:solidFill>
            <a:schemeClr val="accent3">
              <a:hueOff val="1694124"/>
              <a:satOff val="62500"/>
              <a:lumOff val="-919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78F509-2E07-41B9-95D5-A4AE597570C4}">
      <dsp:nvSpPr>
        <dsp:cNvPr id="0" name=""/>
        <dsp:cNvSpPr/>
      </dsp:nvSpPr>
      <dsp:spPr>
        <a:xfrm rot="5400000">
          <a:off x="7337234" y="1469352"/>
          <a:ext cx="1253694" cy="2086119"/>
        </a:xfrm>
        <a:prstGeom prst="corner">
          <a:avLst>
            <a:gd name="adj1" fmla="val 16120"/>
            <a:gd name="adj2" fmla="val 16110"/>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6B53CB-0A9C-431D-8446-0F3E5F4CFB54}">
      <dsp:nvSpPr>
        <dsp:cNvPr id="0" name=""/>
        <dsp:cNvSpPr/>
      </dsp:nvSpPr>
      <dsp:spPr>
        <a:xfrm>
          <a:off x="7179057" y="2124563"/>
          <a:ext cx="1883360" cy="182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Organizational Performance Indicator</a:t>
          </a:r>
          <a:r>
            <a:rPr lang="en-US" sz="1600" kern="1200" dirty="0"/>
            <a:t>:</a:t>
          </a:r>
        </a:p>
        <a:p>
          <a:pPr marL="0" lvl="0" indent="0" algn="l" defTabSz="711200">
            <a:lnSpc>
              <a:spcPct val="90000"/>
            </a:lnSpc>
            <a:spcBef>
              <a:spcPct val="0"/>
            </a:spcBef>
            <a:spcAft>
              <a:spcPct val="35000"/>
            </a:spcAft>
            <a:buNone/>
          </a:pPr>
          <a:r>
            <a:rPr lang="en-US" sz="1600" kern="1200" dirty="0"/>
            <a:t> Cost of Sales, Repeat Customers, Customer Satisfaction</a:t>
          </a:r>
          <a:endParaRPr lang="en-IN" sz="1600" kern="1200" dirty="0"/>
        </a:p>
      </dsp:txBody>
      <dsp:txXfrm>
        <a:off x="7179057" y="2124563"/>
        <a:ext cx="1883360" cy="1826594"/>
      </dsp:txXfrm>
    </dsp:sp>
    <dsp:sp modelId="{6446E8A6-AF6A-4334-98D6-D77DF4A22749}">
      <dsp:nvSpPr>
        <dsp:cNvPr id="0" name=""/>
        <dsp:cNvSpPr/>
      </dsp:nvSpPr>
      <dsp:spPr>
        <a:xfrm>
          <a:off x="8655971" y="1315769"/>
          <a:ext cx="355351" cy="355351"/>
        </a:xfrm>
        <a:prstGeom prst="triangle">
          <a:avLst>
            <a:gd name="adj" fmla="val 100000"/>
          </a:avLst>
        </a:prstGeom>
        <a:solidFill>
          <a:schemeClr val="accent3">
            <a:hueOff val="2371774"/>
            <a:satOff val="87500"/>
            <a:lumOff val="-12868"/>
            <a:alphaOff val="0"/>
          </a:schemeClr>
        </a:solidFill>
        <a:ln w="12700" cap="flat" cmpd="sng" algn="ctr">
          <a:solidFill>
            <a:schemeClr val="accent3">
              <a:hueOff val="2371774"/>
              <a:satOff val="87500"/>
              <a:lumOff val="-1286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26D264-21BE-43AD-AEFD-1EA9ED020223}">
      <dsp:nvSpPr>
        <dsp:cNvPr id="0" name=""/>
        <dsp:cNvSpPr/>
      </dsp:nvSpPr>
      <dsp:spPr>
        <a:xfrm rot="5400000">
          <a:off x="9642835" y="898828"/>
          <a:ext cx="1253694" cy="2086119"/>
        </a:xfrm>
        <a:prstGeom prst="corner">
          <a:avLst>
            <a:gd name="adj1" fmla="val 16120"/>
            <a:gd name="adj2" fmla="val 16110"/>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6333A-B183-4BD4-8FF9-71BE37A8FE33}">
      <dsp:nvSpPr>
        <dsp:cNvPr id="0" name=""/>
        <dsp:cNvSpPr/>
      </dsp:nvSpPr>
      <dsp:spPr>
        <a:xfrm>
          <a:off x="9433563" y="1522129"/>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Business Results:</a:t>
          </a:r>
        </a:p>
        <a:p>
          <a:pPr marL="0" lvl="0" indent="0" algn="l" defTabSz="711200">
            <a:lnSpc>
              <a:spcPct val="90000"/>
            </a:lnSpc>
            <a:spcBef>
              <a:spcPct val="0"/>
            </a:spcBef>
            <a:spcAft>
              <a:spcPct val="35000"/>
            </a:spcAft>
            <a:buNone/>
          </a:pPr>
          <a:r>
            <a:rPr lang="en-US" sz="1600" kern="1200" dirty="0"/>
            <a:t>Profits, Market Share, Revenue</a:t>
          </a:r>
          <a:endParaRPr lang="en-IN" sz="1600" kern="1200" dirty="0"/>
        </a:p>
      </dsp:txBody>
      <dsp:txXfrm>
        <a:off x="9433563" y="1522129"/>
        <a:ext cx="1883360" cy="165087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9C57F-076C-43F0-A700-B24260AD75A2}" type="datetimeFigureOut">
              <a:rPr lang="en-US" smtClean="0"/>
              <a:t>11/27/2023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002B9-FFCC-4318-BA35-F4841CD738AD}" type="slidenum">
              <a:rPr lang="en-US" smtClean="0"/>
              <a:t>‹#›</a:t>
            </a:fld>
            <a:endParaRPr lang="en-US"/>
          </a:p>
        </p:txBody>
      </p:sp>
    </p:spTree>
    <p:extLst>
      <p:ext uri="{BB962C8B-B14F-4D97-AF65-F5344CB8AC3E}">
        <p14:creationId xmlns:p14="http://schemas.microsoft.com/office/powerpoint/2010/main" val="1060856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homocompetens.blogspot.com/2011/04/reflection-corporate-learning-impact_22.html"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1</a:t>
            </a:fld>
            <a:endParaRPr lang="en-US"/>
          </a:p>
        </p:txBody>
      </p:sp>
    </p:spTree>
    <p:extLst>
      <p:ext uri="{BB962C8B-B14F-4D97-AF65-F5344CB8AC3E}">
        <p14:creationId xmlns:p14="http://schemas.microsoft.com/office/powerpoint/2010/main" val="1197710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2</a:t>
            </a:fld>
            <a:endParaRPr lang="en-US"/>
          </a:p>
        </p:txBody>
      </p:sp>
    </p:spTree>
    <p:extLst>
      <p:ext uri="{BB962C8B-B14F-4D97-AF65-F5344CB8AC3E}">
        <p14:creationId xmlns:p14="http://schemas.microsoft.com/office/powerpoint/2010/main" val="1818031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4</a:t>
            </a:fld>
            <a:endParaRPr lang="en-US"/>
          </a:p>
        </p:txBody>
      </p:sp>
    </p:spTree>
    <p:extLst>
      <p:ext uri="{BB962C8B-B14F-4D97-AF65-F5344CB8AC3E}">
        <p14:creationId xmlns:p14="http://schemas.microsoft.com/office/powerpoint/2010/main" val="56041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5</a:t>
            </a:fld>
            <a:endParaRPr lang="en-US"/>
          </a:p>
        </p:txBody>
      </p:sp>
    </p:spTree>
    <p:extLst>
      <p:ext uri="{BB962C8B-B14F-4D97-AF65-F5344CB8AC3E}">
        <p14:creationId xmlns:p14="http://schemas.microsoft.com/office/powerpoint/2010/main" val="327253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7</a:t>
            </a:fld>
            <a:endParaRPr lang="en-US"/>
          </a:p>
        </p:txBody>
      </p:sp>
    </p:spTree>
    <p:extLst>
      <p:ext uri="{BB962C8B-B14F-4D97-AF65-F5344CB8AC3E}">
        <p14:creationId xmlns:p14="http://schemas.microsoft.com/office/powerpoint/2010/main" val="4278338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8</a:t>
            </a:fld>
            <a:endParaRPr lang="en-US"/>
          </a:p>
        </p:txBody>
      </p:sp>
    </p:spTree>
    <p:extLst>
      <p:ext uri="{BB962C8B-B14F-4D97-AF65-F5344CB8AC3E}">
        <p14:creationId xmlns:p14="http://schemas.microsoft.com/office/powerpoint/2010/main" val="408222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On a different note… this is the state of L&amp;D in organizations today. </a:t>
            </a:r>
          </a:p>
          <a:p>
            <a:r>
              <a:rPr lang="en-IN" dirty="0"/>
              <a:t>After the slide – let us see what we or organizations can do to make L&amp;D more effective.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527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10</a:t>
            </a:fld>
            <a:endParaRPr lang="en-US"/>
          </a:p>
        </p:txBody>
      </p:sp>
    </p:spTree>
    <p:extLst>
      <p:ext uri="{BB962C8B-B14F-4D97-AF65-F5344CB8AC3E}">
        <p14:creationId xmlns:p14="http://schemas.microsoft.com/office/powerpoint/2010/main" val="3505813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28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384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13</a:t>
            </a:fld>
            <a:endParaRPr lang="en-US"/>
          </a:p>
        </p:txBody>
      </p:sp>
    </p:spTree>
    <p:extLst>
      <p:ext uri="{BB962C8B-B14F-4D97-AF65-F5344CB8AC3E}">
        <p14:creationId xmlns:p14="http://schemas.microsoft.com/office/powerpoint/2010/main" val="3685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15</a:t>
            </a:fld>
            <a:endParaRPr lang="en-US"/>
          </a:p>
        </p:txBody>
      </p:sp>
    </p:spTree>
    <p:extLst>
      <p:ext uri="{BB962C8B-B14F-4D97-AF65-F5344CB8AC3E}">
        <p14:creationId xmlns:p14="http://schemas.microsoft.com/office/powerpoint/2010/main" val="3936118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16</a:t>
            </a:fld>
            <a:endParaRPr lang="en-US"/>
          </a:p>
        </p:txBody>
      </p:sp>
    </p:spTree>
    <p:extLst>
      <p:ext uri="{BB962C8B-B14F-4D97-AF65-F5344CB8AC3E}">
        <p14:creationId xmlns:p14="http://schemas.microsoft.com/office/powerpoint/2010/main" val="1255029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878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18</a:t>
            </a:fld>
            <a:endParaRPr lang="en-US"/>
          </a:p>
        </p:txBody>
      </p:sp>
    </p:spTree>
    <p:extLst>
      <p:ext uri="{BB962C8B-B14F-4D97-AF65-F5344CB8AC3E}">
        <p14:creationId xmlns:p14="http://schemas.microsoft.com/office/powerpoint/2010/main" val="3432762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19</a:t>
            </a:fld>
            <a:endParaRPr lang="en-US"/>
          </a:p>
        </p:txBody>
      </p:sp>
    </p:spTree>
    <p:extLst>
      <p:ext uri="{BB962C8B-B14F-4D97-AF65-F5344CB8AC3E}">
        <p14:creationId xmlns:p14="http://schemas.microsoft.com/office/powerpoint/2010/main" val="805807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20</a:t>
            </a:fld>
            <a:endParaRPr lang="en-US"/>
          </a:p>
        </p:txBody>
      </p:sp>
    </p:spTree>
    <p:extLst>
      <p:ext uri="{BB962C8B-B14F-4D97-AF65-F5344CB8AC3E}">
        <p14:creationId xmlns:p14="http://schemas.microsoft.com/office/powerpoint/2010/main" val="646943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Go to the excel sheet.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002B9-FFCC-4318-BA35-F4841CD73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16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843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5098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931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1049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4282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38</a:t>
            </a:fld>
            <a:endParaRPr lang="en-US"/>
          </a:p>
        </p:txBody>
      </p:sp>
    </p:spTree>
    <p:extLst>
      <p:ext uri="{BB962C8B-B14F-4D97-AF65-F5344CB8AC3E}">
        <p14:creationId xmlns:p14="http://schemas.microsoft.com/office/powerpoint/2010/main" val="3067801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39</a:t>
            </a:fld>
            <a:endParaRPr lang="en-US"/>
          </a:p>
        </p:txBody>
      </p:sp>
    </p:spTree>
    <p:extLst>
      <p:ext uri="{BB962C8B-B14F-4D97-AF65-F5344CB8AC3E}">
        <p14:creationId xmlns:p14="http://schemas.microsoft.com/office/powerpoint/2010/main" val="13362210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http://homocompetens.blogspot.com/2011/04/reflection-corporate-learning-impact_22.html</a:t>
            </a:r>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42</a:t>
            </a:fld>
            <a:endParaRPr lang="en-US"/>
          </a:p>
        </p:txBody>
      </p:sp>
    </p:spTree>
    <p:extLst>
      <p:ext uri="{BB962C8B-B14F-4D97-AF65-F5344CB8AC3E}">
        <p14:creationId xmlns:p14="http://schemas.microsoft.com/office/powerpoint/2010/main" val="2376089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Go to the excel sheet. T test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002B9-FFCC-4318-BA35-F4841CD73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011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002B9-FFCC-4318-BA35-F4841CD73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3629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46</a:t>
            </a:fld>
            <a:endParaRPr lang="en-US"/>
          </a:p>
        </p:txBody>
      </p:sp>
    </p:spTree>
    <p:extLst>
      <p:ext uri="{BB962C8B-B14F-4D97-AF65-F5344CB8AC3E}">
        <p14:creationId xmlns:p14="http://schemas.microsoft.com/office/powerpoint/2010/main" val="840181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053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i-IN" b="0" i="0" dirty="0">
                <a:solidFill>
                  <a:srgbClr val="202124"/>
                </a:solidFill>
                <a:effectLst/>
                <a:latin typeface="arial" panose="020B0604020202020204" pitchFamily="34" charset="0"/>
              </a:rPr>
              <a:t>नैनो मैं सपना</a:t>
            </a:r>
            <a:br>
              <a:rPr lang="hi-IN" dirty="0"/>
            </a:br>
            <a:r>
              <a:rPr lang="hi-IN" b="0" i="0" dirty="0">
                <a:solidFill>
                  <a:srgbClr val="202124"/>
                </a:solidFill>
                <a:effectLst/>
                <a:latin typeface="arial" panose="020B0604020202020204" pitchFamily="34" charset="0"/>
              </a:rPr>
              <a:t>सपनों मैं सजना</a:t>
            </a:r>
            <a:br>
              <a:rPr lang="hi-IN" dirty="0"/>
            </a:br>
            <a:r>
              <a:rPr lang="hi-IN" b="0" i="0" dirty="0">
                <a:solidFill>
                  <a:srgbClr val="202124"/>
                </a:solidFill>
                <a:effectLst/>
                <a:latin typeface="arial" panose="020B0604020202020204" pitchFamily="34" charset="0"/>
              </a:rPr>
              <a:t>सजना पे दिल आ गया</a:t>
            </a:r>
            <a:br>
              <a:rPr lang="hi-IN" dirty="0"/>
            </a:br>
            <a:r>
              <a:rPr lang="hi-IN" b="0" i="0" dirty="0">
                <a:solidFill>
                  <a:srgbClr val="202124"/>
                </a:solidFill>
                <a:effectLst/>
                <a:latin typeface="arial" panose="020B0604020202020204" pitchFamily="34" charset="0"/>
              </a:rPr>
              <a:t>क्यों सजना पे दिल आ गया</a:t>
            </a:r>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54</a:t>
            </a:fld>
            <a:endParaRPr lang="en-US"/>
          </a:p>
        </p:txBody>
      </p:sp>
    </p:spTree>
    <p:extLst>
      <p:ext uri="{BB962C8B-B14F-4D97-AF65-F5344CB8AC3E}">
        <p14:creationId xmlns:p14="http://schemas.microsoft.com/office/powerpoint/2010/main" val="38567163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 what you measure is what you get!</a:t>
            </a:r>
          </a:p>
        </p:txBody>
      </p:sp>
      <p:sp>
        <p:nvSpPr>
          <p:cNvPr id="4" name="Slide Number Placeholder 3"/>
          <p:cNvSpPr>
            <a:spLocks noGrp="1"/>
          </p:cNvSpPr>
          <p:nvPr>
            <p:ph type="sldNum" sz="quarter" idx="5"/>
          </p:nvPr>
        </p:nvSpPr>
        <p:spPr/>
        <p:txBody>
          <a:bodyPr/>
          <a:lstStyle/>
          <a:p>
            <a:fld id="{2E7002B9-FFCC-4318-BA35-F4841CD738AD}" type="slidenum">
              <a:rPr lang="en-US" smtClean="0"/>
              <a:t>55</a:t>
            </a:fld>
            <a:endParaRPr lang="en-US"/>
          </a:p>
        </p:txBody>
      </p:sp>
    </p:spTree>
    <p:extLst>
      <p:ext uri="{BB962C8B-B14F-4D97-AF65-F5344CB8AC3E}">
        <p14:creationId xmlns:p14="http://schemas.microsoft.com/office/powerpoint/2010/main" val="357085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C403-E01C-49DB-9C1B-F6ABE89F8F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A422B5-D1E1-4938-B63D-04CFB16B8E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2FEABF-D18E-4A93-9ECA-5FFC23320B44}"/>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5" name="Footer Placeholder 4">
            <a:extLst>
              <a:ext uri="{FF2B5EF4-FFF2-40B4-BE49-F238E27FC236}">
                <a16:creationId xmlns:a16="http://schemas.microsoft.com/office/drawing/2014/main" id="{6D5C504B-B046-4332-A0C7-8A163FECF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43C94-F2C8-44A7-8F95-69F8BD13FBD2}"/>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54046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E7E7-5277-45D2-AE97-459F1A777AD2}"/>
              </a:ext>
            </a:extLst>
          </p:cNvPr>
          <p:cNvSpPr>
            <a:spLocks noGrp="1"/>
          </p:cNvSpPr>
          <p:nvPr>
            <p:ph type="title" hasCustomPrompt="1"/>
          </p:nvPr>
        </p:nvSpPr>
        <p:spPr>
          <a:xfrm>
            <a:off x="838200" y="241029"/>
            <a:ext cx="10515600" cy="921884"/>
          </a:xfrm>
        </p:spPr>
        <p:txBody>
          <a:bodyPr>
            <a:normAutofit/>
          </a:bodyPr>
          <a:lstStyle>
            <a:lvl1pPr algn="ctr">
              <a:defRPr sz="4000" b="1">
                <a:solidFill>
                  <a:schemeClr val="tx1">
                    <a:lumMod val="65000"/>
                    <a:lumOff val="35000"/>
                  </a:schemeClr>
                </a:solidFill>
                <a:latin typeface="Tw Cen MT" panose="020B0602020104020603"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160715F-B29B-4753-978B-B08C95C2971A}"/>
              </a:ext>
            </a:extLst>
          </p:cNvPr>
          <p:cNvSpPr>
            <a:spLocks noGrp="1"/>
          </p:cNvSpPr>
          <p:nvPr>
            <p:ph idx="1"/>
          </p:nvPr>
        </p:nvSpPr>
        <p:spPr>
          <a:xfrm>
            <a:off x="838200" y="1240972"/>
            <a:ext cx="10515600" cy="4935992"/>
          </a:xfrm>
        </p:spPr>
        <p:txBody>
          <a:bodyPr/>
          <a:lstStyle>
            <a:lvl1pPr>
              <a:defRPr>
                <a:latin typeface="Tw Cen MT" panose="020B0602020104020603" pitchFamily="34" charset="0"/>
              </a:defRPr>
            </a:lvl1pPr>
            <a:lvl2pPr>
              <a:defRPr>
                <a:latin typeface="Tw Cen MT" panose="020B0602020104020603" pitchFamily="34" charset="0"/>
              </a:defRPr>
            </a:lvl2pPr>
            <a:lvl3pPr>
              <a:defRPr>
                <a:latin typeface="Tw Cen MT" panose="020B0602020104020603" pitchFamily="34" charset="0"/>
              </a:defRPr>
            </a:lvl3pPr>
            <a:lvl4pPr>
              <a:defRPr>
                <a:latin typeface="Tw Cen MT" panose="020B0602020104020603" pitchFamily="34" charset="0"/>
              </a:defRPr>
            </a:lvl4pPr>
            <a:lvl5pPr>
              <a:defRPr>
                <a:latin typeface="Tw Cen MT" panose="020B06020201040206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5846F57-8A07-4136-B899-300EB4A3B450}"/>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5" name="Footer Placeholder 4">
            <a:extLst>
              <a:ext uri="{FF2B5EF4-FFF2-40B4-BE49-F238E27FC236}">
                <a16:creationId xmlns:a16="http://schemas.microsoft.com/office/drawing/2014/main" id="{7349D3A4-AE98-480C-B7C6-3FB713C64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8CD948-956D-4D4F-B516-06B124A40E35}"/>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367429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7CE1C-A5B4-4DD4-92A2-22B0E8132D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F3602A-3BD0-4658-A14F-649272D59B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FBB502-4E52-46A4-A443-21A99FEBFE6E}"/>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5" name="Footer Placeholder 4">
            <a:extLst>
              <a:ext uri="{FF2B5EF4-FFF2-40B4-BE49-F238E27FC236}">
                <a16:creationId xmlns:a16="http://schemas.microsoft.com/office/drawing/2014/main" id="{199237EF-B6DB-4EC2-BBA4-21B8BEF5C7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FDAAF-7B36-4BFE-AB5D-B67D8787429E}"/>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036371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3BCF-B3AD-4956-8912-A95775D2FD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307F5-02CE-440B-BE45-61E7048348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709B60-25F8-4550-B86D-3897F4A869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234630-B980-4C31-B740-A2F5816194E4}"/>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6" name="Footer Placeholder 5">
            <a:extLst>
              <a:ext uri="{FF2B5EF4-FFF2-40B4-BE49-F238E27FC236}">
                <a16:creationId xmlns:a16="http://schemas.microsoft.com/office/drawing/2014/main" id="{55F4CBD4-6E56-4572-84E7-231734A686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2F0F47-C3EA-495E-B926-FD51DDD43457}"/>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2619633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1DC3-4A98-4ABF-A7D6-D9C47B545C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62788E-6B47-4B23-99E2-6CBD58D51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E2A4D9-69D2-463B-9683-CE33070106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BEFAE6-7575-4035-813F-6C9BA68F1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1C0D96-B95D-4B65-AA48-63DB0003D7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379F7C-E469-4AEE-A76F-30B221EEBD3B}"/>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8" name="Footer Placeholder 7">
            <a:extLst>
              <a:ext uri="{FF2B5EF4-FFF2-40B4-BE49-F238E27FC236}">
                <a16:creationId xmlns:a16="http://schemas.microsoft.com/office/drawing/2014/main" id="{EFAD3F39-EF6F-46A1-8A26-E62863AD80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682C78-E2E3-45BF-AA72-8647A9238CC0}"/>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428442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80A6-984C-44E9-8305-9A9A87C536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48F095-07FF-4DB1-8493-C8454D599DFB}"/>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4" name="Footer Placeholder 3">
            <a:extLst>
              <a:ext uri="{FF2B5EF4-FFF2-40B4-BE49-F238E27FC236}">
                <a16:creationId xmlns:a16="http://schemas.microsoft.com/office/drawing/2014/main" id="{D5343E50-207F-49B9-A375-CACA96631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354E90-8D4D-4395-A560-D832898B29F1}"/>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719133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B15D40-DE68-45C1-A9F6-42F2F3164B2E}"/>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3" name="Footer Placeholder 2">
            <a:extLst>
              <a:ext uri="{FF2B5EF4-FFF2-40B4-BE49-F238E27FC236}">
                <a16:creationId xmlns:a16="http://schemas.microsoft.com/office/drawing/2014/main" id="{97007F96-6A79-49E5-AE94-0BFFED8B74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6B793A-AEF7-4B01-9CB4-6214AF5A95C4}"/>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250228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2ECCA-1728-4752-BBD7-5734A6E77A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8D58BA-4C94-4931-A172-881D8B45A6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7462CF-3254-4623-8471-252FE2534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95E458-8258-4AB1-8EEC-CEA2486CAE96}"/>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6" name="Footer Placeholder 5">
            <a:extLst>
              <a:ext uri="{FF2B5EF4-FFF2-40B4-BE49-F238E27FC236}">
                <a16:creationId xmlns:a16="http://schemas.microsoft.com/office/drawing/2014/main" id="{F000BDEA-55B8-422A-8CBF-20242E202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DE55A0-C5F8-4EE8-A85D-72B2D433946C}"/>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47034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642DF-6AD5-4410-9C96-C45CA52DE1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8CA331-6ACC-4B39-AEEB-FA722384C7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36FCA6-7EB1-4324-BA5A-75D61F9F97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3D16A1-1840-46F8-BAE4-B9A20C5A9E8F}"/>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6" name="Footer Placeholder 5">
            <a:extLst>
              <a:ext uri="{FF2B5EF4-FFF2-40B4-BE49-F238E27FC236}">
                <a16:creationId xmlns:a16="http://schemas.microsoft.com/office/drawing/2014/main" id="{63ECADBD-DAC3-4CD3-9DA3-B9A4639332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6D9B78-9A40-43F9-BF90-7C009B6559BA}"/>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70047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8398A-B297-4DED-B500-280CCA9632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562CED-4893-4535-8CD2-32CB7906EB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F9525-51BF-407B-9E6E-055FDC2AAE53}"/>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5" name="Footer Placeholder 4">
            <a:extLst>
              <a:ext uri="{FF2B5EF4-FFF2-40B4-BE49-F238E27FC236}">
                <a16:creationId xmlns:a16="http://schemas.microsoft.com/office/drawing/2014/main" id="{A61B9D8D-1B09-4863-938C-DF0739EA4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7D5B3-B796-4F74-BD63-1640F318D1EF}"/>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94343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E80600-1DB1-46B0-B9B3-C9C969FD86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239A81-3AF2-4405-BD34-8B1422DE49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2F1F6-A51B-47BC-9EB2-228FF5F4CDDB}"/>
              </a:ext>
            </a:extLst>
          </p:cNvPr>
          <p:cNvSpPr>
            <a:spLocks noGrp="1"/>
          </p:cNvSpPr>
          <p:nvPr>
            <p:ph type="dt" sz="half" idx="10"/>
          </p:nvPr>
        </p:nvSpPr>
        <p:spPr/>
        <p:txBody>
          <a:bodyPr/>
          <a:lstStyle/>
          <a:p>
            <a:fld id="{963A0D52-3911-4530-B089-24558289EECE}" type="datetimeFigureOut">
              <a:rPr lang="en-US" smtClean="0"/>
              <a:t>11/27/2023</a:t>
            </a:fld>
            <a:endParaRPr lang="en-US"/>
          </a:p>
        </p:txBody>
      </p:sp>
      <p:sp>
        <p:nvSpPr>
          <p:cNvPr id="5" name="Footer Placeholder 4">
            <a:extLst>
              <a:ext uri="{FF2B5EF4-FFF2-40B4-BE49-F238E27FC236}">
                <a16:creationId xmlns:a16="http://schemas.microsoft.com/office/drawing/2014/main" id="{B0C5F99A-576E-4B00-A101-966872220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E4171A-EF75-4BB3-857A-AC23AFD69A65}"/>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300066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268A-9D79-4D26-BFF9-A9B1B6447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FCB835-DA5A-4883-81B0-8F6784959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CB2AB8-D106-4AB5-97D3-954D005859C2}"/>
              </a:ext>
            </a:extLst>
          </p:cNvPr>
          <p:cNvSpPr>
            <a:spLocks noGrp="1"/>
          </p:cNvSpPr>
          <p:nvPr>
            <p:ph type="dt" sz="half" idx="10"/>
          </p:nvPr>
        </p:nvSpPr>
        <p:spPr/>
        <p:txBody>
          <a:bodyPr/>
          <a:lstStyle/>
          <a:p>
            <a:fld id="{4028BE5C-6B39-4BAC-BC30-B7024221AEEA}" type="datetime1">
              <a:rPr lang="en-US" smtClean="0"/>
              <a:t>11/27/2023</a:t>
            </a:fld>
            <a:endParaRPr lang="en-US"/>
          </a:p>
        </p:txBody>
      </p:sp>
      <p:sp>
        <p:nvSpPr>
          <p:cNvPr id="5" name="Footer Placeholder 4">
            <a:extLst>
              <a:ext uri="{FF2B5EF4-FFF2-40B4-BE49-F238E27FC236}">
                <a16:creationId xmlns:a16="http://schemas.microsoft.com/office/drawing/2014/main" id="{35A4E334-E80E-4B1C-861E-91226B6B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5857D-CD92-4B8F-AF83-18B361FA914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61665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92BD-06B1-45F3-928F-5D1AB1D68F2C}"/>
              </a:ext>
            </a:extLst>
          </p:cNvPr>
          <p:cNvSpPr>
            <a:spLocks noGrp="1"/>
          </p:cNvSpPr>
          <p:nvPr>
            <p:ph type="title"/>
          </p:nvPr>
        </p:nvSpPr>
        <p:spPr>
          <a:xfrm>
            <a:off x="838200" y="136526"/>
            <a:ext cx="10515600" cy="856252"/>
          </a:xfrm>
        </p:spPr>
        <p:txBody>
          <a:bodyPr>
            <a:normAutofit/>
          </a:bodyPr>
          <a:lstStyle>
            <a:lvl1pPr algn="ctr">
              <a:defRPr sz="4000" b="1">
                <a:solidFill>
                  <a:schemeClr val="tx1">
                    <a:lumMod val="65000"/>
                    <a:lumOff val="35000"/>
                  </a:schemeClr>
                </a:solidFill>
                <a:latin typeface="Tw Cen MT" panose="020B0602020104020603"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24B4D7E-FBF0-48CB-A247-6FE6A7EBCF39}"/>
              </a:ext>
            </a:extLst>
          </p:cNvPr>
          <p:cNvSpPr>
            <a:spLocks noGrp="1"/>
          </p:cNvSpPr>
          <p:nvPr>
            <p:ph idx="1"/>
          </p:nvPr>
        </p:nvSpPr>
        <p:spPr>
          <a:xfrm>
            <a:off x="838200" y="1254034"/>
            <a:ext cx="10515600" cy="4922929"/>
          </a:xfrm>
        </p:spPr>
        <p:txBody>
          <a:bodyPr/>
          <a:lstStyle>
            <a:lvl1pPr>
              <a:defRPr>
                <a:solidFill>
                  <a:schemeClr val="tx1">
                    <a:lumMod val="65000"/>
                    <a:lumOff val="35000"/>
                  </a:schemeClr>
                </a:solidFill>
                <a:latin typeface="Tw Cen MT" panose="020B0602020104020603" pitchFamily="34" charset="0"/>
              </a:defRPr>
            </a:lvl1pPr>
            <a:lvl2pPr>
              <a:defRPr>
                <a:solidFill>
                  <a:schemeClr val="tx1">
                    <a:lumMod val="65000"/>
                    <a:lumOff val="35000"/>
                  </a:schemeClr>
                </a:solidFill>
                <a:latin typeface="Tw Cen MT" panose="020B0602020104020603" pitchFamily="34" charset="0"/>
              </a:defRPr>
            </a:lvl2pPr>
            <a:lvl3pPr>
              <a:defRPr>
                <a:solidFill>
                  <a:schemeClr val="tx1">
                    <a:lumMod val="65000"/>
                    <a:lumOff val="35000"/>
                  </a:schemeClr>
                </a:solidFill>
                <a:latin typeface="Tw Cen MT" panose="020B0602020104020603" pitchFamily="34" charset="0"/>
              </a:defRPr>
            </a:lvl3pPr>
            <a:lvl4pPr>
              <a:defRPr>
                <a:solidFill>
                  <a:schemeClr val="tx1">
                    <a:lumMod val="65000"/>
                    <a:lumOff val="35000"/>
                  </a:schemeClr>
                </a:solidFill>
                <a:latin typeface="Tw Cen MT" panose="020B0602020104020603" pitchFamily="34" charset="0"/>
              </a:defRPr>
            </a:lvl4pPr>
            <a:lvl5pPr>
              <a:defRPr>
                <a:solidFill>
                  <a:schemeClr val="tx1">
                    <a:lumMod val="65000"/>
                    <a:lumOff val="35000"/>
                  </a:schemeClr>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C6FE9-FD2A-401F-B1B4-E1F5F0863806}"/>
              </a:ext>
            </a:extLst>
          </p:cNvPr>
          <p:cNvSpPr>
            <a:spLocks noGrp="1"/>
          </p:cNvSpPr>
          <p:nvPr>
            <p:ph type="dt" sz="half" idx="10"/>
          </p:nvPr>
        </p:nvSpPr>
        <p:spPr/>
        <p:txBody>
          <a:bodyPr/>
          <a:lstStyle/>
          <a:p>
            <a:fld id="{2BADA01D-C204-4375-BDA0-455419535F42}" type="datetime1">
              <a:rPr lang="en-US" smtClean="0"/>
              <a:t>11/27/2023</a:t>
            </a:fld>
            <a:endParaRPr lang="en-US"/>
          </a:p>
        </p:txBody>
      </p:sp>
      <p:sp>
        <p:nvSpPr>
          <p:cNvPr id="5" name="Footer Placeholder 4">
            <a:extLst>
              <a:ext uri="{FF2B5EF4-FFF2-40B4-BE49-F238E27FC236}">
                <a16:creationId xmlns:a16="http://schemas.microsoft.com/office/drawing/2014/main" id="{6479A026-0A98-4357-BC3E-76D12CFA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691DA-312E-4E2F-9220-DC0FB7503743}"/>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948268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BF50-E0D1-42D9-8414-358F852B48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B6BB2D-378D-48A0-9D1C-C324415D40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744304-8036-49FE-976F-A5B53FAC21E5}"/>
              </a:ext>
            </a:extLst>
          </p:cNvPr>
          <p:cNvSpPr>
            <a:spLocks noGrp="1"/>
          </p:cNvSpPr>
          <p:nvPr>
            <p:ph type="dt" sz="half" idx="10"/>
          </p:nvPr>
        </p:nvSpPr>
        <p:spPr/>
        <p:txBody>
          <a:bodyPr/>
          <a:lstStyle/>
          <a:p>
            <a:fld id="{8B03685E-9716-450A-A81D-0DB12236A35E}" type="datetime1">
              <a:rPr lang="en-US" smtClean="0"/>
              <a:t>11/27/2023</a:t>
            </a:fld>
            <a:endParaRPr lang="en-US"/>
          </a:p>
        </p:txBody>
      </p:sp>
      <p:sp>
        <p:nvSpPr>
          <p:cNvPr id="5" name="Footer Placeholder 4">
            <a:extLst>
              <a:ext uri="{FF2B5EF4-FFF2-40B4-BE49-F238E27FC236}">
                <a16:creationId xmlns:a16="http://schemas.microsoft.com/office/drawing/2014/main" id="{81DA9202-FCEC-45AD-B261-07C9002A2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18E23-312D-4937-998D-589D4172F07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953546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4FC3-04B2-4DD7-BF56-C3020F83A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1F9BE-BB1B-4581-822A-92793F7BCE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C44AA8-4C2C-49B6-9432-8E66428CFA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86C4D3-65F4-44EA-9A31-278FA5DBD1D9}"/>
              </a:ext>
            </a:extLst>
          </p:cNvPr>
          <p:cNvSpPr>
            <a:spLocks noGrp="1"/>
          </p:cNvSpPr>
          <p:nvPr>
            <p:ph type="dt" sz="half" idx="10"/>
          </p:nvPr>
        </p:nvSpPr>
        <p:spPr/>
        <p:txBody>
          <a:bodyPr/>
          <a:lstStyle/>
          <a:p>
            <a:fld id="{7041109F-AD0A-4660-9315-AFD39231FCBA}" type="datetime1">
              <a:rPr lang="en-US" smtClean="0"/>
              <a:t>11/27/2023</a:t>
            </a:fld>
            <a:endParaRPr lang="en-US"/>
          </a:p>
        </p:txBody>
      </p:sp>
      <p:sp>
        <p:nvSpPr>
          <p:cNvPr id="6" name="Footer Placeholder 5">
            <a:extLst>
              <a:ext uri="{FF2B5EF4-FFF2-40B4-BE49-F238E27FC236}">
                <a16:creationId xmlns:a16="http://schemas.microsoft.com/office/drawing/2014/main" id="{B794658C-79AE-438A-BC1C-1A1C9B9232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7558B-AEE0-48A8-8ADD-A6A477DCE30D}"/>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301843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8F19-7AE4-402F-B2D2-0AF1251ECC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41722-827D-40E5-B310-ABDA2CB1A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1D1D50-C6AC-4551-9D32-06EBF3FBD3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398FA-5465-4B99-8C9E-22450D8810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0AB332-0188-4C10-B13E-2CB2FF173C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4374F2-8711-4F30-A3AE-E1DFC04A5420}"/>
              </a:ext>
            </a:extLst>
          </p:cNvPr>
          <p:cNvSpPr>
            <a:spLocks noGrp="1"/>
          </p:cNvSpPr>
          <p:nvPr>
            <p:ph type="dt" sz="half" idx="10"/>
          </p:nvPr>
        </p:nvSpPr>
        <p:spPr/>
        <p:txBody>
          <a:bodyPr/>
          <a:lstStyle/>
          <a:p>
            <a:fld id="{EC05924D-2401-4BD5-AA57-81DC72168B5A}" type="datetime1">
              <a:rPr lang="en-US" smtClean="0"/>
              <a:t>11/27/2023</a:t>
            </a:fld>
            <a:endParaRPr lang="en-US"/>
          </a:p>
        </p:txBody>
      </p:sp>
      <p:sp>
        <p:nvSpPr>
          <p:cNvPr id="8" name="Footer Placeholder 7">
            <a:extLst>
              <a:ext uri="{FF2B5EF4-FFF2-40B4-BE49-F238E27FC236}">
                <a16:creationId xmlns:a16="http://schemas.microsoft.com/office/drawing/2014/main" id="{8396857D-F790-41CD-A494-01F067A1D3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8488-4310-4209-91FB-B8B674F5FB8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72060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C6EB-3903-4B41-81A3-0DE6336406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7D9C30-A720-480C-87D5-9A2B3B228EAB}"/>
              </a:ext>
            </a:extLst>
          </p:cNvPr>
          <p:cNvSpPr>
            <a:spLocks noGrp="1"/>
          </p:cNvSpPr>
          <p:nvPr>
            <p:ph type="dt" sz="half" idx="10"/>
          </p:nvPr>
        </p:nvSpPr>
        <p:spPr/>
        <p:txBody>
          <a:bodyPr/>
          <a:lstStyle/>
          <a:p>
            <a:fld id="{733A1B35-3A8E-4976-A9F1-927726DD37FB}" type="datetime1">
              <a:rPr lang="en-US" smtClean="0"/>
              <a:t>11/27/2023</a:t>
            </a:fld>
            <a:endParaRPr lang="en-US"/>
          </a:p>
        </p:txBody>
      </p:sp>
      <p:sp>
        <p:nvSpPr>
          <p:cNvPr id="4" name="Footer Placeholder 3">
            <a:extLst>
              <a:ext uri="{FF2B5EF4-FFF2-40B4-BE49-F238E27FC236}">
                <a16:creationId xmlns:a16="http://schemas.microsoft.com/office/drawing/2014/main" id="{07D49F0F-A9FE-4BA2-A386-8518DCEE5D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ABFB4A-C66A-4950-82FB-FAF8F645193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69859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DCA2D5-3045-4831-8F90-2AE54A271687}"/>
              </a:ext>
            </a:extLst>
          </p:cNvPr>
          <p:cNvSpPr>
            <a:spLocks noGrp="1"/>
          </p:cNvSpPr>
          <p:nvPr>
            <p:ph type="dt" sz="half" idx="10"/>
          </p:nvPr>
        </p:nvSpPr>
        <p:spPr/>
        <p:txBody>
          <a:bodyPr/>
          <a:lstStyle/>
          <a:p>
            <a:fld id="{A1E4D1ED-6EB4-4549-98EB-C6DC45088B6D}" type="datetime1">
              <a:rPr lang="en-US" smtClean="0"/>
              <a:t>11/27/2023</a:t>
            </a:fld>
            <a:endParaRPr lang="en-US"/>
          </a:p>
        </p:txBody>
      </p:sp>
      <p:sp>
        <p:nvSpPr>
          <p:cNvPr id="3" name="Footer Placeholder 2">
            <a:extLst>
              <a:ext uri="{FF2B5EF4-FFF2-40B4-BE49-F238E27FC236}">
                <a16:creationId xmlns:a16="http://schemas.microsoft.com/office/drawing/2014/main" id="{84C6952F-BB92-42D2-9DD6-920CD2A0E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315BAE-4796-47F0-9F60-7D70FDC461C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596707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16AB-6562-49B5-B9BB-C9B91177B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084935-5E52-4A9C-B4A2-6F609B26C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5712C7-5254-4A2A-B443-59232A0DB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865D3-C325-4F22-B9A3-9A3F06EDE43E}"/>
              </a:ext>
            </a:extLst>
          </p:cNvPr>
          <p:cNvSpPr>
            <a:spLocks noGrp="1"/>
          </p:cNvSpPr>
          <p:nvPr>
            <p:ph type="dt" sz="half" idx="10"/>
          </p:nvPr>
        </p:nvSpPr>
        <p:spPr/>
        <p:txBody>
          <a:bodyPr/>
          <a:lstStyle/>
          <a:p>
            <a:fld id="{1C1FE927-3418-4271-84D5-7FF8D087F528}" type="datetime1">
              <a:rPr lang="en-US" smtClean="0"/>
              <a:t>11/27/2023</a:t>
            </a:fld>
            <a:endParaRPr lang="en-US"/>
          </a:p>
        </p:txBody>
      </p:sp>
      <p:sp>
        <p:nvSpPr>
          <p:cNvPr id="6" name="Footer Placeholder 5">
            <a:extLst>
              <a:ext uri="{FF2B5EF4-FFF2-40B4-BE49-F238E27FC236}">
                <a16:creationId xmlns:a16="http://schemas.microsoft.com/office/drawing/2014/main" id="{AB7496D3-0F76-4641-95DB-A76438815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0D-368C-47E4-9A5A-35E28EDB1DEC}"/>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528744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28E2-D54C-4FBC-B5C8-EFB8D42725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087686-0AD3-4681-B26E-F882161B3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5F1CFE-AFEC-4AB9-926B-1581C06C7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AC629-1041-4A3E-AF30-E92C3F653A9A}"/>
              </a:ext>
            </a:extLst>
          </p:cNvPr>
          <p:cNvSpPr>
            <a:spLocks noGrp="1"/>
          </p:cNvSpPr>
          <p:nvPr>
            <p:ph type="dt" sz="half" idx="10"/>
          </p:nvPr>
        </p:nvSpPr>
        <p:spPr/>
        <p:txBody>
          <a:bodyPr/>
          <a:lstStyle/>
          <a:p>
            <a:fld id="{BB5D0879-4189-456B-9047-7944D407A430}" type="datetime1">
              <a:rPr lang="en-US" smtClean="0"/>
              <a:t>11/27/2023</a:t>
            </a:fld>
            <a:endParaRPr lang="en-US"/>
          </a:p>
        </p:txBody>
      </p:sp>
      <p:sp>
        <p:nvSpPr>
          <p:cNvPr id="6" name="Footer Placeholder 5">
            <a:extLst>
              <a:ext uri="{FF2B5EF4-FFF2-40B4-BE49-F238E27FC236}">
                <a16:creationId xmlns:a16="http://schemas.microsoft.com/office/drawing/2014/main" id="{7494C5DE-07C9-4FE6-A373-9F1C4D2E3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0E944-8BCE-42AA-9E00-E8F6597F73F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76077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C179-CE88-4B62-BD7F-89F19B73F9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C87B-184E-4A63-90AE-CCE225808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DD085-8CC0-4D9F-BA3F-08E4BCB7B8A1}"/>
              </a:ext>
            </a:extLst>
          </p:cNvPr>
          <p:cNvSpPr>
            <a:spLocks noGrp="1"/>
          </p:cNvSpPr>
          <p:nvPr>
            <p:ph type="dt" sz="half" idx="10"/>
          </p:nvPr>
        </p:nvSpPr>
        <p:spPr/>
        <p:txBody>
          <a:bodyPr/>
          <a:lstStyle/>
          <a:p>
            <a:fld id="{2386200F-3EFD-4BB3-832C-BB2BEA53A0EF}" type="datetime1">
              <a:rPr lang="en-US" smtClean="0"/>
              <a:t>11/27/2023</a:t>
            </a:fld>
            <a:endParaRPr lang="en-US"/>
          </a:p>
        </p:txBody>
      </p:sp>
      <p:sp>
        <p:nvSpPr>
          <p:cNvPr id="5" name="Footer Placeholder 4">
            <a:extLst>
              <a:ext uri="{FF2B5EF4-FFF2-40B4-BE49-F238E27FC236}">
                <a16:creationId xmlns:a16="http://schemas.microsoft.com/office/drawing/2014/main" id="{AFBD558A-1B0C-43C4-A606-BB917E16A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BE953-984C-4D87-97D4-CA843E5DEBE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66811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EF6814-7956-4C7B-A288-5280C1D06C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1AF103-6A58-41AD-8FDB-0888C48AC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B2CB4-DE57-4306-AB82-5F9DCEE7BDF9}"/>
              </a:ext>
            </a:extLst>
          </p:cNvPr>
          <p:cNvSpPr>
            <a:spLocks noGrp="1"/>
          </p:cNvSpPr>
          <p:nvPr>
            <p:ph type="dt" sz="half" idx="10"/>
          </p:nvPr>
        </p:nvSpPr>
        <p:spPr/>
        <p:txBody>
          <a:bodyPr/>
          <a:lstStyle/>
          <a:p>
            <a:fld id="{D17822A2-1532-4F2C-8871-A03A9532E9F8}" type="datetime1">
              <a:rPr lang="en-US" smtClean="0"/>
              <a:t>11/27/2023</a:t>
            </a:fld>
            <a:endParaRPr lang="en-US"/>
          </a:p>
        </p:txBody>
      </p:sp>
      <p:sp>
        <p:nvSpPr>
          <p:cNvPr id="5" name="Footer Placeholder 4">
            <a:extLst>
              <a:ext uri="{FF2B5EF4-FFF2-40B4-BE49-F238E27FC236}">
                <a16:creationId xmlns:a16="http://schemas.microsoft.com/office/drawing/2014/main" id="{1BCFA18D-212A-4B24-9B1C-BB325D504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C6702-A63E-49C1-BF10-4A42657B343F}"/>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844922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268A-9D79-4D26-BFF9-A9B1B6447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FCB835-DA5A-4883-81B0-8F6784959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CB2AB8-D106-4AB5-97D3-954D005859C2}"/>
              </a:ext>
            </a:extLst>
          </p:cNvPr>
          <p:cNvSpPr>
            <a:spLocks noGrp="1"/>
          </p:cNvSpPr>
          <p:nvPr>
            <p:ph type="dt" sz="half" idx="10"/>
          </p:nvPr>
        </p:nvSpPr>
        <p:spPr/>
        <p:txBody>
          <a:bodyPr/>
          <a:lstStyle/>
          <a:p>
            <a:fld id="{4028BE5C-6B39-4BAC-BC30-B7024221AEEA}" type="datetime1">
              <a:rPr lang="en-US" smtClean="0"/>
              <a:t>11/27/2023</a:t>
            </a:fld>
            <a:endParaRPr lang="en-US"/>
          </a:p>
        </p:txBody>
      </p:sp>
      <p:sp>
        <p:nvSpPr>
          <p:cNvPr id="5" name="Footer Placeholder 4">
            <a:extLst>
              <a:ext uri="{FF2B5EF4-FFF2-40B4-BE49-F238E27FC236}">
                <a16:creationId xmlns:a16="http://schemas.microsoft.com/office/drawing/2014/main" id="{35A4E334-E80E-4B1C-861E-91226B6B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5857D-CD92-4B8F-AF83-18B361FA914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86380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92BD-06B1-45F3-928F-5D1AB1D68F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4B4D7E-FBF0-48CB-A247-6FE6A7EBCF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C6FE9-FD2A-401F-B1B4-E1F5F0863806}"/>
              </a:ext>
            </a:extLst>
          </p:cNvPr>
          <p:cNvSpPr>
            <a:spLocks noGrp="1"/>
          </p:cNvSpPr>
          <p:nvPr>
            <p:ph type="dt" sz="half" idx="10"/>
          </p:nvPr>
        </p:nvSpPr>
        <p:spPr/>
        <p:txBody>
          <a:bodyPr/>
          <a:lstStyle/>
          <a:p>
            <a:fld id="{2BADA01D-C204-4375-BDA0-455419535F42}" type="datetime1">
              <a:rPr lang="en-US" smtClean="0"/>
              <a:t>11/27/2023</a:t>
            </a:fld>
            <a:endParaRPr lang="en-US"/>
          </a:p>
        </p:txBody>
      </p:sp>
      <p:sp>
        <p:nvSpPr>
          <p:cNvPr id="5" name="Footer Placeholder 4">
            <a:extLst>
              <a:ext uri="{FF2B5EF4-FFF2-40B4-BE49-F238E27FC236}">
                <a16:creationId xmlns:a16="http://schemas.microsoft.com/office/drawing/2014/main" id="{6479A026-0A98-4357-BC3E-76D12CFA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691DA-312E-4E2F-9220-DC0FB7503743}"/>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46068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BF50-E0D1-42D9-8414-358F852B48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B6BB2D-378D-48A0-9D1C-C324415D40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744304-8036-49FE-976F-A5B53FAC21E5}"/>
              </a:ext>
            </a:extLst>
          </p:cNvPr>
          <p:cNvSpPr>
            <a:spLocks noGrp="1"/>
          </p:cNvSpPr>
          <p:nvPr>
            <p:ph type="dt" sz="half" idx="10"/>
          </p:nvPr>
        </p:nvSpPr>
        <p:spPr/>
        <p:txBody>
          <a:bodyPr/>
          <a:lstStyle/>
          <a:p>
            <a:fld id="{8B03685E-9716-450A-A81D-0DB12236A35E}" type="datetime1">
              <a:rPr lang="en-US" smtClean="0"/>
              <a:t>11/27/2023</a:t>
            </a:fld>
            <a:endParaRPr lang="en-US"/>
          </a:p>
        </p:txBody>
      </p:sp>
      <p:sp>
        <p:nvSpPr>
          <p:cNvPr id="5" name="Footer Placeholder 4">
            <a:extLst>
              <a:ext uri="{FF2B5EF4-FFF2-40B4-BE49-F238E27FC236}">
                <a16:creationId xmlns:a16="http://schemas.microsoft.com/office/drawing/2014/main" id="{81DA9202-FCEC-45AD-B261-07C9002A2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18E23-312D-4937-998D-589D4172F07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734693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4FC3-04B2-4DD7-BF56-C3020F83A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1F9BE-BB1B-4581-822A-92793F7BCE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C44AA8-4C2C-49B6-9432-8E66428CFA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86C4D3-65F4-44EA-9A31-278FA5DBD1D9}"/>
              </a:ext>
            </a:extLst>
          </p:cNvPr>
          <p:cNvSpPr>
            <a:spLocks noGrp="1"/>
          </p:cNvSpPr>
          <p:nvPr>
            <p:ph type="dt" sz="half" idx="10"/>
          </p:nvPr>
        </p:nvSpPr>
        <p:spPr/>
        <p:txBody>
          <a:bodyPr/>
          <a:lstStyle/>
          <a:p>
            <a:fld id="{7041109F-AD0A-4660-9315-AFD39231FCBA}" type="datetime1">
              <a:rPr lang="en-US" smtClean="0"/>
              <a:t>11/27/2023</a:t>
            </a:fld>
            <a:endParaRPr lang="en-US"/>
          </a:p>
        </p:txBody>
      </p:sp>
      <p:sp>
        <p:nvSpPr>
          <p:cNvPr id="6" name="Footer Placeholder 5">
            <a:extLst>
              <a:ext uri="{FF2B5EF4-FFF2-40B4-BE49-F238E27FC236}">
                <a16:creationId xmlns:a16="http://schemas.microsoft.com/office/drawing/2014/main" id="{B794658C-79AE-438A-BC1C-1A1C9B9232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7558B-AEE0-48A8-8ADD-A6A477DCE30D}"/>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69599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8F19-7AE4-402F-B2D2-0AF1251ECC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41722-827D-40E5-B310-ABDA2CB1A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1D1D50-C6AC-4551-9D32-06EBF3FBD3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398FA-5465-4B99-8C9E-22450D8810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0AB332-0188-4C10-B13E-2CB2FF173C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4374F2-8711-4F30-A3AE-E1DFC04A5420}"/>
              </a:ext>
            </a:extLst>
          </p:cNvPr>
          <p:cNvSpPr>
            <a:spLocks noGrp="1"/>
          </p:cNvSpPr>
          <p:nvPr>
            <p:ph type="dt" sz="half" idx="10"/>
          </p:nvPr>
        </p:nvSpPr>
        <p:spPr/>
        <p:txBody>
          <a:bodyPr/>
          <a:lstStyle/>
          <a:p>
            <a:fld id="{EC05924D-2401-4BD5-AA57-81DC72168B5A}" type="datetime1">
              <a:rPr lang="en-US" smtClean="0"/>
              <a:t>11/27/2023</a:t>
            </a:fld>
            <a:endParaRPr lang="en-US"/>
          </a:p>
        </p:txBody>
      </p:sp>
      <p:sp>
        <p:nvSpPr>
          <p:cNvPr id="8" name="Footer Placeholder 7">
            <a:extLst>
              <a:ext uri="{FF2B5EF4-FFF2-40B4-BE49-F238E27FC236}">
                <a16:creationId xmlns:a16="http://schemas.microsoft.com/office/drawing/2014/main" id="{8396857D-F790-41CD-A494-01F067A1D3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8488-4310-4209-91FB-B8B674F5FB8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246063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C6EB-3903-4B41-81A3-0DE6336406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7D9C30-A720-480C-87D5-9A2B3B228EAB}"/>
              </a:ext>
            </a:extLst>
          </p:cNvPr>
          <p:cNvSpPr>
            <a:spLocks noGrp="1"/>
          </p:cNvSpPr>
          <p:nvPr>
            <p:ph type="dt" sz="half" idx="10"/>
          </p:nvPr>
        </p:nvSpPr>
        <p:spPr/>
        <p:txBody>
          <a:bodyPr/>
          <a:lstStyle/>
          <a:p>
            <a:fld id="{733A1B35-3A8E-4976-A9F1-927726DD37FB}" type="datetime1">
              <a:rPr lang="en-US" smtClean="0"/>
              <a:t>11/27/2023</a:t>
            </a:fld>
            <a:endParaRPr lang="en-US"/>
          </a:p>
        </p:txBody>
      </p:sp>
      <p:sp>
        <p:nvSpPr>
          <p:cNvPr id="4" name="Footer Placeholder 3">
            <a:extLst>
              <a:ext uri="{FF2B5EF4-FFF2-40B4-BE49-F238E27FC236}">
                <a16:creationId xmlns:a16="http://schemas.microsoft.com/office/drawing/2014/main" id="{07D49F0F-A9FE-4BA2-A386-8518DCEE5D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ABFB4A-C66A-4950-82FB-FAF8F645193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8781952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DCA2D5-3045-4831-8F90-2AE54A271687}"/>
              </a:ext>
            </a:extLst>
          </p:cNvPr>
          <p:cNvSpPr>
            <a:spLocks noGrp="1"/>
          </p:cNvSpPr>
          <p:nvPr>
            <p:ph type="dt" sz="half" idx="10"/>
          </p:nvPr>
        </p:nvSpPr>
        <p:spPr/>
        <p:txBody>
          <a:bodyPr/>
          <a:lstStyle/>
          <a:p>
            <a:fld id="{A1E4D1ED-6EB4-4549-98EB-C6DC45088B6D}" type="datetime1">
              <a:rPr lang="en-US" smtClean="0"/>
              <a:t>11/27/2023</a:t>
            </a:fld>
            <a:endParaRPr lang="en-US"/>
          </a:p>
        </p:txBody>
      </p:sp>
      <p:sp>
        <p:nvSpPr>
          <p:cNvPr id="3" name="Footer Placeholder 2">
            <a:extLst>
              <a:ext uri="{FF2B5EF4-FFF2-40B4-BE49-F238E27FC236}">
                <a16:creationId xmlns:a16="http://schemas.microsoft.com/office/drawing/2014/main" id="{84C6952F-BB92-42D2-9DD6-920CD2A0E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315BAE-4796-47F0-9F60-7D70FDC461C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4871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16AB-6562-49B5-B9BB-C9B91177B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084935-5E52-4A9C-B4A2-6F609B26C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5712C7-5254-4A2A-B443-59232A0DB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865D3-C325-4F22-B9A3-9A3F06EDE43E}"/>
              </a:ext>
            </a:extLst>
          </p:cNvPr>
          <p:cNvSpPr>
            <a:spLocks noGrp="1"/>
          </p:cNvSpPr>
          <p:nvPr>
            <p:ph type="dt" sz="half" idx="10"/>
          </p:nvPr>
        </p:nvSpPr>
        <p:spPr/>
        <p:txBody>
          <a:bodyPr/>
          <a:lstStyle/>
          <a:p>
            <a:fld id="{1C1FE927-3418-4271-84D5-7FF8D087F528}" type="datetime1">
              <a:rPr lang="en-US" smtClean="0"/>
              <a:t>11/27/2023</a:t>
            </a:fld>
            <a:endParaRPr lang="en-US"/>
          </a:p>
        </p:txBody>
      </p:sp>
      <p:sp>
        <p:nvSpPr>
          <p:cNvPr id="6" name="Footer Placeholder 5">
            <a:extLst>
              <a:ext uri="{FF2B5EF4-FFF2-40B4-BE49-F238E27FC236}">
                <a16:creationId xmlns:a16="http://schemas.microsoft.com/office/drawing/2014/main" id="{AB7496D3-0F76-4641-95DB-A76438815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0D-368C-47E4-9A5A-35E28EDB1DEC}"/>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0404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28E2-D54C-4FBC-B5C8-EFB8D42725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087686-0AD3-4681-B26E-F882161B3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5F1CFE-AFEC-4AB9-926B-1581C06C7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AC629-1041-4A3E-AF30-E92C3F653A9A}"/>
              </a:ext>
            </a:extLst>
          </p:cNvPr>
          <p:cNvSpPr>
            <a:spLocks noGrp="1"/>
          </p:cNvSpPr>
          <p:nvPr>
            <p:ph type="dt" sz="half" idx="10"/>
          </p:nvPr>
        </p:nvSpPr>
        <p:spPr/>
        <p:txBody>
          <a:bodyPr/>
          <a:lstStyle/>
          <a:p>
            <a:fld id="{BB5D0879-4189-456B-9047-7944D407A430}" type="datetime1">
              <a:rPr lang="en-US" smtClean="0"/>
              <a:t>11/27/2023</a:t>
            </a:fld>
            <a:endParaRPr lang="en-US"/>
          </a:p>
        </p:txBody>
      </p:sp>
      <p:sp>
        <p:nvSpPr>
          <p:cNvPr id="6" name="Footer Placeholder 5">
            <a:extLst>
              <a:ext uri="{FF2B5EF4-FFF2-40B4-BE49-F238E27FC236}">
                <a16:creationId xmlns:a16="http://schemas.microsoft.com/office/drawing/2014/main" id="{7494C5DE-07C9-4FE6-A373-9F1C4D2E3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0E944-8BCE-42AA-9E00-E8F6597F73F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170872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C179-CE88-4B62-BD7F-89F19B73F9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C87B-184E-4A63-90AE-CCE225808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DD085-8CC0-4D9F-BA3F-08E4BCB7B8A1}"/>
              </a:ext>
            </a:extLst>
          </p:cNvPr>
          <p:cNvSpPr>
            <a:spLocks noGrp="1"/>
          </p:cNvSpPr>
          <p:nvPr>
            <p:ph type="dt" sz="half" idx="10"/>
          </p:nvPr>
        </p:nvSpPr>
        <p:spPr/>
        <p:txBody>
          <a:bodyPr/>
          <a:lstStyle/>
          <a:p>
            <a:fld id="{2386200F-3EFD-4BB3-832C-BB2BEA53A0EF}" type="datetime1">
              <a:rPr lang="en-US" smtClean="0"/>
              <a:t>11/27/2023</a:t>
            </a:fld>
            <a:endParaRPr lang="en-US"/>
          </a:p>
        </p:txBody>
      </p:sp>
      <p:sp>
        <p:nvSpPr>
          <p:cNvPr id="5" name="Footer Placeholder 4">
            <a:extLst>
              <a:ext uri="{FF2B5EF4-FFF2-40B4-BE49-F238E27FC236}">
                <a16:creationId xmlns:a16="http://schemas.microsoft.com/office/drawing/2014/main" id="{AFBD558A-1B0C-43C4-A606-BB917E16A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BE953-984C-4D87-97D4-CA843E5DEBE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8807510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EF6814-7956-4C7B-A288-5280C1D06C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1AF103-6A58-41AD-8FDB-0888C48AC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B2CB4-DE57-4306-AB82-5F9DCEE7BDF9}"/>
              </a:ext>
            </a:extLst>
          </p:cNvPr>
          <p:cNvSpPr>
            <a:spLocks noGrp="1"/>
          </p:cNvSpPr>
          <p:nvPr>
            <p:ph type="dt" sz="half" idx="10"/>
          </p:nvPr>
        </p:nvSpPr>
        <p:spPr/>
        <p:txBody>
          <a:bodyPr/>
          <a:lstStyle/>
          <a:p>
            <a:fld id="{D17822A2-1532-4F2C-8871-A03A9532E9F8}" type="datetime1">
              <a:rPr lang="en-US" smtClean="0"/>
              <a:t>11/27/2023</a:t>
            </a:fld>
            <a:endParaRPr lang="en-US"/>
          </a:p>
        </p:txBody>
      </p:sp>
      <p:sp>
        <p:nvSpPr>
          <p:cNvPr id="5" name="Footer Placeholder 4">
            <a:extLst>
              <a:ext uri="{FF2B5EF4-FFF2-40B4-BE49-F238E27FC236}">
                <a16:creationId xmlns:a16="http://schemas.microsoft.com/office/drawing/2014/main" id="{1BCFA18D-212A-4B24-9B1C-BB325D504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C6702-A63E-49C1-BF10-4A42657B343F}"/>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46354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5B22-D5F1-42D7-877B-EC8915A186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4424878-FE56-4102-B106-6319F2A9B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8E69823-39BD-4329-AC77-CA4CB4F0DE99}"/>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5" name="Footer Placeholder 4">
            <a:extLst>
              <a:ext uri="{FF2B5EF4-FFF2-40B4-BE49-F238E27FC236}">
                <a16:creationId xmlns:a16="http://schemas.microsoft.com/office/drawing/2014/main" id="{9CDA6315-EFA1-41E9-AC48-A4B2E67AD2B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DA476E8-BB22-4061-BAA6-85015B6CD730}"/>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7857637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678A-1253-4B09-8E09-25955FFA455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1433E8E-72A3-4C92-A5C9-1D8DAB348B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F476A3-191B-4D3C-BAA2-C7039FBCBD7D}"/>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5" name="Footer Placeholder 4">
            <a:extLst>
              <a:ext uri="{FF2B5EF4-FFF2-40B4-BE49-F238E27FC236}">
                <a16:creationId xmlns:a16="http://schemas.microsoft.com/office/drawing/2014/main" id="{4DBA884F-6A42-4D6C-A35B-46F946EF07F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C3B00B-9EFC-4861-BFC9-30A443F284C2}"/>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7790060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00431-5AE2-4FB2-97AC-99B386714B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81370F1-D374-4F8D-AF90-187DF8416E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9189AA-83E7-41BD-A8FE-75196FE67C1A}"/>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5" name="Footer Placeholder 4">
            <a:extLst>
              <a:ext uri="{FF2B5EF4-FFF2-40B4-BE49-F238E27FC236}">
                <a16:creationId xmlns:a16="http://schemas.microsoft.com/office/drawing/2014/main" id="{584F54DA-73DF-4649-89B2-8A0C19A2488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B07BD4-265B-45B2-BC4A-A2D7BB5C6CD1}"/>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682642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8B61-27CB-41A7-9744-8BD908CCCB4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5EAF2E2-4612-4153-925A-391D67D928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A068C87-BB50-4C98-A3BE-9A685117AB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4F3324D-01A8-4BA9-BAEE-200CF0ED1CC7}"/>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6" name="Footer Placeholder 5">
            <a:extLst>
              <a:ext uri="{FF2B5EF4-FFF2-40B4-BE49-F238E27FC236}">
                <a16:creationId xmlns:a16="http://schemas.microsoft.com/office/drawing/2014/main" id="{9EE95C96-59ED-4C3D-994D-F7CD4E2F9E2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D3E195A-3AF3-4577-910F-3EA09575B7A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8734057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D544-50BC-41F8-B333-D793F5C9F90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60C0F33-9777-4E90-BBFA-7834FF3142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57D89A-A557-4624-AA4E-50D4EEBDEC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F47CC56-C468-4D3A-B8C5-D0BCD7D425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2D9E0F-8073-4985-87CD-E23B21A9A1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F6FB8CC-4F1E-41D9-947F-91675AA1E533}"/>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8" name="Footer Placeholder 7">
            <a:extLst>
              <a:ext uri="{FF2B5EF4-FFF2-40B4-BE49-F238E27FC236}">
                <a16:creationId xmlns:a16="http://schemas.microsoft.com/office/drawing/2014/main" id="{71810AAE-C549-45B2-9828-4DA00EC446D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410006D-3C76-477B-8C63-9F36D3919E4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9654315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4B2F-B39F-47C6-9F6E-AEF88F28A2C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DF0C775-8E0E-4145-83B6-4F11525FD19C}"/>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4" name="Footer Placeholder 3">
            <a:extLst>
              <a:ext uri="{FF2B5EF4-FFF2-40B4-BE49-F238E27FC236}">
                <a16:creationId xmlns:a16="http://schemas.microsoft.com/office/drawing/2014/main" id="{C96C61FF-8BF6-4900-AC17-2C8261CBD88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D9683DB-F8C4-4F1E-AFE6-4AF7DE2B32A3}"/>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8563784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2662E6-AD0C-4BAF-8358-6D2AA43D7E61}"/>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3" name="Footer Placeholder 2">
            <a:extLst>
              <a:ext uri="{FF2B5EF4-FFF2-40B4-BE49-F238E27FC236}">
                <a16:creationId xmlns:a16="http://schemas.microsoft.com/office/drawing/2014/main" id="{1D09E470-4B0A-4919-B141-EF5C9F7C347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12BEC89-F681-4BD9-BBF1-C95B91A19765}"/>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6346985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DBBB-E0D5-4F80-997E-FD06F15BE5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E7A543D-E04C-49DB-81FE-E1A58522E8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B9DFB8C-5EE7-4EB5-BF74-40D775D18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4CDCDD-882F-45BC-9CD3-09B473D215F1}"/>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6" name="Footer Placeholder 5">
            <a:extLst>
              <a:ext uri="{FF2B5EF4-FFF2-40B4-BE49-F238E27FC236}">
                <a16:creationId xmlns:a16="http://schemas.microsoft.com/office/drawing/2014/main" id="{F46DFEE8-86FF-425F-84C9-D5D659ACC03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9DBCE94-C344-4061-822E-4DF068FA20A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5129492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2D0E-54F7-41B1-9736-793861F9E4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1992EC0-7E56-48E4-9F9B-02C58AA51F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46F897-04BE-4408-A29E-81B0800EB1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6CC8E-A9C7-423F-872A-18F9946617DF}"/>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6" name="Footer Placeholder 5">
            <a:extLst>
              <a:ext uri="{FF2B5EF4-FFF2-40B4-BE49-F238E27FC236}">
                <a16:creationId xmlns:a16="http://schemas.microsoft.com/office/drawing/2014/main" id="{2DFAE0FF-2769-40D0-98CA-1BF55F028B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EFF12B5-8B43-4B99-A303-7E88A68C8679}"/>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24500248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38528-972C-4D64-9BE8-3DF01C1928F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6E1F4DE-E80D-4EC9-97FE-B054051828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7D2B01-9D29-48CF-944F-E040DE0C8529}"/>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5" name="Footer Placeholder 4">
            <a:extLst>
              <a:ext uri="{FF2B5EF4-FFF2-40B4-BE49-F238E27FC236}">
                <a16:creationId xmlns:a16="http://schemas.microsoft.com/office/drawing/2014/main" id="{ED6C9314-A7E5-497D-9F1E-418ACA075C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E1F953-869F-4F41-B9F5-6E324D5D6F64}"/>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5581135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552E2A-4467-4D59-8A04-6C212225A7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1B47A37-DB4D-4E1A-9D57-85D170BACD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950660-D404-452F-B564-1161D948510B}"/>
              </a:ext>
            </a:extLst>
          </p:cNvPr>
          <p:cNvSpPr>
            <a:spLocks noGrp="1"/>
          </p:cNvSpPr>
          <p:nvPr>
            <p:ph type="dt" sz="half" idx="10"/>
          </p:nvPr>
        </p:nvSpPr>
        <p:spPr/>
        <p:txBody>
          <a:bodyPr/>
          <a:lstStyle/>
          <a:p>
            <a:fld id="{76663069-30E3-40EC-846D-BFF37F135963}" type="datetimeFigureOut">
              <a:rPr lang="en-IN" smtClean="0"/>
              <a:t>27-11-2023</a:t>
            </a:fld>
            <a:endParaRPr lang="en-IN"/>
          </a:p>
        </p:txBody>
      </p:sp>
      <p:sp>
        <p:nvSpPr>
          <p:cNvPr id="5" name="Footer Placeholder 4">
            <a:extLst>
              <a:ext uri="{FF2B5EF4-FFF2-40B4-BE49-F238E27FC236}">
                <a16:creationId xmlns:a16="http://schemas.microsoft.com/office/drawing/2014/main" id="{812ABF9D-B7B1-4D9F-89FD-70F0E07F342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00A3F67-9408-4460-8562-2A0AB8704D1B}"/>
              </a:ext>
            </a:extLst>
          </p:cNvPr>
          <p:cNvSpPr>
            <a:spLocks noGrp="1"/>
          </p:cNvSpPr>
          <p:nvPr>
            <p:ph type="sldNum" sz="quarter" idx="12"/>
          </p:nvPr>
        </p:nvSpPr>
        <p:spPr/>
        <p:txBody>
          <a:bodyPr/>
          <a:lstStyle/>
          <a:p>
            <a:fld id="{0A362A01-F3B5-4124-9894-EE23284197E1}" type="slidenum">
              <a:rPr lang="en-IN" smtClean="0"/>
              <a:t>‹#›</a:t>
            </a:fld>
            <a:endParaRPr lang="en-IN"/>
          </a:p>
        </p:txBody>
      </p:sp>
    </p:spTree>
    <p:extLst>
      <p:ext uri="{BB962C8B-B14F-4D97-AF65-F5344CB8AC3E}">
        <p14:creationId xmlns:p14="http://schemas.microsoft.com/office/powerpoint/2010/main" val="340270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90C1D-25B1-4342-924F-2533B60E8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EB0066-7FC3-41DF-890B-BB0ABF93B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C7112-9BBF-49A3-8AA7-BEDD43ED6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A0D52-3911-4530-B089-24558289EECE}" type="datetimeFigureOut">
              <a:rPr lang="en-US" smtClean="0"/>
              <a:t>11/27/2023</a:t>
            </a:fld>
            <a:endParaRPr lang="en-US"/>
          </a:p>
        </p:txBody>
      </p:sp>
      <p:sp>
        <p:nvSpPr>
          <p:cNvPr id="5" name="Footer Placeholder 4">
            <a:extLst>
              <a:ext uri="{FF2B5EF4-FFF2-40B4-BE49-F238E27FC236}">
                <a16:creationId xmlns:a16="http://schemas.microsoft.com/office/drawing/2014/main" id="{4276A64E-41F5-4C79-917D-B8DBA5348B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C93BDF-E109-4D4D-83AB-BAD219F1EE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38FEB5-CE95-4CB6-B3CA-A95ADFE75709}" type="slidenum">
              <a:rPr lang="en-US" smtClean="0"/>
              <a:t>‹#›</a:t>
            </a:fld>
            <a:endParaRPr lang="en-US"/>
          </a:p>
        </p:txBody>
      </p:sp>
    </p:spTree>
    <p:extLst>
      <p:ext uri="{BB962C8B-B14F-4D97-AF65-F5344CB8AC3E}">
        <p14:creationId xmlns:p14="http://schemas.microsoft.com/office/powerpoint/2010/main" val="3715007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5D06-A0A5-4FA3-A076-FE5E97590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D4EF2-6990-452E-9914-696EAC5489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C0093-111E-450E-A803-F35843520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48907-DA98-4B2D-BAEA-E7D0ACB02C50}" type="datetime1">
              <a:rPr lang="en-US" smtClean="0"/>
              <a:t>11/27/2023</a:t>
            </a:fld>
            <a:endParaRPr lang="en-US"/>
          </a:p>
        </p:txBody>
      </p:sp>
      <p:sp>
        <p:nvSpPr>
          <p:cNvPr id="5" name="Footer Placeholder 4">
            <a:extLst>
              <a:ext uri="{FF2B5EF4-FFF2-40B4-BE49-F238E27FC236}">
                <a16:creationId xmlns:a16="http://schemas.microsoft.com/office/drawing/2014/main" id="{2648BC4C-2B2E-490F-B543-0FCA87103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E85EE9-B0E8-456F-B7D9-6411EB867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A61E6-611B-4902-B9F8-C0D4FE5E8075}" type="slidenum">
              <a:rPr lang="en-US" smtClean="0"/>
              <a:t>‹#›</a:t>
            </a:fld>
            <a:endParaRPr lang="en-US"/>
          </a:p>
        </p:txBody>
      </p:sp>
    </p:spTree>
    <p:extLst>
      <p:ext uri="{BB962C8B-B14F-4D97-AF65-F5344CB8AC3E}">
        <p14:creationId xmlns:p14="http://schemas.microsoft.com/office/powerpoint/2010/main" val="2731820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5D06-A0A5-4FA3-A076-FE5E97590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D4EF2-6990-452E-9914-696EAC5489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C0093-111E-450E-A803-F35843520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48907-DA98-4B2D-BAEA-E7D0ACB02C50}" type="datetime1">
              <a:rPr lang="en-US" smtClean="0"/>
              <a:t>11/27/2023</a:t>
            </a:fld>
            <a:endParaRPr lang="en-US"/>
          </a:p>
        </p:txBody>
      </p:sp>
      <p:sp>
        <p:nvSpPr>
          <p:cNvPr id="5" name="Footer Placeholder 4">
            <a:extLst>
              <a:ext uri="{FF2B5EF4-FFF2-40B4-BE49-F238E27FC236}">
                <a16:creationId xmlns:a16="http://schemas.microsoft.com/office/drawing/2014/main" id="{2648BC4C-2B2E-490F-B543-0FCA87103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E85EE9-B0E8-456F-B7D9-6411EB867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A61E6-611B-4902-B9F8-C0D4FE5E8075}" type="slidenum">
              <a:rPr lang="en-US" smtClean="0"/>
              <a:t>‹#›</a:t>
            </a:fld>
            <a:endParaRPr lang="en-US"/>
          </a:p>
        </p:txBody>
      </p:sp>
    </p:spTree>
    <p:extLst>
      <p:ext uri="{BB962C8B-B14F-4D97-AF65-F5344CB8AC3E}">
        <p14:creationId xmlns:p14="http://schemas.microsoft.com/office/powerpoint/2010/main" val="7042790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92B9D1-BC2F-4765-813E-ED9F5CAC4D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9E50BA3-0DDD-48CD-99AD-7DBF624D67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BDF9FC6-502D-448A-8D23-60C4083D21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63069-30E3-40EC-846D-BFF37F135963}" type="datetimeFigureOut">
              <a:rPr lang="en-IN" smtClean="0"/>
              <a:t>27-11-2023</a:t>
            </a:fld>
            <a:endParaRPr lang="en-IN"/>
          </a:p>
        </p:txBody>
      </p:sp>
      <p:sp>
        <p:nvSpPr>
          <p:cNvPr id="5" name="Footer Placeholder 4">
            <a:extLst>
              <a:ext uri="{FF2B5EF4-FFF2-40B4-BE49-F238E27FC236}">
                <a16:creationId xmlns:a16="http://schemas.microsoft.com/office/drawing/2014/main" id="{8F3C1600-422F-4F86-B67E-8B8FFB9AE6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7F8147C-40F7-4597-8F5F-9C44294A55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362A01-F3B5-4124-9894-EE23284197E1}" type="slidenum">
              <a:rPr lang="en-IN" smtClean="0"/>
              <a:t>‹#›</a:t>
            </a:fld>
            <a:endParaRPr lang="en-IN"/>
          </a:p>
        </p:txBody>
      </p:sp>
    </p:spTree>
    <p:extLst>
      <p:ext uri="{BB962C8B-B14F-4D97-AF65-F5344CB8AC3E}">
        <p14:creationId xmlns:p14="http://schemas.microsoft.com/office/powerpoint/2010/main" val="19536524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mailto:ankur.jain@iimrohtak.ac.i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3" Type="http://schemas.openxmlformats.org/officeDocument/2006/relationships/hyperlink" Target="mailto:ankur.jain@iimrohtak.ac.in" TargetMode="External"/><Relationship Id="rId2" Type="http://schemas.openxmlformats.org/officeDocument/2006/relationships/image" Target="../media/image41.jpe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2" descr="Document, Paper, Business, Chart, Graph, Marketing">
            <a:extLst>
              <a:ext uri="{FF2B5EF4-FFF2-40B4-BE49-F238E27FC236}">
                <a16:creationId xmlns:a16="http://schemas.microsoft.com/office/drawing/2014/main" id="{A3655980-E00A-4935-A7E9-E9CC4C497E7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6655" b="494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C82537-3680-4D0B-9D45-C1FCDD13BA91}"/>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2400" dirty="0">
                <a:solidFill>
                  <a:schemeClr val="tx1">
                    <a:lumMod val="85000"/>
                    <a:lumOff val="15000"/>
                  </a:schemeClr>
                </a:solidFill>
              </a:rPr>
              <a:t>Learning &amp; Development Metrics </a:t>
            </a:r>
            <a:br>
              <a:rPr lang="en-US" sz="2400" b="0" dirty="0">
                <a:solidFill>
                  <a:schemeClr val="tx1">
                    <a:lumMod val="85000"/>
                    <a:lumOff val="15000"/>
                  </a:schemeClr>
                </a:solidFill>
              </a:rPr>
            </a:br>
            <a:r>
              <a:rPr lang="en-US" sz="2400" b="0" dirty="0">
                <a:solidFill>
                  <a:schemeClr val="tx1">
                    <a:lumMod val="85000"/>
                    <a:lumOff val="15000"/>
                  </a:schemeClr>
                </a:solidFill>
              </a:rPr>
              <a:t> Ankur Jain </a:t>
            </a:r>
            <a:r>
              <a:rPr lang="en-US" sz="2400" b="0" dirty="0">
                <a:solidFill>
                  <a:schemeClr val="accent1">
                    <a:lumMod val="75000"/>
                  </a:schemeClr>
                </a:solidFill>
              </a:rPr>
              <a:t>(</a:t>
            </a:r>
            <a:r>
              <a:rPr lang="en-US" sz="2400" b="0" dirty="0">
                <a:solidFill>
                  <a:schemeClr val="accent1">
                    <a:lumMod val="75000"/>
                  </a:schemeClr>
                </a:solidFill>
                <a:hlinkClick r:id="rId4">
                  <a:extLst>
                    <a:ext uri="{A12FA001-AC4F-418D-AE19-62706E023703}">
                      <ahyp:hlinkClr xmlns:ahyp="http://schemas.microsoft.com/office/drawing/2018/hyperlinkcolor" val="tx"/>
                    </a:ext>
                  </a:extLst>
                </a:hlinkClick>
              </a:rPr>
              <a:t>ankur.jain@iimrohtak.ac.in</a:t>
            </a:r>
            <a:r>
              <a:rPr lang="en-US" sz="2400" b="0" dirty="0">
                <a:solidFill>
                  <a:schemeClr val="accent1">
                    <a:lumMod val="75000"/>
                  </a:schemeClr>
                </a:solidFill>
              </a:rPr>
              <a:t>)  </a:t>
            </a:r>
          </a:p>
        </p:txBody>
      </p:sp>
      <p:cxnSp>
        <p:nvCxnSpPr>
          <p:cNvPr id="74" name="Straight Connector 7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DC65F5F-4623-4A9E-9228-0A027DC606C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FFFFFF"/>
                </a:solidFill>
                <a:effectLst/>
                <a:uLnTx/>
                <a:uFillTx/>
                <a:latin typeface="Tw Cen MT" panose="020B0602020104020603" pitchFamily="34" charset="0"/>
              </a:rPr>
              <a:pPr marL="0" marR="0" lvl="0" indent="0" algn="r" defTabSz="4572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srgbClr val="FFFFFF"/>
              </a:solidFill>
              <a:effectLst/>
              <a:uLnTx/>
              <a:uFillTx/>
              <a:latin typeface="Tw Cen MT" panose="020B0602020104020603" pitchFamily="34" charset="0"/>
            </a:endParaRPr>
          </a:p>
        </p:txBody>
      </p:sp>
    </p:spTree>
    <p:extLst>
      <p:ext uri="{BB962C8B-B14F-4D97-AF65-F5344CB8AC3E}">
        <p14:creationId xmlns:p14="http://schemas.microsoft.com/office/powerpoint/2010/main" val="903758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lkboard, Blackboard, Chalk, Board">
            <a:extLst>
              <a:ext uri="{FF2B5EF4-FFF2-40B4-BE49-F238E27FC236}">
                <a16:creationId xmlns:a16="http://schemas.microsoft.com/office/drawing/2014/main" id="{F47D67F3-2338-4114-8170-D7F4F2688C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21" b="899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1BA88DF5-6025-4E49-880C-A0AC3FB8F8C6}"/>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07882FF0-232C-45BB-8403-FF52A14BF831}" type="datetime1">
              <a:rPr lang="en-US">
                <a:solidFill>
                  <a:srgbClr val="FFFFFF"/>
                </a:solidFill>
              </a:rPr>
              <a:pPr>
                <a:spcAft>
                  <a:spcPts val="600"/>
                </a:spcAft>
              </a:pPr>
              <a:t>11/27/2023</a:t>
            </a:fld>
            <a:endParaRPr lang="en-US">
              <a:solidFill>
                <a:srgbClr val="FFFFFF"/>
              </a:solidFill>
            </a:endParaRPr>
          </a:p>
        </p:txBody>
      </p:sp>
      <p:sp>
        <p:nvSpPr>
          <p:cNvPr id="5" name="Slide Number Placeholder 4">
            <a:extLst>
              <a:ext uri="{FF2B5EF4-FFF2-40B4-BE49-F238E27FC236}">
                <a16:creationId xmlns:a16="http://schemas.microsoft.com/office/drawing/2014/main" id="{A3A1D03C-03A5-4F2F-8D70-2C881910420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11C3CEC-429A-49BD-B456-62118C921087}" type="slidenum">
              <a:rPr lang="en-US">
                <a:solidFill>
                  <a:srgbClr val="FFFFFF"/>
                </a:solidFill>
              </a:rPr>
              <a:pPr>
                <a:spcAft>
                  <a:spcPts val="600"/>
                </a:spcAft>
              </a:pPr>
              <a:t>2</a:t>
            </a:fld>
            <a:endParaRPr lang="en-US">
              <a:solidFill>
                <a:srgbClr val="FFFFFF"/>
              </a:solidFill>
            </a:endParaRPr>
          </a:p>
        </p:txBody>
      </p:sp>
      <p:sp>
        <p:nvSpPr>
          <p:cNvPr id="10" name="Title 1">
            <a:extLst>
              <a:ext uri="{FF2B5EF4-FFF2-40B4-BE49-F238E27FC236}">
                <a16:creationId xmlns:a16="http://schemas.microsoft.com/office/drawing/2014/main" id="{4AFF62F8-310E-48C5-9784-C5CCC2B2D98A}"/>
              </a:ext>
            </a:extLst>
          </p:cNvPr>
          <p:cNvSpPr txBox="1">
            <a:spLocks/>
          </p:cNvSpPr>
          <p:nvPr/>
        </p:nvSpPr>
        <p:spPr>
          <a:xfrm>
            <a:off x="2862470" y="2451652"/>
            <a:ext cx="6356073" cy="1172137"/>
          </a:xfrm>
          <a:prstGeom prst="round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solidFill>
                  <a:schemeClr val="bg1"/>
                </a:solidFill>
                <a:latin typeface="Tw Cen MT" panose="020B0602020104020603" pitchFamily="34" charset="0"/>
              </a:rPr>
              <a:t>The teacher of the class is not the only teacher in the class. </a:t>
            </a:r>
          </a:p>
        </p:txBody>
      </p:sp>
    </p:spTree>
    <p:extLst>
      <p:ext uri="{BB962C8B-B14F-4D97-AF65-F5344CB8AC3E}">
        <p14:creationId xmlns:p14="http://schemas.microsoft.com/office/powerpoint/2010/main" val="421810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6E87-4E82-4B3B-957C-098571A6F77C}"/>
              </a:ext>
            </a:extLst>
          </p:cNvPr>
          <p:cNvSpPr>
            <a:spLocks noGrp="1"/>
          </p:cNvSpPr>
          <p:nvPr>
            <p:ph type="title"/>
          </p:nvPr>
        </p:nvSpPr>
        <p:spPr/>
        <p:txBody>
          <a:bodyPr>
            <a:normAutofit/>
          </a:bodyPr>
          <a:lstStyle/>
          <a:p>
            <a:pPr algn="ctr"/>
            <a:r>
              <a:rPr lang="en-US" sz="4000" b="1" dirty="0">
                <a:solidFill>
                  <a:schemeClr val="bg2">
                    <a:lumMod val="50000"/>
                  </a:schemeClr>
                </a:solidFill>
                <a:latin typeface="Tw Cen MT" panose="020B0602020104020603" pitchFamily="34" charset="0"/>
              </a:rPr>
              <a:t>LEARNING OBJECTIVE </a:t>
            </a:r>
          </a:p>
        </p:txBody>
      </p:sp>
      <p:sp>
        <p:nvSpPr>
          <p:cNvPr id="3" name="Content Placeholder 2">
            <a:extLst>
              <a:ext uri="{FF2B5EF4-FFF2-40B4-BE49-F238E27FC236}">
                <a16:creationId xmlns:a16="http://schemas.microsoft.com/office/drawing/2014/main" id="{F5D4A6A2-7E75-4885-BC6F-F24512211169}"/>
              </a:ext>
            </a:extLst>
          </p:cNvPr>
          <p:cNvSpPr>
            <a:spLocks noGrp="1"/>
          </p:cNvSpPr>
          <p:nvPr>
            <p:ph idx="1"/>
          </p:nvPr>
        </p:nvSpPr>
        <p:spPr>
          <a:xfrm>
            <a:off x="638955" y="2719970"/>
            <a:ext cx="10914089" cy="633335"/>
          </a:xfrm>
        </p:spPr>
        <p:txBody>
          <a:bodyPr>
            <a:noAutofit/>
          </a:bodyPr>
          <a:lstStyle/>
          <a:p>
            <a:pPr marL="0" indent="0" algn="ctr">
              <a:buNone/>
            </a:pPr>
            <a:r>
              <a:rPr lang="en-US" sz="3200" dirty="0">
                <a:solidFill>
                  <a:schemeClr val="accent1"/>
                </a:solidFill>
                <a:latin typeface="Tw Cen MT" panose="020B0602020104020603" pitchFamily="34" charset="0"/>
              </a:rPr>
              <a:t>Critically evaluate L&amp;D activities in our organizations using data</a:t>
            </a:r>
          </a:p>
        </p:txBody>
      </p:sp>
      <p:sp>
        <p:nvSpPr>
          <p:cNvPr id="8" name="AutoShape 8" descr="Classroom free icon">
            <a:extLst>
              <a:ext uri="{FF2B5EF4-FFF2-40B4-BE49-F238E27FC236}">
                <a16:creationId xmlns:a16="http://schemas.microsoft.com/office/drawing/2014/main" id="{2E5D1FAA-4D34-401A-8B88-8278CD9633E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Slide Number Placeholder 4">
            <a:extLst>
              <a:ext uri="{FF2B5EF4-FFF2-40B4-BE49-F238E27FC236}">
                <a16:creationId xmlns:a16="http://schemas.microsoft.com/office/drawing/2014/main" id="{9B5A4C32-6942-4E5F-96DF-C9BA075CA491}"/>
              </a:ext>
            </a:extLst>
          </p:cNvPr>
          <p:cNvSpPr>
            <a:spLocks noGrp="1"/>
          </p:cNvSpPr>
          <p:nvPr>
            <p:ph type="sldNum" sz="quarter" idx="12"/>
          </p:nvPr>
        </p:nvSpPr>
        <p:spPr/>
        <p:txBody>
          <a:bodyPr/>
          <a:lstStyle/>
          <a:p>
            <a:fld id="{D70A61E6-611B-4902-B9F8-C0D4FE5E8075}" type="slidenum">
              <a:rPr lang="en-US" smtClean="0"/>
              <a:t>3</a:t>
            </a:fld>
            <a:endParaRPr lang="en-US"/>
          </a:p>
        </p:txBody>
      </p:sp>
    </p:spTree>
    <p:extLst>
      <p:ext uri="{BB962C8B-B14F-4D97-AF65-F5344CB8AC3E}">
        <p14:creationId xmlns:p14="http://schemas.microsoft.com/office/powerpoint/2010/main" val="162405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52872-B133-482E-9AEA-3FB4D07F7031}"/>
              </a:ext>
            </a:extLst>
          </p:cNvPr>
          <p:cNvSpPr>
            <a:spLocks noGrp="1"/>
          </p:cNvSpPr>
          <p:nvPr>
            <p:ph type="title"/>
          </p:nvPr>
        </p:nvSpPr>
        <p:spPr>
          <a:xfrm>
            <a:off x="220133" y="2649956"/>
            <a:ext cx="11751734" cy="921884"/>
          </a:xfrm>
        </p:spPr>
        <p:txBody>
          <a:bodyPr>
            <a:normAutofit fontScale="90000"/>
          </a:bodyPr>
          <a:lstStyle/>
          <a:p>
            <a:r>
              <a:rPr lang="en-US" b="0" dirty="0"/>
              <a:t>How do you approach L&amp;D activities in your organizations?</a:t>
            </a:r>
          </a:p>
        </p:txBody>
      </p:sp>
    </p:spTree>
    <p:extLst>
      <p:ext uri="{BB962C8B-B14F-4D97-AF65-F5344CB8AC3E}">
        <p14:creationId xmlns:p14="http://schemas.microsoft.com/office/powerpoint/2010/main" val="150938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9DC69-AA10-4F4C-AE4A-51270D054163}"/>
              </a:ext>
            </a:extLst>
          </p:cNvPr>
          <p:cNvSpPr>
            <a:spLocks noGrp="1"/>
          </p:cNvSpPr>
          <p:nvPr>
            <p:ph type="title"/>
          </p:nvPr>
        </p:nvSpPr>
        <p:spPr>
          <a:xfrm>
            <a:off x="241449" y="1597445"/>
            <a:ext cx="10515600" cy="649571"/>
          </a:xfrm>
        </p:spPr>
        <p:txBody>
          <a:bodyPr>
            <a:normAutofit/>
          </a:bodyPr>
          <a:lstStyle/>
          <a:p>
            <a:r>
              <a:rPr lang="en-US" sz="3200" dirty="0"/>
              <a:t>Statistics about Millennials</a:t>
            </a:r>
            <a:endParaRPr lang="en-IN" sz="3200" dirty="0"/>
          </a:p>
        </p:txBody>
      </p:sp>
      <p:sp>
        <p:nvSpPr>
          <p:cNvPr id="3" name="Content Placeholder 2">
            <a:extLst>
              <a:ext uri="{FF2B5EF4-FFF2-40B4-BE49-F238E27FC236}">
                <a16:creationId xmlns:a16="http://schemas.microsoft.com/office/drawing/2014/main" id="{167CE053-60A6-4CC3-AE4F-40B5CE23236B}"/>
              </a:ext>
            </a:extLst>
          </p:cNvPr>
          <p:cNvSpPr>
            <a:spLocks noGrp="1"/>
          </p:cNvSpPr>
          <p:nvPr>
            <p:ph idx="1"/>
          </p:nvPr>
        </p:nvSpPr>
        <p:spPr>
          <a:xfrm>
            <a:off x="838200" y="2324135"/>
            <a:ext cx="4318498" cy="1730070"/>
          </a:xfrm>
        </p:spPr>
        <p:txBody>
          <a:bodyPr>
            <a:normAutofit/>
          </a:bodyPr>
          <a:lstStyle/>
          <a:p>
            <a:pPr marL="0" indent="0" algn="ctr">
              <a:buNone/>
            </a:pPr>
            <a:r>
              <a:rPr lang="en-US" sz="3500" b="1" dirty="0">
                <a:solidFill>
                  <a:srgbClr val="FF0000"/>
                </a:solidFill>
              </a:rPr>
              <a:t>21% </a:t>
            </a:r>
          </a:p>
          <a:p>
            <a:pPr marL="0" indent="0" algn="ctr">
              <a:buNone/>
            </a:pPr>
            <a:r>
              <a:rPr lang="en-US" sz="2200" dirty="0"/>
              <a:t>Changed  jobs within the last year</a:t>
            </a:r>
          </a:p>
          <a:p>
            <a:pPr marL="0" indent="0" algn="ctr">
              <a:buNone/>
            </a:pPr>
            <a:r>
              <a:rPr lang="en-US" sz="2200" dirty="0"/>
              <a:t>(3 times non-millennials)</a:t>
            </a:r>
            <a:endParaRPr lang="en-IN" sz="2200" dirty="0"/>
          </a:p>
        </p:txBody>
      </p:sp>
      <p:sp>
        <p:nvSpPr>
          <p:cNvPr id="4" name="Date Placeholder 3">
            <a:extLst>
              <a:ext uri="{FF2B5EF4-FFF2-40B4-BE49-F238E27FC236}">
                <a16:creationId xmlns:a16="http://schemas.microsoft.com/office/drawing/2014/main" id="{1633BF74-7E34-477A-AB5D-E054B4BCE5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882FF0-232C-45BB-8403-FF52A14BF831}" type="datetime1">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11/27/2023</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Slide Number Placeholder 4">
            <a:extLst>
              <a:ext uri="{FF2B5EF4-FFF2-40B4-BE49-F238E27FC236}">
                <a16:creationId xmlns:a16="http://schemas.microsoft.com/office/drawing/2014/main" id="{61A2E649-C379-488E-966E-42260C5A43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C3CEC-429A-49BD-B456-62118C921087}"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7" name="Content Placeholder 2">
            <a:extLst>
              <a:ext uri="{FF2B5EF4-FFF2-40B4-BE49-F238E27FC236}">
                <a16:creationId xmlns:a16="http://schemas.microsoft.com/office/drawing/2014/main" id="{4508A26B-63D3-46AD-BF88-DE1070DFECD9}"/>
              </a:ext>
            </a:extLst>
          </p:cNvPr>
          <p:cNvSpPr txBox="1">
            <a:spLocks/>
          </p:cNvSpPr>
          <p:nvPr/>
        </p:nvSpPr>
        <p:spPr>
          <a:xfrm>
            <a:off x="6046883" y="2191934"/>
            <a:ext cx="5127433" cy="1862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rgbClr val="FF0000"/>
                </a:solidFill>
                <a:effectLst/>
                <a:uLnTx/>
                <a:uFillTx/>
                <a:latin typeface="Tw Cen MT" panose="020B0602020104020603" pitchFamily="34" charset="0"/>
              </a:rPr>
              <a:t>60%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Open to new job opportunities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(15 percent pts higher than non-millennials)</a:t>
            </a:r>
            <a:endParaRPr kumimoji="0" lang="en-IN"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9" name="Title 1">
            <a:extLst>
              <a:ext uri="{FF2B5EF4-FFF2-40B4-BE49-F238E27FC236}">
                <a16:creationId xmlns:a16="http://schemas.microsoft.com/office/drawing/2014/main" id="{871934A7-481E-4B86-82F3-EDC9D512224D}"/>
              </a:ext>
            </a:extLst>
          </p:cNvPr>
          <p:cNvSpPr txBox="1">
            <a:spLocks/>
          </p:cNvSpPr>
          <p:nvPr/>
        </p:nvSpPr>
        <p:spPr>
          <a:xfrm>
            <a:off x="394771" y="247433"/>
            <a:ext cx="1140245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w Cen MT" panose="020B0602020104020603" pitchFamily="34" charset="0"/>
              </a:rPr>
              <a:t>Why should organizations invest in L&amp;D of employees?</a:t>
            </a:r>
            <a:endParaRPr kumimoji="0" lang="en-IN" sz="40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12" name="Content Placeholder 2">
            <a:extLst>
              <a:ext uri="{FF2B5EF4-FFF2-40B4-BE49-F238E27FC236}">
                <a16:creationId xmlns:a16="http://schemas.microsoft.com/office/drawing/2014/main" id="{8E1EA1E1-16DE-422B-A4F0-6A4B5E669706}"/>
              </a:ext>
            </a:extLst>
          </p:cNvPr>
          <p:cNvSpPr txBox="1">
            <a:spLocks/>
          </p:cNvSpPr>
          <p:nvPr/>
        </p:nvSpPr>
        <p:spPr>
          <a:xfrm>
            <a:off x="932302" y="6356349"/>
            <a:ext cx="105156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N" sz="1600" b="0" i="0" u="none" strike="noStrike" kern="1200" cap="none" spc="0" normalizeH="0" baseline="0" noProof="0" dirty="0">
                <a:ln>
                  <a:noFill/>
                </a:ln>
                <a:solidFill>
                  <a:prstClr val="black"/>
                </a:solidFill>
                <a:effectLst/>
                <a:uLnTx/>
                <a:uFillTx/>
                <a:latin typeface="Tw Cen MT" panose="020B0602020104020603" pitchFamily="34" charset="0"/>
              </a:rPr>
              <a:t>Source: Gallup Report (2016). How Millennials Want to Work and Live</a:t>
            </a:r>
          </a:p>
        </p:txBody>
      </p:sp>
      <p:sp>
        <p:nvSpPr>
          <p:cNvPr id="13" name="Content Placeholder 2">
            <a:extLst>
              <a:ext uri="{FF2B5EF4-FFF2-40B4-BE49-F238E27FC236}">
                <a16:creationId xmlns:a16="http://schemas.microsoft.com/office/drawing/2014/main" id="{C47CE6CA-8279-4C78-A7CE-2FC1E0A53750}"/>
              </a:ext>
            </a:extLst>
          </p:cNvPr>
          <p:cNvSpPr txBox="1">
            <a:spLocks/>
          </p:cNvSpPr>
          <p:nvPr/>
        </p:nvSpPr>
        <p:spPr>
          <a:xfrm>
            <a:off x="838200" y="4230475"/>
            <a:ext cx="4318498" cy="17300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rgbClr val="4472C4"/>
                </a:solidFill>
                <a:effectLst/>
                <a:uLnTx/>
                <a:uFillTx/>
                <a:latin typeface="Tw Cen MT" panose="020B0602020104020603" pitchFamily="34" charset="0"/>
              </a:rPr>
              <a:t>55%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Not Engaged at work</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(Leading all other generations)</a:t>
            </a:r>
            <a:endParaRPr kumimoji="0" lang="en-IN"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14" name="Arrow: Right 13">
            <a:extLst>
              <a:ext uri="{FF2B5EF4-FFF2-40B4-BE49-F238E27FC236}">
                <a16:creationId xmlns:a16="http://schemas.microsoft.com/office/drawing/2014/main" id="{B15427C8-0ECC-409E-8DF9-AEB1E472BBD5}"/>
              </a:ext>
            </a:extLst>
          </p:cNvPr>
          <p:cNvSpPr/>
          <p:nvPr/>
        </p:nvSpPr>
        <p:spPr>
          <a:xfrm>
            <a:off x="5282126" y="4742377"/>
            <a:ext cx="670652" cy="51817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panose="020B0602020104020603" pitchFamily="34" charset="0"/>
            </a:endParaRPr>
          </a:p>
        </p:txBody>
      </p:sp>
      <p:sp>
        <p:nvSpPr>
          <p:cNvPr id="15" name="Content Placeholder 2">
            <a:extLst>
              <a:ext uri="{FF2B5EF4-FFF2-40B4-BE49-F238E27FC236}">
                <a16:creationId xmlns:a16="http://schemas.microsoft.com/office/drawing/2014/main" id="{C0710509-23B4-4A6E-9F07-99001D4B6746}"/>
              </a:ext>
            </a:extLst>
          </p:cNvPr>
          <p:cNvSpPr txBox="1">
            <a:spLocks/>
          </p:cNvSpPr>
          <p:nvPr/>
        </p:nvSpPr>
        <p:spPr>
          <a:xfrm>
            <a:off x="6333779" y="4340242"/>
            <a:ext cx="5509352" cy="17300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Millennials don’t want to switch jobs, companies unable to give compelling reasons to stay.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They want a job that feels worthwhile, and they will keep looking until they find it.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389870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p:bldP spid="12" grpId="0"/>
      <p:bldP spid="13" grpId="0" uiExpand="1" build="p"/>
      <p:bldP spid="14" grpId="0" animBg="1"/>
      <p:bldP spid="1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2812474-E4D3-4F79-9B4D-E752685639D6}"/>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882FF0-232C-45BB-8403-FF52A14BF831}" type="datetime1">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11/27/2023</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Slide Number Placeholder 4">
            <a:extLst>
              <a:ext uri="{FF2B5EF4-FFF2-40B4-BE49-F238E27FC236}">
                <a16:creationId xmlns:a16="http://schemas.microsoft.com/office/drawing/2014/main" id="{D455D22E-6A25-459F-8070-162644190856}"/>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C3CEC-429A-49BD-B456-62118C921087}"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2050" name="Picture 2" descr="Career, Success, Path, Stair">
            <a:extLst>
              <a:ext uri="{FF2B5EF4-FFF2-40B4-BE49-F238E27FC236}">
                <a16:creationId xmlns:a16="http://schemas.microsoft.com/office/drawing/2014/main" id="{DE3AE9C6-DCA1-4931-869F-484F51082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7"/>
            <a:ext cx="12192000" cy="688883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7BB89758-28B5-44B1-A26C-98EDC3170B5D}"/>
              </a:ext>
            </a:extLst>
          </p:cNvPr>
          <p:cNvSpPr>
            <a:spLocks noGrp="1"/>
          </p:cNvSpPr>
          <p:nvPr>
            <p:ph type="title"/>
          </p:nvPr>
        </p:nvSpPr>
        <p:spPr>
          <a:xfrm>
            <a:off x="404446" y="171689"/>
            <a:ext cx="11201400" cy="1534013"/>
          </a:xfrm>
        </p:spPr>
        <p:txBody>
          <a:bodyPr>
            <a:normAutofit/>
          </a:bodyPr>
          <a:lstStyle/>
          <a:p>
            <a:pPr algn="ctr"/>
            <a:r>
              <a:rPr lang="en-US" sz="4200" b="1" dirty="0">
                <a:solidFill>
                  <a:schemeClr val="bg1"/>
                </a:solidFill>
              </a:rPr>
              <a:t>Why should organizations invest in employee training and development?</a:t>
            </a:r>
          </a:p>
        </p:txBody>
      </p:sp>
      <p:sp>
        <p:nvSpPr>
          <p:cNvPr id="11" name="Content Placeholder 2">
            <a:extLst>
              <a:ext uri="{FF2B5EF4-FFF2-40B4-BE49-F238E27FC236}">
                <a16:creationId xmlns:a16="http://schemas.microsoft.com/office/drawing/2014/main" id="{5C6A1B2F-0CC9-4EA0-9738-3CAC87B38127}"/>
              </a:ext>
            </a:extLst>
          </p:cNvPr>
          <p:cNvSpPr>
            <a:spLocks noGrp="1"/>
          </p:cNvSpPr>
          <p:nvPr>
            <p:ph idx="1"/>
          </p:nvPr>
        </p:nvSpPr>
        <p:spPr>
          <a:xfrm rot="18305306">
            <a:off x="1543436" y="4860026"/>
            <a:ext cx="2216204" cy="1040667"/>
          </a:xfrm>
        </p:spPr>
        <p:txBody>
          <a:bodyPr>
            <a:normAutofit/>
          </a:bodyPr>
          <a:lstStyle/>
          <a:p>
            <a:pPr marL="0" indent="0">
              <a:buNone/>
            </a:pPr>
            <a:r>
              <a:rPr lang="en-US" b="1" dirty="0">
                <a:solidFill>
                  <a:schemeClr val="bg1"/>
                </a:solidFill>
              </a:rPr>
              <a:t>Competitive advantage</a:t>
            </a:r>
          </a:p>
          <a:p>
            <a:pPr marL="0" indent="0">
              <a:buNone/>
            </a:pPr>
            <a:endParaRPr lang="en-US" b="1" dirty="0">
              <a:solidFill>
                <a:schemeClr val="bg1"/>
              </a:solidFill>
            </a:endParaRPr>
          </a:p>
        </p:txBody>
      </p:sp>
      <p:sp>
        <p:nvSpPr>
          <p:cNvPr id="12" name="Content Placeholder 2">
            <a:extLst>
              <a:ext uri="{FF2B5EF4-FFF2-40B4-BE49-F238E27FC236}">
                <a16:creationId xmlns:a16="http://schemas.microsoft.com/office/drawing/2014/main" id="{CA093DEC-D95F-45CB-B95A-D6D3F67F0D75}"/>
              </a:ext>
            </a:extLst>
          </p:cNvPr>
          <p:cNvSpPr txBox="1">
            <a:spLocks/>
          </p:cNvSpPr>
          <p:nvPr/>
        </p:nvSpPr>
        <p:spPr>
          <a:xfrm rot="18466149">
            <a:off x="-48622" y="5110204"/>
            <a:ext cx="2285223" cy="11487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Efficiency &amp; Productivity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3" name="Content Placeholder 2">
            <a:extLst>
              <a:ext uri="{FF2B5EF4-FFF2-40B4-BE49-F238E27FC236}">
                <a16:creationId xmlns:a16="http://schemas.microsoft.com/office/drawing/2014/main" id="{B0E79BF3-11BA-4DE7-BC44-5761E1097CD8}"/>
              </a:ext>
            </a:extLst>
          </p:cNvPr>
          <p:cNvSpPr txBox="1">
            <a:spLocks/>
          </p:cNvSpPr>
          <p:nvPr/>
        </p:nvSpPr>
        <p:spPr>
          <a:xfrm rot="17914738">
            <a:off x="6321442" y="3775513"/>
            <a:ext cx="2165223"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Adaptation to Change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4" name="Content Placeholder 2">
            <a:extLst>
              <a:ext uri="{FF2B5EF4-FFF2-40B4-BE49-F238E27FC236}">
                <a16:creationId xmlns:a16="http://schemas.microsoft.com/office/drawing/2014/main" id="{A12D744E-F3E1-4BE6-B07D-20A9D89AB55E}"/>
              </a:ext>
            </a:extLst>
          </p:cNvPr>
          <p:cNvSpPr txBox="1">
            <a:spLocks/>
          </p:cNvSpPr>
          <p:nvPr/>
        </p:nvSpPr>
        <p:spPr>
          <a:xfrm rot="17907808">
            <a:off x="7661331" y="3421029"/>
            <a:ext cx="2790449"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Innovation &amp; Future Readiness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5" name="Content Placeholder 2">
            <a:extLst>
              <a:ext uri="{FF2B5EF4-FFF2-40B4-BE49-F238E27FC236}">
                <a16:creationId xmlns:a16="http://schemas.microsoft.com/office/drawing/2014/main" id="{E8E7CF23-CE96-405C-8F89-6509B7B1A4DB}"/>
              </a:ext>
            </a:extLst>
          </p:cNvPr>
          <p:cNvSpPr txBox="1">
            <a:spLocks/>
          </p:cNvSpPr>
          <p:nvPr/>
        </p:nvSpPr>
        <p:spPr>
          <a:xfrm rot="17928116">
            <a:off x="9712297" y="2721605"/>
            <a:ext cx="2148243"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Leadership Development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6" name="Content Placeholder 2">
            <a:extLst>
              <a:ext uri="{FF2B5EF4-FFF2-40B4-BE49-F238E27FC236}">
                <a16:creationId xmlns:a16="http://schemas.microsoft.com/office/drawing/2014/main" id="{3BED43B1-BB4F-4084-929F-35B1F1C78B1A}"/>
              </a:ext>
            </a:extLst>
          </p:cNvPr>
          <p:cNvSpPr txBox="1">
            <a:spLocks/>
          </p:cNvSpPr>
          <p:nvPr/>
        </p:nvSpPr>
        <p:spPr>
          <a:xfrm rot="18179438">
            <a:off x="3111012" y="4392919"/>
            <a:ext cx="2413413" cy="9432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Employee Commitment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7" name="Content Placeholder 2">
            <a:extLst>
              <a:ext uri="{FF2B5EF4-FFF2-40B4-BE49-F238E27FC236}">
                <a16:creationId xmlns:a16="http://schemas.microsoft.com/office/drawing/2014/main" id="{E7E3AA25-D415-459A-862B-7142A735C19C}"/>
              </a:ext>
            </a:extLst>
          </p:cNvPr>
          <p:cNvSpPr txBox="1">
            <a:spLocks/>
          </p:cNvSpPr>
          <p:nvPr/>
        </p:nvSpPr>
        <p:spPr>
          <a:xfrm rot="18103667">
            <a:off x="4779153" y="4175520"/>
            <a:ext cx="1928446"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Employee Retention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Tree>
    <p:extLst>
      <p:ext uri="{BB962C8B-B14F-4D97-AF65-F5344CB8AC3E}">
        <p14:creationId xmlns:p14="http://schemas.microsoft.com/office/powerpoint/2010/main" val="2921297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EB84-63EF-4F34-946D-48E6A502E373}"/>
              </a:ext>
            </a:extLst>
          </p:cNvPr>
          <p:cNvSpPr>
            <a:spLocks noGrp="1"/>
          </p:cNvSpPr>
          <p:nvPr>
            <p:ph type="title"/>
          </p:nvPr>
        </p:nvSpPr>
        <p:spPr>
          <a:xfrm>
            <a:off x="838200" y="136526"/>
            <a:ext cx="10515600" cy="856252"/>
          </a:xfrm>
        </p:spPr>
        <p:txBody>
          <a:bodyPr/>
          <a:lstStyle/>
          <a:p>
            <a:r>
              <a:rPr lang="en-US"/>
              <a:t>Reflection Questions</a:t>
            </a:r>
            <a:endParaRPr lang="en-US" dirty="0"/>
          </a:p>
        </p:txBody>
      </p:sp>
      <p:sp>
        <p:nvSpPr>
          <p:cNvPr id="3" name="Content Placeholder 2">
            <a:extLst>
              <a:ext uri="{FF2B5EF4-FFF2-40B4-BE49-F238E27FC236}">
                <a16:creationId xmlns:a16="http://schemas.microsoft.com/office/drawing/2014/main" id="{74DD85DB-46EC-465E-9C03-7D477AB7A58A}"/>
              </a:ext>
            </a:extLst>
          </p:cNvPr>
          <p:cNvSpPr>
            <a:spLocks noGrp="1"/>
          </p:cNvSpPr>
          <p:nvPr>
            <p:ph idx="1"/>
          </p:nvPr>
        </p:nvSpPr>
        <p:spPr>
          <a:xfrm>
            <a:off x="838200" y="1910443"/>
            <a:ext cx="6052457" cy="1518557"/>
          </a:xfrm>
        </p:spPr>
        <p:txBody>
          <a:bodyPr/>
          <a:lstStyle/>
          <a:p>
            <a:pPr marL="0" indent="0">
              <a:buNone/>
            </a:pPr>
            <a:r>
              <a:rPr lang="en-US" dirty="0">
                <a:solidFill>
                  <a:schemeClr val="tx1">
                    <a:lumMod val="65000"/>
                    <a:lumOff val="35000"/>
                  </a:schemeClr>
                </a:solidFill>
              </a:rPr>
              <a:t>What do people do in organizations? </a:t>
            </a:r>
          </a:p>
          <a:p>
            <a:pPr marL="0" indent="0">
              <a:buNone/>
            </a:pPr>
            <a:endParaRPr lang="en-US" dirty="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087DE253-44D7-45DF-B216-47363BF409B8}"/>
              </a:ext>
            </a:extLst>
          </p:cNvPr>
          <p:cNvSpPr>
            <a:spLocks noGrp="1"/>
          </p:cNvSpPr>
          <p:nvPr>
            <p:ph type="sldNum" sz="quarter" idx="12"/>
          </p:nvPr>
        </p:nvSpPr>
        <p:spPr>
          <a:xfrm>
            <a:off x="8610600" y="6356350"/>
            <a:ext cx="2743200" cy="365125"/>
          </a:xfrm>
        </p:spPr>
        <p:txBody>
          <a:bodyPr/>
          <a:lstStyle/>
          <a:p>
            <a:fld id="{D70A61E6-611B-4902-B9F8-C0D4FE5E8075}" type="slidenum">
              <a:rPr lang="en-US" smtClean="0">
                <a:latin typeface="Tw Cen MT" panose="020B0602020104020603" pitchFamily="34" charset="0"/>
              </a:rPr>
              <a:t>7</a:t>
            </a:fld>
            <a:endParaRPr lang="en-US">
              <a:latin typeface="Tw Cen MT" panose="020B0602020104020603" pitchFamily="34" charset="0"/>
            </a:endParaRPr>
          </a:p>
        </p:txBody>
      </p:sp>
      <p:sp>
        <p:nvSpPr>
          <p:cNvPr id="8" name="Content Placeholder 2">
            <a:extLst>
              <a:ext uri="{FF2B5EF4-FFF2-40B4-BE49-F238E27FC236}">
                <a16:creationId xmlns:a16="http://schemas.microsoft.com/office/drawing/2014/main" id="{DF4FD286-3EEE-42A4-8356-2FC44E17CC19}"/>
              </a:ext>
            </a:extLst>
          </p:cNvPr>
          <p:cNvSpPr txBox="1">
            <a:spLocks/>
          </p:cNvSpPr>
          <p:nvPr/>
        </p:nvSpPr>
        <p:spPr>
          <a:xfrm>
            <a:off x="838200" y="4024442"/>
            <a:ext cx="6358616" cy="18954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a:p>
            <a:pPr marL="0" indent="0">
              <a:buNone/>
            </a:pPr>
            <a:r>
              <a:rPr lang="en-US" dirty="0"/>
              <a:t>Where is the time for training?</a:t>
            </a:r>
          </a:p>
        </p:txBody>
      </p:sp>
      <p:pic>
        <p:nvPicPr>
          <p:cNvPr id="1028" name="Picture 4" descr="Work, Worker, Time, Office, Late">
            <a:extLst>
              <a:ext uri="{FF2B5EF4-FFF2-40B4-BE49-F238E27FC236}">
                <a16:creationId xmlns:a16="http://schemas.microsoft.com/office/drawing/2014/main" id="{DCDA5EBF-ECFB-4984-AF06-D782E09A6D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7721" y="4024442"/>
            <a:ext cx="2581388" cy="25813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ress, Business People, Businessman">
            <a:extLst>
              <a:ext uri="{FF2B5EF4-FFF2-40B4-BE49-F238E27FC236}">
                <a16:creationId xmlns:a16="http://schemas.microsoft.com/office/drawing/2014/main" id="{83801CA2-5E6D-4418-8A5D-C5A0709E77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910" y="1305636"/>
            <a:ext cx="3322038" cy="221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54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6B106-A5FC-46CC-835A-F60D663F92EF}"/>
              </a:ext>
            </a:extLst>
          </p:cNvPr>
          <p:cNvSpPr>
            <a:spLocks noGrp="1"/>
          </p:cNvSpPr>
          <p:nvPr>
            <p:ph type="title"/>
          </p:nvPr>
        </p:nvSpPr>
        <p:spPr/>
        <p:txBody>
          <a:bodyPr/>
          <a:lstStyle/>
          <a:p>
            <a:r>
              <a:rPr lang="en-US" dirty="0"/>
              <a:t>L&amp;D perceived as HR’s checklist item !!!</a:t>
            </a:r>
          </a:p>
        </p:txBody>
      </p:sp>
      <p:sp>
        <p:nvSpPr>
          <p:cNvPr id="4" name="Slide Number Placeholder 3">
            <a:extLst>
              <a:ext uri="{FF2B5EF4-FFF2-40B4-BE49-F238E27FC236}">
                <a16:creationId xmlns:a16="http://schemas.microsoft.com/office/drawing/2014/main" id="{57DDA606-31C9-4AEC-B1B9-C65E03A2B922}"/>
              </a:ext>
            </a:extLst>
          </p:cNvPr>
          <p:cNvSpPr>
            <a:spLocks noGrp="1"/>
          </p:cNvSpPr>
          <p:nvPr>
            <p:ph type="sldNum" sz="quarter" idx="12"/>
          </p:nvPr>
        </p:nvSpPr>
        <p:spPr/>
        <p:txBody>
          <a:bodyPr/>
          <a:lstStyle/>
          <a:p>
            <a:fld id="{D70A61E6-611B-4902-B9F8-C0D4FE5E8075}" type="slidenum">
              <a:rPr lang="en-US" smtClean="0"/>
              <a:t>8</a:t>
            </a:fld>
            <a:endParaRPr lang="en-US"/>
          </a:p>
        </p:txBody>
      </p:sp>
      <p:pic>
        <p:nvPicPr>
          <p:cNvPr id="3074" name="Picture 2" descr="Checklist, Check, List, Marker, Checked">
            <a:extLst>
              <a:ext uri="{FF2B5EF4-FFF2-40B4-BE49-F238E27FC236}">
                <a16:creationId xmlns:a16="http://schemas.microsoft.com/office/drawing/2014/main" id="{B2F66906-892D-4679-B936-0CC2778C7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008" y="1408907"/>
            <a:ext cx="7464878" cy="4700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80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1FB64-2DCA-4F37-A19A-E5A03A09AD0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BC20D99-D3CD-40C8-A441-00F32F02B1EC}"/>
              </a:ext>
            </a:extLst>
          </p:cNvPr>
          <p:cNvSpPr>
            <a:spLocks noGrp="1"/>
          </p:cNvSpPr>
          <p:nvPr>
            <p:ph idx="1"/>
          </p:nvPr>
        </p:nvSpPr>
        <p:spPr/>
        <p:txBody>
          <a:bodyPr/>
          <a:lstStyle/>
          <a:p>
            <a:endParaRPr lang="en-IN"/>
          </a:p>
        </p:txBody>
      </p:sp>
      <p:sp>
        <p:nvSpPr>
          <p:cNvPr id="4" name="Slide Number Placeholder 3">
            <a:extLst>
              <a:ext uri="{FF2B5EF4-FFF2-40B4-BE49-F238E27FC236}">
                <a16:creationId xmlns:a16="http://schemas.microsoft.com/office/drawing/2014/main" id="{E55A2087-FBA1-4DAB-82C8-5D66C5C3FFF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Laptop, Woman, Education, Study, Young">
            <a:extLst>
              <a:ext uri="{FF2B5EF4-FFF2-40B4-BE49-F238E27FC236}">
                <a16:creationId xmlns:a16="http://schemas.microsoft.com/office/drawing/2014/main" id="{AB74F96B-6E2D-4E7F-ACD4-2C2CA3D563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7448"/>
          <a:stretch/>
        </p:blipFill>
        <p:spPr bwMode="auto">
          <a:xfrm>
            <a:off x="-1" y="0"/>
            <a:ext cx="12213264"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27605AD6-0A93-46E0-BA79-543193073B7D}"/>
              </a:ext>
            </a:extLst>
          </p:cNvPr>
          <p:cNvSpPr/>
          <p:nvPr/>
        </p:nvSpPr>
        <p:spPr>
          <a:xfrm>
            <a:off x="6096000" y="212312"/>
            <a:ext cx="6117263" cy="2229946"/>
          </a:xfrm>
          <a:prstGeom prst="roundRect">
            <a:avLst/>
          </a:prstGeom>
          <a:solidFill>
            <a:srgbClr val="F0F6FC">
              <a:alpha val="41961"/>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75% - Dissatisfied with company’s L&amp;D function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70% - Do not have mastery over skills required for the job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Tw Cen MT" panose="020B0602020104020603" pitchFamily="34" charset="0"/>
                <a:ea typeface="+mn-ea"/>
                <a:cs typeface="+mn-cs"/>
              </a:rPr>
              <a:t>Only 12% - Apply new skills learned in L&amp;D programs on jobs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Tw Cen MT" panose="020B0602020104020603" pitchFamily="34" charset="0"/>
                <a:ea typeface="+mn-ea"/>
                <a:cs typeface="+mn-cs"/>
              </a:rPr>
              <a:t>Only 25% - Believe training improves performance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Survey of 1500 managers across 50 organizations by McKinsey (</a:t>
            </a:r>
            <a:r>
              <a:rPr kumimoji="0" lang="en-US" sz="1800" b="0" i="1"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Glaveski</a:t>
            </a:r>
            <a:r>
              <a:rPr kumimoji="0" lang="en-US" sz="1800" b="0" i="1"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2019 - HBR)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Tree>
    <p:extLst>
      <p:ext uri="{BB962C8B-B14F-4D97-AF65-F5344CB8AC3E}">
        <p14:creationId xmlns:p14="http://schemas.microsoft.com/office/powerpoint/2010/main" val="463572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068D1D-2C9A-41F6-B97A-9E4AB00B0D0A}"/>
              </a:ext>
            </a:extLst>
          </p:cNvPr>
          <p:cNvSpPr>
            <a:spLocks noGrp="1"/>
          </p:cNvSpPr>
          <p:nvPr>
            <p:ph idx="1"/>
          </p:nvPr>
        </p:nvSpPr>
        <p:spPr>
          <a:xfrm>
            <a:off x="838200" y="2530929"/>
            <a:ext cx="10515600" cy="1714500"/>
          </a:xfrm>
        </p:spPr>
        <p:txBody>
          <a:bodyPr>
            <a:normAutofit/>
          </a:bodyPr>
          <a:lstStyle/>
          <a:p>
            <a:pPr marL="0" indent="0" algn="ctr">
              <a:buNone/>
            </a:pPr>
            <a:r>
              <a:rPr lang="en-US" sz="3600" dirty="0"/>
              <a:t>How can you make L&amp;D opportunities more acceptable in organizations ? </a:t>
            </a:r>
          </a:p>
        </p:txBody>
      </p:sp>
      <p:sp>
        <p:nvSpPr>
          <p:cNvPr id="4" name="Slide Number Placeholder 3">
            <a:extLst>
              <a:ext uri="{FF2B5EF4-FFF2-40B4-BE49-F238E27FC236}">
                <a16:creationId xmlns:a16="http://schemas.microsoft.com/office/drawing/2014/main" id="{9F8ECCA6-09E2-41B3-A21C-250270F7A9FA}"/>
              </a:ext>
            </a:extLst>
          </p:cNvPr>
          <p:cNvSpPr>
            <a:spLocks noGrp="1"/>
          </p:cNvSpPr>
          <p:nvPr>
            <p:ph type="sldNum" sz="quarter" idx="12"/>
          </p:nvPr>
        </p:nvSpPr>
        <p:spPr/>
        <p:txBody>
          <a:bodyPr/>
          <a:lstStyle/>
          <a:p>
            <a:fld id="{D70A61E6-611B-4902-B9F8-C0D4FE5E8075}" type="slidenum">
              <a:rPr lang="en-US" smtClean="0">
                <a:latin typeface="Tw Cen MT" panose="020B0602020104020603" pitchFamily="34" charset="0"/>
              </a:rPr>
              <a:t>10</a:t>
            </a:fld>
            <a:endParaRPr lang="en-US">
              <a:latin typeface="Tw Cen MT" panose="020B0602020104020603" pitchFamily="34" charset="0"/>
            </a:endParaRPr>
          </a:p>
        </p:txBody>
      </p:sp>
    </p:spTree>
    <p:extLst>
      <p:ext uri="{BB962C8B-B14F-4D97-AF65-F5344CB8AC3E}">
        <p14:creationId xmlns:p14="http://schemas.microsoft.com/office/powerpoint/2010/main" val="1971673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759DD-AE52-4FED-A9A3-3C714CEA494F}"/>
              </a:ext>
            </a:extLst>
          </p:cNvPr>
          <p:cNvSpPr>
            <a:spLocks noGrp="1"/>
          </p:cNvSpPr>
          <p:nvPr>
            <p:ph type="title"/>
          </p:nvPr>
        </p:nvSpPr>
        <p:spPr>
          <a:xfrm>
            <a:off x="391378" y="320675"/>
            <a:ext cx="11407487" cy="1325563"/>
          </a:xfrm>
        </p:spPr>
        <p:txBody>
          <a:bodyPr>
            <a:normAutofit/>
          </a:bodyPr>
          <a:lstStyle/>
          <a:p>
            <a:r>
              <a:rPr lang="en-US" sz="5000"/>
              <a:t>L&amp;D – The Internal Marketing perspective</a:t>
            </a:r>
            <a:endParaRPr lang="en-IN" sz="5000"/>
          </a:p>
        </p:txBody>
      </p:sp>
      <p:sp>
        <p:nvSpPr>
          <p:cNvPr id="4" name="Slide Number Placeholder 3">
            <a:extLst>
              <a:ext uri="{FF2B5EF4-FFF2-40B4-BE49-F238E27FC236}">
                <a16:creationId xmlns:a16="http://schemas.microsoft.com/office/drawing/2014/main" id="{B7696321-4AC3-4536-9C0F-2D55A0194D46}"/>
              </a:ext>
            </a:extLst>
          </p:cNvPr>
          <p:cNvSpPr>
            <a:spLocks noGrp="1"/>
          </p:cNvSpPr>
          <p:nvPr>
            <p:ph type="sldNum" sz="quarter" idx="12"/>
          </p:nvPr>
        </p:nvSpPr>
        <p:spPr>
          <a:xfrm>
            <a:off x="8610600"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graphicFrame>
        <p:nvGraphicFramePr>
          <p:cNvPr id="8" name="Content Placeholder 2">
            <a:extLst>
              <a:ext uri="{FF2B5EF4-FFF2-40B4-BE49-F238E27FC236}">
                <a16:creationId xmlns:a16="http://schemas.microsoft.com/office/drawing/2014/main" id="{CB85C739-1442-4416-9463-E14851D4D9E2}"/>
              </a:ext>
            </a:extLst>
          </p:cNvPr>
          <p:cNvGraphicFramePr>
            <a:graphicFrameLocks noGrp="1"/>
          </p:cNvGraphicFramePr>
          <p:nvPr>
            <p:ph idx="1"/>
            <p:extLst>
              <p:ext uri="{D42A27DB-BD31-4B8C-83A1-F6EECF244321}">
                <p14:modId xmlns:p14="http://schemas.microsoft.com/office/powerpoint/2010/main" val="819204209"/>
              </p:ext>
            </p:extLst>
          </p:nvPr>
        </p:nvGraphicFramePr>
        <p:xfrm>
          <a:off x="391379"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2D2383DB-0A06-41A9-8099-A4973DFC68C3}"/>
              </a:ext>
            </a:extLst>
          </p:cNvPr>
          <p:cNvSpPr txBox="1"/>
          <p:nvPr/>
        </p:nvSpPr>
        <p:spPr>
          <a:xfrm>
            <a:off x="3287210" y="6176963"/>
            <a:ext cx="586836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w Cen MT" panose="020B0602020104020603" pitchFamily="34" charset="0"/>
              </a:rPr>
              <a:t>Four Key Stakeholders</a:t>
            </a:r>
            <a:endParaRPr kumimoji="0" lang="en-IN" sz="2000" b="1"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1962708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E59ED-FE7D-4407-87B9-1BA7A3316A8E}"/>
              </a:ext>
            </a:extLst>
          </p:cNvPr>
          <p:cNvSpPr>
            <a:spLocks noGrp="1"/>
          </p:cNvSpPr>
          <p:nvPr>
            <p:ph idx="1"/>
          </p:nvPr>
        </p:nvSpPr>
        <p:spPr>
          <a:xfrm>
            <a:off x="285750" y="1358737"/>
            <a:ext cx="6003538" cy="4140525"/>
          </a:xfrm>
        </p:spPr>
        <p:txBody>
          <a:bodyPr anchor="t">
            <a:noAutofit/>
          </a:bodyPr>
          <a:lstStyle/>
          <a:p>
            <a:pPr marL="0" indent="0" algn="ctr">
              <a:buNone/>
            </a:pPr>
            <a:r>
              <a:rPr lang="en-US" altLang="en-US" sz="2400" dirty="0">
                <a:latin typeface="Tw Cen MT" panose="020B0602020104020603" pitchFamily="34" charset="0"/>
              </a:rPr>
              <a:t>At the beginning of the year, your sales director asked for 100 new sales representatives to be hired. As multiple products were being launched by the organization in the last 6 months, the sales director hurried through the interview process and from a pool of 250 applicants, 100 were hired. </a:t>
            </a:r>
          </a:p>
          <a:p>
            <a:pPr marL="0" indent="0" algn="ctr">
              <a:buNone/>
            </a:pPr>
            <a:r>
              <a:rPr lang="en-US" altLang="en-US" sz="2400" dirty="0">
                <a:latin typeface="Tw Cen MT" panose="020B0602020104020603" pitchFamily="34" charset="0"/>
              </a:rPr>
              <a:t>In June, he complains that the representatives are not achieving their monthly quotas. He is convinced they need more sales training to address this issue and asks you to design something by the end of the week. </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Hiring, Hr, Recruitment, Job">
            <a:extLst>
              <a:ext uri="{FF2B5EF4-FFF2-40B4-BE49-F238E27FC236}">
                <a16:creationId xmlns:a16="http://schemas.microsoft.com/office/drawing/2014/main" id="{4825E23C-EE0F-4490-8C7F-A30BA8354D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59" r="22406" b="1"/>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03E60FE-D24D-4C8F-A2A0-B9DC21E61D51}"/>
              </a:ext>
            </a:extLst>
          </p:cNvPr>
          <p:cNvSpPr>
            <a:spLocks noGrp="1"/>
          </p:cNvSpPr>
          <p:nvPr>
            <p:ph type="sldNum" sz="quarter" idx="12"/>
          </p:nvPr>
        </p:nvSpPr>
        <p:spPr>
          <a:xfrm>
            <a:off x="11000232" y="6108192"/>
            <a:ext cx="548640" cy="548640"/>
          </a:xfrm>
          <a:prstGeom prst="ellipse">
            <a:avLst/>
          </a:prstGeom>
          <a:solidFill>
            <a:srgbClr val="7C6B54"/>
          </a:solidFill>
        </p:spPr>
        <p:txBody>
          <a:bodyPr anchor="ctr">
            <a:normAutofit/>
          </a:bodyPr>
          <a:lstStyle/>
          <a:p>
            <a:pPr marL="0" marR="0" lvl="0" indent="0" algn="ctr" defTabSz="914400" rtl="0" eaLnBrk="1" fontAlgn="auto" latinLnBrk="0" hangingPunct="1">
              <a:spcBef>
                <a:spcPts val="0"/>
              </a:spcBef>
              <a:spcAft>
                <a:spcPts val="600"/>
              </a:spcAft>
              <a:buClrTx/>
              <a:buSzTx/>
              <a:buFontTx/>
              <a:buNone/>
              <a:tabLst/>
              <a:defRPr/>
            </a:pPr>
            <a:fld id="{D70A61E6-611B-4902-B9F8-C0D4FE5E8075}" type="slidenum">
              <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spcBef>
                  <a:spcPts val="0"/>
                </a:spcBef>
                <a:spcAft>
                  <a:spcPts val="600"/>
                </a:spcAft>
                <a:buClrTx/>
                <a:buSzTx/>
                <a:buFontTx/>
                <a:buNone/>
                <a:tabLst/>
                <a:defRPr/>
              </a:pPr>
              <a:t>12</a:t>
            </a:fld>
            <a:endPar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69424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Key, Keyhole, Lock, Security, Unlock">
            <a:extLst>
              <a:ext uri="{FF2B5EF4-FFF2-40B4-BE49-F238E27FC236}">
                <a16:creationId xmlns:a16="http://schemas.microsoft.com/office/drawing/2014/main" id="{CBA474F0-0B1A-4FC2-A6D2-0C71BE46D81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558" r="2234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C7ED2A1-484A-47E4-9B2B-018C89CD3BDF}"/>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400" dirty="0">
                <a:solidFill>
                  <a:schemeClr val="tx1"/>
                </a:solidFill>
              </a:rPr>
              <a:t>Training is not the ultimate solution to all performance problems !</a:t>
            </a:r>
            <a:br>
              <a:rPr lang="en-US" sz="3400" dirty="0">
                <a:solidFill>
                  <a:schemeClr val="tx1"/>
                </a:solidFill>
              </a:rPr>
            </a:br>
            <a:endParaRPr lang="en-US" sz="3400" dirty="0">
              <a:solidFill>
                <a:schemeClr val="tx1"/>
              </a:solidFill>
            </a:endParaRP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6312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44B23-B08C-45DC-894E-276DC1994789}"/>
              </a:ext>
            </a:extLst>
          </p:cNvPr>
          <p:cNvSpPr>
            <a:spLocks noGrp="1"/>
          </p:cNvSpPr>
          <p:nvPr>
            <p:ph type="title"/>
          </p:nvPr>
        </p:nvSpPr>
        <p:spPr/>
        <p:txBody>
          <a:bodyPr/>
          <a:lstStyle/>
          <a:p>
            <a:r>
              <a:rPr lang="en-US" dirty="0">
                <a:solidFill>
                  <a:srgbClr val="000000"/>
                </a:solidFill>
                <a:latin typeface="Tw Cen MT" panose="020B0602020104020603" pitchFamily="34" charset="0"/>
              </a:rPr>
              <a:t>Training, may not be the best intervention</a:t>
            </a:r>
            <a:endParaRPr lang="en-US" dirty="0">
              <a:latin typeface="Tw Cen MT" panose="020B0602020104020603" pitchFamily="34" charset="0"/>
            </a:endParaRPr>
          </a:p>
        </p:txBody>
      </p:sp>
      <p:sp>
        <p:nvSpPr>
          <p:cNvPr id="3" name="Content Placeholder 2">
            <a:extLst>
              <a:ext uri="{FF2B5EF4-FFF2-40B4-BE49-F238E27FC236}">
                <a16:creationId xmlns:a16="http://schemas.microsoft.com/office/drawing/2014/main" id="{2B0E94EA-9419-4BEE-AD5F-7A14A11729ED}"/>
              </a:ext>
            </a:extLst>
          </p:cNvPr>
          <p:cNvSpPr>
            <a:spLocks noGrp="1"/>
          </p:cNvSpPr>
          <p:nvPr>
            <p:ph idx="1"/>
          </p:nvPr>
        </p:nvSpPr>
        <p:spPr>
          <a:xfrm>
            <a:off x="4392386" y="2008231"/>
            <a:ext cx="7205536" cy="3999163"/>
          </a:xfrm>
        </p:spPr>
        <p:txBody>
          <a:bodyPr/>
          <a:lstStyle/>
          <a:p>
            <a:r>
              <a:rPr lang="en-US" altLang="en-US" dirty="0">
                <a:solidFill>
                  <a:srgbClr val="000000"/>
                </a:solidFill>
                <a:latin typeface="Tw Cen MT" panose="020B0602020104020603" pitchFamily="34" charset="0"/>
              </a:rPr>
              <a:t>Recruiting, selection, compensation problems      </a:t>
            </a:r>
          </a:p>
          <a:p>
            <a:r>
              <a:rPr lang="en-US" altLang="en-US" dirty="0">
                <a:solidFill>
                  <a:srgbClr val="000000"/>
                </a:solidFill>
                <a:latin typeface="Tw Cen MT" panose="020B0602020104020603" pitchFamily="34" charset="0"/>
              </a:rPr>
              <a:t>Policies and procedures issues                      </a:t>
            </a:r>
          </a:p>
          <a:p>
            <a:r>
              <a:rPr lang="en-US" altLang="en-US" dirty="0">
                <a:solidFill>
                  <a:srgbClr val="000000"/>
                </a:solidFill>
                <a:latin typeface="Tw Cen MT" panose="020B0602020104020603" pitchFamily="34" charset="0"/>
              </a:rPr>
              <a:t>A lack of feedback from managers</a:t>
            </a:r>
          </a:p>
          <a:p>
            <a:r>
              <a:rPr lang="en-US" altLang="en-US" dirty="0">
                <a:solidFill>
                  <a:srgbClr val="000000"/>
                </a:solidFill>
                <a:latin typeface="Tw Cen MT" panose="020B0602020104020603" pitchFamily="34" charset="0"/>
              </a:rPr>
              <a:t>Insufficient tools, equipment or resources</a:t>
            </a:r>
          </a:p>
          <a:p>
            <a:r>
              <a:rPr lang="en-US" altLang="en-US" dirty="0">
                <a:solidFill>
                  <a:srgbClr val="000000"/>
                </a:solidFill>
                <a:latin typeface="Tw Cen MT" panose="020B0602020104020603" pitchFamily="34" charset="0"/>
              </a:rPr>
              <a:t>Physical setting problems                                         </a:t>
            </a:r>
          </a:p>
          <a:p>
            <a:r>
              <a:rPr lang="en-US" altLang="en-US" dirty="0">
                <a:solidFill>
                  <a:srgbClr val="000000"/>
                </a:solidFill>
                <a:latin typeface="Tw Cen MT" panose="020B0602020104020603" pitchFamily="34" charset="0"/>
              </a:rPr>
              <a:t>A lack of motivation – a won’t do problem</a:t>
            </a:r>
          </a:p>
          <a:p>
            <a:r>
              <a:rPr lang="en-US" altLang="en-US" dirty="0">
                <a:solidFill>
                  <a:srgbClr val="000000"/>
                </a:solidFill>
                <a:latin typeface="Tw Cen MT" panose="020B0602020104020603" pitchFamily="34" charset="0"/>
              </a:rPr>
              <a:t>Misfit - (job-person fit; person-org fit)</a:t>
            </a:r>
            <a:endParaRPr lang="en-US" dirty="0">
              <a:solidFill>
                <a:srgbClr val="000000"/>
              </a:solidFill>
              <a:latin typeface="Tw Cen MT" panose="020B0602020104020603" pitchFamily="34" charset="0"/>
            </a:endParaRPr>
          </a:p>
          <a:p>
            <a:pPr marL="0" indent="0">
              <a:buNone/>
            </a:pPr>
            <a:endParaRPr lang="en-US" dirty="0">
              <a:latin typeface="Tw Cen MT" panose="020B0602020104020603" pitchFamily="34" charset="0"/>
            </a:endParaRPr>
          </a:p>
        </p:txBody>
      </p:sp>
      <p:sp>
        <p:nvSpPr>
          <p:cNvPr id="4" name="Slide Number Placeholder 3">
            <a:extLst>
              <a:ext uri="{FF2B5EF4-FFF2-40B4-BE49-F238E27FC236}">
                <a16:creationId xmlns:a16="http://schemas.microsoft.com/office/drawing/2014/main" id="{2E5FC022-6D00-4EBD-A9D2-46AD242BFD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5" name="Picture 2" descr="Square Peg, Wrong, Fail, Different">
            <a:extLst>
              <a:ext uri="{FF2B5EF4-FFF2-40B4-BE49-F238E27FC236}">
                <a16:creationId xmlns:a16="http://schemas.microsoft.com/office/drawing/2014/main" id="{E25E2E2F-A74C-48EC-BE2D-2DC846E11B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500" r="12473"/>
          <a:stretch/>
        </p:blipFill>
        <p:spPr bwMode="auto">
          <a:xfrm>
            <a:off x="683287" y="2008231"/>
            <a:ext cx="3332374" cy="3620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880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7690CB-D656-4541-9A92-99BD63B14F71}"/>
              </a:ext>
            </a:extLst>
          </p:cNvPr>
          <p:cNvSpPr>
            <a:spLocks noGrp="1"/>
          </p:cNvSpPr>
          <p:nvPr>
            <p:ph idx="1"/>
          </p:nvPr>
        </p:nvSpPr>
        <p:spPr>
          <a:xfrm>
            <a:off x="2000250" y="2605616"/>
            <a:ext cx="8191500" cy="3399897"/>
          </a:xfrm>
        </p:spPr>
        <p:txBody>
          <a:bodyPr>
            <a:normAutofit/>
          </a:bodyPr>
          <a:lstStyle/>
          <a:p>
            <a:pPr marL="0" indent="0" algn="ctr">
              <a:buNone/>
            </a:pPr>
            <a:r>
              <a:rPr lang="en-US" sz="3600" dirty="0"/>
              <a:t>How do you decide the focus area for Learning and Development?</a:t>
            </a:r>
          </a:p>
          <a:p>
            <a:pPr marL="0" indent="0" algn="ctr">
              <a:buNone/>
            </a:pPr>
            <a:endParaRPr lang="en-US" sz="3600" dirty="0"/>
          </a:p>
        </p:txBody>
      </p:sp>
    </p:spTree>
    <p:extLst>
      <p:ext uri="{BB962C8B-B14F-4D97-AF65-F5344CB8AC3E}">
        <p14:creationId xmlns:p14="http://schemas.microsoft.com/office/powerpoint/2010/main" val="3842303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E52D-953D-4B46-BF76-F16108CE2DE0}"/>
              </a:ext>
            </a:extLst>
          </p:cNvPr>
          <p:cNvSpPr>
            <a:spLocks noGrp="1"/>
          </p:cNvSpPr>
          <p:nvPr>
            <p:ph type="title"/>
          </p:nvPr>
        </p:nvSpPr>
        <p:spPr/>
        <p:txBody>
          <a:bodyPr/>
          <a:lstStyle/>
          <a:p>
            <a:r>
              <a:rPr lang="en-US" dirty="0"/>
              <a:t>NEEDS ANALYSIS FRAMEWORK</a:t>
            </a:r>
          </a:p>
        </p:txBody>
      </p:sp>
      <p:sp>
        <p:nvSpPr>
          <p:cNvPr id="4" name="Slide Number Placeholder 3">
            <a:extLst>
              <a:ext uri="{FF2B5EF4-FFF2-40B4-BE49-F238E27FC236}">
                <a16:creationId xmlns:a16="http://schemas.microsoft.com/office/drawing/2014/main" id="{DAB56B85-B411-4A6E-A6A2-BFF2826E49B4}"/>
              </a:ext>
            </a:extLst>
          </p:cNvPr>
          <p:cNvSpPr>
            <a:spLocks noGrp="1"/>
          </p:cNvSpPr>
          <p:nvPr>
            <p:ph type="sldNum" sz="quarter" idx="12"/>
          </p:nvPr>
        </p:nvSpPr>
        <p:spPr/>
        <p:txBody>
          <a:bodyPr/>
          <a:lstStyle/>
          <a:p>
            <a:fld id="{D70A61E6-611B-4902-B9F8-C0D4FE5E8075}" type="slidenum">
              <a:rPr lang="en-US" smtClean="0">
                <a:latin typeface="Tw Cen MT" panose="020B0602020104020603" pitchFamily="34" charset="0"/>
              </a:rPr>
              <a:t>16</a:t>
            </a:fld>
            <a:endParaRPr lang="en-US">
              <a:latin typeface="Tw Cen MT" panose="020B0602020104020603" pitchFamily="34" charset="0"/>
            </a:endParaRPr>
          </a:p>
        </p:txBody>
      </p:sp>
      <p:grpSp>
        <p:nvGrpSpPr>
          <p:cNvPr id="21" name="Group 20">
            <a:extLst>
              <a:ext uri="{FF2B5EF4-FFF2-40B4-BE49-F238E27FC236}">
                <a16:creationId xmlns:a16="http://schemas.microsoft.com/office/drawing/2014/main" id="{E7F14B2C-E11E-4B4C-B0B7-5119680B07AE}"/>
              </a:ext>
            </a:extLst>
          </p:cNvPr>
          <p:cNvGrpSpPr/>
          <p:nvPr/>
        </p:nvGrpSpPr>
        <p:grpSpPr>
          <a:xfrm>
            <a:off x="1826078" y="1730921"/>
            <a:ext cx="8869820" cy="3887286"/>
            <a:chOff x="1858735" y="1359127"/>
            <a:chExt cx="8869820" cy="3887286"/>
          </a:xfrm>
        </p:grpSpPr>
        <p:sp>
          <p:nvSpPr>
            <p:cNvPr id="5" name="Rectangle: Rounded Corners 4">
              <a:extLst>
                <a:ext uri="{FF2B5EF4-FFF2-40B4-BE49-F238E27FC236}">
                  <a16:creationId xmlns:a16="http://schemas.microsoft.com/office/drawing/2014/main" id="{D64590C8-01F2-4DE7-8878-51D0621F88DC}"/>
                </a:ext>
              </a:extLst>
            </p:cNvPr>
            <p:cNvSpPr/>
            <p:nvPr/>
          </p:nvSpPr>
          <p:spPr>
            <a:xfrm>
              <a:off x="4683578" y="1359127"/>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Organizational Analysis</a:t>
              </a:r>
            </a:p>
          </p:txBody>
        </p:sp>
        <p:sp>
          <p:nvSpPr>
            <p:cNvPr id="6" name="Rectangle: Rounded Corners 5">
              <a:extLst>
                <a:ext uri="{FF2B5EF4-FFF2-40B4-BE49-F238E27FC236}">
                  <a16:creationId xmlns:a16="http://schemas.microsoft.com/office/drawing/2014/main" id="{C9073574-B1C5-4EF0-B81B-84754CE499F8}"/>
                </a:ext>
              </a:extLst>
            </p:cNvPr>
            <p:cNvSpPr/>
            <p:nvPr/>
          </p:nvSpPr>
          <p:spPr>
            <a:xfrm>
              <a:off x="1858735" y="3923799"/>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Task</a:t>
              </a:r>
            </a:p>
            <a:p>
              <a:pPr algn="ctr"/>
              <a:r>
                <a:rPr lang="en-US" sz="2400" dirty="0">
                  <a:latin typeface="Tw Cen MT" panose="020B0602020104020603" pitchFamily="34" charset="0"/>
                </a:rPr>
                <a:t> Analysis</a:t>
              </a:r>
            </a:p>
          </p:txBody>
        </p:sp>
        <p:sp>
          <p:nvSpPr>
            <p:cNvPr id="7" name="Rectangle: Rounded Corners 6">
              <a:extLst>
                <a:ext uri="{FF2B5EF4-FFF2-40B4-BE49-F238E27FC236}">
                  <a16:creationId xmlns:a16="http://schemas.microsoft.com/office/drawing/2014/main" id="{C928578D-B0E9-46AE-A33C-9CFED90F8484}"/>
                </a:ext>
              </a:extLst>
            </p:cNvPr>
            <p:cNvSpPr/>
            <p:nvPr/>
          </p:nvSpPr>
          <p:spPr>
            <a:xfrm>
              <a:off x="7903712" y="3894365"/>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Person</a:t>
              </a:r>
            </a:p>
            <a:p>
              <a:pPr algn="ctr"/>
              <a:r>
                <a:rPr lang="en-US" sz="2400" dirty="0">
                  <a:latin typeface="Tw Cen MT" panose="020B0602020104020603" pitchFamily="34" charset="0"/>
                </a:rPr>
                <a:t> Analysis</a:t>
              </a:r>
            </a:p>
          </p:txBody>
        </p:sp>
        <p:cxnSp>
          <p:nvCxnSpPr>
            <p:cNvPr id="16" name="Straight Connector 15">
              <a:extLst>
                <a:ext uri="{FF2B5EF4-FFF2-40B4-BE49-F238E27FC236}">
                  <a16:creationId xmlns:a16="http://schemas.microsoft.com/office/drawing/2014/main" id="{A78574A7-891A-4B7C-89AE-18D94D4B51F7}"/>
                </a:ext>
              </a:extLst>
            </p:cNvPr>
            <p:cNvCxnSpPr>
              <a:stCxn id="5" idx="3"/>
            </p:cNvCxnSpPr>
            <p:nvPr/>
          </p:nvCxnSpPr>
          <p:spPr>
            <a:xfrm>
              <a:off x="7508421" y="2020434"/>
              <a:ext cx="1978479" cy="1873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CFEE49-D55C-426E-8BE3-1F834369E157}"/>
                </a:ext>
              </a:extLst>
            </p:cNvPr>
            <p:cNvCxnSpPr>
              <a:stCxn id="7" idx="1"/>
            </p:cNvCxnSpPr>
            <p:nvPr/>
          </p:nvCxnSpPr>
          <p:spPr>
            <a:xfrm flipH="1">
              <a:off x="4683578" y="4555672"/>
              <a:ext cx="32201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CC1D262-BA32-43AB-83DF-256EC4545476}"/>
                </a:ext>
              </a:extLst>
            </p:cNvPr>
            <p:cNvCxnSpPr>
              <a:stCxn id="5" idx="1"/>
            </p:cNvCxnSpPr>
            <p:nvPr/>
          </p:nvCxnSpPr>
          <p:spPr>
            <a:xfrm flipH="1">
              <a:off x="2939143" y="2020434"/>
              <a:ext cx="1744435" cy="187393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1236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EB782-F712-43FF-B1CE-47445AA732CD}"/>
              </a:ext>
            </a:extLst>
          </p:cNvPr>
          <p:cNvSpPr>
            <a:spLocks noGrp="1"/>
          </p:cNvSpPr>
          <p:nvPr>
            <p:ph type="title"/>
          </p:nvPr>
        </p:nvSpPr>
        <p:spPr/>
        <p:txBody>
          <a:bodyPr/>
          <a:lstStyle/>
          <a:p>
            <a:r>
              <a:rPr lang="en-US" dirty="0"/>
              <a:t>Organizational Analysis</a:t>
            </a:r>
          </a:p>
        </p:txBody>
      </p:sp>
      <p:sp>
        <p:nvSpPr>
          <p:cNvPr id="3" name="Content Placeholder 2">
            <a:extLst>
              <a:ext uri="{FF2B5EF4-FFF2-40B4-BE49-F238E27FC236}">
                <a16:creationId xmlns:a16="http://schemas.microsoft.com/office/drawing/2014/main" id="{2368D973-840E-4345-BBF8-C09D193B2D72}"/>
              </a:ext>
            </a:extLst>
          </p:cNvPr>
          <p:cNvSpPr>
            <a:spLocks noGrp="1"/>
          </p:cNvSpPr>
          <p:nvPr>
            <p:ph idx="1"/>
          </p:nvPr>
        </p:nvSpPr>
        <p:spPr>
          <a:xfrm>
            <a:off x="838200" y="1393641"/>
            <a:ext cx="4484914" cy="667024"/>
          </a:xfrm>
        </p:spPr>
        <p:txBody>
          <a:bodyPr/>
          <a:lstStyle/>
          <a:p>
            <a:pPr marL="0" indent="0" algn="ctr">
              <a:buNone/>
            </a:pPr>
            <a:r>
              <a:rPr lang="en-US" dirty="0">
                <a:solidFill>
                  <a:schemeClr val="accent2">
                    <a:lumMod val="75000"/>
                  </a:schemeClr>
                </a:solidFill>
              </a:rPr>
              <a:t>Company’s strategic direction</a:t>
            </a:r>
          </a:p>
        </p:txBody>
      </p:sp>
      <p:sp>
        <p:nvSpPr>
          <p:cNvPr id="4" name="Slide Number Placeholder 3">
            <a:extLst>
              <a:ext uri="{FF2B5EF4-FFF2-40B4-BE49-F238E27FC236}">
                <a16:creationId xmlns:a16="http://schemas.microsoft.com/office/drawing/2014/main" id="{4C367511-65C8-4958-BBAA-7EA7716095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122" name="Picture 2" descr="person wearing suit reading business newspaper">
            <a:extLst>
              <a:ext uri="{FF2B5EF4-FFF2-40B4-BE49-F238E27FC236}">
                <a16:creationId xmlns:a16="http://schemas.microsoft.com/office/drawing/2014/main" id="{810AFCBC-51D5-41B3-9E55-C9F397AC4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777" y="1991879"/>
            <a:ext cx="5720443" cy="378693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12A857A7-4BF5-4FD1-9E1B-7CFB25A2FB2B}"/>
              </a:ext>
            </a:extLst>
          </p:cNvPr>
          <p:cNvSpPr txBox="1">
            <a:spLocks/>
          </p:cNvSpPr>
          <p:nvPr/>
        </p:nvSpPr>
        <p:spPr>
          <a:xfrm>
            <a:off x="3235778" y="5849935"/>
            <a:ext cx="5720443" cy="4982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70AD47">
                    <a:lumMod val="50000"/>
                  </a:srgbClr>
                </a:solidFill>
                <a:effectLst/>
                <a:uLnTx/>
                <a:uFillTx/>
                <a:latin typeface="Tw Cen MT" panose="020B0602020104020603" pitchFamily="34" charset="0"/>
                <a:ea typeface="+mn-ea"/>
                <a:cs typeface="+mn-cs"/>
              </a:rPr>
              <a:t>Support by managers and employees</a:t>
            </a:r>
          </a:p>
        </p:txBody>
      </p:sp>
      <p:sp>
        <p:nvSpPr>
          <p:cNvPr id="7" name="Content Placeholder 2">
            <a:extLst>
              <a:ext uri="{FF2B5EF4-FFF2-40B4-BE49-F238E27FC236}">
                <a16:creationId xmlns:a16="http://schemas.microsoft.com/office/drawing/2014/main" id="{65D30A96-6E68-43EA-BEA6-3D01D11BA791}"/>
              </a:ext>
            </a:extLst>
          </p:cNvPr>
          <p:cNvSpPr txBox="1">
            <a:spLocks/>
          </p:cNvSpPr>
          <p:nvPr/>
        </p:nvSpPr>
        <p:spPr>
          <a:xfrm>
            <a:off x="6597570" y="1393640"/>
            <a:ext cx="5305960" cy="128011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Resources available for training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(Budget, Time &amp; Expertise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e.g., decision on buy vs. build)</a:t>
            </a:r>
          </a:p>
        </p:txBody>
      </p:sp>
    </p:spTree>
    <p:extLst>
      <p:ext uri="{BB962C8B-B14F-4D97-AF65-F5344CB8AC3E}">
        <p14:creationId xmlns:p14="http://schemas.microsoft.com/office/powerpoint/2010/main" val="222397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B7F0-ADA2-49D5-82C8-FE526C02E251}"/>
              </a:ext>
            </a:extLst>
          </p:cNvPr>
          <p:cNvSpPr>
            <a:spLocks noGrp="1"/>
          </p:cNvSpPr>
          <p:nvPr>
            <p:ph type="title"/>
          </p:nvPr>
        </p:nvSpPr>
        <p:spPr/>
        <p:txBody>
          <a:bodyPr/>
          <a:lstStyle/>
          <a:p>
            <a:r>
              <a:rPr lang="en-US" dirty="0"/>
              <a:t>Person Characteristics</a:t>
            </a:r>
          </a:p>
        </p:txBody>
      </p:sp>
      <p:sp>
        <p:nvSpPr>
          <p:cNvPr id="3" name="Content Placeholder 2">
            <a:extLst>
              <a:ext uri="{FF2B5EF4-FFF2-40B4-BE49-F238E27FC236}">
                <a16:creationId xmlns:a16="http://schemas.microsoft.com/office/drawing/2014/main" id="{F9E73919-D9D4-4300-9E36-6E4D929B825D}"/>
              </a:ext>
            </a:extLst>
          </p:cNvPr>
          <p:cNvSpPr>
            <a:spLocks noGrp="1"/>
          </p:cNvSpPr>
          <p:nvPr>
            <p:ph idx="1"/>
          </p:nvPr>
        </p:nvSpPr>
        <p:spPr>
          <a:xfrm>
            <a:off x="642257" y="1433421"/>
            <a:ext cx="5627914" cy="4922929"/>
          </a:xfrm>
        </p:spPr>
        <p:txBody>
          <a:bodyPr>
            <a:normAutofit fontScale="92500" lnSpcReduction="10000"/>
          </a:bodyPr>
          <a:lstStyle/>
          <a:p>
            <a:r>
              <a:rPr lang="en-US" dirty="0"/>
              <a:t>Basic Skills</a:t>
            </a:r>
          </a:p>
          <a:p>
            <a:r>
              <a:rPr lang="en-US" dirty="0"/>
              <a:t>Cognitive Ability </a:t>
            </a:r>
          </a:p>
          <a:p>
            <a:pPr lvl="1"/>
            <a:r>
              <a:rPr lang="en-US" dirty="0"/>
              <a:t>Verbal comprehension</a:t>
            </a:r>
          </a:p>
          <a:p>
            <a:pPr lvl="1"/>
            <a:r>
              <a:rPr lang="en-US" dirty="0"/>
              <a:t>Quantitative ability</a:t>
            </a:r>
          </a:p>
          <a:p>
            <a:pPr lvl="1"/>
            <a:r>
              <a:rPr lang="en-US" dirty="0"/>
              <a:t>Reasoning ability</a:t>
            </a:r>
          </a:p>
          <a:p>
            <a:r>
              <a:rPr lang="en-US" dirty="0"/>
              <a:t>Self Efficacy </a:t>
            </a:r>
          </a:p>
          <a:p>
            <a:r>
              <a:rPr lang="en-US" dirty="0"/>
              <a:t>Awareness of Training Needs &amp; Career goals</a:t>
            </a:r>
          </a:p>
          <a:p>
            <a:r>
              <a:rPr lang="en-US" dirty="0"/>
              <a:t>Learning Style Inventory </a:t>
            </a:r>
          </a:p>
          <a:p>
            <a:r>
              <a:rPr lang="en-US" dirty="0"/>
              <a:t>Age and Generation</a:t>
            </a:r>
          </a:p>
          <a:p>
            <a:r>
              <a:rPr lang="en-US" dirty="0"/>
              <a:t>Not everybody may need the same training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2E40EB5F-CEA5-43E0-BECD-60D456F6A292}"/>
              </a:ext>
            </a:extLst>
          </p:cNvPr>
          <p:cNvSpPr>
            <a:spLocks noGrp="1"/>
          </p:cNvSpPr>
          <p:nvPr>
            <p:ph type="sldNum" sz="quarter" idx="12"/>
          </p:nvPr>
        </p:nvSpPr>
        <p:spPr/>
        <p:txBody>
          <a:bodyPr/>
          <a:lstStyle/>
          <a:p>
            <a:fld id="{D70A61E6-611B-4902-B9F8-C0D4FE5E8075}" type="slidenum">
              <a:rPr lang="en-US" smtClean="0"/>
              <a:t>18</a:t>
            </a:fld>
            <a:endParaRPr lang="en-US"/>
          </a:p>
        </p:txBody>
      </p:sp>
      <p:pic>
        <p:nvPicPr>
          <p:cNvPr id="1026" name="Picture 2" descr="Analytics, Computer, Hiring, Database">
            <a:extLst>
              <a:ext uri="{FF2B5EF4-FFF2-40B4-BE49-F238E27FC236}">
                <a16:creationId xmlns:a16="http://schemas.microsoft.com/office/drawing/2014/main" id="{873ED1D4-B67D-4FDF-A9B3-03C60A14E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171" y="1408906"/>
            <a:ext cx="5416734" cy="4338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481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10FDA-348D-4F0A-B024-A6A01D7ECE87}"/>
              </a:ext>
            </a:extLst>
          </p:cNvPr>
          <p:cNvSpPr>
            <a:spLocks noGrp="1"/>
          </p:cNvSpPr>
          <p:nvPr>
            <p:ph type="title"/>
          </p:nvPr>
        </p:nvSpPr>
        <p:spPr/>
        <p:txBody>
          <a:bodyPr/>
          <a:lstStyle/>
          <a:p>
            <a:r>
              <a:rPr lang="en-US" dirty="0"/>
              <a:t>Task Analysis</a:t>
            </a:r>
          </a:p>
        </p:txBody>
      </p:sp>
      <p:sp>
        <p:nvSpPr>
          <p:cNvPr id="3" name="Content Placeholder 2">
            <a:extLst>
              <a:ext uri="{FF2B5EF4-FFF2-40B4-BE49-F238E27FC236}">
                <a16:creationId xmlns:a16="http://schemas.microsoft.com/office/drawing/2014/main" id="{38D5A6E4-E467-4C60-BAEB-A3DA56953C87}"/>
              </a:ext>
            </a:extLst>
          </p:cNvPr>
          <p:cNvSpPr>
            <a:spLocks noGrp="1"/>
          </p:cNvSpPr>
          <p:nvPr>
            <p:ph idx="1"/>
          </p:nvPr>
        </p:nvSpPr>
        <p:spPr>
          <a:xfrm>
            <a:off x="838199" y="1188366"/>
            <a:ext cx="11074401" cy="574766"/>
          </a:xfrm>
        </p:spPr>
        <p:txBody>
          <a:bodyPr>
            <a:normAutofit fontScale="92500"/>
          </a:bodyPr>
          <a:lstStyle/>
          <a:p>
            <a:r>
              <a:rPr lang="en-US" dirty="0"/>
              <a:t>Break down of job into tasks to be performed. Take example of a salesman</a:t>
            </a:r>
          </a:p>
          <a:p>
            <a:pPr marL="0" indent="0">
              <a:buNone/>
            </a:pPr>
            <a:endParaRPr lang="en-US" dirty="0"/>
          </a:p>
        </p:txBody>
      </p:sp>
      <p:sp>
        <p:nvSpPr>
          <p:cNvPr id="4" name="Slide Number Placeholder 3">
            <a:extLst>
              <a:ext uri="{FF2B5EF4-FFF2-40B4-BE49-F238E27FC236}">
                <a16:creationId xmlns:a16="http://schemas.microsoft.com/office/drawing/2014/main" id="{898DB90D-539D-4071-BF78-2D206139158E}"/>
              </a:ext>
            </a:extLst>
          </p:cNvPr>
          <p:cNvSpPr>
            <a:spLocks noGrp="1"/>
          </p:cNvSpPr>
          <p:nvPr>
            <p:ph type="sldNum" sz="quarter" idx="12"/>
          </p:nvPr>
        </p:nvSpPr>
        <p:spPr/>
        <p:txBody>
          <a:bodyPr/>
          <a:lstStyle/>
          <a:p>
            <a:fld id="{D70A61E6-611B-4902-B9F8-C0D4FE5E8075}" type="slidenum">
              <a:rPr lang="en-US" smtClean="0"/>
              <a:t>19</a:t>
            </a:fld>
            <a:endParaRPr lang="en-US"/>
          </a:p>
        </p:txBody>
      </p:sp>
      <p:graphicFrame>
        <p:nvGraphicFramePr>
          <p:cNvPr id="5" name="Table 4">
            <a:extLst>
              <a:ext uri="{FF2B5EF4-FFF2-40B4-BE49-F238E27FC236}">
                <a16:creationId xmlns:a16="http://schemas.microsoft.com/office/drawing/2014/main" id="{34782A9B-CBCF-4634-BD33-ACBA2DC73F99}"/>
              </a:ext>
            </a:extLst>
          </p:cNvPr>
          <p:cNvGraphicFramePr>
            <a:graphicFrameLocks noGrp="1"/>
          </p:cNvGraphicFramePr>
          <p:nvPr>
            <p:extLst>
              <p:ext uri="{D42A27DB-BD31-4B8C-83A1-F6EECF244321}">
                <p14:modId xmlns:p14="http://schemas.microsoft.com/office/powerpoint/2010/main" val="1780629818"/>
              </p:ext>
            </p:extLst>
          </p:nvPr>
        </p:nvGraphicFramePr>
        <p:xfrm>
          <a:off x="540657" y="1838596"/>
          <a:ext cx="11371943" cy="4909018"/>
        </p:xfrm>
        <a:graphic>
          <a:graphicData uri="http://schemas.openxmlformats.org/drawingml/2006/table">
            <a:tbl>
              <a:tblPr firstRow="1" bandRow="1">
                <a:tableStyleId>{5C22544A-7EE6-4342-B048-85BDC9FD1C3A}</a:tableStyleId>
              </a:tblPr>
              <a:tblGrid>
                <a:gridCol w="969661">
                  <a:extLst>
                    <a:ext uri="{9D8B030D-6E8A-4147-A177-3AD203B41FA5}">
                      <a16:colId xmlns:a16="http://schemas.microsoft.com/office/drawing/2014/main" val="3591308798"/>
                    </a:ext>
                  </a:extLst>
                </a:gridCol>
                <a:gridCol w="2858483">
                  <a:extLst>
                    <a:ext uri="{9D8B030D-6E8A-4147-A177-3AD203B41FA5}">
                      <a16:colId xmlns:a16="http://schemas.microsoft.com/office/drawing/2014/main" val="1012690132"/>
                    </a:ext>
                  </a:extLst>
                </a:gridCol>
                <a:gridCol w="2416628">
                  <a:extLst>
                    <a:ext uri="{9D8B030D-6E8A-4147-A177-3AD203B41FA5}">
                      <a16:colId xmlns:a16="http://schemas.microsoft.com/office/drawing/2014/main" val="352977072"/>
                    </a:ext>
                  </a:extLst>
                </a:gridCol>
                <a:gridCol w="2269672">
                  <a:extLst>
                    <a:ext uri="{9D8B030D-6E8A-4147-A177-3AD203B41FA5}">
                      <a16:colId xmlns:a16="http://schemas.microsoft.com/office/drawing/2014/main" val="333906891"/>
                    </a:ext>
                  </a:extLst>
                </a:gridCol>
                <a:gridCol w="2857499">
                  <a:extLst>
                    <a:ext uri="{9D8B030D-6E8A-4147-A177-3AD203B41FA5}">
                      <a16:colId xmlns:a16="http://schemas.microsoft.com/office/drawing/2014/main" val="3951479599"/>
                    </a:ext>
                  </a:extLst>
                </a:gridCol>
              </a:tblGrid>
              <a:tr h="387530">
                <a:tc>
                  <a:txBody>
                    <a:bodyPr/>
                    <a:lstStyle/>
                    <a:p>
                      <a:r>
                        <a:rPr lang="en-US" sz="2000" dirty="0">
                          <a:latin typeface="Tw Cen MT" panose="020B0602020104020603" pitchFamily="34" charset="0"/>
                        </a:rPr>
                        <a:t>Task</a:t>
                      </a:r>
                    </a:p>
                  </a:txBody>
                  <a:tcPr/>
                </a:tc>
                <a:tc>
                  <a:txBody>
                    <a:bodyPr/>
                    <a:lstStyle/>
                    <a:p>
                      <a:r>
                        <a:rPr lang="en-US" sz="2000" dirty="0">
                          <a:latin typeface="Tw Cen MT" panose="020B0602020104020603" pitchFamily="34" charset="0"/>
                        </a:rPr>
                        <a:t>Description</a:t>
                      </a:r>
                    </a:p>
                  </a:txBody>
                  <a:tcPr/>
                </a:tc>
                <a:tc>
                  <a:txBody>
                    <a:bodyPr/>
                    <a:lstStyle/>
                    <a:p>
                      <a:r>
                        <a:rPr lang="en-US" sz="2000" dirty="0">
                          <a:latin typeface="Tw Cen MT" panose="020B0602020104020603" pitchFamily="34" charset="0"/>
                        </a:rPr>
                        <a:t>Importance</a:t>
                      </a:r>
                    </a:p>
                  </a:txBody>
                  <a:tcPr/>
                </a:tc>
                <a:tc>
                  <a:txBody>
                    <a:bodyPr/>
                    <a:lstStyle/>
                    <a:p>
                      <a:r>
                        <a:rPr lang="en-US" sz="2000" dirty="0">
                          <a:latin typeface="Tw Cen MT" panose="020B0602020104020603" pitchFamily="34" charset="0"/>
                        </a:rPr>
                        <a:t>Frequency</a:t>
                      </a:r>
                    </a:p>
                  </a:txBody>
                  <a:tcPr/>
                </a:tc>
                <a:tc>
                  <a:txBody>
                    <a:bodyPr/>
                    <a:lstStyle/>
                    <a:p>
                      <a:r>
                        <a:rPr lang="en-US" sz="2000" dirty="0">
                          <a:latin typeface="Tw Cen MT" panose="020B0602020104020603" pitchFamily="34" charset="0"/>
                        </a:rPr>
                        <a:t>Difficulty</a:t>
                      </a:r>
                    </a:p>
                  </a:txBody>
                  <a:tcPr/>
                </a:tc>
                <a:extLst>
                  <a:ext uri="{0D108BD9-81ED-4DB2-BD59-A6C34878D82A}">
                    <a16:rowId xmlns:a16="http://schemas.microsoft.com/office/drawing/2014/main" val="1079918478"/>
                  </a:ext>
                </a:extLst>
              </a:tr>
              <a:tr h="1007578">
                <a:tc>
                  <a:txBody>
                    <a:bodyPr/>
                    <a:lstStyle/>
                    <a:p>
                      <a:endParaRPr lang="en-US" sz="2000" dirty="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tc>
                  <a:txBody>
                    <a:bodyPr/>
                    <a:lstStyle/>
                    <a:p>
                      <a:r>
                        <a:rPr lang="en-US" sz="2000" dirty="0">
                          <a:latin typeface="Tw Cen MT" panose="020B0602020104020603" pitchFamily="34" charset="0"/>
                        </a:rPr>
                        <a:t>How critical is the task for effective performance</a:t>
                      </a:r>
                    </a:p>
                  </a:txBody>
                  <a:tcPr/>
                </a:tc>
                <a:tc>
                  <a:txBody>
                    <a:bodyPr/>
                    <a:lstStyle/>
                    <a:p>
                      <a:r>
                        <a:rPr lang="en-US" sz="2000" dirty="0">
                          <a:latin typeface="Tw Cen MT" panose="020B0602020104020603" pitchFamily="34" charset="0"/>
                        </a:rPr>
                        <a:t>How often do you perform the task</a:t>
                      </a:r>
                    </a:p>
                  </a:txBody>
                  <a:tcPr/>
                </a:tc>
                <a:tc>
                  <a:txBody>
                    <a:bodyPr/>
                    <a:lstStyle/>
                    <a:p>
                      <a:r>
                        <a:rPr lang="en-US" sz="2000" dirty="0">
                          <a:latin typeface="Tw Cen MT" panose="020B0602020104020603" pitchFamily="34" charset="0"/>
                        </a:rPr>
                        <a:t>Does it require extensive experience or training</a:t>
                      </a:r>
                    </a:p>
                  </a:txBody>
                  <a:tcPr/>
                </a:tc>
                <a:extLst>
                  <a:ext uri="{0D108BD9-81ED-4DB2-BD59-A6C34878D82A}">
                    <a16:rowId xmlns:a16="http://schemas.microsoft.com/office/drawing/2014/main" val="3025446035"/>
                  </a:ext>
                </a:extLst>
              </a:tr>
              <a:tr h="697554">
                <a:tc>
                  <a:txBody>
                    <a:bodyPr/>
                    <a:lstStyle/>
                    <a:p>
                      <a:r>
                        <a:rPr lang="en-US" sz="2000" dirty="0">
                          <a:latin typeface="Tw Cen MT" panose="020B0602020104020603" pitchFamily="34" charset="0"/>
                        </a:rPr>
                        <a:t>1</a:t>
                      </a:r>
                    </a:p>
                  </a:txBody>
                  <a:tcPr/>
                </a:tc>
                <a:tc>
                  <a:txBody>
                    <a:bodyPr/>
                    <a:lstStyle/>
                    <a:p>
                      <a:r>
                        <a:rPr lang="en-US" sz="2000" dirty="0">
                          <a:latin typeface="Tw Cen MT" panose="020B0602020104020603" pitchFamily="34" charset="0"/>
                        </a:rPr>
                        <a:t>Understand product attributes</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3403061181"/>
                  </a:ext>
                </a:extLst>
              </a:tr>
              <a:tr h="697554">
                <a:tc>
                  <a:txBody>
                    <a:bodyPr/>
                    <a:lstStyle/>
                    <a:p>
                      <a:r>
                        <a:rPr lang="en-US" sz="2000" dirty="0">
                          <a:latin typeface="Tw Cen MT" panose="020B0602020104020603" pitchFamily="34" charset="0"/>
                        </a:rPr>
                        <a:t>2</a:t>
                      </a:r>
                    </a:p>
                  </a:txBody>
                  <a:tcPr/>
                </a:tc>
                <a:tc>
                  <a:txBody>
                    <a:bodyPr/>
                    <a:lstStyle/>
                    <a:p>
                      <a:r>
                        <a:rPr lang="en-US" sz="2000" dirty="0">
                          <a:latin typeface="Tw Cen MT" panose="020B0602020104020603" pitchFamily="34" charset="0"/>
                        </a:rPr>
                        <a:t>Communication with customer</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2063337203"/>
                  </a:ext>
                </a:extLst>
              </a:tr>
              <a:tr h="697554">
                <a:tc>
                  <a:txBody>
                    <a:bodyPr/>
                    <a:lstStyle/>
                    <a:p>
                      <a:r>
                        <a:rPr lang="en-US" sz="2000" dirty="0">
                          <a:latin typeface="Tw Cen MT" panose="020B0602020104020603" pitchFamily="34" charset="0"/>
                        </a:rPr>
                        <a:t>3</a:t>
                      </a:r>
                    </a:p>
                  </a:txBody>
                  <a:tcPr/>
                </a:tc>
                <a:tc>
                  <a:txBody>
                    <a:bodyPr/>
                    <a:lstStyle/>
                    <a:p>
                      <a:r>
                        <a:rPr lang="en-US" sz="2000" dirty="0">
                          <a:latin typeface="Tw Cen MT" panose="020B0602020104020603" pitchFamily="34" charset="0"/>
                        </a:rPr>
                        <a:t>Punch daily sales in the system</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2347467788"/>
                  </a:ext>
                </a:extLst>
              </a:tr>
              <a:tr h="697554">
                <a:tc>
                  <a:txBody>
                    <a:bodyPr/>
                    <a:lstStyle/>
                    <a:p>
                      <a:r>
                        <a:rPr lang="en-US" sz="2000" dirty="0">
                          <a:latin typeface="Tw Cen MT" panose="020B0602020104020603" pitchFamily="34" charset="0"/>
                        </a:rPr>
                        <a:t>4</a:t>
                      </a:r>
                    </a:p>
                  </a:txBody>
                  <a:tcPr/>
                </a:tc>
                <a:tc>
                  <a:txBody>
                    <a:bodyPr/>
                    <a:lstStyle/>
                    <a:p>
                      <a:r>
                        <a:rPr lang="en-US" sz="2000" dirty="0">
                          <a:latin typeface="Tw Cen MT" panose="020B0602020104020603" pitchFamily="34" charset="0"/>
                        </a:rPr>
                        <a:t>Credit collection from the market</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1188547973"/>
                  </a:ext>
                </a:extLst>
              </a:tr>
              <a:tr h="697554">
                <a:tc>
                  <a:txBody>
                    <a:bodyPr/>
                    <a:lstStyle/>
                    <a:p>
                      <a:endParaRPr lang="en-US" sz="2000" dirty="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tc>
                  <a:txBody>
                    <a:bodyPr/>
                    <a:lstStyle/>
                    <a:p>
                      <a:r>
                        <a:rPr lang="en-US" sz="2000" dirty="0">
                          <a:latin typeface="Tw Cen MT" panose="020B0602020104020603" pitchFamily="34" charset="0"/>
                        </a:rPr>
                        <a:t>1- Negligible</a:t>
                      </a:r>
                    </a:p>
                    <a:p>
                      <a:r>
                        <a:rPr lang="en-US" sz="2000" dirty="0">
                          <a:latin typeface="Tw Cen MT" panose="020B0602020104020603" pitchFamily="34" charset="0"/>
                        </a:rPr>
                        <a:t>5 – Extremely high</a:t>
                      </a:r>
                    </a:p>
                  </a:txBody>
                  <a:tcPr/>
                </a:tc>
                <a:tc>
                  <a:txBody>
                    <a:bodyPr/>
                    <a:lstStyle/>
                    <a:p>
                      <a:r>
                        <a:rPr lang="en-US" sz="2000" dirty="0">
                          <a:latin typeface="Tw Cen MT" panose="020B0602020104020603" pitchFamily="34" charset="0"/>
                        </a:rPr>
                        <a:t>1- Rarely</a:t>
                      </a:r>
                    </a:p>
                    <a:p>
                      <a:r>
                        <a:rPr lang="en-US" sz="2000" dirty="0">
                          <a:latin typeface="Tw Cen MT" panose="020B0602020104020603" pitchFamily="34" charset="0"/>
                        </a:rPr>
                        <a:t>5 - Often</a:t>
                      </a:r>
                    </a:p>
                  </a:txBody>
                  <a:tcPr/>
                </a:tc>
                <a:tc>
                  <a:txBody>
                    <a:bodyPr/>
                    <a:lstStyle/>
                    <a:p>
                      <a:r>
                        <a:rPr lang="en-US" sz="2000" dirty="0">
                          <a:latin typeface="Tw Cen MT" panose="020B0602020104020603" pitchFamily="34" charset="0"/>
                        </a:rPr>
                        <a:t>1- Easy </a:t>
                      </a:r>
                    </a:p>
                    <a:p>
                      <a:r>
                        <a:rPr lang="en-US" sz="2000" dirty="0">
                          <a:latin typeface="Tw Cen MT" panose="020B0602020104020603" pitchFamily="34" charset="0"/>
                        </a:rPr>
                        <a:t>5 – Very Difficult </a:t>
                      </a:r>
                    </a:p>
                  </a:txBody>
                  <a:tcPr/>
                </a:tc>
                <a:extLst>
                  <a:ext uri="{0D108BD9-81ED-4DB2-BD59-A6C34878D82A}">
                    <a16:rowId xmlns:a16="http://schemas.microsoft.com/office/drawing/2014/main" val="501395973"/>
                  </a:ext>
                </a:extLst>
              </a:tr>
            </a:tbl>
          </a:graphicData>
        </a:graphic>
      </p:graphicFrame>
    </p:spTree>
    <p:extLst>
      <p:ext uri="{BB962C8B-B14F-4D97-AF65-F5344CB8AC3E}">
        <p14:creationId xmlns:p14="http://schemas.microsoft.com/office/powerpoint/2010/main" val="1031182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7F917-C445-47BE-B63B-947D2D0B970A}"/>
              </a:ext>
            </a:extLst>
          </p:cNvPr>
          <p:cNvSpPr>
            <a:spLocks noGrp="1"/>
          </p:cNvSpPr>
          <p:nvPr>
            <p:ph type="title"/>
          </p:nvPr>
        </p:nvSpPr>
        <p:spPr/>
        <p:txBody>
          <a:bodyPr/>
          <a:lstStyle/>
          <a:p>
            <a:r>
              <a:rPr lang="en-US" dirty="0">
                <a:latin typeface="Tw Cen MT" panose="020B0602020104020603" pitchFamily="34" charset="0"/>
              </a:rPr>
              <a:t>Competency model</a:t>
            </a:r>
          </a:p>
        </p:txBody>
      </p:sp>
      <p:sp>
        <p:nvSpPr>
          <p:cNvPr id="3" name="Content Placeholder 2">
            <a:extLst>
              <a:ext uri="{FF2B5EF4-FFF2-40B4-BE49-F238E27FC236}">
                <a16:creationId xmlns:a16="http://schemas.microsoft.com/office/drawing/2014/main" id="{BB2BD1AE-766E-457B-B0C6-E2B8EBADED36}"/>
              </a:ext>
            </a:extLst>
          </p:cNvPr>
          <p:cNvSpPr>
            <a:spLocks noGrp="1"/>
          </p:cNvSpPr>
          <p:nvPr>
            <p:ph idx="1"/>
          </p:nvPr>
        </p:nvSpPr>
        <p:spPr>
          <a:xfrm>
            <a:off x="710579" y="1690688"/>
            <a:ext cx="10928684" cy="4351338"/>
          </a:xfrm>
        </p:spPr>
        <p:txBody>
          <a:bodyPr/>
          <a:lstStyle/>
          <a:p>
            <a:r>
              <a:rPr lang="en-US" sz="2400" dirty="0">
                <a:latin typeface="Tw Cen MT" panose="020B0602020104020603" pitchFamily="34" charset="0"/>
              </a:rPr>
              <a:t>Competencies are a set of skills, knowledge and abilities that enable employees to perform their job</a:t>
            </a:r>
          </a:p>
          <a:p>
            <a:r>
              <a:rPr lang="en-US" sz="2400" dirty="0">
                <a:latin typeface="Tw Cen MT" panose="020B0602020104020603" pitchFamily="34" charset="0"/>
              </a:rPr>
              <a:t>Job analysis is work oriented (what), whereas competencies are worker oriented (how)</a:t>
            </a:r>
          </a:p>
          <a:p>
            <a:endParaRPr lang="en-US" dirty="0">
              <a:latin typeface="Tw Cen MT" panose="020B0602020104020603" pitchFamily="34" charset="0"/>
            </a:endParaRPr>
          </a:p>
          <a:p>
            <a:endParaRPr lang="en-US" dirty="0">
              <a:latin typeface="Tw Cen MT" panose="020B0602020104020603" pitchFamily="34" charset="0"/>
            </a:endParaRPr>
          </a:p>
        </p:txBody>
      </p:sp>
      <p:sp>
        <p:nvSpPr>
          <p:cNvPr id="4" name="Slide Number Placeholder 3">
            <a:extLst>
              <a:ext uri="{FF2B5EF4-FFF2-40B4-BE49-F238E27FC236}">
                <a16:creationId xmlns:a16="http://schemas.microsoft.com/office/drawing/2014/main" id="{6AA780DF-7849-47F5-9206-021137CBF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a typeface="+mn-ea"/>
              <a:cs typeface="+mn-cs"/>
            </a:endParaRPr>
          </a:p>
        </p:txBody>
      </p:sp>
      <p:graphicFrame>
        <p:nvGraphicFramePr>
          <p:cNvPr id="5" name="Table 4">
            <a:extLst>
              <a:ext uri="{FF2B5EF4-FFF2-40B4-BE49-F238E27FC236}">
                <a16:creationId xmlns:a16="http://schemas.microsoft.com/office/drawing/2014/main" id="{B5BDCCF9-4700-4EE8-923B-C38D03EB1D75}"/>
              </a:ext>
            </a:extLst>
          </p:cNvPr>
          <p:cNvGraphicFramePr>
            <a:graphicFrameLocks noGrp="1"/>
          </p:cNvGraphicFramePr>
          <p:nvPr>
            <p:extLst>
              <p:ext uri="{D42A27DB-BD31-4B8C-83A1-F6EECF244321}">
                <p14:modId xmlns:p14="http://schemas.microsoft.com/office/powerpoint/2010/main" val="1385428610"/>
              </p:ext>
            </p:extLst>
          </p:nvPr>
        </p:nvGraphicFramePr>
        <p:xfrm>
          <a:off x="996042" y="3165564"/>
          <a:ext cx="10357758" cy="3230880"/>
        </p:xfrm>
        <a:graphic>
          <a:graphicData uri="http://schemas.openxmlformats.org/drawingml/2006/table">
            <a:tbl>
              <a:tblPr firstRow="1" bandRow="1">
                <a:tableStyleId>{5C22544A-7EE6-4342-B048-85BDC9FD1C3A}</a:tableStyleId>
              </a:tblPr>
              <a:tblGrid>
                <a:gridCol w="5178879">
                  <a:extLst>
                    <a:ext uri="{9D8B030D-6E8A-4147-A177-3AD203B41FA5}">
                      <a16:colId xmlns:a16="http://schemas.microsoft.com/office/drawing/2014/main" val="2840912081"/>
                    </a:ext>
                  </a:extLst>
                </a:gridCol>
                <a:gridCol w="5178879">
                  <a:extLst>
                    <a:ext uri="{9D8B030D-6E8A-4147-A177-3AD203B41FA5}">
                      <a16:colId xmlns:a16="http://schemas.microsoft.com/office/drawing/2014/main" val="3354047717"/>
                    </a:ext>
                  </a:extLst>
                </a:gridCol>
              </a:tblGrid>
              <a:tr h="370840">
                <a:tc>
                  <a:txBody>
                    <a:bodyPr/>
                    <a:lstStyle/>
                    <a:p>
                      <a:r>
                        <a:rPr lang="en-US" sz="2200" dirty="0">
                          <a:latin typeface="Tw Cen MT" panose="020B0602020104020603" pitchFamily="34" charset="0"/>
                          <a:cs typeface="Tunga" panose="020B0502040204020203" pitchFamily="34" charset="0"/>
                        </a:rPr>
                        <a:t>Systems Engineer – Technical cluster</a:t>
                      </a:r>
                    </a:p>
                  </a:txBody>
                  <a:tcPr/>
                </a:tc>
                <a:tc>
                  <a:txBody>
                    <a:bodyPr/>
                    <a:lstStyle/>
                    <a:p>
                      <a:r>
                        <a:rPr lang="en-US" sz="2200" dirty="0">
                          <a:latin typeface="Tw Cen MT" panose="020B0602020104020603" pitchFamily="34" charset="0"/>
                          <a:cs typeface="Tunga" panose="020B0502040204020203" pitchFamily="34" charset="0"/>
                        </a:rPr>
                        <a:t>Proficiency Ratings</a:t>
                      </a:r>
                    </a:p>
                  </a:txBody>
                  <a:tcPr/>
                </a:tc>
                <a:extLst>
                  <a:ext uri="{0D108BD9-81ED-4DB2-BD59-A6C34878D82A}">
                    <a16:rowId xmlns:a16="http://schemas.microsoft.com/office/drawing/2014/main" val="2589345346"/>
                  </a:ext>
                </a:extLst>
              </a:tr>
              <a:tr h="370840">
                <a:tc rowSpan="5">
                  <a:txBody>
                    <a:bodyPr/>
                    <a:lstStyle/>
                    <a:p>
                      <a:r>
                        <a:rPr lang="en-US" sz="2200" dirty="0">
                          <a:latin typeface="Tw Cen MT" panose="020B0602020104020603" pitchFamily="34" charset="0"/>
                          <a:cs typeface="Tunga" panose="020B0502040204020203" pitchFamily="34" charset="0"/>
                        </a:rPr>
                        <a:t>Systems Architecture: Ability to design complex software applications, establish protocols and create prototypes.</a:t>
                      </a:r>
                    </a:p>
                    <a:p>
                      <a:endParaRPr lang="en-US" sz="2200" dirty="0">
                        <a:latin typeface="Tw Cen MT" panose="020B0602020104020603" pitchFamily="34" charset="0"/>
                        <a:cs typeface="Tunga" panose="020B0502040204020203" pitchFamily="34" charset="0"/>
                      </a:endParaRPr>
                    </a:p>
                    <a:p>
                      <a:r>
                        <a:rPr lang="en-US" sz="2200" dirty="0">
                          <a:latin typeface="Tw Cen MT" panose="020B0602020104020603" pitchFamily="34" charset="0"/>
                          <a:cs typeface="Tunga" panose="020B0502040204020203" pitchFamily="34" charset="0"/>
                        </a:rPr>
                        <a:t>Data Migration: Ability to establish necessary platform requirements to efficiently and completely coordinate data transfer.</a:t>
                      </a:r>
                    </a:p>
                  </a:txBody>
                  <a:tcPr/>
                </a:tc>
                <a:tc>
                  <a:txBody>
                    <a:bodyPr/>
                    <a:lstStyle/>
                    <a:p>
                      <a:r>
                        <a:rPr lang="en-US" sz="2200" dirty="0">
                          <a:latin typeface="Tw Cen MT" panose="020B0602020104020603" pitchFamily="34" charset="0"/>
                          <a:cs typeface="Tunga" panose="020B0502040204020203" pitchFamily="34" charset="0"/>
                        </a:rPr>
                        <a:t>0 – Not able to perform basic tasks</a:t>
                      </a:r>
                    </a:p>
                  </a:txBody>
                  <a:tcPr/>
                </a:tc>
                <a:extLst>
                  <a:ext uri="{0D108BD9-81ED-4DB2-BD59-A6C34878D82A}">
                    <a16:rowId xmlns:a16="http://schemas.microsoft.com/office/drawing/2014/main" val="1088369932"/>
                  </a:ext>
                </a:extLst>
              </a:tr>
              <a:tr h="370840">
                <a:tc vMerge="1">
                  <a:txBody>
                    <a:bodyPr/>
                    <a:lstStyle/>
                    <a:p>
                      <a:r>
                        <a:rPr lang="en-US" sz="2200" dirty="0">
                          <a:latin typeface="Tw Cen MT" panose="020B0602020104020603" pitchFamily="34" charset="0"/>
                        </a:rPr>
                        <a:t>Systems Architecture: Ability to design complex software applications, establish protocols and create prototypes.</a:t>
                      </a:r>
                    </a:p>
                    <a:p>
                      <a:endParaRPr lang="en-US" sz="2200" dirty="0">
                        <a:latin typeface="Tw Cen MT" panose="020B0602020104020603" pitchFamily="34" charset="0"/>
                      </a:endParaRPr>
                    </a:p>
                    <a:p>
                      <a:r>
                        <a:rPr lang="en-US" sz="2200" dirty="0">
                          <a:latin typeface="Tw Cen MT" panose="020B0602020104020603" pitchFamily="34" charset="0"/>
                        </a:rPr>
                        <a:t>Data Migration: Ability to establish necessary platform requirements to efficiently and completely coordinate data transfer.</a:t>
                      </a:r>
                    </a:p>
                  </a:txBody>
                  <a:tcPr/>
                </a:tc>
                <a:tc>
                  <a:txBody>
                    <a:bodyPr/>
                    <a:lstStyle/>
                    <a:p>
                      <a:r>
                        <a:rPr lang="en-US" sz="2200" dirty="0">
                          <a:latin typeface="Tw Cen MT" panose="020B0602020104020603" pitchFamily="34" charset="0"/>
                          <a:cs typeface="Tunga" panose="020B0502040204020203" pitchFamily="34" charset="0"/>
                        </a:rPr>
                        <a:t>1 – Understand basics, Can perform with assistance</a:t>
                      </a:r>
                    </a:p>
                  </a:txBody>
                  <a:tcPr/>
                </a:tc>
                <a:extLst>
                  <a:ext uri="{0D108BD9-81ED-4DB2-BD59-A6C34878D82A}">
                    <a16:rowId xmlns:a16="http://schemas.microsoft.com/office/drawing/2014/main" val="375080681"/>
                  </a:ext>
                </a:extLst>
              </a:tr>
              <a:tr h="370840">
                <a:tc vMerge="1">
                  <a:txBody>
                    <a:bodyPr/>
                    <a:lstStyle/>
                    <a:p>
                      <a:endParaRPr lang="en-US" dirty="0"/>
                    </a:p>
                  </a:txBody>
                  <a:tcPr/>
                </a:tc>
                <a:tc>
                  <a:txBody>
                    <a:bodyPr/>
                    <a:lstStyle/>
                    <a:p>
                      <a:r>
                        <a:rPr lang="en-US" sz="2200" dirty="0">
                          <a:latin typeface="Tw Cen MT" panose="020B0602020104020603" pitchFamily="34" charset="0"/>
                          <a:cs typeface="Tunga" panose="020B0502040204020203" pitchFamily="34" charset="0"/>
                        </a:rPr>
                        <a:t>2 – Performs routine tasks with minimal supervision</a:t>
                      </a:r>
                    </a:p>
                  </a:txBody>
                  <a:tcPr/>
                </a:tc>
                <a:extLst>
                  <a:ext uri="{0D108BD9-81ED-4DB2-BD59-A6C34878D82A}">
                    <a16:rowId xmlns:a16="http://schemas.microsoft.com/office/drawing/2014/main" val="3938644330"/>
                  </a:ext>
                </a:extLst>
              </a:tr>
              <a:tr h="370840">
                <a:tc vMerge="1">
                  <a:txBody>
                    <a:bodyPr/>
                    <a:lstStyle/>
                    <a:p>
                      <a:endParaRPr lang="en-US" dirty="0"/>
                    </a:p>
                  </a:txBody>
                  <a:tcPr/>
                </a:tc>
                <a:tc>
                  <a:txBody>
                    <a:bodyPr/>
                    <a:lstStyle/>
                    <a:p>
                      <a:r>
                        <a:rPr lang="en-US" sz="2200" dirty="0">
                          <a:latin typeface="Tw Cen MT" panose="020B0602020104020603" pitchFamily="34" charset="0"/>
                          <a:cs typeface="Tunga" panose="020B0502040204020203" pitchFamily="34" charset="0"/>
                        </a:rPr>
                        <a:t>3 – Perform complex tasks, can coach others</a:t>
                      </a:r>
                    </a:p>
                  </a:txBody>
                  <a:tcPr/>
                </a:tc>
                <a:extLst>
                  <a:ext uri="{0D108BD9-81ED-4DB2-BD59-A6C34878D82A}">
                    <a16:rowId xmlns:a16="http://schemas.microsoft.com/office/drawing/2014/main" val="308910864"/>
                  </a:ext>
                </a:extLst>
              </a:tr>
              <a:tr h="370840">
                <a:tc vMerge="1">
                  <a:txBody>
                    <a:bodyPr/>
                    <a:lstStyle/>
                    <a:p>
                      <a:endParaRPr lang="en-US" dirty="0"/>
                    </a:p>
                  </a:txBody>
                  <a:tcPr/>
                </a:tc>
                <a:tc>
                  <a:txBody>
                    <a:bodyPr/>
                    <a:lstStyle/>
                    <a:p>
                      <a:r>
                        <a:rPr lang="en-US" sz="2200" dirty="0">
                          <a:latin typeface="Tw Cen MT" panose="020B0602020104020603" pitchFamily="34" charset="0"/>
                          <a:cs typeface="Tunga" panose="020B0502040204020203" pitchFamily="34" charset="0"/>
                        </a:rPr>
                        <a:t>4 - Considered an expert, can lead others</a:t>
                      </a:r>
                    </a:p>
                  </a:txBody>
                  <a:tcPr/>
                </a:tc>
                <a:extLst>
                  <a:ext uri="{0D108BD9-81ED-4DB2-BD59-A6C34878D82A}">
                    <a16:rowId xmlns:a16="http://schemas.microsoft.com/office/drawing/2014/main" val="4029653496"/>
                  </a:ext>
                </a:extLst>
              </a:tr>
            </a:tbl>
          </a:graphicData>
        </a:graphic>
      </p:graphicFrame>
    </p:spTree>
    <p:extLst>
      <p:ext uri="{BB962C8B-B14F-4D97-AF65-F5344CB8AC3E}">
        <p14:creationId xmlns:p14="http://schemas.microsoft.com/office/powerpoint/2010/main" val="351236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917CA4A-3C85-234F-4FD4-F986035CEDAA}"/>
              </a:ext>
            </a:extLst>
          </p:cNvPr>
          <p:cNvSpPr>
            <a:spLocks noGrp="1"/>
          </p:cNvSpPr>
          <p:nvPr>
            <p:ph type="title"/>
          </p:nvPr>
        </p:nvSpPr>
        <p:spPr>
          <a:xfrm>
            <a:off x="640080" y="325369"/>
            <a:ext cx="4368602" cy="1956841"/>
          </a:xfrm>
        </p:spPr>
        <p:txBody>
          <a:bodyPr anchor="b">
            <a:normAutofit fontScale="90000"/>
          </a:bodyPr>
          <a:lstStyle/>
          <a:p>
            <a:r>
              <a:rPr lang="en-IN" sz="4600" dirty="0">
                <a:solidFill>
                  <a:schemeClr val="tx1"/>
                </a:solidFill>
              </a:rPr>
              <a:t>Excel Case: Who needs the training?</a:t>
            </a: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035D421-D589-DF5B-7E6F-9D8746D61D19}"/>
              </a:ext>
            </a:extLst>
          </p:cNvPr>
          <p:cNvSpPr>
            <a:spLocks noGrp="1"/>
          </p:cNvSpPr>
          <p:nvPr>
            <p:ph idx="1"/>
          </p:nvPr>
        </p:nvSpPr>
        <p:spPr>
          <a:xfrm>
            <a:off x="121534" y="2763774"/>
            <a:ext cx="5280681" cy="3320668"/>
          </a:xfrm>
        </p:spPr>
        <p:txBody>
          <a:bodyPr>
            <a:noAutofit/>
          </a:bodyPr>
          <a:lstStyle/>
          <a:p>
            <a:pPr marL="0" indent="0" algn="ctr">
              <a:buNone/>
            </a:pPr>
            <a:r>
              <a:rPr lang="en-IN" sz="2200" dirty="0">
                <a:solidFill>
                  <a:schemeClr val="tx1"/>
                </a:solidFill>
              </a:rPr>
              <a:t>There are a hundred employees in a department of a Business Process Outsourcing company. Employees are divided into 2 bands – L1 &amp; L2. Some of the employees are located inhouse while some are located at the client location. Recently a 360-degree performance appraisal has been conducted. As the L&amp;D head, you have been allocated a budget of 10 lacs. How shall you identify where to focus your efforts?  You also have employees’ demographic data such as their gender and educational qualification.  </a:t>
            </a:r>
          </a:p>
        </p:txBody>
      </p:sp>
      <p:pic>
        <p:nvPicPr>
          <p:cNvPr id="5" name="Picture 2" descr="people doing office works">
            <a:extLst>
              <a:ext uri="{FF2B5EF4-FFF2-40B4-BE49-F238E27FC236}">
                <a16:creationId xmlns:a16="http://schemas.microsoft.com/office/drawing/2014/main" id="{7E9D9E7E-82CB-9FF2-F321-C356B17055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37" r="19610" b="-1"/>
          <a:stretch/>
        </p:blipFill>
        <p:spPr bwMode="auto">
          <a:xfrm>
            <a:off x="5523749" y="10"/>
            <a:ext cx="6665203"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1FD13F5-455C-6D00-4520-8C1BD8033942}"/>
              </a:ext>
            </a:extLst>
          </p:cNvPr>
          <p:cNvSpPr>
            <a:spLocks noGrp="1"/>
          </p:cNvSpPr>
          <p:nvPr>
            <p:ph type="sldNum" sz="quarter" idx="12"/>
          </p:nvPr>
        </p:nvSpPr>
        <p:spPr>
          <a:xfrm>
            <a:off x="10439400" y="6356350"/>
            <a:ext cx="9144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23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79BA-28E9-4CF0-87C0-1AF0F1DA32CF}"/>
              </a:ext>
            </a:extLst>
          </p:cNvPr>
          <p:cNvSpPr>
            <a:spLocks noGrp="1"/>
          </p:cNvSpPr>
          <p:nvPr>
            <p:ph type="title"/>
          </p:nvPr>
        </p:nvSpPr>
        <p:spPr>
          <a:xfrm>
            <a:off x="1455420" y="2572748"/>
            <a:ext cx="9281160" cy="1256302"/>
          </a:xfrm>
        </p:spPr>
        <p:txBody>
          <a:bodyPr>
            <a:normAutofit/>
          </a:bodyPr>
          <a:lstStyle/>
          <a:p>
            <a:r>
              <a:rPr lang="en-US" b="0" dirty="0"/>
              <a:t>Why do you think it is important to evaluate and report on the effectiveness of training?</a:t>
            </a:r>
          </a:p>
        </p:txBody>
      </p:sp>
      <p:sp>
        <p:nvSpPr>
          <p:cNvPr id="4" name="Slide Number Placeholder 3">
            <a:extLst>
              <a:ext uri="{FF2B5EF4-FFF2-40B4-BE49-F238E27FC236}">
                <a16:creationId xmlns:a16="http://schemas.microsoft.com/office/drawing/2014/main" id="{4F5FEB4B-53AC-4EDF-A506-8AA3D0D08C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353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305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3" name="Picture 7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09753D7F-6533-43E5-8295-0B0F42F179B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W. Edwards Deming Quote: “In God we trust; all others bring data ...">
            <a:extLst>
              <a:ext uri="{FF2B5EF4-FFF2-40B4-BE49-F238E27FC236}">
                <a16:creationId xmlns:a16="http://schemas.microsoft.com/office/drawing/2014/main" id="{E3751518-811B-490A-A525-9B2859D2B48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36181" y="1921353"/>
            <a:ext cx="5462546" cy="305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986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7D42-B4AF-493F-8F6B-0266D1A83CA8}"/>
              </a:ext>
            </a:extLst>
          </p:cNvPr>
          <p:cNvSpPr>
            <a:spLocks noGrp="1"/>
          </p:cNvSpPr>
          <p:nvPr>
            <p:ph type="title"/>
          </p:nvPr>
        </p:nvSpPr>
        <p:spPr>
          <a:xfrm>
            <a:off x="662940" y="5081769"/>
            <a:ext cx="10866120" cy="856252"/>
          </a:xfrm>
        </p:spPr>
        <p:txBody>
          <a:bodyPr>
            <a:normAutofit fontScale="90000"/>
          </a:bodyPr>
          <a:lstStyle/>
          <a:p>
            <a:r>
              <a:rPr lang="en-US" dirty="0">
                <a:solidFill>
                  <a:schemeClr val="accent2">
                    <a:lumMod val="75000"/>
                  </a:schemeClr>
                </a:solidFill>
              </a:rPr>
              <a:t>You become Accepted, Trusted, Respected, and Needed</a:t>
            </a:r>
          </a:p>
        </p:txBody>
      </p:sp>
      <p:sp>
        <p:nvSpPr>
          <p:cNvPr id="3" name="Content Placeholder 2">
            <a:extLst>
              <a:ext uri="{FF2B5EF4-FFF2-40B4-BE49-F238E27FC236}">
                <a16:creationId xmlns:a16="http://schemas.microsoft.com/office/drawing/2014/main" id="{E642E048-3C88-415B-93A4-10697D051832}"/>
              </a:ext>
            </a:extLst>
          </p:cNvPr>
          <p:cNvSpPr>
            <a:spLocks noGrp="1"/>
          </p:cNvSpPr>
          <p:nvPr>
            <p:ph idx="1"/>
          </p:nvPr>
        </p:nvSpPr>
        <p:spPr>
          <a:xfrm>
            <a:off x="403860" y="1048317"/>
            <a:ext cx="6377940" cy="3630363"/>
          </a:xfrm>
        </p:spPr>
        <p:txBody>
          <a:bodyPr>
            <a:normAutofit/>
          </a:bodyPr>
          <a:lstStyle/>
          <a:p>
            <a:r>
              <a:rPr lang="en-US" dirty="0"/>
              <a:t>Your budget requests are granted. </a:t>
            </a:r>
          </a:p>
          <a:p>
            <a:r>
              <a:rPr lang="en-US" dirty="0"/>
              <a:t>You keep your job. (even promotion)</a:t>
            </a:r>
          </a:p>
          <a:p>
            <a:r>
              <a:rPr lang="en-US" dirty="0"/>
              <a:t>Your staff keep their jobs. </a:t>
            </a:r>
          </a:p>
          <a:p>
            <a:r>
              <a:rPr lang="en-US" dirty="0"/>
              <a:t>The quality of your work improves. </a:t>
            </a:r>
          </a:p>
          <a:p>
            <a:r>
              <a:rPr lang="en-US" dirty="0"/>
              <a:t>Senior management listens to your advice. </a:t>
            </a:r>
          </a:p>
          <a:p>
            <a:r>
              <a:rPr lang="en-US" dirty="0"/>
              <a:t>You’re given more control.</a:t>
            </a:r>
          </a:p>
        </p:txBody>
      </p:sp>
      <p:sp>
        <p:nvSpPr>
          <p:cNvPr id="4" name="Slide Number Placeholder 3">
            <a:extLst>
              <a:ext uri="{FF2B5EF4-FFF2-40B4-BE49-F238E27FC236}">
                <a16:creationId xmlns:a16="http://schemas.microsoft.com/office/drawing/2014/main" id="{F33F20CC-FB66-4D6C-A5A1-5D15E935C6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Friends, Trust, Friendship, Together, Community">
            <a:extLst>
              <a:ext uri="{FF2B5EF4-FFF2-40B4-BE49-F238E27FC236}">
                <a16:creationId xmlns:a16="http://schemas.microsoft.com/office/drawing/2014/main" id="{2FABB6A0-50A9-4672-BF4A-084EED704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9960" y="777240"/>
            <a:ext cx="38862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9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291E-76B6-4DA6-B530-3D092B3FAA33}"/>
              </a:ext>
            </a:extLst>
          </p:cNvPr>
          <p:cNvSpPr>
            <a:spLocks noGrp="1"/>
          </p:cNvSpPr>
          <p:nvPr>
            <p:ph type="title"/>
          </p:nvPr>
        </p:nvSpPr>
        <p:spPr>
          <a:xfrm>
            <a:off x="838200" y="136526"/>
            <a:ext cx="10515600" cy="856252"/>
          </a:xfrm>
        </p:spPr>
        <p:txBody>
          <a:bodyPr/>
          <a:lstStyle/>
          <a:p>
            <a:r>
              <a:rPr lang="en-US"/>
              <a:t>More specifically</a:t>
            </a:r>
            <a:endParaRPr lang="en-US" dirty="0"/>
          </a:p>
        </p:txBody>
      </p:sp>
      <p:sp>
        <p:nvSpPr>
          <p:cNvPr id="3" name="Content Placeholder 2">
            <a:extLst>
              <a:ext uri="{FF2B5EF4-FFF2-40B4-BE49-F238E27FC236}">
                <a16:creationId xmlns:a16="http://schemas.microsoft.com/office/drawing/2014/main" id="{98B38296-029F-4E71-84E0-566B1D7C0072}"/>
              </a:ext>
            </a:extLst>
          </p:cNvPr>
          <p:cNvSpPr>
            <a:spLocks noGrp="1"/>
          </p:cNvSpPr>
          <p:nvPr>
            <p:ph idx="1"/>
          </p:nvPr>
        </p:nvSpPr>
        <p:spPr>
          <a:xfrm>
            <a:off x="383582" y="2014538"/>
            <a:ext cx="5882640" cy="2828924"/>
          </a:xfrm>
        </p:spPr>
        <p:txBody>
          <a:bodyPr/>
          <a:lstStyle/>
          <a:p>
            <a:r>
              <a:rPr lang="en-US" dirty="0">
                <a:solidFill>
                  <a:schemeClr val="accent1">
                    <a:lumMod val="75000"/>
                  </a:schemeClr>
                </a:solidFill>
              </a:rPr>
              <a:t>To justify the existence and budget of the training department</a:t>
            </a:r>
          </a:p>
          <a:p>
            <a:r>
              <a:rPr lang="en-US" dirty="0">
                <a:solidFill>
                  <a:schemeClr val="accent1">
                    <a:lumMod val="75000"/>
                  </a:schemeClr>
                </a:solidFill>
              </a:rPr>
              <a:t>To decide whether to continue or discontinue training programs </a:t>
            </a:r>
          </a:p>
          <a:p>
            <a:r>
              <a:rPr lang="en-US" dirty="0">
                <a:solidFill>
                  <a:schemeClr val="accent1">
                    <a:lumMod val="75000"/>
                  </a:schemeClr>
                </a:solidFill>
              </a:rPr>
              <a:t>To gain information on how to improve future training programs</a:t>
            </a:r>
          </a:p>
        </p:txBody>
      </p:sp>
      <p:sp>
        <p:nvSpPr>
          <p:cNvPr id="4" name="Slide Number Placeholder 3">
            <a:extLst>
              <a:ext uri="{FF2B5EF4-FFF2-40B4-BE49-F238E27FC236}">
                <a16:creationId xmlns:a16="http://schemas.microsoft.com/office/drawing/2014/main" id="{5E0529CB-6521-47DD-94A3-3746F4F7C940}"/>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050" name="Picture 2" descr="Profits, Revenue, Business, Income">
            <a:extLst>
              <a:ext uri="{FF2B5EF4-FFF2-40B4-BE49-F238E27FC236}">
                <a16:creationId xmlns:a16="http://schemas.microsoft.com/office/drawing/2014/main" id="{ECBECADF-C2BA-47FF-989A-1BE9BBBD9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960" y="1763403"/>
            <a:ext cx="4752298" cy="3080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729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6083D-C52F-41B7-8CCE-05978182990F}"/>
              </a:ext>
            </a:extLst>
          </p:cNvPr>
          <p:cNvSpPr>
            <a:spLocks noGrp="1"/>
          </p:cNvSpPr>
          <p:nvPr>
            <p:ph idx="1"/>
          </p:nvPr>
        </p:nvSpPr>
        <p:spPr>
          <a:xfrm>
            <a:off x="341518" y="1289595"/>
            <a:ext cx="5979342" cy="4818597"/>
          </a:xfrm>
        </p:spPr>
        <p:txBody>
          <a:bodyPr anchor="t">
            <a:noAutofit/>
          </a:bodyPr>
          <a:lstStyle/>
          <a:p>
            <a:pPr marL="0" indent="0" algn="ctr">
              <a:buNone/>
            </a:pPr>
            <a:r>
              <a:rPr lang="en-US" altLang="en-US" sz="2200" dirty="0"/>
              <a:t>In a public bank, there are forty data entry clerks. Earlier they used to work on the Tally software. Now the bank has merged with another bank and the combined entity has decided to work on an advanced software for data entry. However, the clerks have not been able to come to speed with respect to error-free entry of data on the software. </a:t>
            </a:r>
          </a:p>
          <a:p>
            <a:pPr marL="0" indent="0" algn="ctr">
              <a:buNone/>
            </a:pPr>
            <a:endParaRPr lang="en-US" altLang="en-US" sz="2200" dirty="0"/>
          </a:p>
          <a:p>
            <a:pPr marL="0" indent="0" algn="ctr">
              <a:buNone/>
            </a:pPr>
            <a:r>
              <a:rPr lang="en-US" altLang="en-US" sz="2200" dirty="0"/>
              <a:t>You are the L&amp;D head of the combined entity. You believe that you do not have an expert trainer inhouse, so you decide to outsource the training to the software firm. As the external instructor arrives and is walking into the training room where all the data entry clerks have already assembled, you are thinking about how you will evaluate whether the training was a success or a failure.       </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grayscale photo of man holding paper">
            <a:extLst>
              <a:ext uri="{FF2B5EF4-FFF2-40B4-BE49-F238E27FC236}">
                <a16:creationId xmlns:a16="http://schemas.microsoft.com/office/drawing/2014/main" id="{C8032053-AFC9-48EF-9DC9-505A566DBF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28" r="21790"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F89F251-7490-495C-8665-17F4EA6102AF}"/>
              </a:ext>
            </a:extLst>
          </p:cNvPr>
          <p:cNvSpPr>
            <a:spLocks noGrp="1"/>
          </p:cNvSpPr>
          <p:nvPr>
            <p:ph type="sldNum" sz="quarter" idx="12"/>
          </p:nvPr>
        </p:nvSpPr>
        <p:spPr>
          <a:xfrm>
            <a:off x="11000232" y="6108192"/>
            <a:ext cx="548640" cy="548640"/>
          </a:xfrm>
          <a:prstGeom prst="ellipse">
            <a:avLst/>
          </a:prstGeom>
          <a:solidFill>
            <a:srgbClr val="7F7F7F"/>
          </a:solidFill>
        </p:spPr>
        <p:txBody>
          <a:bodyPr anchor="ctr">
            <a:normAutofit/>
          </a:bodyPr>
          <a:lstStyle/>
          <a:p>
            <a:pPr algn="ctr">
              <a:spcAft>
                <a:spcPts val="600"/>
              </a:spcAft>
            </a:pPr>
            <a:fld id="{D70A61E6-611B-4902-B9F8-C0D4FE5E8075}" type="slidenum">
              <a:rPr lang="en-US" sz="1500">
                <a:solidFill>
                  <a:srgbClr val="FFFFFF"/>
                </a:solidFill>
              </a:rPr>
              <a:pPr algn="ctr">
                <a:spcAft>
                  <a:spcPts val="600"/>
                </a:spcAft>
              </a:pPr>
              <a:t>26</a:t>
            </a:fld>
            <a:endParaRPr lang="en-US" sz="1500">
              <a:solidFill>
                <a:srgbClr val="FFFFFF"/>
              </a:solidFill>
            </a:endParaRPr>
          </a:p>
        </p:txBody>
      </p:sp>
      <p:sp>
        <p:nvSpPr>
          <p:cNvPr id="2" name="Title 1">
            <a:extLst>
              <a:ext uri="{FF2B5EF4-FFF2-40B4-BE49-F238E27FC236}">
                <a16:creationId xmlns:a16="http://schemas.microsoft.com/office/drawing/2014/main" id="{F123CF2E-844C-EC61-A1BF-068DA1F7751A}"/>
              </a:ext>
            </a:extLst>
          </p:cNvPr>
          <p:cNvSpPr>
            <a:spLocks noGrp="1"/>
          </p:cNvSpPr>
          <p:nvPr>
            <p:ph type="title"/>
          </p:nvPr>
        </p:nvSpPr>
        <p:spPr>
          <a:xfrm>
            <a:off x="435658" y="426356"/>
            <a:ext cx="5623281" cy="646903"/>
          </a:xfrm>
        </p:spPr>
        <p:txBody>
          <a:bodyPr anchor="b">
            <a:normAutofit/>
          </a:bodyPr>
          <a:lstStyle/>
          <a:p>
            <a:r>
              <a:rPr lang="en-IN" sz="3600" dirty="0">
                <a:solidFill>
                  <a:schemeClr val="tx1"/>
                </a:solidFill>
              </a:rPr>
              <a:t>Case: Training Bank Clerks</a:t>
            </a:r>
          </a:p>
        </p:txBody>
      </p:sp>
    </p:spTree>
    <p:extLst>
      <p:ext uri="{BB962C8B-B14F-4D97-AF65-F5344CB8AC3E}">
        <p14:creationId xmlns:p14="http://schemas.microsoft.com/office/powerpoint/2010/main" val="23709741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0778-C767-43F2-AC48-A4AE700DB166}"/>
              </a:ext>
            </a:extLst>
          </p:cNvPr>
          <p:cNvSpPr>
            <a:spLocks noGrp="1"/>
          </p:cNvSpPr>
          <p:nvPr>
            <p:ph type="title"/>
          </p:nvPr>
        </p:nvSpPr>
        <p:spPr/>
        <p:txBody>
          <a:bodyPr/>
          <a:lstStyle/>
          <a:p>
            <a:r>
              <a:rPr lang="en-US" dirty="0"/>
              <a:t>Kirkpatrick's Four Level Evaluation Model </a:t>
            </a:r>
          </a:p>
        </p:txBody>
      </p:sp>
      <p:sp>
        <p:nvSpPr>
          <p:cNvPr id="4" name="Slide Number Placeholder 3">
            <a:extLst>
              <a:ext uri="{FF2B5EF4-FFF2-40B4-BE49-F238E27FC236}">
                <a16:creationId xmlns:a16="http://schemas.microsoft.com/office/drawing/2014/main" id="{9519BC98-0545-47B1-ABDC-74A0A90E92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Rectangle: Rounded Corners 4">
            <a:extLst>
              <a:ext uri="{FF2B5EF4-FFF2-40B4-BE49-F238E27FC236}">
                <a16:creationId xmlns:a16="http://schemas.microsoft.com/office/drawing/2014/main" id="{084CD5F7-DD17-4044-86D4-C8DF0390C929}"/>
              </a:ext>
            </a:extLst>
          </p:cNvPr>
          <p:cNvSpPr/>
          <p:nvPr/>
        </p:nvSpPr>
        <p:spPr>
          <a:xfrm>
            <a:off x="4732020" y="1599112"/>
            <a:ext cx="2727960" cy="97100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Reaction</a:t>
            </a:r>
          </a:p>
        </p:txBody>
      </p:sp>
      <p:sp>
        <p:nvSpPr>
          <p:cNvPr id="6" name="Rectangle: Rounded Corners 5">
            <a:extLst>
              <a:ext uri="{FF2B5EF4-FFF2-40B4-BE49-F238E27FC236}">
                <a16:creationId xmlns:a16="http://schemas.microsoft.com/office/drawing/2014/main" id="{EFCBCCC2-C3E5-49B8-B847-4E793721A8C3}"/>
              </a:ext>
            </a:extLst>
          </p:cNvPr>
          <p:cNvSpPr/>
          <p:nvPr/>
        </p:nvSpPr>
        <p:spPr>
          <a:xfrm>
            <a:off x="4732020" y="2703558"/>
            <a:ext cx="2727960" cy="97100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Learning</a:t>
            </a:r>
          </a:p>
        </p:txBody>
      </p:sp>
      <p:sp>
        <p:nvSpPr>
          <p:cNvPr id="7" name="Rectangle: Rounded Corners 6">
            <a:extLst>
              <a:ext uri="{FF2B5EF4-FFF2-40B4-BE49-F238E27FC236}">
                <a16:creationId xmlns:a16="http://schemas.microsoft.com/office/drawing/2014/main" id="{0E8CF80C-866E-40E3-A429-743AC7183A03}"/>
              </a:ext>
            </a:extLst>
          </p:cNvPr>
          <p:cNvSpPr/>
          <p:nvPr/>
        </p:nvSpPr>
        <p:spPr>
          <a:xfrm>
            <a:off x="4732020" y="3808004"/>
            <a:ext cx="2727960" cy="97100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Behavior</a:t>
            </a:r>
          </a:p>
        </p:txBody>
      </p:sp>
      <p:sp>
        <p:nvSpPr>
          <p:cNvPr id="8" name="Rectangle: Rounded Corners 7">
            <a:extLst>
              <a:ext uri="{FF2B5EF4-FFF2-40B4-BE49-F238E27FC236}">
                <a16:creationId xmlns:a16="http://schemas.microsoft.com/office/drawing/2014/main" id="{8B7268D7-E3B2-458F-9561-16E1DB676E0E}"/>
              </a:ext>
            </a:extLst>
          </p:cNvPr>
          <p:cNvSpPr/>
          <p:nvPr/>
        </p:nvSpPr>
        <p:spPr>
          <a:xfrm>
            <a:off x="4732021" y="4912450"/>
            <a:ext cx="2727960" cy="97100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Results</a:t>
            </a:r>
          </a:p>
        </p:txBody>
      </p:sp>
    </p:spTree>
    <p:extLst>
      <p:ext uri="{BB962C8B-B14F-4D97-AF65-F5344CB8AC3E}">
        <p14:creationId xmlns:p14="http://schemas.microsoft.com/office/powerpoint/2010/main" val="3946755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03779-80B9-4BB3-BACE-0C4DB2320543}"/>
              </a:ext>
            </a:extLst>
          </p:cNvPr>
          <p:cNvSpPr>
            <a:spLocks noGrp="1"/>
          </p:cNvSpPr>
          <p:nvPr>
            <p:ph type="title"/>
          </p:nvPr>
        </p:nvSpPr>
        <p:spPr/>
        <p:txBody>
          <a:bodyPr/>
          <a:lstStyle/>
          <a:p>
            <a:r>
              <a:rPr lang="en-US" dirty="0"/>
              <a:t>Level 1: Reaction</a:t>
            </a:r>
          </a:p>
        </p:txBody>
      </p:sp>
      <p:sp>
        <p:nvSpPr>
          <p:cNvPr id="3" name="Content Placeholder 2">
            <a:extLst>
              <a:ext uri="{FF2B5EF4-FFF2-40B4-BE49-F238E27FC236}">
                <a16:creationId xmlns:a16="http://schemas.microsoft.com/office/drawing/2014/main" id="{AAFB9F84-C11F-4119-B901-CDDF1BEF143A}"/>
              </a:ext>
            </a:extLst>
          </p:cNvPr>
          <p:cNvSpPr>
            <a:spLocks noGrp="1"/>
          </p:cNvSpPr>
          <p:nvPr>
            <p:ph idx="1"/>
          </p:nvPr>
        </p:nvSpPr>
        <p:spPr>
          <a:xfrm>
            <a:off x="436246" y="1574074"/>
            <a:ext cx="6461760" cy="3709852"/>
          </a:xfrm>
        </p:spPr>
        <p:txBody>
          <a:bodyPr/>
          <a:lstStyle/>
          <a:p>
            <a:r>
              <a:rPr lang="en-US" dirty="0"/>
              <a:t>To what degree participants react favorably to the learning event</a:t>
            </a:r>
          </a:p>
          <a:p>
            <a:r>
              <a:rPr lang="en-US" dirty="0"/>
              <a:t>Immediately after the training</a:t>
            </a:r>
          </a:p>
          <a:p>
            <a:r>
              <a:rPr lang="en-US" dirty="0"/>
              <a:t>Through a questionnaire</a:t>
            </a:r>
          </a:p>
          <a:p>
            <a:r>
              <a:rPr lang="en-US" dirty="0"/>
              <a:t>Identifying trainee’s satisfaction with </a:t>
            </a:r>
          </a:p>
          <a:p>
            <a:pPr lvl="1"/>
            <a:r>
              <a:rPr lang="en-US" dirty="0"/>
              <a:t>Instructor</a:t>
            </a:r>
          </a:p>
          <a:p>
            <a:pPr lvl="1"/>
            <a:r>
              <a:rPr lang="en-US" dirty="0"/>
              <a:t>Training material</a:t>
            </a:r>
          </a:p>
          <a:p>
            <a:pPr lvl="1"/>
            <a:r>
              <a:rPr lang="en-US" dirty="0"/>
              <a:t>Training administration</a:t>
            </a:r>
          </a:p>
        </p:txBody>
      </p:sp>
      <p:sp>
        <p:nvSpPr>
          <p:cNvPr id="4" name="Slide Number Placeholder 3">
            <a:extLst>
              <a:ext uri="{FF2B5EF4-FFF2-40B4-BE49-F238E27FC236}">
                <a16:creationId xmlns:a16="http://schemas.microsoft.com/office/drawing/2014/main" id="{CC623076-6BC8-4F67-9F29-4B5DF66506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3074" name="Picture 2" descr="Board, Chalk, Feedback, Review, Study">
            <a:extLst>
              <a:ext uri="{FF2B5EF4-FFF2-40B4-BE49-F238E27FC236}">
                <a16:creationId xmlns:a16="http://schemas.microsoft.com/office/drawing/2014/main" id="{21C159A5-DF33-43D6-9F1B-246B3D1563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5985" y="1574074"/>
            <a:ext cx="4679769" cy="383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69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8401-1AAB-431C-8707-A0EC151A730D}"/>
              </a:ext>
            </a:extLst>
          </p:cNvPr>
          <p:cNvSpPr>
            <a:spLocks noGrp="1"/>
          </p:cNvSpPr>
          <p:nvPr>
            <p:ph type="title"/>
          </p:nvPr>
        </p:nvSpPr>
        <p:spPr/>
        <p:txBody>
          <a:bodyPr/>
          <a:lstStyle/>
          <a:p>
            <a:r>
              <a:rPr lang="en-US" dirty="0"/>
              <a:t>Sample Reaction Measure </a:t>
            </a:r>
          </a:p>
        </p:txBody>
      </p:sp>
      <p:sp>
        <p:nvSpPr>
          <p:cNvPr id="3" name="Content Placeholder 2">
            <a:extLst>
              <a:ext uri="{FF2B5EF4-FFF2-40B4-BE49-F238E27FC236}">
                <a16:creationId xmlns:a16="http://schemas.microsoft.com/office/drawing/2014/main" id="{36002E21-1FA7-43AE-80C6-2CE1B4CBE4EF}"/>
              </a:ext>
            </a:extLst>
          </p:cNvPr>
          <p:cNvSpPr>
            <a:spLocks noGrp="1"/>
          </p:cNvSpPr>
          <p:nvPr>
            <p:ph idx="1"/>
          </p:nvPr>
        </p:nvSpPr>
        <p:spPr/>
        <p:txBody>
          <a:bodyPr/>
          <a:lstStyle/>
          <a:p>
            <a:r>
              <a:rPr lang="en-US" dirty="0"/>
              <a:t>The facilities and equipment made it easy to learn</a:t>
            </a:r>
          </a:p>
          <a:p>
            <a:r>
              <a:rPr lang="en-US" dirty="0"/>
              <a:t>The training met all the stated objectives</a:t>
            </a:r>
          </a:p>
          <a:p>
            <a:r>
              <a:rPr lang="en-US" dirty="0"/>
              <a:t>The material I received during the training was useful</a:t>
            </a:r>
          </a:p>
          <a:p>
            <a:r>
              <a:rPr lang="en-US" dirty="0"/>
              <a:t>The instructor was knowledgeable about the training content</a:t>
            </a:r>
          </a:p>
          <a:p>
            <a:r>
              <a:rPr lang="en-US" dirty="0"/>
              <a:t>The instructor was well prepared</a:t>
            </a:r>
          </a:p>
          <a:p>
            <a:r>
              <a:rPr lang="en-US" dirty="0"/>
              <a:t>I learnt a lot from this training</a:t>
            </a:r>
          </a:p>
          <a:p>
            <a:r>
              <a:rPr lang="en-US" dirty="0"/>
              <a:t>What I learnt from this training is useful to my job</a:t>
            </a:r>
          </a:p>
          <a:p>
            <a:r>
              <a:rPr lang="en-US" dirty="0"/>
              <a:t>Overall, I am satisfied with the training </a:t>
            </a:r>
          </a:p>
          <a:p>
            <a:endParaRPr lang="en-US" dirty="0"/>
          </a:p>
        </p:txBody>
      </p:sp>
      <p:sp>
        <p:nvSpPr>
          <p:cNvPr id="4" name="Slide Number Placeholder 3">
            <a:extLst>
              <a:ext uri="{FF2B5EF4-FFF2-40B4-BE49-F238E27FC236}">
                <a16:creationId xmlns:a16="http://schemas.microsoft.com/office/drawing/2014/main" id="{CFBA060D-2111-4B36-8005-161F1EE569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Content Placeholder 2">
            <a:extLst>
              <a:ext uri="{FF2B5EF4-FFF2-40B4-BE49-F238E27FC236}">
                <a16:creationId xmlns:a16="http://schemas.microsoft.com/office/drawing/2014/main" id="{69FA6691-F070-4BF2-8F41-34F31639DC34}"/>
              </a:ext>
            </a:extLst>
          </p:cNvPr>
          <p:cNvSpPr txBox="1">
            <a:spLocks/>
          </p:cNvSpPr>
          <p:nvPr/>
        </p:nvSpPr>
        <p:spPr>
          <a:xfrm>
            <a:off x="685800" y="5603966"/>
            <a:ext cx="10820400" cy="1077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65000"/>
                    <a:lumOff val="35000"/>
                  </a:prstClr>
                </a:solidFill>
                <a:effectLst/>
                <a:uLnTx/>
                <a:uFillTx/>
              </a:rPr>
              <a:t>Strongly Disagree	    Disagree	     Neither         Agree	 Strongly Agree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65000"/>
                    <a:lumOff val="35000"/>
                  </a:prstClr>
                </a:solidFill>
                <a:effectLst/>
                <a:uLnTx/>
                <a:uFillTx/>
              </a:rPr>
              <a:t>	1			2		3		4		5</a:t>
            </a:r>
          </a:p>
        </p:txBody>
      </p:sp>
    </p:spTree>
    <p:extLst>
      <p:ext uri="{BB962C8B-B14F-4D97-AF65-F5344CB8AC3E}">
        <p14:creationId xmlns:p14="http://schemas.microsoft.com/office/powerpoint/2010/main" val="3141472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E2309-F151-423F-8A56-30188496FDDF}"/>
              </a:ext>
            </a:extLst>
          </p:cNvPr>
          <p:cNvSpPr>
            <a:spLocks noGrp="1"/>
          </p:cNvSpPr>
          <p:nvPr>
            <p:ph type="title"/>
          </p:nvPr>
        </p:nvSpPr>
        <p:spPr/>
        <p:txBody>
          <a:bodyPr/>
          <a:lstStyle/>
          <a:p>
            <a:r>
              <a:rPr lang="en-US" dirty="0"/>
              <a:t>Level 2: Learning</a:t>
            </a:r>
          </a:p>
        </p:txBody>
      </p:sp>
      <p:sp>
        <p:nvSpPr>
          <p:cNvPr id="3" name="Content Placeholder 2">
            <a:extLst>
              <a:ext uri="{FF2B5EF4-FFF2-40B4-BE49-F238E27FC236}">
                <a16:creationId xmlns:a16="http://schemas.microsoft.com/office/drawing/2014/main" id="{C8890D1A-DDD6-4A0D-9FDD-323798548936}"/>
              </a:ext>
            </a:extLst>
          </p:cNvPr>
          <p:cNvSpPr>
            <a:spLocks noGrp="1"/>
          </p:cNvSpPr>
          <p:nvPr>
            <p:ph idx="1"/>
          </p:nvPr>
        </p:nvSpPr>
        <p:spPr/>
        <p:txBody>
          <a:bodyPr/>
          <a:lstStyle/>
          <a:p>
            <a:r>
              <a:rPr lang="en-US" dirty="0"/>
              <a:t>To what degree participants acquire the intended knowledge, skills and attitudes based on their participation in the learning event</a:t>
            </a:r>
          </a:p>
          <a:p>
            <a:r>
              <a:rPr lang="en-US" dirty="0"/>
              <a:t>Degree to which participants are familiar with the facts, techniques</a:t>
            </a:r>
          </a:p>
          <a:p>
            <a:r>
              <a:rPr lang="en-US" dirty="0"/>
              <a:t>Before and After</a:t>
            </a:r>
          </a:p>
          <a:p>
            <a:r>
              <a:rPr lang="en-US" dirty="0"/>
              <a:t>Tests and Quizzes</a:t>
            </a:r>
          </a:p>
          <a:p>
            <a:r>
              <a:rPr lang="en-US" dirty="0"/>
              <a:t>Demonstration</a:t>
            </a:r>
          </a:p>
          <a:p>
            <a:r>
              <a:rPr lang="en-US" dirty="0"/>
              <a:t>Role play</a:t>
            </a:r>
          </a:p>
          <a:p>
            <a:endParaRPr lang="en-US" dirty="0"/>
          </a:p>
          <a:p>
            <a:endParaRPr lang="en-US" dirty="0"/>
          </a:p>
        </p:txBody>
      </p:sp>
      <p:sp>
        <p:nvSpPr>
          <p:cNvPr id="4" name="Slide Number Placeholder 3">
            <a:extLst>
              <a:ext uri="{FF2B5EF4-FFF2-40B4-BE49-F238E27FC236}">
                <a16:creationId xmlns:a16="http://schemas.microsoft.com/office/drawing/2014/main" id="{18C2752F-F5C6-49DE-A7C9-E0C6431113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098" name="Picture 2" descr="Pixel Cells, Idea, Visualization">
            <a:extLst>
              <a:ext uri="{FF2B5EF4-FFF2-40B4-BE49-F238E27FC236}">
                <a16:creationId xmlns:a16="http://schemas.microsoft.com/office/drawing/2014/main" id="{94F91EDD-0F23-40D3-8E1E-AE4D6FCEE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38463"/>
            <a:ext cx="4200525"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489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2104-2C6A-4C83-BCE8-63F55054FF27}"/>
              </a:ext>
            </a:extLst>
          </p:cNvPr>
          <p:cNvSpPr>
            <a:spLocks noGrp="1"/>
          </p:cNvSpPr>
          <p:nvPr>
            <p:ph type="title"/>
          </p:nvPr>
        </p:nvSpPr>
        <p:spPr/>
        <p:txBody>
          <a:bodyPr/>
          <a:lstStyle/>
          <a:p>
            <a:r>
              <a:rPr lang="en-US" dirty="0"/>
              <a:t>Sample Questions for Data entry clerks</a:t>
            </a:r>
          </a:p>
        </p:txBody>
      </p:sp>
      <p:sp>
        <p:nvSpPr>
          <p:cNvPr id="3" name="Content Placeholder 2">
            <a:extLst>
              <a:ext uri="{FF2B5EF4-FFF2-40B4-BE49-F238E27FC236}">
                <a16:creationId xmlns:a16="http://schemas.microsoft.com/office/drawing/2014/main" id="{80DD3287-3B0A-43E8-8435-B29A87F0D67B}"/>
              </a:ext>
            </a:extLst>
          </p:cNvPr>
          <p:cNvSpPr>
            <a:spLocks noGrp="1"/>
          </p:cNvSpPr>
          <p:nvPr>
            <p:ph idx="1"/>
          </p:nvPr>
        </p:nvSpPr>
        <p:spPr/>
        <p:txBody>
          <a:bodyPr/>
          <a:lstStyle/>
          <a:p>
            <a:r>
              <a:rPr lang="en-US" dirty="0"/>
              <a:t>What are the different kinds of errors?</a:t>
            </a:r>
          </a:p>
          <a:p>
            <a:r>
              <a:rPr lang="en-US" dirty="0"/>
              <a:t>Why do different errors occur?</a:t>
            </a:r>
          </a:p>
          <a:p>
            <a:r>
              <a:rPr lang="en-US" dirty="0"/>
              <a:t>How do you resolve an error in minimum time?</a:t>
            </a:r>
          </a:p>
          <a:p>
            <a:r>
              <a:rPr lang="en-US" dirty="0"/>
              <a:t>How do you prevent a particular kind of error from occurring?</a:t>
            </a:r>
          </a:p>
          <a:p>
            <a:endParaRPr lang="en-US" dirty="0"/>
          </a:p>
        </p:txBody>
      </p:sp>
      <p:sp>
        <p:nvSpPr>
          <p:cNvPr id="4" name="Slide Number Placeholder 3">
            <a:extLst>
              <a:ext uri="{FF2B5EF4-FFF2-40B4-BE49-F238E27FC236}">
                <a16:creationId xmlns:a16="http://schemas.microsoft.com/office/drawing/2014/main" id="{D3E5A10C-EBED-4DC2-8226-FAF14FDD80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Tree>
    <p:extLst>
      <p:ext uri="{BB962C8B-B14F-4D97-AF65-F5344CB8AC3E}">
        <p14:creationId xmlns:p14="http://schemas.microsoft.com/office/powerpoint/2010/main" val="1274082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8DC46-97C2-4DCE-8AEE-10F9E793B2AD}"/>
              </a:ext>
            </a:extLst>
          </p:cNvPr>
          <p:cNvSpPr>
            <a:spLocks noGrp="1"/>
          </p:cNvSpPr>
          <p:nvPr>
            <p:ph type="title"/>
          </p:nvPr>
        </p:nvSpPr>
        <p:spPr/>
        <p:txBody>
          <a:bodyPr/>
          <a:lstStyle/>
          <a:p>
            <a:r>
              <a:rPr lang="en-US" dirty="0"/>
              <a:t>Level 3: Behavior </a:t>
            </a:r>
          </a:p>
        </p:txBody>
      </p:sp>
      <p:sp>
        <p:nvSpPr>
          <p:cNvPr id="3" name="Content Placeholder 2">
            <a:extLst>
              <a:ext uri="{FF2B5EF4-FFF2-40B4-BE49-F238E27FC236}">
                <a16:creationId xmlns:a16="http://schemas.microsoft.com/office/drawing/2014/main" id="{5D1B92E6-2199-48B4-AB2A-7D28950D4FB9}"/>
              </a:ext>
            </a:extLst>
          </p:cNvPr>
          <p:cNvSpPr>
            <a:spLocks noGrp="1"/>
          </p:cNvSpPr>
          <p:nvPr>
            <p:ph idx="1"/>
          </p:nvPr>
        </p:nvSpPr>
        <p:spPr/>
        <p:txBody>
          <a:bodyPr/>
          <a:lstStyle/>
          <a:p>
            <a:r>
              <a:rPr lang="en-US" dirty="0"/>
              <a:t>To what degree participants apply what they learned during training when they are back on the job</a:t>
            </a:r>
          </a:p>
          <a:p>
            <a:r>
              <a:rPr lang="en-US" dirty="0"/>
              <a:t>Doing things differently at work</a:t>
            </a:r>
          </a:p>
          <a:p>
            <a:endParaRPr lang="en-US" dirty="0"/>
          </a:p>
          <a:p>
            <a:endParaRPr lang="en-US" dirty="0"/>
          </a:p>
        </p:txBody>
      </p:sp>
      <p:sp>
        <p:nvSpPr>
          <p:cNvPr id="4" name="Slide Number Placeholder 3">
            <a:extLst>
              <a:ext uri="{FF2B5EF4-FFF2-40B4-BE49-F238E27FC236}">
                <a16:creationId xmlns:a16="http://schemas.microsoft.com/office/drawing/2014/main" id="{D872453A-984F-478B-82AB-373E2305C7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122" name="Picture 2" descr="Craftsmen, Site, Workers, Force, Figures, Funny, Diy">
            <a:extLst>
              <a:ext uri="{FF2B5EF4-FFF2-40B4-BE49-F238E27FC236}">
                <a16:creationId xmlns:a16="http://schemas.microsoft.com/office/drawing/2014/main" id="{060FA600-3206-4DD6-ACDB-F0DF9E995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4440" y="2616915"/>
            <a:ext cx="5989320" cy="3649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689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5584-C9C2-46C3-A72F-514EC4DB4244}"/>
              </a:ext>
            </a:extLst>
          </p:cNvPr>
          <p:cNvSpPr>
            <a:spLocks noGrp="1"/>
          </p:cNvSpPr>
          <p:nvPr>
            <p:ph type="title"/>
          </p:nvPr>
        </p:nvSpPr>
        <p:spPr>
          <a:xfrm>
            <a:off x="1036320" y="2361566"/>
            <a:ext cx="10515600" cy="856252"/>
          </a:xfrm>
        </p:spPr>
        <p:txBody>
          <a:bodyPr>
            <a:normAutofit/>
          </a:bodyPr>
          <a:lstStyle/>
          <a:p>
            <a:r>
              <a:rPr lang="en-US" sz="3600" b="0" dirty="0"/>
              <a:t>Whom will you ask?</a:t>
            </a:r>
          </a:p>
        </p:txBody>
      </p:sp>
      <p:sp>
        <p:nvSpPr>
          <p:cNvPr id="4" name="Slide Number Placeholder 3">
            <a:extLst>
              <a:ext uri="{FF2B5EF4-FFF2-40B4-BE49-F238E27FC236}">
                <a16:creationId xmlns:a16="http://schemas.microsoft.com/office/drawing/2014/main" id="{87C04968-ED6B-420C-BF36-BCF14937FC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527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427B4-0567-4904-B1FA-98110CE9B271}"/>
              </a:ext>
            </a:extLst>
          </p:cNvPr>
          <p:cNvSpPr>
            <a:spLocks noGrp="1"/>
          </p:cNvSpPr>
          <p:nvPr>
            <p:ph type="title"/>
          </p:nvPr>
        </p:nvSpPr>
        <p:spPr/>
        <p:txBody>
          <a:bodyPr/>
          <a:lstStyle/>
          <a:p>
            <a:r>
              <a:rPr lang="en-US" dirty="0"/>
              <a:t>Stakeholders </a:t>
            </a:r>
          </a:p>
        </p:txBody>
      </p:sp>
      <p:sp>
        <p:nvSpPr>
          <p:cNvPr id="3" name="Content Placeholder 2">
            <a:extLst>
              <a:ext uri="{FF2B5EF4-FFF2-40B4-BE49-F238E27FC236}">
                <a16:creationId xmlns:a16="http://schemas.microsoft.com/office/drawing/2014/main" id="{D60B94FF-576A-4FFA-954B-6635DF426225}"/>
              </a:ext>
            </a:extLst>
          </p:cNvPr>
          <p:cNvSpPr>
            <a:spLocks noGrp="1"/>
          </p:cNvSpPr>
          <p:nvPr>
            <p:ph idx="1"/>
          </p:nvPr>
        </p:nvSpPr>
        <p:spPr/>
        <p:txBody>
          <a:bodyPr>
            <a:normAutofit/>
          </a:bodyPr>
          <a:lstStyle/>
          <a:p>
            <a:r>
              <a:rPr lang="en-US" dirty="0"/>
              <a:t>Participants: Measure their skills, knowledge, attitudes and application of these.</a:t>
            </a:r>
          </a:p>
          <a:p>
            <a:r>
              <a:rPr lang="en-US" dirty="0"/>
              <a:t>Participants’ managers: Obtain data or perceptions on what has changed and what gaps still exist. </a:t>
            </a:r>
          </a:p>
          <a:p>
            <a:pPr lvl="1"/>
            <a:r>
              <a:rPr lang="en-US" dirty="0"/>
              <a:t>Have the participants gotten better at their jobs? How? </a:t>
            </a:r>
          </a:p>
          <a:p>
            <a:pPr lvl="1"/>
            <a:r>
              <a:rPr lang="en-US" dirty="0"/>
              <a:t>Do they show a better or different attitude? </a:t>
            </a:r>
          </a:p>
          <a:p>
            <a:pPr lvl="1"/>
            <a:r>
              <a:rPr lang="en-US" dirty="0"/>
              <a:t>Do they work more efficiently?</a:t>
            </a:r>
          </a:p>
          <a:p>
            <a:r>
              <a:rPr lang="en-US" dirty="0"/>
              <a:t>Participants’ co-workers: Obtain data or perceptions on employee performance, teamwork, attitude, etc. </a:t>
            </a:r>
          </a:p>
        </p:txBody>
      </p:sp>
      <p:sp>
        <p:nvSpPr>
          <p:cNvPr id="4" name="Slide Number Placeholder 3">
            <a:extLst>
              <a:ext uri="{FF2B5EF4-FFF2-40B4-BE49-F238E27FC236}">
                <a16:creationId xmlns:a16="http://schemas.microsoft.com/office/drawing/2014/main" id="{4E145844-EE1C-4C2D-9EC8-1D19BB7040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26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BA07-1E13-48F8-90D1-2CADD0C8EFED}"/>
              </a:ext>
            </a:extLst>
          </p:cNvPr>
          <p:cNvSpPr>
            <a:spLocks noGrp="1"/>
          </p:cNvSpPr>
          <p:nvPr>
            <p:ph type="title"/>
          </p:nvPr>
        </p:nvSpPr>
        <p:spPr/>
        <p:txBody>
          <a:bodyPr/>
          <a:lstStyle/>
          <a:p>
            <a:r>
              <a:rPr lang="en-US" dirty="0"/>
              <a:t>Stakeholders (contd.)</a:t>
            </a:r>
          </a:p>
        </p:txBody>
      </p:sp>
      <p:sp>
        <p:nvSpPr>
          <p:cNvPr id="3" name="Content Placeholder 2">
            <a:extLst>
              <a:ext uri="{FF2B5EF4-FFF2-40B4-BE49-F238E27FC236}">
                <a16:creationId xmlns:a16="http://schemas.microsoft.com/office/drawing/2014/main" id="{EFE79D0C-9F8B-45AB-860C-BDDE1F1486A0}"/>
              </a:ext>
            </a:extLst>
          </p:cNvPr>
          <p:cNvSpPr>
            <a:spLocks noGrp="1"/>
          </p:cNvSpPr>
          <p:nvPr>
            <p:ph idx="1"/>
          </p:nvPr>
        </p:nvSpPr>
        <p:spPr/>
        <p:txBody>
          <a:bodyPr>
            <a:normAutofit/>
          </a:bodyPr>
          <a:lstStyle/>
          <a:p>
            <a:r>
              <a:rPr lang="en-US" dirty="0"/>
              <a:t>Participants’ supervisees: </a:t>
            </a:r>
          </a:p>
          <a:p>
            <a:pPr lvl="1"/>
            <a:r>
              <a:rPr lang="en-US" dirty="0"/>
              <a:t>Does the participant show a better attitude? </a:t>
            </a:r>
          </a:p>
          <a:p>
            <a:pPr lvl="1"/>
            <a:r>
              <a:rPr lang="en-US" dirty="0"/>
              <a:t>Does the participant work more efficiently? </a:t>
            </a:r>
          </a:p>
          <a:p>
            <a:pPr lvl="1"/>
            <a:r>
              <a:rPr lang="en-US" dirty="0"/>
              <a:t>Is he or she a better manager or communicator?</a:t>
            </a:r>
          </a:p>
          <a:p>
            <a:r>
              <a:rPr lang="en-US" dirty="0"/>
              <a:t>Clients/Customers: </a:t>
            </a:r>
          </a:p>
          <a:p>
            <a:pPr lvl="1"/>
            <a:r>
              <a:rPr lang="en-US" dirty="0"/>
              <a:t>Are they satisfied with service, products or the availability of projects?</a:t>
            </a:r>
          </a:p>
          <a:p>
            <a:r>
              <a:rPr lang="en-US" dirty="0"/>
              <a:t>Other: </a:t>
            </a:r>
          </a:p>
          <a:p>
            <a:pPr lvl="1"/>
            <a:r>
              <a:rPr lang="en-US" dirty="0"/>
              <a:t>How many items are produced and how long it takes to produce them? </a:t>
            </a:r>
          </a:p>
          <a:p>
            <a:pPr lvl="1"/>
            <a:r>
              <a:rPr lang="en-US" dirty="0"/>
              <a:t>Were they produced on time? </a:t>
            </a:r>
          </a:p>
          <a:p>
            <a:pPr lvl="1"/>
            <a:r>
              <a:rPr lang="en-US" dirty="0"/>
              <a:t>Were they produced correctly?</a:t>
            </a:r>
          </a:p>
          <a:p>
            <a:endParaRPr lang="en-US" dirty="0"/>
          </a:p>
        </p:txBody>
      </p:sp>
      <p:sp>
        <p:nvSpPr>
          <p:cNvPr id="4" name="Slide Number Placeholder 3">
            <a:extLst>
              <a:ext uri="{FF2B5EF4-FFF2-40B4-BE49-F238E27FC236}">
                <a16:creationId xmlns:a16="http://schemas.microsoft.com/office/drawing/2014/main" id="{E8AAA3D4-F7C6-4CC3-9E1B-893AEE0A41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5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FF13-3E30-4FE0-A0A4-309A9F6418D8}"/>
              </a:ext>
            </a:extLst>
          </p:cNvPr>
          <p:cNvSpPr>
            <a:spLocks noGrp="1"/>
          </p:cNvSpPr>
          <p:nvPr>
            <p:ph type="title"/>
          </p:nvPr>
        </p:nvSpPr>
        <p:spPr>
          <a:xfrm>
            <a:off x="838200" y="136526"/>
            <a:ext cx="10515600" cy="856252"/>
          </a:xfrm>
        </p:spPr>
        <p:txBody>
          <a:bodyPr/>
          <a:lstStyle/>
          <a:p>
            <a:r>
              <a:rPr lang="en-US" dirty="0"/>
              <a:t>Level 4: Results</a:t>
            </a:r>
          </a:p>
        </p:txBody>
      </p:sp>
      <p:sp>
        <p:nvSpPr>
          <p:cNvPr id="3" name="Content Placeholder 2">
            <a:extLst>
              <a:ext uri="{FF2B5EF4-FFF2-40B4-BE49-F238E27FC236}">
                <a16:creationId xmlns:a16="http://schemas.microsoft.com/office/drawing/2014/main" id="{B4D2C592-C3EB-4DFD-9E1C-8D85E24B063B}"/>
              </a:ext>
            </a:extLst>
          </p:cNvPr>
          <p:cNvSpPr>
            <a:spLocks noGrp="1"/>
          </p:cNvSpPr>
          <p:nvPr>
            <p:ph idx="1"/>
          </p:nvPr>
        </p:nvSpPr>
        <p:spPr>
          <a:xfrm>
            <a:off x="838200" y="1254034"/>
            <a:ext cx="10515600" cy="4922929"/>
          </a:xfrm>
        </p:spPr>
        <p:txBody>
          <a:bodyPr>
            <a:normAutofit/>
          </a:bodyPr>
          <a:lstStyle/>
          <a:p>
            <a:r>
              <a:rPr lang="en-US"/>
              <a:t>To what degree targeted outcomes occur, as a result of learning event(s) and subsequent reinforcement</a:t>
            </a:r>
          </a:p>
          <a:p>
            <a:r>
              <a:rPr lang="en-US"/>
              <a:t>Determining the training’s payoff to the organization</a:t>
            </a:r>
          </a:p>
          <a:p>
            <a:endParaRPr lang="en-US" dirty="0"/>
          </a:p>
        </p:txBody>
      </p:sp>
      <p:sp>
        <p:nvSpPr>
          <p:cNvPr id="4" name="Slide Number Placeholder 3">
            <a:extLst>
              <a:ext uri="{FF2B5EF4-FFF2-40B4-BE49-F238E27FC236}">
                <a16:creationId xmlns:a16="http://schemas.microsoft.com/office/drawing/2014/main" id="{A9030CD4-FB8F-4DE1-8D7B-FBD6E466374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170" name="Picture 2" descr="Problem, Success, Result, Business">
            <a:extLst>
              <a:ext uri="{FF2B5EF4-FFF2-40B4-BE49-F238E27FC236}">
                <a16:creationId xmlns:a16="http://schemas.microsoft.com/office/drawing/2014/main" id="{B5485C91-024C-4CE5-AAD1-3CFA04B37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38463"/>
            <a:ext cx="485775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943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5EC8E-3A8B-4B54-BE8B-F6F730E7F90E}"/>
              </a:ext>
            </a:extLst>
          </p:cNvPr>
          <p:cNvSpPr>
            <a:spLocks noGrp="1"/>
          </p:cNvSpPr>
          <p:nvPr>
            <p:ph type="title"/>
          </p:nvPr>
        </p:nvSpPr>
        <p:spPr/>
        <p:txBody>
          <a:bodyPr/>
          <a:lstStyle/>
          <a:p>
            <a:r>
              <a:rPr lang="en-US" dirty="0"/>
              <a:t>Calculating ROI on a training</a:t>
            </a:r>
          </a:p>
        </p:txBody>
      </p:sp>
      <p:sp>
        <p:nvSpPr>
          <p:cNvPr id="3" name="Content Placeholder 2">
            <a:extLst>
              <a:ext uri="{FF2B5EF4-FFF2-40B4-BE49-F238E27FC236}">
                <a16:creationId xmlns:a16="http://schemas.microsoft.com/office/drawing/2014/main" id="{5E5AE99B-0940-495E-ABF5-7BDC01089FAF}"/>
              </a:ext>
            </a:extLst>
          </p:cNvPr>
          <p:cNvSpPr>
            <a:spLocks noGrp="1"/>
          </p:cNvSpPr>
          <p:nvPr>
            <p:ph idx="1"/>
          </p:nvPr>
        </p:nvSpPr>
        <p:spPr/>
        <p:txBody>
          <a:bodyPr>
            <a:normAutofit/>
          </a:bodyPr>
          <a:lstStyle/>
          <a:p>
            <a:pPr marL="0" indent="0" algn="just">
              <a:buNone/>
            </a:pPr>
            <a:r>
              <a:rPr lang="en-US" altLang="en-US" dirty="0"/>
              <a:t>There are 40 data entry clerks in the combined bank. Their monthly pay is Rs. 30,000. They work on an average 25 days a month, 6 hours in a day. A clerk spends 12 mins daily correcting errors. The bank organizes the training for the data entry clerks. The external instructor charges Rs. 20,000 for the training. The classroom space and audio-visual equipment is rented out which costs the organization additional Rs. 10,000. The trainees will have to attend the training for one complete day. </a:t>
            </a:r>
          </a:p>
          <a:p>
            <a:pPr marL="0" indent="0" algn="just">
              <a:buNone/>
            </a:pPr>
            <a:r>
              <a:rPr lang="en-US" altLang="en-US" dirty="0"/>
              <a:t>After the training, the clerks spent 50% less time correcting errors. Calculate the ROI on training.</a:t>
            </a:r>
          </a:p>
          <a:p>
            <a:pPr algn="just"/>
            <a:endParaRPr lang="en-US" altLang="en-US" dirty="0"/>
          </a:p>
          <a:p>
            <a:endParaRPr lang="en-US" dirty="0"/>
          </a:p>
        </p:txBody>
      </p:sp>
      <p:sp>
        <p:nvSpPr>
          <p:cNvPr id="4" name="Slide Number Placeholder 3">
            <a:extLst>
              <a:ext uri="{FF2B5EF4-FFF2-40B4-BE49-F238E27FC236}">
                <a16:creationId xmlns:a16="http://schemas.microsoft.com/office/drawing/2014/main" id="{6E7AA43F-840A-466F-A6A7-9DF7A971B3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841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A74D-FD85-4CE2-84E7-F39C81D3FFAC}"/>
              </a:ext>
            </a:extLst>
          </p:cNvPr>
          <p:cNvSpPr>
            <a:spLocks noGrp="1"/>
          </p:cNvSpPr>
          <p:nvPr>
            <p:ph type="title"/>
          </p:nvPr>
        </p:nvSpPr>
        <p:spPr/>
        <p:txBody>
          <a:bodyPr/>
          <a:lstStyle/>
          <a:p>
            <a:r>
              <a:rPr lang="en-US" dirty="0"/>
              <a:t>Calculations</a:t>
            </a:r>
          </a:p>
        </p:txBody>
      </p:sp>
      <p:sp>
        <p:nvSpPr>
          <p:cNvPr id="4" name="Slide Number Placeholder 3">
            <a:extLst>
              <a:ext uri="{FF2B5EF4-FFF2-40B4-BE49-F238E27FC236}">
                <a16:creationId xmlns:a16="http://schemas.microsoft.com/office/drawing/2014/main" id="{55D4AF6B-63E7-415F-989C-E39427E03829}"/>
              </a:ext>
            </a:extLst>
          </p:cNvPr>
          <p:cNvSpPr>
            <a:spLocks noGrp="1"/>
          </p:cNvSpPr>
          <p:nvPr>
            <p:ph type="sldNum" sz="quarter" idx="12"/>
          </p:nvPr>
        </p:nvSpPr>
        <p:spPr/>
        <p:txBody>
          <a:bodyPr/>
          <a:lstStyle/>
          <a:p>
            <a:fld id="{D70A61E6-611B-4902-B9F8-C0D4FE5E8075}" type="slidenum">
              <a:rPr lang="en-US" smtClean="0"/>
              <a:t>38</a:t>
            </a:fld>
            <a:endParaRPr lang="en-US"/>
          </a:p>
        </p:txBody>
      </p:sp>
      <p:graphicFrame>
        <p:nvGraphicFramePr>
          <p:cNvPr id="5" name="Table 4">
            <a:extLst>
              <a:ext uri="{FF2B5EF4-FFF2-40B4-BE49-F238E27FC236}">
                <a16:creationId xmlns:a16="http://schemas.microsoft.com/office/drawing/2014/main" id="{AAD3F10C-89DD-4558-BF5F-7A5FC881136E}"/>
              </a:ext>
            </a:extLst>
          </p:cNvPr>
          <p:cNvGraphicFramePr>
            <a:graphicFrameLocks noGrp="1"/>
          </p:cNvGraphicFramePr>
          <p:nvPr>
            <p:extLst>
              <p:ext uri="{D42A27DB-BD31-4B8C-83A1-F6EECF244321}">
                <p14:modId xmlns:p14="http://schemas.microsoft.com/office/powerpoint/2010/main" val="2655233146"/>
              </p:ext>
            </p:extLst>
          </p:nvPr>
        </p:nvGraphicFramePr>
        <p:xfrm>
          <a:off x="516416" y="1440452"/>
          <a:ext cx="11334750" cy="5190218"/>
        </p:xfrm>
        <a:graphic>
          <a:graphicData uri="http://schemas.openxmlformats.org/drawingml/2006/table">
            <a:tbl>
              <a:tblPr>
                <a:tableStyleId>{616DA210-FB5B-4158-B5E0-FEB733F419BA}</a:tableStyleId>
              </a:tblPr>
              <a:tblGrid>
                <a:gridCol w="2819400">
                  <a:extLst>
                    <a:ext uri="{9D8B030D-6E8A-4147-A177-3AD203B41FA5}">
                      <a16:colId xmlns:a16="http://schemas.microsoft.com/office/drawing/2014/main" val="3989813028"/>
                    </a:ext>
                  </a:extLst>
                </a:gridCol>
                <a:gridCol w="1314450">
                  <a:extLst>
                    <a:ext uri="{9D8B030D-6E8A-4147-A177-3AD203B41FA5}">
                      <a16:colId xmlns:a16="http://schemas.microsoft.com/office/drawing/2014/main" val="2947935262"/>
                    </a:ext>
                  </a:extLst>
                </a:gridCol>
                <a:gridCol w="2324100">
                  <a:extLst>
                    <a:ext uri="{9D8B030D-6E8A-4147-A177-3AD203B41FA5}">
                      <a16:colId xmlns:a16="http://schemas.microsoft.com/office/drawing/2014/main" val="9383291"/>
                    </a:ext>
                  </a:extLst>
                </a:gridCol>
                <a:gridCol w="2621047">
                  <a:extLst>
                    <a:ext uri="{9D8B030D-6E8A-4147-A177-3AD203B41FA5}">
                      <a16:colId xmlns:a16="http://schemas.microsoft.com/office/drawing/2014/main" val="382682683"/>
                    </a:ext>
                  </a:extLst>
                </a:gridCol>
                <a:gridCol w="949124">
                  <a:extLst>
                    <a:ext uri="{9D8B030D-6E8A-4147-A177-3AD203B41FA5}">
                      <a16:colId xmlns:a16="http://schemas.microsoft.com/office/drawing/2014/main" val="119639890"/>
                    </a:ext>
                  </a:extLst>
                </a:gridCol>
                <a:gridCol w="1306629">
                  <a:extLst>
                    <a:ext uri="{9D8B030D-6E8A-4147-A177-3AD203B41FA5}">
                      <a16:colId xmlns:a16="http://schemas.microsoft.com/office/drawing/2014/main" val="2903450355"/>
                    </a:ext>
                  </a:extLst>
                </a:gridCol>
              </a:tblGrid>
              <a:tr h="357739">
                <a:tc>
                  <a:txBody>
                    <a:bodyPr/>
                    <a:lstStyle/>
                    <a:p>
                      <a:pPr algn="l" fontAlgn="b"/>
                      <a:r>
                        <a:rPr lang="en-US" sz="1800" b="1" u="none" strike="noStrike" dirty="0">
                          <a:effectLst/>
                        </a:rPr>
                        <a:t>Cost of Training</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Savings from Training</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287377098"/>
                  </a:ext>
                </a:extLst>
              </a:tr>
              <a:tr h="357739">
                <a:tc>
                  <a:txBody>
                    <a:bodyPr/>
                    <a:lstStyle/>
                    <a:p>
                      <a:pPr algn="l" fontAlgn="b"/>
                      <a:r>
                        <a:rPr lang="en-US" sz="1800" u="none" strike="noStrike" dirty="0">
                          <a:effectLst/>
                        </a:rPr>
                        <a:t> </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4144898229"/>
                  </a:ext>
                </a:extLst>
              </a:tr>
              <a:tr h="492733">
                <a:tc>
                  <a:txBody>
                    <a:bodyPr/>
                    <a:lstStyle/>
                    <a:p>
                      <a:pPr algn="l" fontAlgn="b"/>
                      <a:r>
                        <a:rPr lang="en-US" sz="1800" u="none" strike="noStrike" dirty="0">
                          <a:effectLst/>
                        </a:rPr>
                        <a:t>External Trainer Fees</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Data entry time saved</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6 min</a:t>
                      </a:r>
                    </a:p>
                    <a:p>
                      <a:pPr algn="r" fontAlgn="b"/>
                      <a:r>
                        <a:rPr lang="en-US" sz="1800" u="none" strike="noStrike" dirty="0">
                          <a:effectLst/>
                        </a:rPr>
                        <a:t>Or 0.1 </a:t>
                      </a:r>
                      <a:r>
                        <a:rPr lang="en-US" sz="1800" u="none" strike="noStrike" dirty="0" err="1">
                          <a:effectLst/>
                        </a:rPr>
                        <a:t>hr</a:t>
                      </a:r>
                      <a:r>
                        <a:rPr lang="en-US" sz="1800" u="none" strike="noStrike" dirty="0">
                          <a:effectLst/>
                        </a:rPr>
                        <a:t> </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(12*50/100)</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272193141"/>
                  </a:ext>
                </a:extLst>
              </a:tr>
              <a:tr h="492733">
                <a:tc>
                  <a:txBody>
                    <a:bodyPr/>
                    <a:lstStyle/>
                    <a:p>
                      <a:pPr algn="l" fontAlgn="b"/>
                      <a:r>
                        <a:rPr lang="en-US" sz="1800" u="none" strike="noStrike">
                          <a:effectLst/>
                        </a:rPr>
                        <a:t>Audio Visual Equipment Rent</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10,000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Hourly pay (60 mins)</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(30000/25/6)</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605498788"/>
                  </a:ext>
                </a:extLst>
              </a:tr>
              <a:tr h="357739">
                <a:tc>
                  <a:txBody>
                    <a:bodyPr/>
                    <a:lstStyle/>
                    <a:p>
                      <a:pPr algn="l" fontAlgn="b"/>
                      <a:r>
                        <a:rPr lang="en-US" sz="1800" u="none" strike="noStrike" dirty="0">
                          <a:effectLst/>
                        </a:rPr>
                        <a:t>Downtime </a:t>
                      </a:r>
                      <a:r>
                        <a:rPr lang="en-US" sz="1800" u="none" strike="noStrike">
                          <a:effectLst/>
                        </a:rPr>
                        <a:t>(Opportunity Cost)</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48,000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(30000/25*40)</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Savings per employee per day (6 mins or 0.1 </a:t>
                      </a:r>
                      <a:r>
                        <a:rPr lang="en-US" sz="1800" u="none" strike="noStrike" dirty="0" err="1">
                          <a:effectLst/>
                        </a:rPr>
                        <a:t>hr</a:t>
                      </a:r>
                      <a:r>
                        <a:rPr lang="en-US" sz="1800" u="none" strike="noStrike" dirty="0">
                          <a:effectLst/>
                        </a:rPr>
                        <a:t>)</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(200*0.1)</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614551910"/>
                  </a:ext>
                </a:extLst>
              </a:tr>
              <a:tr h="357739">
                <a:tc>
                  <a:txBody>
                    <a:bodyPr/>
                    <a:lstStyle/>
                    <a:p>
                      <a:pPr algn="l" fontAlgn="b"/>
                      <a:r>
                        <a:rPr lang="en-US" sz="1800" u="none" strike="noStrike">
                          <a:effectLst/>
                        </a:rPr>
                        <a:t>Total Cost</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78,000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Total Savings per day</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800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(20*40)</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035449437"/>
                  </a:ext>
                </a:extLst>
              </a:tr>
              <a:tr h="401810">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Monthly Savings</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(800*25)</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849646015"/>
                  </a:ext>
                </a:extLst>
              </a:tr>
              <a:tr h="357739">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Total Annual Savings</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2,40,000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(20000*12)</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677486743"/>
                  </a:ext>
                </a:extLst>
              </a:tr>
              <a:tr h="492733">
                <a:tc>
                  <a:txBody>
                    <a:bodyPr/>
                    <a:lstStyle/>
                    <a:p>
                      <a:pPr algn="l" fontAlgn="b"/>
                      <a:r>
                        <a:rPr lang="en-US" sz="1800" u="none" strike="noStrike" dirty="0">
                          <a:effectLst/>
                        </a:rPr>
                        <a:t>ROI</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latin typeface="+mn-lt"/>
                        </a:rPr>
                        <a:t> </a:t>
                      </a:r>
                    </a:p>
                    <a:p>
                      <a:pPr algn="r" fontAlgn="b"/>
                      <a:r>
                        <a:rPr lang="en-US" sz="1800" b="0" i="0" u="none" strike="noStrike" dirty="0">
                          <a:solidFill>
                            <a:srgbClr val="000000"/>
                          </a:solidFill>
                          <a:effectLst/>
                          <a:latin typeface="+mn-lt"/>
                        </a:rPr>
                        <a:t>208% </a:t>
                      </a:r>
                    </a:p>
                    <a:p>
                      <a:pPr algn="r" fontAlgn="b"/>
                      <a:r>
                        <a:rPr lang="en-US" sz="1800" b="0" i="0" u="none" strike="noStrike" dirty="0">
                          <a:solidFill>
                            <a:srgbClr val="000000"/>
                          </a:solidFill>
                          <a:effectLst/>
                          <a:latin typeface="+mn-lt"/>
                        </a:rPr>
                        <a:t>2.08 : 1</a:t>
                      </a:r>
                    </a:p>
                  </a:txBody>
                  <a:tcPr marL="9525" marR="9525" marT="9525" marB="0" anchor="b"/>
                </a:tc>
                <a:tc>
                  <a:txBody>
                    <a:bodyPr/>
                    <a:lstStyle/>
                    <a:p>
                      <a:pPr algn="l" fontAlgn="b"/>
                      <a:r>
                        <a:rPr lang="en-US" sz="1800" u="none" strike="noStrike" dirty="0">
                          <a:effectLst/>
                          <a:latin typeface="+mn-lt"/>
                        </a:rPr>
                        <a:t>(240000-78000)/78000</a:t>
                      </a:r>
                      <a:endParaRPr lang="en-US" sz="1800" b="0" i="0" u="none" strike="noStrike" dirty="0">
                        <a:solidFill>
                          <a:srgbClr val="000000"/>
                        </a:solidFill>
                        <a:effectLst/>
                        <a:latin typeface="+mn-lt"/>
                      </a:endParaRPr>
                    </a:p>
                  </a:txBody>
                  <a:tcPr marL="9525" marR="9525" marT="9525" marB="0" anchor="b"/>
                </a:tc>
                <a:tc>
                  <a:txBody>
                    <a:bodyPr/>
                    <a:lstStyle/>
                    <a:p>
                      <a:pPr algn="l" fontAlgn="b"/>
                      <a:r>
                        <a:rPr lang="en-US" sz="1800" b="0" i="1" u="none" strike="noStrike" dirty="0">
                          <a:solidFill>
                            <a:srgbClr val="000000"/>
                          </a:solidFill>
                          <a:effectLst/>
                          <a:latin typeface="Tw Cen MT" panose="020B0602020104020603" pitchFamily="34" charset="0"/>
                        </a:rPr>
                        <a:t>(For every one rupee spent, we earn slightly more than two rupees)</a:t>
                      </a:r>
                    </a:p>
                  </a:txBody>
                  <a:tcPr marL="9525" marR="9525" marT="9525" marB="0" anchor="b"/>
                </a:tc>
                <a:tc>
                  <a:txBody>
                    <a:bodyPr/>
                    <a:lstStyle/>
                    <a:p>
                      <a:pPr algn="r"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337934384"/>
                  </a:ext>
                </a:extLst>
              </a:tr>
              <a:tr h="492733">
                <a:tc>
                  <a:txBody>
                    <a:bodyPr/>
                    <a:lstStyle/>
                    <a:p>
                      <a:pPr algn="l" fontAlgn="b"/>
                      <a:r>
                        <a:rPr lang="en-US" sz="1800" u="none" strike="noStrike" dirty="0">
                          <a:effectLst/>
                        </a:rPr>
                        <a:t>Payback Period or Turnaround time</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3.90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(78000/20000)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0" i="1" u="none" strike="noStrike" dirty="0">
                          <a:solidFill>
                            <a:srgbClr val="000000"/>
                          </a:solidFill>
                          <a:effectLst/>
                          <a:latin typeface="Tw Cen MT" panose="020B0602020104020603" pitchFamily="34" charset="0"/>
                        </a:rPr>
                        <a:t>(In less than 4 months I shall repay you back)</a:t>
                      </a:r>
                    </a:p>
                  </a:txBody>
                  <a:tcPr marL="9525" marR="9525" marT="9525" marB="0" anchor="b"/>
                </a:tc>
                <a:tc>
                  <a:txBody>
                    <a:bodyPr/>
                    <a:lstStyle/>
                    <a:p>
                      <a:pPr algn="r"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656516165"/>
                  </a:ext>
                </a:extLst>
              </a:tr>
              <a:tr h="357739">
                <a:tc>
                  <a:txBody>
                    <a:bodyPr/>
                    <a:lstStyle/>
                    <a:p>
                      <a:pPr algn="r" fontAlgn="b"/>
                      <a:r>
                        <a:rPr lang="en-US" sz="1800" u="none" strike="noStrike">
                          <a:effectLst/>
                        </a:rPr>
                        <a:t> </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&lt; 4 months</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511184808"/>
                  </a:ext>
                </a:extLst>
              </a:tr>
            </a:tbl>
          </a:graphicData>
        </a:graphic>
      </p:graphicFrame>
    </p:spTree>
    <p:extLst>
      <p:ext uri="{BB962C8B-B14F-4D97-AF65-F5344CB8AC3E}">
        <p14:creationId xmlns:p14="http://schemas.microsoft.com/office/powerpoint/2010/main" val="2908043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C6A29-5683-42B5-BB0F-CCCD5A56B964}"/>
              </a:ext>
            </a:extLst>
          </p:cNvPr>
          <p:cNvSpPr>
            <a:spLocks noGrp="1"/>
          </p:cNvSpPr>
          <p:nvPr>
            <p:ph type="title"/>
          </p:nvPr>
        </p:nvSpPr>
        <p:spPr/>
        <p:txBody>
          <a:bodyPr/>
          <a:lstStyle/>
          <a:p>
            <a:r>
              <a:rPr lang="en-US" dirty="0"/>
              <a:t>Not everything is hard data in HR!</a:t>
            </a:r>
          </a:p>
        </p:txBody>
      </p:sp>
      <p:sp>
        <p:nvSpPr>
          <p:cNvPr id="3" name="Content Placeholder 2">
            <a:extLst>
              <a:ext uri="{FF2B5EF4-FFF2-40B4-BE49-F238E27FC236}">
                <a16:creationId xmlns:a16="http://schemas.microsoft.com/office/drawing/2014/main" id="{499E90AF-7E2C-4982-8FAA-D3B3EEB88808}"/>
              </a:ext>
            </a:extLst>
          </p:cNvPr>
          <p:cNvSpPr>
            <a:spLocks noGrp="1"/>
          </p:cNvSpPr>
          <p:nvPr>
            <p:ph idx="1"/>
          </p:nvPr>
        </p:nvSpPr>
        <p:spPr>
          <a:xfrm>
            <a:off x="701040" y="1433421"/>
            <a:ext cx="5547360" cy="4922929"/>
          </a:xfrm>
        </p:spPr>
        <p:txBody>
          <a:bodyPr/>
          <a:lstStyle/>
          <a:p>
            <a:r>
              <a:rPr lang="en-US" dirty="0"/>
              <a:t>Hard Data: Increased production, reduced costs, reduced accidents, reduced downtime, improved product quality, improved customer satisfaction</a:t>
            </a:r>
          </a:p>
          <a:p>
            <a:r>
              <a:rPr lang="en-US" dirty="0"/>
              <a:t>Benefits &amp; Soft Skills: Leadership, teamwork, positive attitude and a happier work atmosphere </a:t>
            </a:r>
          </a:p>
          <a:p>
            <a:pPr marL="0" indent="0">
              <a:buNone/>
            </a:pPr>
            <a:r>
              <a:rPr lang="en-US" dirty="0">
                <a:solidFill>
                  <a:srgbClr val="FF0000"/>
                </a:solidFill>
              </a:rPr>
              <a:t>What to do?</a:t>
            </a:r>
          </a:p>
        </p:txBody>
      </p:sp>
      <p:sp>
        <p:nvSpPr>
          <p:cNvPr id="4" name="Slide Number Placeholder 3">
            <a:extLst>
              <a:ext uri="{FF2B5EF4-FFF2-40B4-BE49-F238E27FC236}">
                <a16:creationId xmlns:a16="http://schemas.microsoft.com/office/drawing/2014/main" id="{97D39C8D-8BE5-4D27-9360-D0FCACBCA7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218" name="Picture 2" descr="Success, Startup, Businessmen, Profit">
            <a:extLst>
              <a:ext uri="{FF2B5EF4-FFF2-40B4-BE49-F238E27FC236}">
                <a16:creationId xmlns:a16="http://schemas.microsoft.com/office/drawing/2014/main" id="{F3173BF4-B32C-4B67-A986-B40A1F678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5561" y="1615440"/>
            <a:ext cx="534924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139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03C7-902C-4D88-A860-56B9DF146AAC}"/>
              </a:ext>
            </a:extLst>
          </p:cNvPr>
          <p:cNvSpPr>
            <a:spLocks noGrp="1"/>
          </p:cNvSpPr>
          <p:nvPr>
            <p:ph type="title"/>
          </p:nvPr>
        </p:nvSpPr>
        <p:spPr/>
        <p:txBody>
          <a:bodyPr/>
          <a:lstStyle/>
          <a:p>
            <a:r>
              <a:rPr lang="en-US" dirty="0"/>
              <a:t>ROE – Return of Engagement</a:t>
            </a:r>
          </a:p>
        </p:txBody>
      </p:sp>
      <p:sp>
        <p:nvSpPr>
          <p:cNvPr id="3" name="Content Placeholder 2">
            <a:extLst>
              <a:ext uri="{FF2B5EF4-FFF2-40B4-BE49-F238E27FC236}">
                <a16:creationId xmlns:a16="http://schemas.microsoft.com/office/drawing/2014/main" id="{42C7F120-A026-4FD3-854A-AB8CBF7BAD58}"/>
              </a:ext>
            </a:extLst>
          </p:cNvPr>
          <p:cNvSpPr>
            <a:spLocks noGrp="1"/>
          </p:cNvSpPr>
          <p:nvPr>
            <p:ph idx="1"/>
          </p:nvPr>
        </p:nvSpPr>
        <p:spPr/>
        <p:txBody>
          <a:bodyPr>
            <a:normAutofit/>
          </a:bodyPr>
          <a:lstStyle/>
          <a:p>
            <a:r>
              <a:rPr lang="en-US" dirty="0"/>
              <a:t>More involved</a:t>
            </a:r>
          </a:p>
          <a:p>
            <a:pPr lvl="1"/>
            <a:r>
              <a:rPr lang="en-US" dirty="0"/>
              <a:t>Employee engagement</a:t>
            </a:r>
          </a:p>
          <a:p>
            <a:pPr lvl="1"/>
            <a:r>
              <a:rPr lang="en-US" dirty="0"/>
              <a:t>Reduced turnover</a:t>
            </a:r>
          </a:p>
          <a:p>
            <a:pPr lvl="1"/>
            <a:r>
              <a:rPr lang="en-US" dirty="0"/>
              <a:t>Greater productivity</a:t>
            </a:r>
          </a:p>
          <a:p>
            <a:pPr lvl="1"/>
            <a:r>
              <a:rPr lang="en-US" dirty="0"/>
              <a:t>Giving more suggestions/innovations</a:t>
            </a:r>
          </a:p>
          <a:p>
            <a:pPr lvl="1"/>
            <a:r>
              <a:rPr lang="en-US" dirty="0"/>
              <a:t>Low absenteeism</a:t>
            </a:r>
          </a:p>
          <a:p>
            <a:r>
              <a:rPr lang="en-US" dirty="0"/>
              <a:t>More stress free</a:t>
            </a:r>
          </a:p>
          <a:p>
            <a:pPr lvl="1"/>
            <a:r>
              <a:rPr lang="en-US" dirty="0"/>
              <a:t>Less accidents</a:t>
            </a:r>
          </a:p>
          <a:p>
            <a:r>
              <a:rPr lang="en-US" dirty="0"/>
              <a:t>Better team player</a:t>
            </a:r>
          </a:p>
          <a:p>
            <a:pPr lvl="1"/>
            <a:r>
              <a:rPr lang="en-US" dirty="0"/>
              <a:t>More team-work</a:t>
            </a:r>
          </a:p>
          <a:p>
            <a:pPr lvl="1"/>
            <a:r>
              <a:rPr lang="en-US" dirty="0"/>
              <a:t>Less conflicts</a:t>
            </a:r>
          </a:p>
          <a:p>
            <a:endParaRPr lang="en-US" dirty="0"/>
          </a:p>
        </p:txBody>
      </p:sp>
      <p:sp>
        <p:nvSpPr>
          <p:cNvPr id="4" name="Slide Number Placeholder 3">
            <a:extLst>
              <a:ext uri="{FF2B5EF4-FFF2-40B4-BE49-F238E27FC236}">
                <a16:creationId xmlns:a16="http://schemas.microsoft.com/office/drawing/2014/main" id="{9AA1F783-2ACA-4C86-814A-47A434168CCB}"/>
              </a:ext>
            </a:extLst>
          </p:cNvPr>
          <p:cNvSpPr>
            <a:spLocks noGrp="1"/>
          </p:cNvSpPr>
          <p:nvPr>
            <p:ph type="sldNum" sz="quarter" idx="12"/>
          </p:nvPr>
        </p:nvSpPr>
        <p:spPr/>
        <p:txBody>
          <a:bodyPr/>
          <a:lstStyle/>
          <a:p>
            <a:fld id="{D70A61E6-611B-4902-B9F8-C0D4FE5E8075}" type="slidenum">
              <a:rPr lang="en-US" smtClean="0"/>
              <a:t>40</a:t>
            </a:fld>
            <a:endParaRPr lang="en-US"/>
          </a:p>
        </p:txBody>
      </p:sp>
    </p:spTree>
    <p:extLst>
      <p:ext uri="{BB962C8B-B14F-4D97-AF65-F5344CB8AC3E}">
        <p14:creationId xmlns:p14="http://schemas.microsoft.com/office/powerpoint/2010/main" val="2785100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E1096-AF32-41CC-BA2F-E78CF2F45D82}"/>
              </a:ext>
            </a:extLst>
          </p:cNvPr>
          <p:cNvSpPr>
            <a:spLocks noGrp="1"/>
          </p:cNvSpPr>
          <p:nvPr>
            <p:ph type="title"/>
          </p:nvPr>
        </p:nvSpPr>
        <p:spPr/>
        <p:txBody>
          <a:bodyPr/>
          <a:lstStyle/>
          <a:p>
            <a:r>
              <a:rPr lang="en-US" dirty="0"/>
              <a:t>Evaluating training effectiveness</a:t>
            </a:r>
          </a:p>
        </p:txBody>
      </p:sp>
      <p:sp>
        <p:nvSpPr>
          <p:cNvPr id="3" name="Content Placeholder 2">
            <a:extLst>
              <a:ext uri="{FF2B5EF4-FFF2-40B4-BE49-F238E27FC236}">
                <a16:creationId xmlns:a16="http://schemas.microsoft.com/office/drawing/2014/main" id="{5D4FB8D3-A1D2-44B0-BF46-D166EA9D3C1C}"/>
              </a:ext>
            </a:extLst>
          </p:cNvPr>
          <p:cNvSpPr>
            <a:spLocks noGrp="1"/>
          </p:cNvSpPr>
          <p:nvPr>
            <p:ph idx="1"/>
          </p:nvPr>
        </p:nvSpPr>
        <p:spPr>
          <a:xfrm>
            <a:off x="6711043" y="1254035"/>
            <a:ext cx="4642756" cy="3238500"/>
          </a:xfrm>
        </p:spPr>
        <p:txBody>
          <a:bodyPr>
            <a:normAutofit fontScale="92500" lnSpcReduction="10000"/>
          </a:bodyPr>
          <a:lstStyle/>
          <a:p>
            <a:r>
              <a:rPr lang="en-US" dirty="0"/>
              <a:t>Customer service</a:t>
            </a:r>
          </a:p>
          <a:p>
            <a:r>
              <a:rPr lang="en-US" dirty="0"/>
              <a:t>Employee engagement</a:t>
            </a:r>
          </a:p>
          <a:p>
            <a:r>
              <a:rPr lang="en-US" dirty="0"/>
              <a:t>Employee retention</a:t>
            </a:r>
          </a:p>
          <a:p>
            <a:r>
              <a:rPr lang="en-US" dirty="0"/>
              <a:t>Productivity </a:t>
            </a:r>
          </a:p>
          <a:p>
            <a:r>
              <a:rPr lang="en-US" dirty="0"/>
              <a:t>Quality</a:t>
            </a:r>
          </a:p>
          <a:p>
            <a:r>
              <a:rPr lang="en-US" dirty="0"/>
              <a:t>No. of defects</a:t>
            </a:r>
          </a:p>
          <a:p>
            <a:r>
              <a:rPr lang="en-US" dirty="0"/>
              <a:t>No. of patents</a:t>
            </a:r>
          </a:p>
          <a:p>
            <a:endParaRPr lang="en-US" dirty="0"/>
          </a:p>
          <a:p>
            <a:endParaRPr lang="en-US" dirty="0"/>
          </a:p>
        </p:txBody>
      </p:sp>
      <p:sp>
        <p:nvSpPr>
          <p:cNvPr id="4" name="Slide Number Placeholder 3">
            <a:extLst>
              <a:ext uri="{FF2B5EF4-FFF2-40B4-BE49-F238E27FC236}">
                <a16:creationId xmlns:a16="http://schemas.microsoft.com/office/drawing/2014/main" id="{E5296836-B5A9-4241-931D-352C37DA5E20}"/>
              </a:ext>
            </a:extLst>
          </p:cNvPr>
          <p:cNvSpPr>
            <a:spLocks noGrp="1"/>
          </p:cNvSpPr>
          <p:nvPr>
            <p:ph type="sldNum" sz="quarter" idx="12"/>
          </p:nvPr>
        </p:nvSpPr>
        <p:spPr/>
        <p:txBody>
          <a:bodyPr/>
          <a:lstStyle/>
          <a:p>
            <a:fld id="{D70A61E6-611B-4902-B9F8-C0D4FE5E8075}" type="slidenum">
              <a:rPr lang="en-US" smtClean="0"/>
              <a:t>41</a:t>
            </a:fld>
            <a:endParaRPr lang="en-US"/>
          </a:p>
        </p:txBody>
      </p:sp>
      <p:pic>
        <p:nvPicPr>
          <p:cNvPr id="5122" name="Picture 2" descr="Entrepreneur, Idea, Competence, Vision">
            <a:extLst>
              <a:ext uri="{FF2B5EF4-FFF2-40B4-BE49-F238E27FC236}">
                <a16:creationId xmlns:a16="http://schemas.microsoft.com/office/drawing/2014/main" id="{9ADFF21E-5723-4760-A184-107B23E63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956" y="1254034"/>
            <a:ext cx="5758543" cy="32385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7668C2D6-D558-4747-9291-08F9562E016A}"/>
              </a:ext>
            </a:extLst>
          </p:cNvPr>
          <p:cNvSpPr txBox="1">
            <a:spLocks/>
          </p:cNvSpPr>
          <p:nvPr/>
        </p:nvSpPr>
        <p:spPr>
          <a:xfrm>
            <a:off x="4228421" y="5275080"/>
            <a:ext cx="7761513" cy="984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accent1">
                    <a:lumMod val="75000"/>
                  </a:schemeClr>
                </a:solidFill>
              </a:rPr>
              <a:t>Business Impact, Employee Satisfaction, Stakeholder satisfaction, Solution effectiveness</a:t>
            </a:r>
          </a:p>
        </p:txBody>
      </p:sp>
      <p:pic>
        <p:nvPicPr>
          <p:cNvPr id="5124" name="Picture 4" descr="Image result for cognizant">
            <a:extLst>
              <a:ext uri="{FF2B5EF4-FFF2-40B4-BE49-F238E27FC236}">
                <a16:creationId xmlns:a16="http://schemas.microsoft.com/office/drawing/2014/main" id="{849676A1-D7F4-42B6-A2CA-8649E0E053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549" y="4995862"/>
            <a:ext cx="2962275" cy="154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2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E4A5237-4BE0-493F-AEFF-11326C396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431" y="0"/>
            <a:ext cx="11112285" cy="685836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07B9966-C392-497A-2037-2B1CBBDAEA06}"/>
              </a:ext>
            </a:extLst>
          </p:cNvPr>
          <p:cNvSpPr/>
          <p:nvPr/>
        </p:nvSpPr>
        <p:spPr>
          <a:xfrm rot="16200000">
            <a:off x="-1945250" y="3043063"/>
            <a:ext cx="4872944" cy="77187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400" dirty="0">
                <a:latin typeface="Tw Cen MT" panose="020B0602020104020603" pitchFamily="34" charset="0"/>
              </a:rPr>
              <a:t>Mapping Learning to Business Results</a:t>
            </a:r>
          </a:p>
        </p:txBody>
      </p:sp>
    </p:spTree>
    <p:extLst>
      <p:ext uri="{BB962C8B-B14F-4D97-AF65-F5344CB8AC3E}">
        <p14:creationId xmlns:p14="http://schemas.microsoft.com/office/powerpoint/2010/main" val="429946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DF57-823A-4950-8939-8CCE5AAF3549}"/>
              </a:ext>
            </a:extLst>
          </p:cNvPr>
          <p:cNvSpPr>
            <a:spLocks noGrp="1"/>
          </p:cNvSpPr>
          <p:nvPr>
            <p:ph type="title"/>
          </p:nvPr>
        </p:nvSpPr>
        <p:spPr/>
        <p:txBody>
          <a:bodyPr/>
          <a:lstStyle/>
          <a:p>
            <a:r>
              <a:rPr lang="en-US" dirty="0"/>
              <a:t>How learning translates to business results  </a:t>
            </a:r>
            <a:endParaRPr lang="en-IN" dirty="0"/>
          </a:p>
        </p:txBody>
      </p:sp>
      <p:graphicFrame>
        <p:nvGraphicFramePr>
          <p:cNvPr id="5" name="Content Placeholder 4">
            <a:extLst>
              <a:ext uri="{FF2B5EF4-FFF2-40B4-BE49-F238E27FC236}">
                <a16:creationId xmlns:a16="http://schemas.microsoft.com/office/drawing/2014/main" id="{A9A85BAC-1707-4629-A95F-9AAA6C1C7974}"/>
              </a:ext>
            </a:extLst>
          </p:cNvPr>
          <p:cNvGraphicFramePr>
            <a:graphicFrameLocks noGrp="1"/>
          </p:cNvGraphicFramePr>
          <p:nvPr>
            <p:ph idx="1"/>
            <p:extLst>
              <p:ext uri="{D42A27DB-BD31-4B8C-83A1-F6EECF244321}">
                <p14:modId xmlns:p14="http://schemas.microsoft.com/office/powerpoint/2010/main" val="2938052613"/>
              </p:ext>
            </p:extLst>
          </p:nvPr>
        </p:nvGraphicFramePr>
        <p:xfrm>
          <a:off x="489857" y="870857"/>
          <a:ext cx="11321143"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2493DF8-82DA-4A84-9D5F-91B06D73E6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9095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17CA4A-3C85-234F-4FD4-F986035CEDAA}"/>
              </a:ext>
            </a:extLst>
          </p:cNvPr>
          <p:cNvSpPr>
            <a:spLocks noGrp="1"/>
          </p:cNvSpPr>
          <p:nvPr>
            <p:ph type="title"/>
          </p:nvPr>
        </p:nvSpPr>
        <p:spPr>
          <a:xfrm>
            <a:off x="640080" y="325369"/>
            <a:ext cx="4368602" cy="1956841"/>
          </a:xfrm>
        </p:spPr>
        <p:txBody>
          <a:bodyPr anchor="b">
            <a:normAutofit/>
          </a:bodyPr>
          <a:lstStyle/>
          <a:p>
            <a:r>
              <a:rPr lang="en-IN" sz="4200"/>
              <a:t>Excel Case: Is the training effective?</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35D421-D589-DF5B-7E6F-9D8746D61D19}"/>
              </a:ext>
            </a:extLst>
          </p:cNvPr>
          <p:cNvSpPr>
            <a:spLocks noGrp="1"/>
          </p:cNvSpPr>
          <p:nvPr>
            <p:ph idx="1"/>
          </p:nvPr>
        </p:nvSpPr>
        <p:spPr>
          <a:xfrm>
            <a:off x="348916" y="2761488"/>
            <a:ext cx="5317958" cy="3432079"/>
          </a:xfrm>
        </p:spPr>
        <p:txBody>
          <a:bodyPr>
            <a:noAutofit/>
          </a:bodyPr>
          <a:lstStyle/>
          <a:p>
            <a:pPr marL="0" indent="0">
              <a:buNone/>
            </a:pPr>
            <a:r>
              <a:rPr lang="en-IN" sz="2200" dirty="0"/>
              <a:t>You realize that the employees located at the client location are indeed performing lower than those located inhouse. After having discussions with them, you realize that they are disconnected with the workplace. You organize an outdoor experiential training for some of the employees located on the client location. The initial perception of the training seems to be good. Employees appreciate you for taking care of them. However, your boss tells you that it is nothing more than ‘a feel good’ and that you have wasted the budget.  </a:t>
            </a:r>
          </a:p>
        </p:txBody>
      </p:sp>
      <p:pic>
        <p:nvPicPr>
          <p:cNvPr id="1026" name="Picture 2" descr="Free Tug Of War Childhood photo and picture">
            <a:extLst>
              <a:ext uri="{FF2B5EF4-FFF2-40B4-BE49-F238E27FC236}">
                <a16:creationId xmlns:a16="http://schemas.microsoft.com/office/drawing/2014/main" id="{C30ED9A1-0D96-F97F-6667-913E928837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101" r="18946" b="-1"/>
          <a:stretch/>
        </p:blipFill>
        <p:spPr bwMode="auto">
          <a:xfrm>
            <a:off x="5871411" y="10"/>
            <a:ext cx="6319066"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1FD13F5-455C-6D00-4520-8C1BD8033942}"/>
              </a:ext>
            </a:extLst>
          </p:cNvPr>
          <p:cNvSpPr>
            <a:spLocks noGrp="1"/>
          </p:cNvSpPr>
          <p:nvPr>
            <p:ph type="sldNum" sz="quarter" idx="12"/>
          </p:nvPr>
        </p:nvSpPr>
        <p:spPr>
          <a:xfrm>
            <a:off x="10439400" y="6356350"/>
            <a:ext cx="9144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70A61E6-611B-4902-B9F8-C0D4FE5E8075}" type="slidenum">
              <a:rPr kumimoji="0" lang="en-US"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44</a:t>
            </a:fld>
            <a:endParaRPr kumimoji="0" lang="en-US"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3609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5A90-54DC-4803-ADFE-8B1BB902329C}"/>
              </a:ext>
            </a:extLst>
          </p:cNvPr>
          <p:cNvSpPr>
            <a:spLocks noGrp="1"/>
          </p:cNvSpPr>
          <p:nvPr>
            <p:ph type="title"/>
          </p:nvPr>
        </p:nvSpPr>
        <p:spPr>
          <a:xfrm>
            <a:off x="1996440" y="2572748"/>
            <a:ext cx="8382000" cy="856252"/>
          </a:xfrm>
        </p:spPr>
        <p:txBody>
          <a:bodyPr>
            <a:normAutofit fontScale="90000"/>
          </a:bodyPr>
          <a:lstStyle/>
          <a:p>
            <a:r>
              <a:rPr lang="en-US" b="0" dirty="0"/>
              <a:t>What precautions one should take while measuring L&amp;D outcomes?</a:t>
            </a:r>
          </a:p>
        </p:txBody>
      </p:sp>
      <p:sp>
        <p:nvSpPr>
          <p:cNvPr id="4" name="Slide Number Placeholder 3">
            <a:extLst>
              <a:ext uri="{FF2B5EF4-FFF2-40B4-BE49-F238E27FC236}">
                <a16:creationId xmlns:a16="http://schemas.microsoft.com/office/drawing/2014/main" id="{9FA750EC-29C2-424B-A82A-0E6EF8B66A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3306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1362-79E5-4E53-82A2-D93F19331C32}"/>
              </a:ext>
            </a:extLst>
          </p:cNvPr>
          <p:cNvSpPr>
            <a:spLocks noGrp="1"/>
          </p:cNvSpPr>
          <p:nvPr>
            <p:ph type="title"/>
          </p:nvPr>
        </p:nvSpPr>
        <p:spPr/>
        <p:txBody>
          <a:bodyPr/>
          <a:lstStyle/>
          <a:p>
            <a:r>
              <a:rPr lang="en-US" dirty="0"/>
              <a:t>Threats to Validity</a:t>
            </a:r>
          </a:p>
        </p:txBody>
      </p:sp>
      <p:sp>
        <p:nvSpPr>
          <p:cNvPr id="3" name="Content Placeholder 2">
            <a:extLst>
              <a:ext uri="{FF2B5EF4-FFF2-40B4-BE49-F238E27FC236}">
                <a16:creationId xmlns:a16="http://schemas.microsoft.com/office/drawing/2014/main" id="{37647DFA-A2CB-4E5F-8911-023002B85627}"/>
              </a:ext>
            </a:extLst>
          </p:cNvPr>
          <p:cNvSpPr>
            <a:spLocks noGrp="1"/>
          </p:cNvSpPr>
          <p:nvPr>
            <p:ph idx="1"/>
          </p:nvPr>
        </p:nvSpPr>
        <p:spPr/>
        <p:txBody>
          <a:bodyPr/>
          <a:lstStyle/>
          <a:p>
            <a:r>
              <a:rPr lang="en-US" dirty="0"/>
              <a:t>Internal Validity – That the results are indeed because of training</a:t>
            </a:r>
          </a:p>
          <a:p>
            <a:r>
              <a:rPr lang="en-US" dirty="0"/>
              <a:t>External Validity – Results are applicable to other groups &amp; situations</a:t>
            </a:r>
          </a:p>
          <a:p>
            <a:endParaRPr lang="en-US" dirty="0"/>
          </a:p>
          <a:p>
            <a:endParaRPr lang="en-US" dirty="0"/>
          </a:p>
          <a:p>
            <a:pPr marL="0" indent="0">
              <a:buNone/>
            </a:pPr>
            <a:endParaRPr lang="en-US" i="1" dirty="0"/>
          </a:p>
          <a:p>
            <a:r>
              <a:rPr lang="en-US" i="1" dirty="0"/>
              <a:t>Pretest – Posttest</a:t>
            </a:r>
          </a:p>
          <a:p>
            <a:r>
              <a:rPr lang="en-US" i="1" dirty="0"/>
              <a:t>Use comparison group</a:t>
            </a:r>
          </a:p>
        </p:txBody>
      </p:sp>
      <p:sp>
        <p:nvSpPr>
          <p:cNvPr id="4" name="Slide Number Placeholder 3">
            <a:extLst>
              <a:ext uri="{FF2B5EF4-FFF2-40B4-BE49-F238E27FC236}">
                <a16:creationId xmlns:a16="http://schemas.microsoft.com/office/drawing/2014/main" id="{66578B87-8BF2-4D62-8875-EED50E3B87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050" name="Picture 2" descr="Audit, Report, Verification, Magnifier">
            <a:extLst>
              <a:ext uri="{FF2B5EF4-FFF2-40B4-BE49-F238E27FC236}">
                <a16:creationId xmlns:a16="http://schemas.microsoft.com/office/drawing/2014/main" id="{AED11DDE-1FE6-4846-82F4-96A2C8AFB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028157"/>
            <a:ext cx="5019675"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44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04B6-E242-4140-9EB0-E60FCAF70BBD}"/>
              </a:ext>
            </a:extLst>
          </p:cNvPr>
          <p:cNvSpPr>
            <a:spLocks noGrp="1"/>
          </p:cNvSpPr>
          <p:nvPr>
            <p:ph type="title"/>
          </p:nvPr>
        </p:nvSpPr>
        <p:spPr/>
        <p:txBody>
          <a:bodyPr>
            <a:normAutofit fontScale="90000"/>
          </a:bodyPr>
          <a:lstStyle/>
          <a:p>
            <a:r>
              <a:rPr lang="en-US" dirty="0"/>
              <a:t>Is the measurement commensurate with the training?</a:t>
            </a:r>
          </a:p>
        </p:txBody>
      </p:sp>
      <p:sp>
        <p:nvSpPr>
          <p:cNvPr id="4" name="Slide Number Placeholder 3">
            <a:extLst>
              <a:ext uri="{FF2B5EF4-FFF2-40B4-BE49-F238E27FC236}">
                <a16:creationId xmlns:a16="http://schemas.microsoft.com/office/drawing/2014/main" id="{9078403E-C23A-4197-A6AA-FD42ED049A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E71EE921-158E-4B0E-8015-0A8DAF54CC77}"/>
              </a:ext>
            </a:extLst>
          </p:cNvPr>
          <p:cNvGrpSpPr/>
          <p:nvPr/>
        </p:nvGrpSpPr>
        <p:grpSpPr>
          <a:xfrm>
            <a:off x="3230880" y="1719944"/>
            <a:ext cx="5486400" cy="3657600"/>
            <a:chOff x="1996440" y="1811384"/>
            <a:chExt cx="5486400" cy="3657600"/>
          </a:xfrm>
        </p:grpSpPr>
        <p:sp>
          <p:nvSpPr>
            <p:cNvPr id="5" name="Oval 4">
              <a:extLst>
                <a:ext uri="{FF2B5EF4-FFF2-40B4-BE49-F238E27FC236}">
                  <a16:creationId xmlns:a16="http://schemas.microsoft.com/office/drawing/2014/main" id="{56A2C702-1B8C-4EB2-9C2A-655468F85200}"/>
                </a:ext>
              </a:extLst>
            </p:cNvPr>
            <p:cNvSpPr/>
            <p:nvPr/>
          </p:nvSpPr>
          <p:spPr>
            <a:xfrm>
              <a:off x="1996440" y="1811384"/>
              <a:ext cx="3657600" cy="365760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6" name="Oval 5">
              <a:extLst>
                <a:ext uri="{FF2B5EF4-FFF2-40B4-BE49-F238E27FC236}">
                  <a16:creationId xmlns:a16="http://schemas.microsoft.com/office/drawing/2014/main" id="{D5707211-FB9E-44D2-B9F7-D2BF25B4251B}"/>
                </a:ext>
              </a:extLst>
            </p:cNvPr>
            <p:cNvSpPr/>
            <p:nvPr/>
          </p:nvSpPr>
          <p:spPr>
            <a:xfrm>
              <a:off x="3825240" y="1811384"/>
              <a:ext cx="3657600" cy="3657600"/>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grpSp>
      <p:sp>
        <p:nvSpPr>
          <p:cNvPr id="8" name="TextBox 7">
            <a:extLst>
              <a:ext uri="{FF2B5EF4-FFF2-40B4-BE49-F238E27FC236}">
                <a16:creationId xmlns:a16="http://schemas.microsoft.com/office/drawing/2014/main" id="{74E73305-D2CA-4E72-B205-D8A90C67FE20}"/>
              </a:ext>
            </a:extLst>
          </p:cNvPr>
          <p:cNvSpPr txBox="1"/>
          <p:nvPr/>
        </p:nvSpPr>
        <p:spPr>
          <a:xfrm>
            <a:off x="3642360" y="3273858"/>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Measured</a:t>
            </a:r>
          </a:p>
        </p:txBody>
      </p:sp>
      <p:sp>
        <p:nvSpPr>
          <p:cNvPr id="9" name="TextBox 8">
            <a:extLst>
              <a:ext uri="{FF2B5EF4-FFF2-40B4-BE49-F238E27FC236}">
                <a16:creationId xmlns:a16="http://schemas.microsoft.com/office/drawing/2014/main" id="{7C8A6D96-A432-48EF-BC64-9C18BAE3BD71}"/>
              </a:ext>
            </a:extLst>
          </p:cNvPr>
          <p:cNvSpPr txBox="1"/>
          <p:nvPr/>
        </p:nvSpPr>
        <p:spPr>
          <a:xfrm>
            <a:off x="7040880" y="3317911"/>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Trained</a:t>
            </a:r>
          </a:p>
        </p:txBody>
      </p:sp>
      <p:sp>
        <p:nvSpPr>
          <p:cNvPr id="10" name="TextBox 9">
            <a:extLst>
              <a:ext uri="{FF2B5EF4-FFF2-40B4-BE49-F238E27FC236}">
                <a16:creationId xmlns:a16="http://schemas.microsoft.com/office/drawing/2014/main" id="{A74244FF-DCB6-419D-A54F-53B8399A1424}"/>
              </a:ext>
            </a:extLst>
          </p:cNvPr>
          <p:cNvSpPr txBox="1"/>
          <p:nvPr/>
        </p:nvSpPr>
        <p:spPr>
          <a:xfrm>
            <a:off x="5394960" y="5736888"/>
            <a:ext cx="14020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Relevance</a:t>
            </a:r>
          </a:p>
        </p:txBody>
      </p:sp>
      <p:sp>
        <p:nvSpPr>
          <p:cNvPr id="11" name="TextBox 10">
            <a:extLst>
              <a:ext uri="{FF2B5EF4-FFF2-40B4-BE49-F238E27FC236}">
                <a16:creationId xmlns:a16="http://schemas.microsoft.com/office/drawing/2014/main" id="{31FAAA2B-A0E6-4DC8-86AC-2FEBE4A75237}"/>
              </a:ext>
            </a:extLst>
          </p:cNvPr>
          <p:cNvSpPr txBox="1"/>
          <p:nvPr/>
        </p:nvSpPr>
        <p:spPr>
          <a:xfrm>
            <a:off x="2781300" y="5736888"/>
            <a:ext cx="19659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Contamination</a:t>
            </a:r>
          </a:p>
        </p:txBody>
      </p:sp>
      <p:sp>
        <p:nvSpPr>
          <p:cNvPr id="12" name="TextBox 11">
            <a:extLst>
              <a:ext uri="{FF2B5EF4-FFF2-40B4-BE49-F238E27FC236}">
                <a16:creationId xmlns:a16="http://schemas.microsoft.com/office/drawing/2014/main" id="{EC9E976D-A3F2-4C03-8C72-3D487CF1B528}"/>
              </a:ext>
            </a:extLst>
          </p:cNvPr>
          <p:cNvSpPr txBox="1"/>
          <p:nvPr/>
        </p:nvSpPr>
        <p:spPr>
          <a:xfrm>
            <a:off x="7559040" y="5714862"/>
            <a:ext cx="169164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Deficiency</a:t>
            </a:r>
          </a:p>
        </p:txBody>
      </p:sp>
      <p:cxnSp>
        <p:nvCxnSpPr>
          <p:cNvPr id="14" name="Straight Connector 13">
            <a:extLst>
              <a:ext uri="{FF2B5EF4-FFF2-40B4-BE49-F238E27FC236}">
                <a16:creationId xmlns:a16="http://schemas.microsoft.com/office/drawing/2014/main" id="{8A223E56-9508-4B04-B2BA-B8A86F4C462E}"/>
              </a:ext>
            </a:extLst>
          </p:cNvPr>
          <p:cNvCxnSpPr>
            <a:cxnSpLocks/>
          </p:cNvCxnSpPr>
          <p:nvPr/>
        </p:nvCxnSpPr>
        <p:spPr>
          <a:xfrm>
            <a:off x="5989320" y="4434840"/>
            <a:ext cx="0" cy="130204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B7DBFBD-F9A1-49A2-8673-E487FF13E880}"/>
              </a:ext>
            </a:extLst>
          </p:cNvPr>
          <p:cNvCxnSpPr/>
          <p:nvPr/>
        </p:nvCxnSpPr>
        <p:spPr>
          <a:xfrm flipH="1">
            <a:off x="3520440" y="4587240"/>
            <a:ext cx="914400" cy="112762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B37E45-1018-4AAE-9F56-1767A40B26DF}"/>
              </a:ext>
            </a:extLst>
          </p:cNvPr>
          <p:cNvCxnSpPr>
            <a:cxnSpLocks/>
          </p:cNvCxnSpPr>
          <p:nvPr/>
        </p:nvCxnSpPr>
        <p:spPr>
          <a:xfrm>
            <a:off x="7658100" y="4623072"/>
            <a:ext cx="746760" cy="105595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04B6-E242-4140-9EB0-E60FCAF70BBD}"/>
              </a:ext>
            </a:extLst>
          </p:cNvPr>
          <p:cNvSpPr>
            <a:spLocks noGrp="1"/>
          </p:cNvSpPr>
          <p:nvPr>
            <p:ph type="title"/>
          </p:nvPr>
        </p:nvSpPr>
        <p:spPr/>
        <p:txBody>
          <a:bodyPr>
            <a:normAutofit/>
          </a:bodyPr>
          <a:lstStyle/>
          <a:p>
            <a:r>
              <a:rPr lang="en-US" dirty="0"/>
              <a:t>Criteria Relevance</a:t>
            </a:r>
          </a:p>
        </p:txBody>
      </p:sp>
      <p:sp>
        <p:nvSpPr>
          <p:cNvPr id="4" name="Slide Number Placeholder 3">
            <a:extLst>
              <a:ext uri="{FF2B5EF4-FFF2-40B4-BE49-F238E27FC236}">
                <a16:creationId xmlns:a16="http://schemas.microsoft.com/office/drawing/2014/main" id="{9078403E-C23A-4197-A6AA-FD42ED049A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56A2C702-1B8C-4EB2-9C2A-655468F85200}"/>
              </a:ext>
            </a:extLst>
          </p:cNvPr>
          <p:cNvSpPr/>
          <p:nvPr/>
        </p:nvSpPr>
        <p:spPr>
          <a:xfrm>
            <a:off x="3899257" y="1675890"/>
            <a:ext cx="3657600" cy="365760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6" name="Oval 5">
            <a:extLst>
              <a:ext uri="{FF2B5EF4-FFF2-40B4-BE49-F238E27FC236}">
                <a16:creationId xmlns:a16="http://schemas.microsoft.com/office/drawing/2014/main" id="{D5707211-FB9E-44D2-B9F7-D2BF25B4251B}"/>
              </a:ext>
            </a:extLst>
          </p:cNvPr>
          <p:cNvSpPr/>
          <p:nvPr/>
        </p:nvSpPr>
        <p:spPr>
          <a:xfrm>
            <a:off x="4029890" y="1675890"/>
            <a:ext cx="3657600" cy="3657600"/>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8" name="TextBox 7">
            <a:extLst>
              <a:ext uri="{FF2B5EF4-FFF2-40B4-BE49-F238E27FC236}">
                <a16:creationId xmlns:a16="http://schemas.microsoft.com/office/drawing/2014/main" id="{74E73305-D2CA-4E72-B205-D8A90C67FE20}"/>
              </a:ext>
            </a:extLst>
          </p:cNvPr>
          <p:cNvSpPr txBox="1"/>
          <p:nvPr/>
        </p:nvSpPr>
        <p:spPr>
          <a:xfrm>
            <a:off x="4290060" y="3400787"/>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Measured</a:t>
            </a:r>
          </a:p>
        </p:txBody>
      </p:sp>
      <p:sp>
        <p:nvSpPr>
          <p:cNvPr id="9" name="TextBox 8">
            <a:extLst>
              <a:ext uri="{FF2B5EF4-FFF2-40B4-BE49-F238E27FC236}">
                <a16:creationId xmlns:a16="http://schemas.microsoft.com/office/drawing/2014/main" id="{7C8A6D96-A432-48EF-BC64-9C18BAE3BD71}"/>
              </a:ext>
            </a:extLst>
          </p:cNvPr>
          <p:cNvSpPr txBox="1"/>
          <p:nvPr/>
        </p:nvSpPr>
        <p:spPr>
          <a:xfrm>
            <a:off x="6400800" y="3342724"/>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Trained</a:t>
            </a:r>
          </a:p>
        </p:txBody>
      </p:sp>
      <p:sp>
        <p:nvSpPr>
          <p:cNvPr id="10" name="TextBox 9">
            <a:extLst>
              <a:ext uri="{FF2B5EF4-FFF2-40B4-BE49-F238E27FC236}">
                <a16:creationId xmlns:a16="http://schemas.microsoft.com/office/drawing/2014/main" id="{A74244FF-DCB6-419D-A54F-53B8399A1424}"/>
              </a:ext>
            </a:extLst>
          </p:cNvPr>
          <p:cNvSpPr txBox="1"/>
          <p:nvPr/>
        </p:nvSpPr>
        <p:spPr>
          <a:xfrm>
            <a:off x="5394960" y="5736888"/>
            <a:ext cx="14020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Relevance</a:t>
            </a:r>
          </a:p>
        </p:txBody>
      </p:sp>
      <p:cxnSp>
        <p:nvCxnSpPr>
          <p:cNvPr id="14" name="Straight Connector 13">
            <a:extLst>
              <a:ext uri="{FF2B5EF4-FFF2-40B4-BE49-F238E27FC236}">
                <a16:creationId xmlns:a16="http://schemas.microsoft.com/office/drawing/2014/main" id="{8A223E56-9508-4B04-B2BA-B8A86F4C462E}"/>
              </a:ext>
            </a:extLst>
          </p:cNvPr>
          <p:cNvCxnSpPr>
            <a:cxnSpLocks/>
          </p:cNvCxnSpPr>
          <p:nvPr/>
        </p:nvCxnSpPr>
        <p:spPr>
          <a:xfrm>
            <a:off x="5989320" y="4434840"/>
            <a:ext cx="0" cy="1302048"/>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6328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8E472-3A44-403E-B89D-6604C0DC239E}"/>
              </a:ext>
            </a:extLst>
          </p:cNvPr>
          <p:cNvSpPr>
            <a:spLocks noGrp="1"/>
          </p:cNvSpPr>
          <p:nvPr>
            <p:ph type="title"/>
          </p:nvPr>
        </p:nvSpPr>
        <p:spPr/>
        <p:txBody>
          <a:bodyPr/>
          <a:lstStyle/>
          <a:p>
            <a:r>
              <a:rPr lang="en-US" dirty="0"/>
              <a:t>Time Series Reversal</a:t>
            </a:r>
          </a:p>
        </p:txBody>
      </p:sp>
      <p:sp>
        <p:nvSpPr>
          <p:cNvPr id="4" name="Slide Number Placeholder 3">
            <a:extLst>
              <a:ext uri="{FF2B5EF4-FFF2-40B4-BE49-F238E27FC236}">
                <a16:creationId xmlns:a16="http://schemas.microsoft.com/office/drawing/2014/main" id="{8AA47BF5-F42C-48CC-958A-1A5B2BC13F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Chart 4">
            <a:extLst>
              <a:ext uri="{FF2B5EF4-FFF2-40B4-BE49-F238E27FC236}">
                <a16:creationId xmlns:a16="http://schemas.microsoft.com/office/drawing/2014/main" id="{13F0651D-F4AD-4764-9E62-89250D8A843E}"/>
              </a:ext>
            </a:extLst>
          </p:cNvPr>
          <p:cNvGraphicFramePr>
            <a:graphicFrameLocks/>
          </p:cNvGraphicFramePr>
          <p:nvPr/>
        </p:nvGraphicFramePr>
        <p:xfrm>
          <a:off x="2095500" y="1424940"/>
          <a:ext cx="8001000" cy="40081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953792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49A59-79AD-B8CD-8A69-1BDC451854F0}"/>
              </a:ext>
            </a:extLst>
          </p:cNvPr>
          <p:cNvSpPr>
            <a:spLocks noGrp="1"/>
          </p:cNvSpPr>
          <p:nvPr>
            <p:ph type="title"/>
          </p:nvPr>
        </p:nvSpPr>
        <p:spPr>
          <a:xfrm>
            <a:off x="838200" y="356445"/>
            <a:ext cx="10515600" cy="856252"/>
          </a:xfrm>
        </p:spPr>
        <p:txBody>
          <a:bodyPr>
            <a:normAutofit fontScale="90000"/>
          </a:bodyPr>
          <a:lstStyle/>
          <a:p>
            <a:r>
              <a:rPr lang="en-IN" dirty="0"/>
              <a:t>Case: L&amp;D department in need of performance metrics</a:t>
            </a:r>
          </a:p>
        </p:txBody>
      </p:sp>
      <p:sp>
        <p:nvSpPr>
          <p:cNvPr id="3" name="Content Placeholder 2">
            <a:extLst>
              <a:ext uri="{FF2B5EF4-FFF2-40B4-BE49-F238E27FC236}">
                <a16:creationId xmlns:a16="http://schemas.microsoft.com/office/drawing/2014/main" id="{9752DA5C-9F8B-BBC5-F899-4D8FAEFF041A}"/>
              </a:ext>
            </a:extLst>
          </p:cNvPr>
          <p:cNvSpPr>
            <a:spLocks noGrp="1"/>
          </p:cNvSpPr>
          <p:nvPr>
            <p:ph idx="1"/>
          </p:nvPr>
        </p:nvSpPr>
        <p:spPr>
          <a:xfrm>
            <a:off x="838200" y="1909823"/>
            <a:ext cx="10515600" cy="4267140"/>
          </a:xfrm>
        </p:spPr>
        <p:txBody>
          <a:bodyPr/>
          <a:lstStyle/>
          <a:p>
            <a:pPr marL="0" indent="0" algn="ctr">
              <a:buNone/>
            </a:pPr>
            <a:r>
              <a:rPr lang="en-IN" dirty="0"/>
              <a:t>You have been recently hired as the head of L&amp;D department of a mid-sized IT company. You meet the CEO on the first day and she mentions that the L&amp;D department is into too many things. For each training that the department undertakes, some metrics are presented, and budgets are granted. But she wants to know whether the L&amp;D department as a whole is effective or not. You are tasked with creating a performance metrics for the L&amp;D department. </a:t>
            </a:r>
          </a:p>
        </p:txBody>
      </p:sp>
      <p:sp>
        <p:nvSpPr>
          <p:cNvPr id="4" name="Slide Number Placeholder 3">
            <a:extLst>
              <a:ext uri="{FF2B5EF4-FFF2-40B4-BE49-F238E27FC236}">
                <a16:creationId xmlns:a16="http://schemas.microsoft.com/office/drawing/2014/main" id="{A0D0E97C-4EA4-4B4B-DD09-74758278595B}"/>
              </a:ext>
            </a:extLst>
          </p:cNvPr>
          <p:cNvSpPr>
            <a:spLocks noGrp="1"/>
          </p:cNvSpPr>
          <p:nvPr>
            <p:ph type="sldNum" sz="quarter" idx="12"/>
          </p:nvPr>
        </p:nvSpPr>
        <p:spPr/>
        <p:txBody>
          <a:bodyPr/>
          <a:lstStyle/>
          <a:p>
            <a:fld id="{D70A61E6-611B-4902-B9F8-C0D4FE5E8075}" type="slidenum">
              <a:rPr lang="en-US" smtClean="0"/>
              <a:t>50</a:t>
            </a:fld>
            <a:endParaRPr lang="en-US"/>
          </a:p>
        </p:txBody>
      </p:sp>
    </p:spTree>
    <p:extLst>
      <p:ext uri="{BB962C8B-B14F-4D97-AF65-F5344CB8AC3E}">
        <p14:creationId xmlns:p14="http://schemas.microsoft.com/office/powerpoint/2010/main" val="20940378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9" name="Rectangle 191">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race track">
            <a:extLst>
              <a:ext uri="{FF2B5EF4-FFF2-40B4-BE49-F238E27FC236}">
                <a16:creationId xmlns:a16="http://schemas.microsoft.com/office/drawing/2014/main" id="{66C0104C-F886-454E-ADD7-FD3C72C5B7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95" r="22164" b="-1"/>
          <a:stretch/>
        </p:blipFill>
        <p:spPr bwMode="auto">
          <a:xfrm>
            <a:off x="4884234" y="10"/>
            <a:ext cx="7307766"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6150" name="Freeform: Shape 192">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51" name="Freeform: Shape 19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911D17-7EAC-40E8-8A7F-B40080A3D924}"/>
              </a:ext>
            </a:extLst>
          </p:cNvPr>
          <p:cNvSpPr>
            <a:spLocks noGrp="1"/>
          </p:cNvSpPr>
          <p:nvPr>
            <p:ph type="title"/>
          </p:nvPr>
        </p:nvSpPr>
        <p:spPr>
          <a:xfrm>
            <a:off x="374904" y="856488"/>
            <a:ext cx="4992624" cy="1243584"/>
          </a:xfrm>
        </p:spPr>
        <p:txBody>
          <a:bodyPr anchor="ctr">
            <a:normAutofit/>
          </a:bodyPr>
          <a:lstStyle/>
          <a:p>
            <a:r>
              <a:rPr lang="en-US" sz="3400"/>
              <a:t>Top KPIs for L&amp;D Officers</a:t>
            </a:r>
          </a:p>
        </p:txBody>
      </p:sp>
      <p:sp>
        <p:nvSpPr>
          <p:cNvPr id="6152" name="Rectangle 194">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6" name="Rectangle 195">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E7A02D-42F3-4BE6-8345-19C2FFB97670}"/>
              </a:ext>
            </a:extLst>
          </p:cNvPr>
          <p:cNvSpPr>
            <a:spLocks noGrp="1"/>
          </p:cNvSpPr>
          <p:nvPr>
            <p:ph idx="1"/>
          </p:nvPr>
        </p:nvSpPr>
        <p:spPr>
          <a:xfrm>
            <a:off x="374904" y="2308888"/>
            <a:ext cx="5065776" cy="4412587"/>
          </a:xfrm>
        </p:spPr>
        <p:txBody>
          <a:bodyPr anchor="t">
            <a:normAutofit/>
          </a:bodyPr>
          <a:lstStyle/>
          <a:p>
            <a:r>
              <a:rPr lang="en-US" sz="2000" dirty="0"/>
              <a:t>Budget vs. Spent</a:t>
            </a:r>
          </a:p>
          <a:p>
            <a:r>
              <a:rPr lang="en-US" sz="2000" dirty="0"/>
              <a:t>Learner Satisfaction Score</a:t>
            </a:r>
          </a:p>
          <a:p>
            <a:r>
              <a:rPr lang="en-US" sz="2000" dirty="0"/>
              <a:t>No. of training hours per employee</a:t>
            </a:r>
          </a:p>
          <a:p>
            <a:r>
              <a:rPr lang="en-US" sz="2000" dirty="0"/>
              <a:t>No. of programs delivered</a:t>
            </a:r>
          </a:p>
          <a:p>
            <a:r>
              <a:rPr lang="en-US" sz="2000" dirty="0"/>
              <a:t>Employee engagement</a:t>
            </a:r>
          </a:p>
          <a:p>
            <a:r>
              <a:rPr lang="en-US" sz="2000" dirty="0"/>
              <a:t>No show (%) for formal training</a:t>
            </a:r>
          </a:p>
          <a:p>
            <a:r>
              <a:rPr lang="en-US" sz="2000" dirty="0"/>
              <a:t>No. of new programs launched</a:t>
            </a:r>
          </a:p>
          <a:p>
            <a:r>
              <a:rPr lang="en-US" sz="2000" dirty="0"/>
              <a:t>New hire percentage after 12 months</a:t>
            </a:r>
          </a:p>
          <a:p>
            <a:r>
              <a:rPr lang="en-US" sz="2000" dirty="0"/>
              <a:t>% of employees with right skill level</a:t>
            </a:r>
          </a:p>
          <a:p>
            <a:r>
              <a:rPr lang="en-US" sz="2000" dirty="0"/>
              <a:t>Time to competence</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4A04FD61-BC50-41D2-8F9B-42973F612918}"/>
              </a:ext>
            </a:extLst>
          </p:cNvPr>
          <p:cNvSpPr>
            <a:spLocks noGrp="1"/>
          </p:cNvSpPr>
          <p:nvPr>
            <p:ph type="sldNum" sz="quarter" idx="12"/>
          </p:nvPr>
        </p:nvSpPr>
        <p:spPr>
          <a:xfrm>
            <a:off x="9081136" y="6356350"/>
            <a:ext cx="2743200" cy="365125"/>
          </a:xfrm>
        </p:spPr>
        <p:txBody>
          <a:bodyPr>
            <a:normAutofit/>
          </a:bodyPr>
          <a:lstStyle/>
          <a:p>
            <a:pPr>
              <a:spcAft>
                <a:spcPts val="600"/>
              </a:spcAft>
            </a:pPr>
            <a:fld id="{D70A61E6-611B-4902-B9F8-C0D4FE5E8075}" type="slidenum">
              <a:rPr lang="en-US">
                <a:solidFill>
                  <a:schemeClr val="bg1"/>
                </a:solidFill>
              </a:rPr>
              <a:pPr>
                <a:spcAft>
                  <a:spcPts val="600"/>
                </a:spcAft>
              </a:pPr>
              <a:t>51</a:t>
            </a:fld>
            <a:endParaRPr lang="en-US">
              <a:solidFill>
                <a:schemeClr val="bg1"/>
              </a:solidFill>
            </a:endParaRPr>
          </a:p>
        </p:txBody>
      </p:sp>
    </p:spTree>
    <p:extLst>
      <p:ext uri="{BB962C8B-B14F-4D97-AF65-F5344CB8AC3E}">
        <p14:creationId xmlns:p14="http://schemas.microsoft.com/office/powerpoint/2010/main" val="9358436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A0DA-8D1E-4291-A918-5FFB51E74BDF}"/>
              </a:ext>
            </a:extLst>
          </p:cNvPr>
          <p:cNvSpPr>
            <a:spLocks noGrp="1"/>
          </p:cNvSpPr>
          <p:nvPr>
            <p:ph type="title"/>
          </p:nvPr>
        </p:nvSpPr>
        <p:spPr/>
        <p:txBody>
          <a:bodyPr>
            <a:normAutofit fontScale="90000"/>
          </a:bodyPr>
          <a:lstStyle/>
          <a:p>
            <a:r>
              <a:rPr lang="en-US" dirty="0"/>
              <a:t>Training Effectiveness Parameters for L&amp;D department</a:t>
            </a:r>
          </a:p>
        </p:txBody>
      </p:sp>
      <p:sp>
        <p:nvSpPr>
          <p:cNvPr id="4" name="Slide Number Placeholder 3">
            <a:extLst>
              <a:ext uri="{FF2B5EF4-FFF2-40B4-BE49-F238E27FC236}">
                <a16:creationId xmlns:a16="http://schemas.microsoft.com/office/drawing/2014/main" id="{96A627B4-C600-46E3-B618-AD0E9E062AE8}"/>
              </a:ext>
            </a:extLst>
          </p:cNvPr>
          <p:cNvSpPr>
            <a:spLocks noGrp="1"/>
          </p:cNvSpPr>
          <p:nvPr>
            <p:ph type="sldNum" sz="quarter" idx="12"/>
          </p:nvPr>
        </p:nvSpPr>
        <p:spPr/>
        <p:txBody>
          <a:bodyPr/>
          <a:lstStyle/>
          <a:p>
            <a:fld id="{D70A61E6-611B-4902-B9F8-C0D4FE5E8075}" type="slidenum">
              <a:rPr lang="en-US" smtClean="0"/>
              <a:t>52</a:t>
            </a:fld>
            <a:endParaRPr lang="en-US"/>
          </a:p>
        </p:txBody>
      </p:sp>
      <p:graphicFrame>
        <p:nvGraphicFramePr>
          <p:cNvPr id="5" name="Content Placeholder 3">
            <a:extLst>
              <a:ext uri="{FF2B5EF4-FFF2-40B4-BE49-F238E27FC236}">
                <a16:creationId xmlns:a16="http://schemas.microsoft.com/office/drawing/2014/main" id="{17A71D64-9577-4EB8-81B1-D985EB90E15F}"/>
              </a:ext>
            </a:extLst>
          </p:cNvPr>
          <p:cNvGraphicFramePr>
            <a:graphicFrameLocks/>
          </p:cNvGraphicFramePr>
          <p:nvPr>
            <p:extLst>
              <p:ext uri="{D42A27DB-BD31-4B8C-83A1-F6EECF244321}">
                <p14:modId xmlns:p14="http://schemas.microsoft.com/office/powerpoint/2010/main" val="492489179"/>
              </p:ext>
            </p:extLst>
          </p:nvPr>
        </p:nvGraphicFramePr>
        <p:xfrm>
          <a:off x="552450" y="1377948"/>
          <a:ext cx="11334750" cy="5402325"/>
        </p:xfrm>
        <a:graphic>
          <a:graphicData uri="http://schemas.openxmlformats.org/drawingml/2006/table">
            <a:tbl>
              <a:tblPr firstRow="1" bandRow="1">
                <a:tableStyleId>{F5AB1C69-6EDB-4FF4-983F-18BD219EF322}</a:tableStyleId>
              </a:tblPr>
              <a:tblGrid>
                <a:gridCol w="2527610">
                  <a:extLst>
                    <a:ext uri="{9D8B030D-6E8A-4147-A177-3AD203B41FA5}">
                      <a16:colId xmlns:a16="http://schemas.microsoft.com/office/drawing/2014/main" val="20000"/>
                    </a:ext>
                  </a:extLst>
                </a:gridCol>
                <a:gridCol w="4292290">
                  <a:extLst>
                    <a:ext uri="{9D8B030D-6E8A-4147-A177-3AD203B41FA5}">
                      <a16:colId xmlns:a16="http://schemas.microsoft.com/office/drawing/2014/main" val="20001"/>
                    </a:ext>
                  </a:extLst>
                </a:gridCol>
                <a:gridCol w="4514850">
                  <a:extLst>
                    <a:ext uri="{9D8B030D-6E8A-4147-A177-3AD203B41FA5}">
                      <a16:colId xmlns:a16="http://schemas.microsoft.com/office/drawing/2014/main" val="20002"/>
                    </a:ext>
                  </a:extLst>
                </a:gridCol>
              </a:tblGrid>
              <a:tr h="464575">
                <a:tc>
                  <a:txBody>
                    <a:bodyPr/>
                    <a:lstStyle/>
                    <a:p>
                      <a:pPr algn="ctr"/>
                      <a:r>
                        <a:rPr lang="en-IN" sz="2400" dirty="0">
                          <a:latin typeface="Tw Cen MT" panose="020B0602020104020603" pitchFamily="34" charset="0"/>
                        </a:rPr>
                        <a:t>Measurement</a:t>
                      </a:r>
                      <a:r>
                        <a:rPr lang="en-IN" sz="2400" baseline="0" dirty="0">
                          <a:latin typeface="Tw Cen MT" panose="020B0602020104020603" pitchFamily="34" charset="0"/>
                        </a:rPr>
                        <a:t> Parameter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Description</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Formula</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0"/>
                  </a:ext>
                </a:extLst>
              </a:tr>
              <a:tr h="801870">
                <a:tc>
                  <a:txBody>
                    <a:bodyPr/>
                    <a:lstStyle/>
                    <a:p>
                      <a:pPr algn="ctr"/>
                      <a:r>
                        <a:rPr lang="en-IN" sz="2400" dirty="0">
                          <a:latin typeface="Tw Cen MT" panose="020B0602020104020603" pitchFamily="34" charset="0"/>
                        </a:rPr>
                        <a:t>Time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No of training hours per employee per year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Training hours/Total Employees</a:t>
                      </a:r>
                      <a:endParaRPr lang="en-IN" sz="2400" dirty="0">
                        <a:latin typeface="Tw Cen MT" panose="020B0602020104020603" pitchFamily="34" charset="0"/>
                        <a:cs typeface="Times New Roman" panose="02020603050405020304" pitchFamily="18" charset="0"/>
                      </a:endParaRPr>
                    </a:p>
                  </a:txBody>
                  <a:tcPr anchor="b"/>
                </a:tc>
                <a:extLst>
                  <a:ext uri="{0D108BD9-81ED-4DB2-BD59-A6C34878D82A}">
                    <a16:rowId xmlns:a16="http://schemas.microsoft.com/office/drawing/2014/main" val="10001"/>
                  </a:ext>
                </a:extLst>
              </a:tr>
              <a:tr h="500382">
                <a:tc>
                  <a:txBody>
                    <a:bodyPr/>
                    <a:lstStyle/>
                    <a:p>
                      <a:pPr algn="ctr"/>
                      <a:r>
                        <a:rPr lang="en-IN" sz="2400" dirty="0">
                          <a:latin typeface="Tw Cen MT" panose="020B0602020104020603" pitchFamily="34" charset="0"/>
                        </a:rPr>
                        <a:t>Quantity</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Percentage of employees trained</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Trained/Total Employees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2"/>
                  </a:ext>
                </a:extLst>
              </a:tr>
              <a:tr h="1145528">
                <a:tc>
                  <a:txBody>
                    <a:bodyPr/>
                    <a:lstStyle/>
                    <a:p>
                      <a:pPr algn="ctr"/>
                      <a:r>
                        <a:rPr lang="en-IN" sz="2400" dirty="0">
                          <a:latin typeface="Tw Cen MT" panose="020B0602020104020603" pitchFamily="34" charset="0"/>
                        </a:rPr>
                        <a:t>Need Type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Percentage of employees needing particular</a:t>
                      </a:r>
                      <a:r>
                        <a:rPr lang="en-IN" sz="2400" baseline="0" dirty="0">
                          <a:latin typeface="Tw Cen MT" panose="020B0602020104020603" pitchFamily="34" charset="0"/>
                        </a:rPr>
                        <a:t> training</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a:t>
                      </a:r>
                      <a:r>
                        <a:rPr lang="en-IN" sz="2400" baseline="0" dirty="0">
                          <a:latin typeface="Tw Cen MT" panose="020B0602020104020603" pitchFamily="34" charset="0"/>
                        </a:rPr>
                        <a:t> employees needing particular training/Total Employees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3"/>
                  </a:ext>
                </a:extLst>
              </a:tr>
              <a:tr h="801870">
                <a:tc>
                  <a:txBody>
                    <a:bodyPr/>
                    <a:lstStyle/>
                    <a:p>
                      <a:pPr algn="ctr"/>
                      <a:r>
                        <a:rPr lang="en-IN" sz="2400" dirty="0">
                          <a:latin typeface="Tw Cen MT" panose="020B0602020104020603" pitchFamily="34" charset="0"/>
                        </a:rPr>
                        <a:t>Diversity</a:t>
                      </a:r>
                      <a:r>
                        <a:rPr lang="en-IN" sz="2400" baseline="0" dirty="0">
                          <a:latin typeface="Tw Cen MT" panose="020B0602020104020603" pitchFamily="34" charset="0"/>
                        </a:rPr>
                        <a:t> </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No of different</a:t>
                      </a:r>
                      <a:r>
                        <a:rPr lang="en-IN" sz="2400" baseline="0" dirty="0">
                          <a:latin typeface="Tw Cen MT" panose="020B0602020104020603" pitchFamily="34" charset="0"/>
                        </a:rPr>
                        <a:t> training programs offered</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4"/>
                  </a:ext>
                </a:extLst>
              </a:tr>
              <a:tr h="801870">
                <a:tc>
                  <a:txBody>
                    <a:bodyPr/>
                    <a:lstStyle/>
                    <a:p>
                      <a:pPr algn="ctr"/>
                      <a:r>
                        <a:rPr lang="en-IN" sz="2400" dirty="0">
                          <a:latin typeface="Tw Cen MT" panose="020B0602020104020603" pitchFamily="34" charset="0"/>
                        </a:rPr>
                        <a:t>Cost</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Return on Investment</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Benefit – Total Cost)/Total Cost</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5"/>
                  </a:ext>
                </a:extLst>
              </a:tr>
              <a:tr h="464575">
                <a:tc>
                  <a:txBody>
                    <a:bodyPr/>
                    <a:lstStyle/>
                    <a:p>
                      <a:pPr algn="ctr"/>
                      <a:r>
                        <a:rPr lang="en-IN" sz="2400" dirty="0">
                          <a:latin typeface="Tw Cen MT" panose="020B0602020104020603" pitchFamily="34" charset="0"/>
                        </a:rPr>
                        <a:t>Trainer Type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Internal</a:t>
                      </a:r>
                      <a:r>
                        <a:rPr lang="en-IN" sz="2400" baseline="0" dirty="0">
                          <a:latin typeface="Tw Cen MT" panose="020B0602020104020603" pitchFamily="34" charset="0"/>
                        </a:rPr>
                        <a:t> vs External Trainer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Internal/Total</a:t>
                      </a:r>
                      <a:r>
                        <a:rPr lang="en-IN" sz="2400" baseline="0" dirty="0">
                          <a:latin typeface="Tw Cen MT" panose="020B0602020104020603" pitchFamily="34" charset="0"/>
                        </a:rPr>
                        <a:t> Trainers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918832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CC47F-70F1-4163-A8FB-477E9F9E4D82}"/>
              </a:ext>
            </a:extLst>
          </p:cNvPr>
          <p:cNvSpPr>
            <a:spLocks noGrp="1"/>
          </p:cNvSpPr>
          <p:nvPr>
            <p:ph type="title"/>
          </p:nvPr>
        </p:nvSpPr>
        <p:spPr/>
        <p:txBody>
          <a:bodyPr/>
          <a:lstStyle/>
          <a:p>
            <a:r>
              <a:rPr lang="en-US" dirty="0"/>
              <a:t>Training Dashboards</a:t>
            </a:r>
            <a:endParaRPr lang="en-IN" dirty="0"/>
          </a:p>
        </p:txBody>
      </p:sp>
      <p:pic>
        <p:nvPicPr>
          <p:cNvPr id="4" name="Picture 3">
            <a:extLst>
              <a:ext uri="{FF2B5EF4-FFF2-40B4-BE49-F238E27FC236}">
                <a16:creationId xmlns:a16="http://schemas.microsoft.com/office/drawing/2014/main" id="{63E72385-AD64-4E6E-8503-E7FECEA409A6}"/>
              </a:ext>
            </a:extLst>
          </p:cNvPr>
          <p:cNvPicPr>
            <a:picLocks noChangeAspect="1"/>
          </p:cNvPicPr>
          <p:nvPr/>
        </p:nvPicPr>
        <p:blipFill>
          <a:blip r:embed="rId2"/>
          <a:stretch>
            <a:fillRect/>
          </a:stretch>
        </p:blipFill>
        <p:spPr>
          <a:xfrm>
            <a:off x="1461957" y="1281400"/>
            <a:ext cx="8761310" cy="4921692"/>
          </a:xfrm>
          <a:prstGeom prst="rect">
            <a:avLst/>
          </a:prstGeom>
        </p:spPr>
      </p:pic>
    </p:spTree>
    <p:extLst>
      <p:ext uri="{BB962C8B-B14F-4D97-AF65-F5344CB8AC3E}">
        <p14:creationId xmlns:p14="http://schemas.microsoft.com/office/powerpoint/2010/main" val="499767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A3F1-3EBD-4B6E-92E5-B4A776D5DC5F}"/>
              </a:ext>
            </a:extLst>
          </p:cNvPr>
          <p:cNvSpPr>
            <a:spLocks noGrp="1"/>
          </p:cNvSpPr>
          <p:nvPr>
            <p:ph type="title"/>
          </p:nvPr>
        </p:nvSpPr>
        <p:spPr/>
        <p:txBody>
          <a:bodyPr/>
          <a:lstStyle/>
          <a:p>
            <a:r>
              <a:rPr lang="en-US" dirty="0"/>
              <a:t>Use Charts, Tell a Story!</a:t>
            </a:r>
            <a:endParaRPr lang="en-IN" dirty="0"/>
          </a:p>
        </p:txBody>
      </p:sp>
      <p:pic>
        <p:nvPicPr>
          <p:cNvPr id="6" name="Content Placeholder 5" descr="Chart, bubble chart&#10;&#10;Description automatically generated">
            <a:extLst>
              <a:ext uri="{FF2B5EF4-FFF2-40B4-BE49-F238E27FC236}">
                <a16:creationId xmlns:a16="http://schemas.microsoft.com/office/drawing/2014/main" id="{948BA102-F428-40F0-8ADD-BEFB392552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51463" y="1168165"/>
            <a:ext cx="8564137" cy="5452948"/>
          </a:xfrm>
        </p:spPr>
      </p:pic>
      <p:sp>
        <p:nvSpPr>
          <p:cNvPr id="4" name="Slide Number Placeholder 3">
            <a:extLst>
              <a:ext uri="{FF2B5EF4-FFF2-40B4-BE49-F238E27FC236}">
                <a16:creationId xmlns:a16="http://schemas.microsoft.com/office/drawing/2014/main" id="{5BB1E468-CA93-4871-8C3E-1E47D73E73DB}"/>
              </a:ext>
            </a:extLst>
          </p:cNvPr>
          <p:cNvSpPr>
            <a:spLocks noGrp="1"/>
          </p:cNvSpPr>
          <p:nvPr>
            <p:ph type="sldNum" sz="quarter" idx="12"/>
          </p:nvPr>
        </p:nvSpPr>
        <p:spPr/>
        <p:txBody>
          <a:bodyPr/>
          <a:lstStyle/>
          <a:p>
            <a:fld id="{D70A61E6-611B-4902-B9F8-C0D4FE5E8075}" type="slidenum">
              <a:rPr lang="en-US" smtClean="0"/>
              <a:t>54</a:t>
            </a:fld>
            <a:endParaRPr lang="en-US"/>
          </a:p>
        </p:txBody>
      </p:sp>
    </p:spTree>
    <p:extLst>
      <p:ext uri="{BB962C8B-B14F-4D97-AF65-F5344CB8AC3E}">
        <p14:creationId xmlns:p14="http://schemas.microsoft.com/office/powerpoint/2010/main" val="338934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descr="Hands, Macro, Plant, Soil, Grow, Life">
            <a:extLst>
              <a:ext uri="{FF2B5EF4-FFF2-40B4-BE49-F238E27FC236}">
                <a16:creationId xmlns:a16="http://schemas.microsoft.com/office/drawing/2014/main" id="{2A0F21D8-CA76-47E8-8525-DA89F941C3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21" r="9192"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28136F-B817-48DD-855E-0A2CADFDA492}"/>
              </a:ext>
            </a:extLst>
          </p:cNvPr>
          <p:cNvSpPr>
            <a:spLocks noGrp="1"/>
          </p:cNvSpPr>
          <p:nvPr>
            <p:ph type="title"/>
          </p:nvPr>
        </p:nvSpPr>
        <p:spPr>
          <a:xfrm>
            <a:off x="371094" y="1189228"/>
            <a:ext cx="5724906" cy="1096772"/>
          </a:xfrm>
        </p:spPr>
        <p:txBody>
          <a:bodyPr anchor="b">
            <a:normAutofit/>
          </a:bodyPr>
          <a:lstStyle/>
          <a:p>
            <a:r>
              <a:rPr lang="en-US" sz="2800" dirty="0">
                <a:latin typeface="Tw Cen MT" panose="020B0602020104020603" pitchFamily="34" charset="0"/>
              </a:rPr>
              <a:t>What is your Life’s analytics strategy ?</a:t>
            </a:r>
            <a:endParaRPr lang="en-IN" sz="2000" dirty="0">
              <a:latin typeface="Tw Cen MT" panose="020B0602020104020603" pitchFamily="34" charset="0"/>
            </a:endParaRP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ECC44FA-ABEE-4C4A-9107-B8B43B38DF2A}"/>
              </a:ext>
            </a:extLst>
          </p:cNvPr>
          <p:cNvSpPr>
            <a:spLocks noGrp="1"/>
          </p:cNvSpPr>
          <p:nvPr>
            <p:ph idx="1"/>
          </p:nvPr>
        </p:nvSpPr>
        <p:spPr>
          <a:xfrm>
            <a:off x="240030" y="2915584"/>
            <a:ext cx="5314950" cy="2966786"/>
          </a:xfrm>
        </p:spPr>
        <p:txBody>
          <a:bodyPr anchor="t">
            <a:noAutofit/>
          </a:bodyPr>
          <a:lstStyle/>
          <a:p>
            <a:r>
              <a:rPr lang="en-US" sz="2400" dirty="0">
                <a:latin typeface="Tw Cen MT" panose="020B0602020104020603" pitchFamily="34" charset="0"/>
              </a:rPr>
              <a:t>Create a strategy for your life </a:t>
            </a:r>
          </a:p>
          <a:p>
            <a:pPr lvl="1"/>
            <a:r>
              <a:rPr lang="en-US" sz="2000" dirty="0">
                <a:latin typeface="Tw Cen MT" panose="020B0602020104020603" pitchFamily="34" charset="0"/>
              </a:rPr>
              <a:t>Find your Purpose, Do your duties well</a:t>
            </a:r>
          </a:p>
          <a:p>
            <a:pPr lvl="1"/>
            <a:r>
              <a:rPr lang="en-US" sz="2000" dirty="0">
                <a:latin typeface="Tw Cen MT" panose="020B0602020104020603" pitchFamily="34" charset="0"/>
              </a:rPr>
              <a:t>Be conscious, Be responsible </a:t>
            </a:r>
          </a:p>
          <a:p>
            <a:r>
              <a:rPr lang="en-US" sz="2400" dirty="0">
                <a:latin typeface="Tw Cen MT" panose="020B0602020104020603" pitchFamily="34" charset="0"/>
              </a:rPr>
              <a:t>Allocate your resources </a:t>
            </a:r>
          </a:p>
          <a:p>
            <a:pPr lvl="1"/>
            <a:r>
              <a:rPr lang="en-US" sz="2000" dirty="0">
                <a:latin typeface="Tw Cen MT" panose="020B0602020104020603" pitchFamily="34" charset="0"/>
              </a:rPr>
              <a:t>Prioritize what Matters</a:t>
            </a:r>
          </a:p>
          <a:p>
            <a:r>
              <a:rPr lang="en-US" sz="2400" dirty="0">
                <a:latin typeface="Tw Cen MT" panose="020B0602020104020603" pitchFamily="34" charset="0"/>
              </a:rPr>
              <a:t>Choose the right yardstick </a:t>
            </a:r>
          </a:p>
          <a:p>
            <a:pPr lvl="1"/>
            <a:r>
              <a:rPr lang="en-US" sz="2000" dirty="0">
                <a:latin typeface="Tw Cen MT" panose="020B0602020104020603" pitchFamily="34" charset="0"/>
              </a:rPr>
              <a:t>Money or Lives you have touched</a:t>
            </a:r>
          </a:p>
          <a:p>
            <a:endParaRPr lang="en-US" sz="2400" dirty="0">
              <a:latin typeface="Tw Cen MT" panose="020B0602020104020603" pitchFamily="34" charset="0"/>
            </a:endParaRPr>
          </a:p>
          <a:p>
            <a:endParaRPr lang="en-IN" sz="2400" dirty="0">
              <a:latin typeface="Tw Cen MT" panose="020B0602020104020603" pitchFamily="34" charset="0"/>
            </a:endParaRPr>
          </a:p>
        </p:txBody>
      </p:sp>
    </p:spTree>
    <p:extLst>
      <p:ext uri="{BB962C8B-B14F-4D97-AF65-F5344CB8AC3E}">
        <p14:creationId xmlns:p14="http://schemas.microsoft.com/office/powerpoint/2010/main" val="305972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people jumping on shore front of golden hour">
            <a:extLst>
              <a:ext uri="{FF2B5EF4-FFF2-40B4-BE49-F238E27FC236}">
                <a16:creationId xmlns:a16="http://schemas.microsoft.com/office/drawing/2014/main" id="{74B2C844-8B6F-42BC-AE17-FBFAE4BCA7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6" name="Picture 2" descr="people jumping on shore front of golden hour">
            <a:extLst>
              <a:ext uri="{FF2B5EF4-FFF2-40B4-BE49-F238E27FC236}">
                <a16:creationId xmlns:a16="http://schemas.microsoft.com/office/drawing/2014/main" id="{CD8F8646-1A6E-4155-B702-49350B8C7C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9" t="12534" r="3653" b="802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D87B20E-2AD8-433D-BBF6-67AA2F6BCA49}"/>
              </a:ext>
            </a:extLst>
          </p:cNvPr>
          <p:cNvSpPr>
            <a:spLocks noGrp="1"/>
          </p:cNvSpPr>
          <p:nvPr>
            <p:ph idx="1"/>
          </p:nvPr>
        </p:nvSpPr>
        <p:spPr>
          <a:xfrm>
            <a:off x="990600" y="5174165"/>
            <a:ext cx="10515600" cy="1459997"/>
          </a:xfrm>
        </p:spPr>
        <p:txBody>
          <a:bodyPr>
            <a:normAutofit lnSpcReduction="10000"/>
          </a:bodyPr>
          <a:lstStyle/>
          <a:p>
            <a:pPr marL="0" indent="0" algn="ctr">
              <a:buNone/>
            </a:pPr>
            <a:r>
              <a:rPr lang="en-US" dirty="0">
                <a:solidFill>
                  <a:schemeClr val="bg1"/>
                </a:solidFill>
                <a:latin typeface="Tw Cen MT" panose="020B0602020104020603" pitchFamily="34" charset="0"/>
              </a:rPr>
              <a:t>Thank you. May your path be auspicious!</a:t>
            </a:r>
          </a:p>
          <a:p>
            <a:pPr marL="0" indent="0" algn="ctr">
              <a:buNone/>
            </a:pPr>
            <a:r>
              <a:rPr lang="en-US" dirty="0">
                <a:solidFill>
                  <a:schemeClr val="bg1"/>
                </a:solidFill>
                <a:latin typeface="Tw Cen MT" panose="020B0602020104020603" pitchFamily="34" charset="0"/>
              </a:rPr>
              <a:t>All the best for your journey!</a:t>
            </a:r>
          </a:p>
          <a:p>
            <a:pPr marL="0" indent="0" algn="ctr">
              <a:buNone/>
            </a:pPr>
            <a:r>
              <a:rPr lang="en-US" dirty="0">
                <a:solidFill>
                  <a:schemeClr val="bg1"/>
                </a:solidFill>
                <a:latin typeface="Tw Cen MT" panose="020B0602020104020603" pitchFamily="34" charset="0"/>
                <a:hlinkClick r:id="rId3">
                  <a:extLst>
                    <a:ext uri="{A12FA001-AC4F-418D-AE19-62706E023703}">
                      <ahyp:hlinkClr xmlns:ahyp="http://schemas.microsoft.com/office/drawing/2018/hyperlinkcolor" val="tx"/>
                    </a:ext>
                  </a:extLst>
                </a:hlinkClick>
              </a:rPr>
              <a:t>ankur.jain@iimrohtak.ac.in</a:t>
            </a:r>
            <a:r>
              <a:rPr lang="en-US" dirty="0">
                <a:solidFill>
                  <a:schemeClr val="bg1"/>
                </a:solidFill>
                <a:latin typeface="Tw Cen MT" panose="020B0602020104020603" pitchFamily="34" charset="0"/>
              </a:rPr>
              <a:t> 9916075677</a:t>
            </a:r>
            <a:endParaRPr lang="en-IN" dirty="0">
              <a:solidFill>
                <a:schemeClr val="bg1"/>
              </a:solidFill>
              <a:latin typeface="Tw Cen MT" panose="020B0602020104020603" pitchFamily="34" charset="0"/>
            </a:endParaRPr>
          </a:p>
        </p:txBody>
      </p:sp>
    </p:spTree>
    <p:extLst>
      <p:ext uri="{BB962C8B-B14F-4D97-AF65-F5344CB8AC3E}">
        <p14:creationId xmlns:p14="http://schemas.microsoft.com/office/powerpoint/2010/main" val="1785182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1419</TotalTime>
  <Words>2715</Words>
  <Application>Microsoft Office PowerPoint</Application>
  <PresentationFormat>Widescreen</PresentationFormat>
  <Paragraphs>479</Paragraphs>
  <Slides>56</Slides>
  <Notes>32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56</vt:i4>
      </vt:variant>
    </vt:vector>
  </HeadingPairs>
  <TitlesOfParts>
    <vt:vector size="65" baseType="lpstr">
      <vt:lpstr>Arial</vt:lpstr>
      <vt:lpstr>Arial</vt:lpstr>
      <vt:lpstr>Calibri</vt:lpstr>
      <vt:lpstr>Calibri Light</vt:lpstr>
      <vt:lpstr>Tw Cen MT</vt:lpstr>
      <vt:lpstr>Office Theme</vt:lpstr>
      <vt:lpstr>1_Office Theme</vt:lpstr>
      <vt:lpstr>3_Office Theme</vt:lpstr>
      <vt:lpstr>5_Office Theme</vt:lpstr>
      <vt:lpstr>Learning &amp; Development Metrics   Ankur Jain (ankur.jain@iimrohtak.ac.in)  </vt:lpstr>
      <vt:lpstr>PowerPoint Presentation</vt:lpstr>
      <vt:lpstr>LEARNING OBJECTIVE </vt:lpstr>
      <vt:lpstr>How do you approach L&amp;D activities in your organizations?</vt:lpstr>
      <vt:lpstr>Statistics about Millennials</vt:lpstr>
      <vt:lpstr>Why should organizations invest in employee training and development?</vt:lpstr>
      <vt:lpstr>Reflection Questions</vt:lpstr>
      <vt:lpstr>L&amp;D perceived as HR’s checklist item !!!</vt:lpstr>
      <vt:lpstr>PowerPoint Presentation</vt:lpstr>
      <vt:lpstr>PowerPoint Presentation</vt:lpstr>
      <vt:lpstr>L&amp;D – The Internal Marketing perspective</vt:lpstr>
      <vt:lpstr>PowerPoint Presentation</vt:lpstr>
      <vt:lpstr>Training is not the ultimate solution to all performance problems ! </vt:lpstr>
      <vt:lpstr>Training, may not be the best intervention</vt:lpstr>
      <vt:lpstr>PowerPoint Presentation</vt:lpstr>
      <vt:lpstr>NEEDS ANALYSIS FRAMEWORK</vt:lpstr>
      <vt:lpstr>Organizational Analysis</vt:lpstr>
      <vt:lpstr>Person Characteristics</vt:lpstr>
      <vt:lpstr>Task Analysis</vt:lpstr>
      <vt:lpstr>Competency model</vt:lpstr>
      <vt:lpstr>Excel Case: Who needs the training?</vt:lpstr>
      <vt:lpstr>Why do you think it is important to evaluate and report on the effectiveness of training?</vt:lpstr>
      <vt:lpstr>PowerPoint Presentation</vt:lpstr>
      <vt:lpstr>You become Accepted, Trusted, Respected, and Needed</vt:lpstr>
      <vt:lpstr>More specifically</vt:lpstr>
      <vt:lpstr>Case: Training Bank Clerks</vt:lpstr>
      <vt:lpstr>Kirkpatrick's Four Level Evaluation Model </vt:lpstr>
      <vt:lpstr>Level 1: Reaction</vt:lpstr>
      <vt:lpstr>Sample Reaction Measure </vt:lpstr>
      <vt:lpstr>Level 2: Learning</vt:lpstr>
      <vt:lpstr>Sample Questions for Data entry clerks</vt:lpstr>
      <vt:lpstr>Level 3: Behavior </vt:lpstr>
      <vt:lpstr>Whom will you ask?</vt:lpstr>
      <vt:lpstr>Stakeholders </vt:lpstr>
      <vt:lpstr>Stakeholders (contd.)</vt:lpstr>
      <vt:lpstr>Level 4: Results</vt:lpstr>
      <vt:lpstr>Calculating ROI on a training</vt:lpstr>
      <vt:lpstr>Calculations</vt:lpstr>
      <vt:lpstr>Not everything is hard data in HR!</vt:lpstr>
      <vt:lpstr>ROE – Return of Engagement</vt:lpstr>
      <vt:lpstr>Evaluating training effectiveness</vt:lpstr>
      <vt:lpstr>PowerPoint Presentation</vt:lpstr>
      <vt:lpstr>How learning translates to business results  </vt:lpstr>
      <vt:lpstr>Excel Case: Is the training effective?</vt:lpstr>
      <vt:lpstr>What precautions one should take while measuring L&amp;D outcomes?</vt:lpstr>
      <vt:lpstr>Threats to Validity</vt:lpstr>
      <vt:lpstr>Is the measurement commensurate with the training?</vt:lpstr>
      <vt:lpstr>Criteria Relevance</vt:lpstr>
      <vt:lpstr>Time Series Reversal</vt:lpstr>
      <vt:lpstr>Case: L&amp;D department in need of performance metrics</vt:lpstr>
      <vt:lpstr>Top KPIs for L&amp;D Officers</vt:lpstr>
      <vt:lpstr>Training Effectiveness Parameters for L&amp;D department</vt:lpstr>
      <vt:lpstr>Training Dashboards</vt:lpstr>
      <vt:lpstr>Use Charts, Tell a Story!</vt:lpstr>
      <vt:lpstr>What is your Life’s analytics strategy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Analytics X: Training &amp; Development Metrics</dc:title>
  <dc:creator>Ankur Jain</dc:creator>
  <cp:lastModifiedBy>Ankur Jain</cp:lastModifiedBy>
  <cp:revision>60</cp:revision>
  <dcterms:created xsi:type="dcterms:W3CDTF">2021-03-11T10:30:28Z</dcterms:created>
  <dcterms:modified xsi:type="dcterms:W3CDTF">2023-11-27T07:16:24Z</dcterms:modified>
</cp:coreProperties>
</file>