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69" r:id="rId3"/>
    <p:sldId id="271" r:id="rId4"/>
    <p:sldId id="258" r:id="rId5"/>
    <p:sldId id="273" r:id="rId6"/>
    <p:sldId id="257" r:id="rId7"/>
    <p:sldId id="259" r:id="rId8"/>
    <p:sldId id="260" r:id="rId9"/>
    <p:sldId id="261" r:id="rId10"/>
    <p:sldId id="262" r:id="rId11"/>
    <p:sldId id="264" r:id="rId12"/>
    <p:sldId id="263" r:id="rId13"/>
    <p:sldId id="265" r:id="rId14"/>
    <p:sldId id="266" r:id="rId15"/>
    <p:sldId id="267"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2CF92-2636-A3A1-2E05-0AE8AD4B98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28BCCEB-97AA-5AE7-7ED3-1B5F909B30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FA810E2-7FC4-1019-650B-4996B78703FD}"/>
              </a:ext>
            </a:extLst>
          </p:cNvPr>
          <p:cNvSpPr>
            <a:spLocks noGrp="1"/>
          </p:cNvSpPr>
          <p:nvPr>
            <p:ph type="dt" sz="half" idx="10"/>
          </p:nvPr>
        </p:nvSpPr>
        <p:spPr/>
        <p:txBody>
          <a:bodyPr/>
          <a:lstStyle/>
          <a:p>
            <a:fld id="{FFC49896-706F-469B-850B-DBDE219A9520}" type="datetimeFigureOut">
              <a:rPr lang="en-IN" smtClean="0"/>
              <a:t>29-04-2024</a:t>
            </a:fld>
            <a:endParaRPr lang="en-IN"/>
          </a:p>
        </p:txBody>
      </p:sp>
      <p:sp>
        <p:nvSpPr>
          <p:cNvPr id="5" name="Footer Placeholder 4">
            <a:extLst>
              <a:ext uri="{FF2B5EF4-FFF2-40B4-BE49-F238E27FC236}">
                <a16:creationId xmlns:a16="http://schemas.microsoft.com/office/drawing/2014/main" id="{DC828A99-1130-7A2E-D35B-EABDAAF98A3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15A4976-6DC0-C24D-9C48-44382C4D7C3A}"/>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1986854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0124-EF8F-A605-97B3-1F30F315367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25D4C62-EBE0-BC15-0D90-E983E29A15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3CFC191-D93B-31E6-7674-80BB0BE41633}"/>
              </a:ext>
            </a:extLst>
          </p:cNvPr>
          <p:cNvSpPr>
            <a:spLocks noGrp="1"/>
          </p:cNvSpPr>
          <p:nvPr>
            <p:ph type="dt" sz="half" idx="10"/>
          </p:nvPr>
        </p:nvSpPr>
        <p:spPr/>
        <p:txBody>
          <a:bodyPr/>
          <a:lstStyle/>
          <a:p>
            <a:fld id="{FFC49896-706F-469B-850B-DBDE219A9520}" type="datetimeFigureOut">
              <a:rPr lang="en-IN" smtClean="0"/>
              <a:t>29-04-2024</a:t>
            </a:fld>
            <a:endParaRPr lang="en-IN"/>
          </a:p>
        </p:txBody>
      </p:sp>
      <p:sp>
        <p:nvSpPr>
          <p:cNvPr id="5" name="Footer Placeholder 4">
            <a:extLst>
              <a:ext uri="{FF2B5EF4-FFF2-40B4-BE49-F238E27FC236}">
                <a16:creationId xmlns:a16="http://schemas.microsoft.com/office/drawing/2014/main" id="{DF9EF8A5-67F1-B966-70D8-C8F124FE93E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78C4ABC-EA80-97AC-0596-54901F1EF0A2}"/>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2111086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6E000-8974-2021-76F4-AB686D0DBC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AA7E560-84D3-5396-AA58-CC7BD5972C0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537491-55A7-6D0E-06A0-14C1C0F3BF71}"/>
              </a:ext>
            </a:extLst>
          </p:cNvPr>
          <p:cNvSpPr>
            <a:spLocks noGrp="1"/>
          </p:cNvSpPr>
          <p:nvPr>
            <p:ph type="dt" sz="half" idx="10"/>
          </p:nvPr>
        </p:nvSpPr>
        <p:spPr/>
        <p:txBody>
          <a:bodyPr/>
          <a:lstStyle/>
          <a:p>
            <a:fld id="{FFC49896-706F-469B-850B-DBDE219A9520}" type="datetimeFigureOut">
              <a:rPr lang="en-IN" smtClean="0"/>
              <a:t>29-04-2024</a:t>
            </a:fld>
            <a:endParaRPr lang="en-IN"/>
          </a:p>
        </p:txBody>
      </p:sp>
      <p:sp>
        <p:nvSpPr>
          <p:cNvPr id="5" name="Footer Placeholder 4">
            <a:extLst>
              <a:ext uri="{FF2B5EF4-FFF2-40B4-BE49-F238E27FC236}">
                <a16:creationId xmlns:a16="http://schemas.microsoft.com/office/drawing/2014/main" id="{03CDDF3B-F4FC-E45D-B552-14740BB64EA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598B8F6-428E-4C99-C7E7-E0460792C757}"/>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105277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896FC-9897-1FA5-081B-FA24ED785CA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68F7842-A9CF-1B2A-7B18-0CF2EB0965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37BAF4B-FCF8-7920-ECFD-5F1E17246F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F0280DA-97B3-3194-BDD2-8F4DA3F0B500}"/>
              </a:ext>
            </a:extLst>
          </p:cNvPr>
          <p:cNvSpPr>
            <a:spLocks noGrp="1"/>
          </p:cNvSpPr>
          <p:nvPr>
            <p:ph type="dt" sz="half" idx="10"/>
          </p:nvPr>
        </p:nvSpPr>
        <p:spPr/>
        <p:txBody>
          <a:bodyPr/>
          <a:lstStyle/>
          <a:p>
            <a:fld id="{FFC49896-706F-469B-850B-DBDE219A9520}" type="datetimeFigureOut">
              <a:rPr lang="en-IN" smtClean="0"/>
              <a:t>29-04-2024</a:t>
            </a:fld>
            <a:endParaRPr lang="en-IN"/>
          </a:p>
        </p:txBody>
      </p:sp>
      <p:sp>
        <p:nvSpPr>
          <p:cNvPr id="6" name="Footer Placeholder 5">
            <a:extLst>
              <a:ext uri="{FF2B5EF4-FFF2-40B4-BE49-F238E27FC236}">
                <a16:creationId xmlns:a16="http://schemas.microsoft.com/office/drawing/2014/main" id="{F3E283AF-2FD1-85A1-BEE4-6C9BA6BB0AD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16F55E1-B081-391C-1EA4-12F0C28FA9B8}"/>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2922647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CA386-E91E-A7B6-01DD-F2F2CE74972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5E5B631-D6A6-AC67-141C-D32C1E3890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6B19C1-F8B4-F9EC-A083-1CB975AE88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1C03DA4-28F2-C929-702E-E63F0F9D50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0F0AAB-65EA-12A4-3DDF-84FA92F40F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72D6D67-57CA-D899-9CCC-42EB3CF2EF29}"/>
              </a:ext>
            </a:extLst>
          </p:cNvPr>
          <p:cNvSpPr>
            <a:spLocks noGrp="1"/>
          </p:cNvSpPr>
          <p:nvPr>
            <p:ph type="dt" sz="half" idx="10"/>
          </p:nvPr>
        </p:nvSpPr>
        <p:spPr/>
        <p:txBody>
          <a:bodyPr/>
          <a:lstStyle/>
          <a:p>
            <a:fld id="{FFC49896-706F-469B-850B-DBDE219A9520}" type="datetimeFigureOut">
              <a:rPr lang="en-IN" smtClean="0"/>
              <a:t>29-04-2024</a:t>
            </a:fld>
            <a:endParaRPr lang="en-IN"/>
          </a:p>
        </p:txBody>
      </p:sp>
      <p:sp>
        <p:nvSpPr>
          <p:cNvPr id="8" name="Footer Placeholder 7">
            <a:extLst>
              <a:ext uri="{FF2B5EF4-FFF2-40B4-BE49-F238E27FC236}">
                <a16:creationId xmlns:a16="http://schemas.microsoft.com/office/drawing/2014/main" id="{CD228A9B-E3EC-9FA1-F764-348F32E6645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9EC50F5-52DA-837B-CDF1-B95FF1FFDAC7}"/>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4285291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F567E-7358-468D-A1F3-4DA44F7D63A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B5D29EB-5EC7-8472-E0C6-7CD5A38E12F9}"/>
              </a:ext>
            </a:extLst>
          </p:cNvPr>
          <p:cNvSpPr>
            <a:spLocks noGrp="1"/>
          </p:cNvSpPr>
          <p:nvPr>
            <p:ph type="dt" sz="half" idx="10"/>
          </p:nvPr>
        </p:nvSpPr>
        <p:spPr/>
        <p:txBody>
          <a:bodyPr/>
          <a:lstStyle/>
          <a:p>
            <a:fld id="{FFC49896-706F-469B-850B-DBDE219A9520}" type="datetimeFigureOut">
              <a:rPr lang="en-IN" smtClean="0"/>
              <a:t>29-04-2024</a:t>
            </a:fld>
            <a:endParaRPr lang="en-IN"/>
          </a:p>
        </p:txBody>
      </p:sp>
      <p:sp>
        <p:nvSpPr>
          <p:cNvPr id="4" name="Footer Placeholder 3">
            <a:extLst>
              <a:ext uri="{FF2B5EF4-FFF2-40B4-BE49-F238E27FC236}">
                <a16:creationId xmlns:a16="http://schemas.microsoft.com/office/drawing/2014/main" id="{CBD09794-B12B-57E1-B115-3260DB4F712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B7772F9-03F9-62BD-A99E-F2CEF9F115E4}"/>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1409077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A13A56-B23C-7A5B-5B65-CDBE31C3582F}"/>
              </a:ext>
            </a:extLst>
          </p:cNvPr>
          <p:cNvSpPr>
            <a:spLocks noGrp="1"/>
          </p:cNvSpPr>
          <p:nvPr>
            <p:ph type="dt" sz="half" idx="10"/>
          </p:nvPr>
        </p:nvSpPr>
        <p:spPr/>
        <p:txBody>
          <a:bodyPr/>
          <a:lstStyle/>
          <a:p>
            <a:fld id="{FFC49896-706F-469B-850B-DBDE219A9520}" type="datetimeFigureOut">
              <a:rPr lang="en-IN" smtClean="0"/>
              <a:t>29-04-2024</a:t>
            </a:fld>
            <a:endParaRPr lang="en-IN"/>
          </a:p>
        </p:txBody>
      </p:sp>
      <p:sp>
        <p:nvSpPr>
          <p:cNvPr id="3" name="Footer Placeholder 2">
            <a:extLst>
              <a:ext uri="{FF2B5EF4-FFF2-40B4-BE49-F238E27FC236}">
                <a16:creationId xmlns:a16="http://schemas.microsoft.com/office/drawing/2014/main" id="{ACF012FE-45A6-065D-0149-26EF05FA0C7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04AD95D-770E-4219-A807-7549E6A18D62}"/>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2416893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F7FF3-DCF9-CECC-7198-C16877AF55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CA19350-CC5A-CB56-890B-FE6DB75E13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5757300-287B-CE8C-B1D9-6D658AA19C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A5D47-11F5-B965-41A3-663075003595}"/>
              </a:ext>
            </a:extLst>
          </p:cNvPr>
          <p:cNvSpPr>
            <a:spLocks noGrp="1"/>
          </p:cNvSpPr>
          <p:nvPr>
            <p:ph type="dt" sz="half" idx="10"/>
          </p:nvPr>
        </p:nvSpPr>
        <p:spPr/>
        <p:txBody>
          <a:bodyPr/>
          <a:lstStyle/>
          <a:p>
            <a:fld id="{FFC49896-706F-469B-850B-DBDE219A9520}" type="datetimeFigureOut">
              <a:rPr lang="en-IN" smtClean="0"/>
              <a:t>29-04-2024</a:t>
            </a:fld>
            <a:endParaRPr lang="en-IN"/>
          </a:p>
        </p:txBody>
      </p:sp>
      <p:sp>
        <p:nvSpPr>
          <p:cNvPr id="6" name="Footer Placeholder 5">
            <a:extLst>
              <a:ext uri="{FF2B5EF4-FFF2-40B4-BE49-F238E27FC236}">
                <a16:creationId xmlns:a16="http://schemas.microsoft.com/office/drawing/2014/main" id="{158C3840-1B26-5B9F-DD08-B7EB6265C1E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0B967B5-41BD-B6CA-0796-1FEEC5DBA3A4}"/>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2172712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23FA1-CCF6-C849-09A2-4BCCFE103A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63E3EA5-2D04-BF48-9247-D7BFEF155B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7AABE06-999F-70FE-68A3-2E0E081BEB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3BA004-17B6-09A0-B905-C8BEE3F62026}"/>
              </a:ext>
            </a:extLst>
          </p:cNvPr>
          <p:cNvSpPr>
            <a:spLocks noGrp="1"/>
          </p:cNvSpPr>
          <p:nvPr>
            <p:ph type="dt" sz="half" idx="10"/>
          </p:nvPr>
        </p:nvSpPr>
        <p:spPr/>
        <p:txBody>
          <a:bodyPr/>
          <a:lstStyle/>
          <a:p>
            <a:fld id="{FFC49896-706F-469B-850B-DBDE219A9520}" type="datetimeFigureOut">
              <a:rPr lang="en-IN" smtClean="0"/>
              <a:t>29-04-2024</a:t>
            </a:fld>
            <a:endParaRPr lang="en-IN"/>
          </a:p>
        </p:txBody>
      </p:sp>
      <p:sp>
        <p:nvSpPr>
          <p:cNvPr id="6" name="Footer Placeholder 5">
            <a:extLst>
              <a:ext uri="{FF2B5EF4-FFF2-40B4-BE49-F238E27FC236}">
                <a16:creationId xmlns:a16="http://schemas.microsoft.com/office/drawing/2014/main" id="{89F803F0-4A76-6E49-1781-E644A0AFAC7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DCE5A09-9EBB-821E-5ECC-4DC0EB2EA407}"/>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3809549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8C998-0208-AEE5-EB97-220B9881A5B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1F5C683-5C8B-D0D5-42CD-F7CB7FF49F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97D86B-3122-8364-A73C-FF940F654A51}"/>
              </a:ext>
            </a:extLst>
          </p:cNvPr>
          <p:cNvSpPr>
            <a:spLocks noGrp="1"/>
          </p:cNvSpPr>
          <p:nvPr>
            <p:ph type="dt" sz="half" idx="10"/>
          </p:nvPr>
        </p:nvSpPr>
        <p:spPr/>
        <p:txBody>
          <a:bodyPr/>
          <a:lstStyle/>
          <a:p>
            <a:fld id="{FFC49896-706F-469B-850B-DBDE219A9520}" type="datetimeFigureOut">
              <a:rPr lang="en-IN" smtClean="0"/>
              <a:t>29-04-2024</a:t>
            </a:fld>
            <a:endParaRPr lang="en-IN"/>
          </a:p>
        </p:txBody>
      </p:sp>
      <p:sp>
        <p:nvSpPr>
          <p:cNvPr id="5" name="Footer Placeholder 4">
            <a:extLst>
              <a:ext uri="{FF2B5EF4-FFF2-40B4-BE49-F238E27FC236}">
                <a16:creationId xmlns:a16="http://schemas.microsoft.com/office/drawing/2014/main" id="{954E1D39-0E81-07C1-4CE5-9F966475469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964E64A-A04D-9ED9-538C-C2CBF3F06284}"/>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545290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4E4A35-5F83-F9B1-0F69-BFCA61BC22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3241BF6-40D2-2E5D-09CE-8AF47940D3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03E760-76A8-2B11-E858-12B48E61268E}"/>
              </a:ext>
            </a:extLst>
          </p:cNvPr>
          <p:cNvSpPr>
            <a:spLocks noGrp="1"/>
          </p:cNvSpPr>
          <p:nvPr>
            <p:ph type="dt" sz="half" idx="10"/>
          </p:nvPr>
        </p:nvSpPr>
        <p:spPr/>
        <p:txBody>
          <a:bodyPr/>
          <a:lstStyle/>
          <a:p>
            <a:fld id="{FFC49896-706F-469B-850B-DBDE219A9520}" type="datetimeFigureOut">
              <a:rPr lang="en-IN" smtClean="0"/>
              <a:t>29-04-2024</a:t>
            </a:fld>
            <a:endParaRPr lang="en-IN"/>
          </a:p>
        </p:txBody>
      </p:sp>
      <p:sp>
        <p:nvSpPr>
          <p:cNvPr id="5" name="Footer Placeholder 4">
            <a:extLst>
              <a:ext uri="{FF2B5EF4-FFF2-40B4-BE49-F238E27FC236}">
                <a16:creationId xmlns:a16="http://schemas.microsoft.com/office/drawing/2014/main" id="{FFDCB728-4314-7E6F-2D08-FFD90C280D6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9AE4420-0FC5-6B84-EC00-044433E35BAE}"/>
              </a:ext>
            </a:extLst>
          </p:cNvPr>
          <p:cNvSpPr>
            <a:spLocks noGrp="1"/>
          </p:cNvSpPr>
          <p:nvPr>
            <p:ph type="sldNum" sz="quarter" idx="12"/>
          </p:nvPr>
        </p:nvSpPr>
        <p:spPr/>
        <p:txBody>
          <a:bodyPr/>
          <a:lstStyle/>
          <a:p>
            <a:fld id="{33EF8336-E74B-4006-B998-284B0DB4A0C1}" type="slidenum">
              <a:rPr lang="en-IN" smtClean="0"/>
              <a:t>‹#›</a:t>
            </a:fld>
            <a:endParaRPr lang="en-IN"/>
          </a:p>
        </p:txBody>
      </p:sp>
    </p:spTree>
    <p:extLst>
      <p:ext uri="{BB962C8B-B14F-4D97-AF65-F5344CB8AC3E}">
        <p14:creationId xmlns:p14="http://schemas.microsoft.com/office/powerpoint/2010/main" val="636502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B9A216-29A9-1C97-A8BB-078920F945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057EED8-DD3E-6E07-879E-A714D63D05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FE92FE9-4EE4-29BE-8E3B-5413137853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C49896-706F-469B-850B-DBDE219A9520}" type="datetimeFigureOut">
              <a:rPr lang="en-IN" smtClean="0"/>
              <a:t>29-04-2024</a:t>
            </a:fld>
            <a:endParaRPr lang="en-IN"/>
          </a:p>
        </p:txBody>
      </p:sp>
      <p:sp>
        <p:nvSpPr>
          <p:cNvPr id="5" name="Footer Placeholder 4">
            <a:extLst>
              <a:ext uri="{FF2B5EF4-FFF2-40B4-BE49-F238E27FC236}">
                <a16:creationId xmlns:a16="http://schemas.microsoft.com/office/drawing/2014/main" id="{13843AA7-C308-82C6-9939-853E89FF97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99ABD792-C124-6F2D-97E3-1F2D07E1F0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EF8336-E74B-4006-B998-284B0DB4A0C1}" type="slidenum">
              <a:rPr lang="en-IN" smtClean="0"/>
              <a:t>‹#›</a:t>
            </a:fld>
            <a:endParaRPr lang="en-IN"/>
          </a:p>
        </p:txBody>
      </p:sp>
    </p:spTree>
    <p:extLst>
      <p:ext uri="{BB962C8B-B14F-4D97-AF65-F5344CB8AC3E}">
        <p14:creationId xmlns:p14="http://schemas.microsoft.com/office/powerpoint/2010/main" val="141678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emerald.com/insight/content/doi/10.1108/13598549810230886/full/html#idm45914767085072"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57413-677D-8DB4-0AEE-1E4E3D3CE34D}"/>
              </a:ext>
            </a:extLst>
          </p:cNvPr>
          <p:cNvSpPr>
            <a:spLocks noGrp="1"/>
          </p:cNvSpPr>
          <p:nvPr>
            <p:ph type="title"/>
          </p:nvPr>
        </p:nvSpPr>
        <p:spPr>
          <a:xfrm>
            <a:off x="1308847" y="2103437"/>
            <a:ext cx="10515600" cy="1325563"/>
          </a:xfrm>
        </p:spPr>
        <p:txBody>
          <a:bodyPr/>
          <a:lstStyle/>
          <a:p>
            <a:r>
              <a:rPr lang="en-IN" dirty="0"/>
              <a:t>Logistic Regression</a:t>
            </a:r>
          </a:p>
        </p:txBody>
      </p:sp>
    </p:spTree>
    <p:extLst>
      <p:ext uri="{BB962C8B-B14F-4D97-AF65-F5344CB8AC3E}">
        <p14:creationId xmlns:p14="http://schemas.microsoft.com/office/powerpoint/2010/main" val="2611682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B7164-504A-BF4C-3A2F-D236B9094611}"/>
              </a:ext>
            </a:extLst>
          </p:cNvPr>
          <p:cNvSpPr>
            <a:spLocks noGrp="1"/>
          </p:cNvSpPr>
          <p:nvPr>
            <p:ph type="title"/>
          </p:nvPr>
        </p:nvSpPr>
        <p:spPr/>
        <p:txBody>
          <a:bodyPr/>
          <a:lstStyle/>
          <a:p>
            <a:r>
              <a:rPr lang="en-IN" dirty="0"/>
              <a:t>Odds</a:t>
            </a:r>
          </a:p>
        </p:txBody>
      </p:sp>
      <p:sp>
        <p:nvSpPr>
          <p:cNvPr id="3" name="Content Placeholder 2">
            <a:extLst>
              <a:ext uri="{FF2B5EF4-FFF2-40B4-BE49-F238E27FC236}">
                <a16:creationId xmlns:a16="http://schemas.microsoft.com/office/drawing/2014/main" id="{1EFE6815-7708-61BA-231E-07BEE84A54AD}"/>
              </a:ext>
            </a:extLst>
          </p:cNvPr>
          <p:cNvSpPr>
            <a:spLocks noGrp="1"/>
          </p:cNvSpPr>
          <p:nvPr>
            <p:ph idx="1"/>
          </p:nvPr>
        </p:nvSpPr>
        <p:spPr/>
        <p:txBody>
          <a:bodyPr>
            <a:normAutofit fontScale="85000" lnSpcReduction="20000"/>
          </a:bodyPr>
          <a:lstStyle/>
          <a:p>
            <a:pPr marL="0" indent="0">
              <a:buNone/>
            </a:pPr>
            <a:r>
              <a:rPr lang="en-US" dirty="0"/>
              <a:t>Odds reflect the likelihood that the event will occur. </a:t>
            </a:r>
          </a:p>
          <a:p>
            <a:pPr marL="0" indent="0">
              <a:buNone/>
            </a:pPr>
            <a:endParaRPr lang="en-IN" dirty="0"/>
          </a:p>
          <a:p>
            <a:pPr marL="0" indent="0">
              <a:buNone/>
            </a:pPr>
            <a:r>
              <a:rPr lang="en-US" b="0" i="0" dirty="0">
                <a:solidFill>
                  <a:srgbClr val="021B34"/>
                </a:solidFill>
                <a:effectLst/>
                <a:latin typeface="Open Sans" panose="020B0606030504020204" pitchFamily="34" charset="0"/>
              </a:rPr>
              <a:t>ratio of “successes” to “non-successes”</a:t>
            </a:r>
            <a:endParaRPr lang="en-IN" dirty="0"/>
          </a:p>
          <a:p>
            <a:pPr marL="0" indent="0">
              <a:buNone/>
            </a:pPr>
            <a:endParaRPr lang="en-IN" dirty="0"/>
          </a:p>
          <a:p>
            <a:pPr marL="0" indent="0">
              <a:buNone/>
            </a:pPr>
            <a:r>
              <a:rPr lang="en-IN" dirty="0"/>
              <a:t>Odds = P(Success)  /  P (Failures) </a:t>
            </a:r>
          </a:p>
          <a:p>
            <a:pPr marL="0" indent="0">
              <a:buNone/>
            </a:pPr>
            <a:endParaRPr lang="en-IN" dirty="0"/>
          </a:p>
          <a:p>
            <a:pPr marL="0" indent="0">
              <a:buNone/>
            </a:pPr>
            <a:r>
              <a:rPr lang="en-IN" dirty="0"/>
              <a:t>Odds = P(Success )  / ( 1- P(Success) )</a:t>
            </a:r>
          </a:p>
          <a:p>
            <a:pPr marL="0" indent="0">
              <a:buNone/>
            </a:pPr>
            <a:endParaRPr lang="en-IN" dirty="0"/>
          </a:p>
          <a:p>
            <a:pPr marL="0" indent="0">
              <a:buNone/>
            </a:pPr>
            <a:r>
              <a:rPr lang="en-IN" dirty="0"/>
              <a:t>Or Simply </a:t>
            </a:r>
          </a:p>
          <a:p>
            <a:pPr marL="0" indent="0">
              <a:buNone/>
            </a:pPr>
            <a:endParaRPr lang="en-IN" dirty="0"/>
          </a:p>
          <a:p>
            <a:pPr marL="0" indent="0">
              <a:buNone/>
            </a:pPr>
            <a:r>
              <a:rPr lang="en-IN" dirty="0"/>
              <a:t>Odds = P / 1- P </a:t>
            </a:r>
          </a:p>
        </p:txBody>
      </p:sp>
    </p:spTree>
    <p:extLst>
      <p:ext uri="{BB962C8B-B14F-4D97-AF65-F5344CB8AC3E}">
        <p14:creationId xmlns:p14="http://schemas.microsoft.com/office/powerpoint/2010/main" val="3438076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8D4A4-8431-F813-9F24-6F2B5E997BA2}"/>
              </a:ext>
            </a:extLst>
          </p:cNvPr>
          <p:cNvSpPr>
            <a:spLocks noGrp="1"/>
          </p:cNvSpPr>
          <p:nvPr>
            <p:ph type="title"/>
          </p:nvPr>
        </p:nvSpPr>
        <p:spPr/>
        <p:txBody>
          <a:bodyPr/>
          <a:lstStyle/>
          <a:p>
            <a:r>
              <a:rPr lang="en-IN" dirty="0"/>
              <a:t>Odds example</a:t>
            </a:r>
          </a:p>
        </p:txBody>
      </p:sp>
      <p:sp>
        <p:nvSpPr>
          <p:cNvPr id="3" name="Content Placeholder 2">
            <a:extLst>
              <a:ext uri="{FF2B5EF4-FFF2-40B4-BE49-F238E27FC236}">
                <a16:creationId xmlns:a16="http://schemas.microsoft.com/office/drawing/2014/main" id="{05FE8707-4E96-4B92-F9F7-0AD22ED385F9}"/>
              </a:ext>
            </a:extLst>
          </p:cNvPr>
          <p:cNvSpPr>
            <a:spLocks noGrp="1"/>
          </p:cNvSpPr>
          <p:nvPr>
            <p:ph idx="1"/>
          </p:nvPr>
        </p:nvSpPr>
        <p:spPr/>
        <p:txBody>
          <a:bodyPr/>
          <a:lstStyle/>
          <a:p>
            <a:r>
              <a:rPr lang="en-US" dirty="0"/>
              <a:t>Based on historical data and market analysis, it was found that there's a 70% chance the stock will increase in value and a 30% chance it will decrease.</a:t>
            </a:r>
          </a:p>
          <a:p>
            <a:r>
              <a:rPr lang="en-US" dirty="0"/>
              <a:t>Odds in favor of the stock increasing = Probability of success / Probability of failure</a:t>
            </a:r>
          </a:p>
          <a:p>
            <a:r>
              <a:rPr lang="en-US" dirty="0"/>
              <a:t>Odds in favor of the stock increasing = 70% / 30%</a:t>
            </a:r>
          </a:p>
          <a:p>
            <a:r>
              <a:rPr lang="en-US" dirty="0"/>
              <a:t>Odds in favor of the stock increasing = 7:3</a:t>
            </a:r>
          </a:p>
          <a:p>
            <a:r>
              <a:rPr lang="en-US" b="0" i="0" dirty="0">
                <a:solidFill>
                  <a:srgbClr val="0D0D0D"/>
                </a:solidFill>
                <a:effectLst/>
                <a:latin typeface="Söhne"/>
              </a:rPr>
              <a:t>A ratio of 7:3 indicates that for every 7 successful outcomes (stock increases), there are 3 unsuccessful outcomes (stock decreases).</a:t>
            </a:r>
            <a:endParaRPr lang="en-US" dirty="0"/>
          </a:p>
          <a:p>
            <a:endParaRPr lang="en-US" dirty="0"/>
          </a:p>
          <a:p>
            <a:endParaRPr lang="en-US" dirty="0"/>
          </a:p>
          <a:p>
            <a:endParaRPr lang="en-IN" dirty="0"/>
          </a:p>
        </p:txBody>
      </p:sp>
    </p:spTree>
    <p:extLst>
      <p:ext uri="{BB962C8B-B14F-4D97-AF65-F5344CB8AC3E}">
        <p14:creationId xmlns:p14="http://schemas.microsoft.com/office/powerpoint/2010/main" val="2080348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CDB36-456E-C520-922F-80EC577BB441}"/>
              </a:ext>
            </a:extLst>
          </p:cNvPr>
          <p:cNvSpPr>
            <a:spLocks noGrp="1"/>
          </p:cNvSpPr>
          <p:nvPr>
            <p:ph type="title"/>
          </p:nvPr>
        </p:nvSpPr>
        <p:spPr/>
        <p:txBody>
          <a:bodyPr/>
          <a:lstStyle/>
          <a:p>
            <a:r>
              <a:rPr lang="en-US" b="0" i="0" dirty="0">
                <a:solidFill>
                  <a:srgbClr val="0D0D0D"/>
                </a:solidFill>
                <a:effectLst/>
                <a:latin typeface="Söhne"/>
              </a:rPr>
              <a:t>Logistic regression</a:t>
            </a:r>
            <a:endParaRPr lang="en-IN" dirty="0"/>
          </a:p>
        </p:txBody>
      </p:sp>
      <p:sp>
        <p:nvSpPr>
          <p:cNvPr id="3" name="Content Placeholder 2">
            <a:extLst>
              <a:ext uri="{FF2B5EF4-FFF2-40B4-BE49-F238E27FC236}">
                <a16:creationId xmlns:a16="http://schemas.microsoft.com/office/drawing/2014/main" id="{6C4F4DA1-7BE9-E9CA-D215-80CB49BB44B3}"/>
              </a:ext>
            </a:extLst>
          </p:cNvPr>
          <p:cNvSpPr>
            <a:spLocks noGrp="1"/>
          </p:cNvSpPr>
          <p:nvPr>
            <p:ph idx="1"/>
          </p:nvPr>
        </p:nvSpPr>
        <p:spPr/>
        <p:txBody>
          <a:bodyPr>
            <a:normAutofit/>
          </a:bodyPr>
          <a:lstStyle/>
          <a:p>
            <a:r>
              <a:rPr lang="en-US" b="0" i="0" dirty="0">
                <a:solidFill>
                  <a:srgbClr val="0D0D0D"/>
                </a:solidFill>
                <a:effectLst/>
                <a:latin typeface="Söhne"/>
              </a:rPr>
              <a:t>Supervised , Classification </a:t>
            </a:r>
          </a:p>
          <a:p>
            <a:r>
              <a:rPr lang="en-US" b="0" i="0" dirty="0">
                <a:solidFill>
                  <a:srgbClr val="0D0D0D"/>
                </a:solidFill>
                <a:effectLst/>
                <a:latin typeface="Söhne"/>
              </a:rPr>
              <a:t>Logistic regression is a statistical method used for predicting Categorical  outcomes.</a:t>
            </a:r>
          </a:p>
          <a:p>
            <a:r>
              <a:rPr lang="en-US" b="0" i="0" dirty="0">
                <a:solidFill>
                  <a:srgbClr val="0D0D0D"/>
                </a:solidFill>
                <a:effectLst/>
                <a:latin typeface="Söhne"/>
              </a:rPr>
              <a:t>Logistic regression is employed when we want to model the probability of a certain event occurring, given one or more predictor variables.</a:t>
            </a:r>
            <a:endParaRPr lang="en-US" dirty="0">
              <a:solidFill>
                <a:srgbClr val="0D0D0D"/>
              </a:solidFill>
              <a:latin typeface="Söhne"/>
            </a:endParaRPr>
          </a:p>
          <a:p>
            <a:r>
              <a:rPr lang="en-US" b="0" i="0" dirty="0">
                <a:solidFill>
                  <a:srgbClr val="0D0D0D"/>
                </a:solidFill>
                <a:effectLst/>
                <a:latin typeface="Söhne"/>
              </a:rPr>
              <a:t>response variable (dependent variable) typically  takes on only two possible values,  Pass/Fail,  Spam/</a:t>
            </a:r>
            <a:r>
              <a:rPr lang="en-US" b="0" i="0" dirty="0" err="1">
                <a:solidFill>
                  <a:srgbClr val="0D0D0D"/>
                </a:solidFill>
                <a:effectLst/>
                <a:latin typeface="Söhne"/>
              </a:rPr>
              <a:t>NoSpam</a:t>
            </a:r>
            <a:r>
              <a:rPr lang="en-US" b="0" i="0" dirty="0">
                <a:solidFill>
                  <a:srgbClr val="0D0D0D"/>
                </a:solidFill>
                <a:effectLst/>
                <a:latin typeface="Söhne"/>
              </a:rPr>
              <a:t> , Fraud / No Fraud                   , 0 and 1 , True/False , Genuine News / Fake News </a:t>
            </a:r>
            <a:endParaRPr lang="en-IN" dirty="0"/>
          </a:p>
          <a:p>
            <a:endParaRPr lang="en-IN" dirty="0"/>
          </a:p>
        </p:txBody>
      </p:sp>
    </p:spTree>
    <p:extLst>
      <p:ext uri="{BB962C8B-B14F-4D97-AF65-F5344CB8AC3E}">
        <p14:creationId xmlns:p14="http://schemas.microsoft.com/office/powerpoint/2010/main" val="2109062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gistic regression - Wikipedia">
            <a:extLst>
              <a:ext uri="{FF2B5EF4-FFF2-40B4-BE49-F238E27FC236}">
                <a16:creationId xmlns:a16="http://schemas.microsoft.com/office/drawing/2014/main" id="{FA9673D6-11D9-B528-8D5A-39CE6D34FE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3624" y="1254126"/>
            <a:ext cx="6281225" cy="4349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504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166A0-F9FF-075A-5ED3-B0C303431F52}"/>
              </a:ext>
            </a:extLst>
          </p:cNvPr>
          <p:cNvSpPr>
            <a:spLocks noGrp="1"/>
          </p:cNvSpPr>
          <p:nvPr>
            <p:ph type="title"/>
          </p:nvPr>
        </p:nvSpPr>
        <p:spPr/>
        <p:txBody>
          <a:bodyPr>
            <a:normAutofit fontScale="90000"/>
          </a:bodyPr>
          <a:lstStyle/>
          <a:p>
            <a:r>
              <a:rPr lang="en-US" b="0" i="0" dirty="0">
                <a:solidFill>
                  <a:srgbClr val="0D0D0D"/>
                </a:solidFill>
                <a:effectLst/>
                <a:latin typeface="Söhne"/>
              </a:rPr>
              <a:t>Key Differences from Linear Regression:</a:t>
            </a:r>
            <a:br>
              <a:rPr lang="en-US" b="0" i="0" dirty="0">
                <a:solidFill>
                  <a:srgbClr val="0D0D0D"/>
                </a:solidFill>
                <a:effectLst/>
                <a:latin typeface="Söhne"/>
              </a:rPr>
            </a:br>
            <a:br>
              <a:rPr lang="en-US" b="0" i="0" dirty="0">
                <a:solidFill>
                  <a:srgbClr val="0D0D0D"/>
                </a:solidFill>
                <a:effectLst/>
                <a:latin typeface="Söhne"/>
              </a:rPr>
            </a:br>
            <a:endParaRPr lang="en-IN" dirty="0"/>
          </a:p>
        </p:txBody>
      </p:sp>
      <p:sp>
        <p:nvSpPr>
          <p:cNvPr id="3" name="Content Placeholder 2">
            <a:extLst>
              <a:ext uri="{FF2B5EF4-FFF2-40B4-BE49-F238E27FC236}">
                <a16:creationId xmlns:a16="http://schemas.microsoft.com/office/drawing/2014/main" id="{2955F93B-EC92-AE4D-6FD9-46721BB784DD}"/>
              </a:ext>
            </a:extLst>
          </p:cNvPr>
          <p:cNvSpPr>
            <a:spLocks noGrp="1"/>
          </p:cNvSpPr>
          <p:nvPr>
            <p:ph idx="1"/>
          </p:nvPr>
        </p:nvSpPr>
        <p:spPr/>
        <p:txBody>
          <a:bodyPr/>
          <a:lstStyle/>
          <a:p>
            <a:pPr algn="l">
              <a:buFont typeface="Arial" panose="020B0604020202020204" pitchFamily="34" charset="0"/>
              <a:buChar char="•"/>
            </a:pPr>
            <a:r>
              <a:rPr lang="en-US" b="0" i="0" dirty="0">
                <a:solidFill>
                  <a:srgbClr val="0D0D0D"/>
                </a:solidFill>
                <a:effectLst/>
                <a:latin typeface="Söhne"/>
              </a:rPr>
              <a:t>Unlike linear regression, which predicts continuous outcomes, logistic regression predicts probabilities bounded between 0 and 1.</a:t>
            </a:r>
          </a:p>
          <a:p>
            <a:pPr algn="l">
              <a:buFont typeface="Arial" panose="020B0604020202020204" pitchFamily="34" charset="0"/>
              <a:buChar char="•"/>
            </a:pPr>
            <a:r>
              <a:rPr lang="en-US" b="0" i="0" dirty="0">
                <a:solidFill>
                  <a:srgbClr val="0D0D0D"/>
                </a:solidFill>
                <a:effectLst/>
                <a:latin typeface="Söhne"/>
              </a:rPr>
              <a:t>Logistic regression uses the logistic function (sigmoid curve) to model the relationship between predictor variables and the probability of the outcome.</a:t>
            </a:r>
          </a:p>
          <a:p>
            <a:pPr algn="l">
              <a:buFont typeface="Arial" panose="020B0604020202020204" pitchFamily="34" charset="0"/>
              <a:buChar char="•"/>
            </a:pPr>
            <a:r>
              <a:rPr lang="en-US" b="0" i="0" dirty="0">
                <a:solidFill>
                  <a:srgbClr val="0D0D0D"/>
                </a:solidFill>
                <a:effectLst/>
                <a:latin typeface="Söhne"/>
              </a:rPr>
              <a:t>The coefficients in logistic regression represent the log-odds of the outcome, rather than the actual outcome itself</a:t>
            </a:r>
          </a:p>
          <a:p>
            <a:pPr marL="0" indent="0">
              <a:buNone/>
            </a:pPr>
            <a:endParaRPr lang="en-IN" dirty="0"/>
          </a:p>
        </p:txBody>
      </p:sp>
    </p:spTree>
    <p:extLst>
      <p:ext uri="{BB962C8B-B14F-4D97-AF65-F5344CB8AC3E}">
        <p14:creationId xmlns:p14="http://schemas.microsoft.com/office/powerpoint/2010/main" val="3853168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7BA1F-BB35-EA52-E395-5F5E8061077D}"/>
              </a:ext>
            </a:extLst>
          </p:cNvPr>
          <p:cNvSpPr>
            <a:spLocks noGrp="1"/>
          </p:cNvSpPr>
          <p:nvPr>
            <p:ph type="title"/>
          </p:nvPr>
        </p:nvSpPr>
        <p:spPr/>
        <p:txBody>
          <a:bodyPr/>
          <a:lstStyle/>
          <a:p>
            <a:r>
              <a:rPr lang="en-IN" sz="4400" b="1" kern="100" dirty="0">
                <a:effectLst/>
                <a:latin typeface="Aptos" panose="020B0004020202020204" pitchFamily="34" charset="0"/>
                <a:ea typeface="Aptos" panose="020B0004020202020204" pitchFamily="34" charset="0"/>
                <a:cs typeface="Times New Roman" panose="02020603050405020304" pitchFamily="18" charset="0"/>
              </a:rPr>
              <a:t>Marketing:</a:t>
            </a:r>
            <a:br>
              <a:rPr lang="en-IN" sz="44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924EEA2D-3AED-98C3-2AC2-9BEB0E626599}"/>
              </a:ext>
            </a:extLst>
          </p:cNvPr>
          <p:cNvSpPr>
            <a:spLocks noGrp="1"/>
          </p:cNvSpPr>
          <p:nvPr>
            <p:ph idx="1"/>
          </p:nvPr>
        </p:nvSpPr>
        <p:spPr/>
        <p:txBody>
          <a:bodyPr>
            <a:normAutofit/>
          </a:bodyPr>
          <a:lstStyle/>
          <a:p>
            <a:pPr marL="742950" lvl="1" indent="-285750">
              <a:lnSpc>
                <a:spcPct val="107000"/>
              </a:lnSpc>
              <a:spcAft>
                <a:spcPts val="800"/>
              </a:spcAft>
              <a:buSzPts val="1000"/>
              <a:buFont typeface="Symbol" panose="05050102010706020507" pitchFamily="18" charset="2"/>
              <a:buChar char=""/>
              <a:tabLst>
                <a:tab pos="914400" algn="l"/>
              </a:tabLst>
            </a:pPr>
            <a:r>
              <a:rPr lang="en-IN" sz="2800" kern="100" dirty="0">
                <a:effectLst/>
                <a:latin typeface="Aptos" panose="020B0004020202020204" pitchFamily="34" charset="0"/>
                <a:ea typeface="Aptos" panose="020B0004020202020204" pitchFamily="34" charset="0"/>
                <a:cs typeface="Times New Roman" panose="02020603050405020304" pitchFamily="18" charset="0"/>
              </a:rPr>
              <a:t>Customer Churn Prediction: Logistic regression can predict the likelihood of customers leaving a company based on factors such as past purchase </a:t>
            </a:r>
            <a:r>
              <a:rPr lang="en-IN" sz="2800" kern="100" dirty="0" err="1">
                <a:effectLst/>
                <a:latin typeface="Aptos" panose="020B0004020202020204" pitchFamily="34" charset="0"/>
                <a:ea typeface="Aptos" panose="020B0004020202020204" pitchFamily="34" charset="0"/>
                <a:cs typeface="Times New Roman" panose="02020603050405020304" pitchFamily="18" charset="0"/>
              </a:rPr>
              <a:t>behavior</a:t>
            </a:r>
            <a:r>
              <a:rPr lang="en-IN" sz="2800" kern="100" dirty="0">
                <a:effectLst/>
                <a:latin typeface="Aptos" panose="020B0004020202020204" pitchFamily="34" charset="0"/>
                <a:ea typeface="Aptos" panose="020B0004020202020204" pitchFamily="34" charset="0"/>
                <a:cs typeface="Times New Roman" panose="02020603050405020304" pitchFamily="18" charset="0"/>
              </a:rPr>
              <a:t>, interaction frequency, and customer demographics.</a:t>
            </a:r>
          </a:p>
          <a:p>
            <a:pPr marL="742950" lvl="1" indent="-285750">
              <a:lnSpc>
                <a:spcPct val="107000"/>
              </a:lnSpc>
              <a:spcAft>
                <a:spcPts val="800"/>
              </a:spcAft>
              <a:buSzPts val="1000"/>
              <a:buFont typeface="Symbol" panose="05050102010706020507" pitchFamily="18" charset="2"/>
              <a:buChar char=""/>
              <a:tabLst>
                <a:tab pos="914400" algn="l"/>
              </a:tabLst>
            </a:pPr>
            <a:r>
              <a:rPr lang="en-IN" sz="2800" kern="100" dirty="0">
                <a:effectLst/>
                <a:latin typeface="Aptos" panose="020B0004020202020204" pitchFamily="34" charset="0"/>
                <a:ea typeface="Aptos" panose="020B0004020202020204" pitchFamily="34" charset="0"/>
                <a:cs typeface="Times New Roman" panose="02020603050405020304" pitchFamily="18" charset="0"/>
              </a:rPr>
              <a:t>Targeted Marketing Campaigns: It can help identify potential customers who are more likely to respond positively to marketing campaigns, enabling companies to allocate resources effectively.</a:t>
            </a:r>
          </a:p>
          <a:p>
            <a:endParaRPr lang="en-IN" dirty="0"/>
          </a:p>
        </p:txBody>
      </p:sp>
    </p:spTree>
    <p:extLst>
      <p:ext uri="{BB962C8B-B14F-4D97-AF65-F5344CB8AC3E}">
        <p14:creationId xmlns:p14="http://schemas.microsoft.com/office/powerpoint/2010/main" val="178262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1ECB1-2CFA-71DA-05B0-EC01F9463014}"/>
              </a:ext>
            </a:extLst>
          </p:cNvPr>
          <p:cNvSpPr>
            <a:spLocks noGrp="1"/>
          </p:cNvSpPr>
          <p:nvPr>
            <p:ph type="title"/>
          </p:nvPr>
        </p:nvSpPr>
        <p:spPr/>
        <p:txBody>
          <a:bodyPr/>
          <a:lstStyle/>
          <a:p>
            <a:r>
              <a:rPr lang="en-IN" dirty="0"/>
              <a:t>Finance:</a:t>
            </a:r>
          </a:p>
        </p:txBody>
      </p:sp>
      <p:sp>
        <p:nvSpPr>
          <p:cNvPr id="3" name="Content Placeholder 2">
            <a:extLst>
              <a:ext uri="{FF2B5EF4-FFF2-40B4-BE49-F238E27FC236}">
                <a16:creationId xmlns:a16="http://schemas.microsoft.com/office/drawing/2014/main" id="{4D7B344B-9263-4364-8D20-089FD6FED6F4}"/>
              </a:ext>
            </a:extLst>
          </p:cNvPr>
          <p:cNvSpPr>
            <a:spLocks noGrp="1"/>
          </p:cNvSpPr>
          <p:nvPr>
            <p:ph idx="1"/>
          </p:nvPr>
        </p:nvSpPr>
        <p:spPr/>
        <p:txBody>
          <a:bodyPr/>
          <a:lstStyle/>
          <a:p>
            <a:r>
              <a:rPr lang="en-US" dirty="0"/>
              <a:t>Credit Risk Assessment: Logistic regression is widely used in assessing the creditworthiness of loan applicants by predicting the probability of default based on factors such as credit score, income, debt-to-income ratio, and employment history.</a:t>
            </a:r>
          </a:p>
          <a:p>
            <a:r>
              <a:rPr lang="en-US" dirty="0"/>
              <a:t>Fraud Detection: Logistic regression models can be utilized to detect fraudulent activities such as credit card fraud or insurance fraud by identifying suspicious patterns in transactions or claims data.</a:t>
            </a:r>
            <a:endParaRPr lang="en-IN" dirty="0"/>
          </a:p>
        </p:txBody>
      </p:sp>
    </p:spTree>
    <p:extLst>
      <p:ext uri="{BB962C8B-B14F-4D97-AF65-F5344CB8AC3E}">
        <p14:creationId xmlns:p14="http://schemas.microsoft.com/office/powerpoint/2010/main" val="3982503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B69F3-5430-167F-EBA7-9CB09EE73EFB}"/>
              </a:ext>
            </a:extLst>
          </p:cNvPr>
          <p:cNvSpPr>
            <a:spLocks noGrp="1"/>
          </p:cNvSpPr>
          <p:nvPr>
            <p:ph type="title"/>
          </p:nvPr>
        </p:nvSpPr>
        <p:spPr/>
        <p:txBody>
          <a:bodyPr/>
          <a:lstStyle/>
          <a:p>
            <a:r>
              <a:rPr lang="en-IN" dirty="0"/>
              <a:t>Healthcare:</a:t>
            </a:r>
          </a:p>
        </p:txBody>
      </p:sp>
      <p:sp>
        <p:nvSpPr>
          <p:cNvPr id="3" name="Content Placeholder 2">
            <a:extLst>
              <a:ext uri="{FF2B5EF4-FFF2-40B4-BE49-F238E27FC236}">
                <a16:creationId xmlns:a16="http://schemas.microsoft.com/office/drawing/2014/main" id="{737D4315-4CF7-AFDB-05FE-77FFA083635B}"/>
              </a:ext>
            </a:extLst>
          </p:cNvPr>
          <p:cNvSpPr>
            <a:spLocks noGrp="1"/>
          </p:cNvSpPr>
          <p:nvPr>
            <p:ph idx="1"/>
          </p:nvPr>
        </p:nvSpPr>
        <p:spPr/>
        <p:txBody>
          <a:bodyPr/>
          <a:lstStyle/>
          <a:p>
            <a:r>
              <a:rPr lang="en-US" dirty="0"/>
              <a:t>Disease Prediction: Logistic regression can assist in predicting the likelihood of a patient having a particular disease based on symptoms, medical history, and demographic information, aiding in early diagnosis and treatment planning.</a:t>
            </a:r>
          </a:p>
          <a:p>
            <a:r>
              <a:rPr lang="en-US" dirty="0"/>
              <a:t>Patient Outcome Prediction: It can be used to predict patient outcomes such as hospital readmission, mortality, or complication rates following medical procedures, helping healthcare providers in risk stratification and resource allocation.</a:t>
            </a:r>
            <a:endParaRPr lang="en-IN" dirty="0"/>
          </a:p>
        </p:txBody>
      </p:sp>
    </p:spTree>
    <p:extLst>
      <p:ext uri="{BB962C8B-B14F-4D97-AF65-F5344CB8AC3E}">
        <p14:creationId xmlns:p14="http://schemas.microsoft.com/office/powerpoint/2010/main" val="2412473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AE828-2191-9C64-3546-4922DB92F6BA}"/>
              </a:ext>
            </a:extLst>
          </p:cNvPr>
          <p:cNvSpPr>
            <a:spLocks noGrp="1"/>
          </p:cNvSpPr>
          <p:nvPr>
            <p:ph type="title"/>
          </p:nvPr>
        </p:nvSpPr>
        <p:spPr>
          <a:xfrm>
            <a:off x="838200" y="500062"/>
            <a:ext cx="10515600" cy="1325563"/>
          </a:xfrm>
        </p:spPr>
        <p:txBody>
          <a:bodyPr>
            <a:normAutofit fontScale="90000"/>
          </a:bodyPr>
          <a:lstStyle/>
          <a:p>
            <a:r>
              <a:rPr lang="en-IN" dirty="0"/>
              <a:t>Human Resources:</a:t>
            </a:r>
            <a:br>
              <a:rPr lang="en-IN" dirty="0"/>
            </a:br>
            <a:br>
              <a:rPr lang="en-IN" dirty="0"/>
            </a:br>
            <a:endParaRPr lang="en-IN" dirty="0"/>
          </a:p>
        </p:txBody>
      </p:sp>
      <p:sp>
        <p:nvSpPr>
          <p:cNvPr id="3" name="Content Placeholder 2">
            <a:extLst>
              <a:ext uri="{FF2B5EF4-FFF2-40B4-BE49-F238E27FC236}">
                <a16:creationId xmlns:a16="http://schemas.microsoft.com/office/drawing/2014/main" id="{C7C3A8AF-08F6-070F-9659-37E5EE13AB05}"/>
              </a:ext>
            </a:extLst>
          </p:cNvPr>
          <p:cNvSpPr>
            <a:spLocks noGrp="1"/>
          </p:cNvSpPr>
          <p:nvPr>
            <p:ph idx="1"/>
          </p:nvPr>
        </p:nvSpPr>
        <p:spPr/>
        <p:txBody>
          <a:bodyPr/>
          <a:lstStyle/>
          <a:p>
            <a:r>
              <a:rPr lang="en-US" dirty="0"/>
              <a:t>Employee Attrition Prediction: Logistic regression models can predict the probability of an employee leaving a company based on factors such as job satisfaction, performance ratings, tenure, and salary, enabling proactive retention strategies.</a:t>
            </a:r>
          </a:p>
          <a:p>
            <a:r>
              <a:rPr lang="en-US" dirty="0"/>
              <a:t>Recruitment Analysis: Logistic regression can help optimize recruitment processes by predicting the likelihood of a candidate's success or fit within a particular role based on resume data, interview performance, and skillset.</a:t>
            </a:r>
            <a:endParaRPr lang="en-IN" dirty="0"/>
          </a:p>
        </p:txBody>
      </p:sp>
    </p:spTree>
    <p:extLst>
      <p:ext uri="{BB962C8B-B14F-4D97-AF65-F5344CB8AC3E}">
        <p14:creationId xmlns:p14="http://schemas.microsoft.com/office/powerpoint/2010/main" val="3747779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1D5A2-6DCF-C30F-F107-217ECAD90454}"/>
              </a:ext>
            </a:extLst>
          </p:cNvPr>
          <p:cNvSpPr>
            <a:spLocks noGrp="1"/>
          </p:cNvSpPr>
          <p:nvPr>
            <p:ph type="title"/>
          </p:nvPr>
        </p:nvSpPr>
        <p:spPr/>
        <p:txBody>
          <a:bodyPr/>
          <a:lstStyle/>
          <a:p>
            <a:r>
              <a:rPr lang="en-IN" b="1" i="0" dirty="0">
                <a:solidFill>
                  <a:srgbClr val="0D0D0D"/>
                </a:solidFill>
                <a:effectLst/>
                <a:latin typeface="Söhne"/>
              </a:rPr>
              <a:t>E-commerce</a:t>
            </a:r>
            <a:endParaRPr lang="en-IN" dirty="0"/>
          </a:p>
        </p:txBody>
      </p:sp>
      <p:sp>
        <p:nvSpPr>
          <p:cNvPr id="3" name="Content Placeholder 2">
            <a:extLst>
              <a:ext uri="{FF2B5EF4-FFF2-40B4-BE49-F238E27FC236}">
                <a16:creationId xmlns:a16="http://schemas.microsoft.com/office/drawing/2014/main" id="{74723F8D-C105-4132-A4FE-0E0388F242CD}"/>
              </a:ext>
            </a:extLst>
          </p:cNvPr>
          <p:cNvSpPr>
            <a:spLocks noGrp="1"/>
          </p:cNvSpPr>
          <p:nvPr>
            <p:ph idx="1"/>
          </p:nvPr>
        </p:nvSpPr>
        <p:spPr/>
        <p:txBody>
          <a:bodyPr/>
          <a:lstStyle/>
          <a:p>
            <a:r>
              <a:rPr lang="en-US" dirty="0"/>
              <a:t>Product Recommendation Systems: Logistic regression models can be used to predict the likelihood of a user purchasing a particular product based on browsing history, purchase behavior, and demographic information, powering personalized recommendation engines.</a:t>
            </a:r>
          </a:p>
          <a:p>
            <a:r>
              <a:rPr lang="en-US" dirty="0"/>
              <a:t>Fraud Prevention: Logistic regression can assist in detecting fraudulent activities such as fake reviews, account takeovers, or payment fraud by identifying suspicious patterns in user behavior or transaction data.</a:t>
            </a:r>
            <a:endParaRPr lang="en-IN" dirty="0"/>
          </a:p>
        </p:txBody>
      </p:sp>
    </p:spTree>
    <p:extLst>
      <p:ext uri="{BB962C8B-B14F-4D97-AF65-F5344CB8AC3E}">
        <p14:creationId xmlns:p14="http://schemas.microsoft.com/office/powerpoint/2010/main" val="2129358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1B20C-0F3B-6D71-B680-77CCA2B2DED0}"/>
              </a:ext>
            </a:extLst>
          </p:cNvPr>
          <p:cNvSpPr>
            <a:spLocks noGrp="1"/>
          </p:cNvSpPr>
          <p:nvPr>
            <p:ph type="title"/>
          </p:nvPr>
        </p:nvSpPr>
        <p:spPr/>
        <p:txBody>
          <a:bodyPr/>
          <a:lstStyle/>
          <a:p>
            <a:r>
              <a:rPr lang="en-IN" dirty="0"/>
              <a:t>Manufacturing and Operations</a:t>
            </a:r>
          </a:p>
        </p:txBody>
      </p:sp>
      <p:sp>
        <p:nvSpPr>
          <p:cNvPr id="3" name="Content Placeholder 2">
            <a:extLst>
              <a:ext uri="{FF2B5EF4-FFF2-40B4-BE49-F238E27FC236}">
                <a16:creationId xmlns:a16="http://schemas.microsoft.com/office/drawing/2014/main" id="{BAC22EAB-A6F0-E9F4-34FA-B34172ED4C2A}"/>
              </a:ext>
            </a:extLst>
          </p:cNvPr>
          <p:cNvSpPr>
            <a:spLocks noGrp="1"/>
          </p:cNvSpPr>
          <p:nvPr>
            <p:ph idx="1"/>
          </p:nvPr>
        </p:nvSpPr>
        <p:spPr/>
        <p:txBody>
          <a:bodyPr/>
          <a:lstStyle/>
          <a:p>
            <a:r>
              <a:rPr lang="en-US" dirty="0"/>
              <a:t>Failure Prediction: Logistic regression can be used to forecast the probability of equipment failure or breakdowns in manufacturing machinery based on historical maintenance records, sensor data, and operational parameters. Predictive maintenance strategies can then be implemented to schedule repairs or replacements before failures occur, reducing unplanned downtime and production losses.</a:t>
            </a:r>
            <a:endParaRPr lang="en-IN" dirty="0"/>
          </a:p>
        </p:txBody>
      </p:sp>
    </p:spTree>
    <p:extLst>
      <p:ext uri="{BB962C8B-B14F-4D97-AF65-F5344CB8AC3E}">
        <p14:creationId xmlns:p14="http://schemas.microsoft.com/office/powerpoint/2010/main" val="1119357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7352-7C2B-3D04-569B-37604EAEF2E2}"/>
              </a:ext>
            </a:extLst>
          </p:cNvPr>
          <p:cNvSpPr>
            <a:spLocks noGrp="1"/>
          </p:cNvSpPr>
          <p:nvPr>
            <p:ph type="title"/>
          </p:nvPr>
        </p:nvSpPr>
        <p:spPr/>
        <p:txBody>
          <a:bodyPr/>
          <a:lstStyle/>
          <a:p>
            <a:r>
              <a:rPr lang="en-IN" b="0" i="0" dirty="0">
                <a:solidFill>
                  <a:srgbClr val="0D0D0D"/>
                </a:solidFill>
                <a:effectLst/>
                <a:latin typeface="Söhne"/>
              </a:rPr>
              <a:t>Defence &amp; Cyber Security </a:t>
            </a:r>
            <a:endParaRPr lang="en-IN" dirty="0"/>
          </a:p>
        </p:txBody>
      </p:sp>
      <p:sp>
        <p:nvSpPr>
          <p:cNvPr id="3" name="Content Placeholder 2">
            <a:extLst>
              <a:ext uri="{FF2B5EF4-FFF2-40B4-BE49-F238E27FC236}">
                <a16:creationId xmlns:a16="http://schemas.microsoft.com/office/drawing/2014/main" id="{63D820A3-B3B7-34BF-FF8D-362859599F73}"/>
              </a:ext>
            </a:extLst>
          </p:cNvPr>
          <p:cNvSpPr>
            <a:spLocks noGrp="1"/>
          </p:cNvSpPr>
          <p:nvPr>
            <p:ph idx="1"/>
          </p:nvPr>
        </p:nvSpPr>
        <p:spPr/>
        <p:txBody>
          <a:bodyPr>
            <a:normAutofit fontScale="92500" lnSpcReduction="20000"/>
          </a:bodyPr>
          <a:lstStyle/>
          <a:p>
            <a:r>
              <a:rPr lang="en-IN" dirty="0"/>
              <a:t>Target identification -  Friend or Foe </a:t>
            </a:r>
          </a:p>
          <a:p>
            <a:endParaRPr lang="en-IN" dirty="0"/>
          </a:p>
          <a:p>
            <a:r>
              <a:rPr lang="en-US" b="0" i="0" dirty="0">
                <a:effectLst/>
                <a:latin typeface="Open Sans" panose="020B0606030504020204" pitchFamily="34" charset="0"/>
              </a:rPr>
              <a:t>Defense sector procurement and supply chain relationships</a:t>
            </a:r>
          </a:p>
          <a:p>
            <a:r>
              <a:rPr lang="en-IN" dirty="0">
                <a:hlinkClick r:id="rId2"/>
              </a:rPr>
              <a:t>https://www.emerald.com/insight/content/doi/10.1108/13598549810230886/full/html#idm45914767085072</a:t>
            </a:r>
            <a:endParaRPr lang="en-IN" dirty="0"/>
          </a:p>
          <a:p>
            <a:endParaRPr lang="en-IN" dirty="0"/>
          </a:p>
          <a:p>
            <a:pPr algn="l"/>
            <a:r>
              <a:rPr lang="en-IN" dirty="0"/>
              <a:t>Cyber Security - </a:t>
            </a:r>
            <a:r>
              <a:rPr lang="en-US" b="0" i="0" dirty="0">
                <a:solidFill>
                  <a:srgbClr val="1F1F1F"/>
                </a:solidFill>
                <a:effectLst/>
                <a:latin typeface="ElsevierGulliver"/>
              </a:rPr>
              <a:t>Mutual Information based Logistic Regression for phishing URL detection  - https://www.sciencedirect.com/science/article/pii/S2772918424000109</a:t>
            </a:r>
          </a:p>
          <a:p>
            <a:br>
              <a:rPr lang="en-US" b="0" i="0" dirty="0">
                <a:solidFill>
                  <a:srgbClr val="1F1F1F"/>
                </a:solidFill>
                <a:effectLst/>
                <a:latin typeface="ElsevierSans"/>
              </a:rPr>
            </a:br>
            <a:endParaRPr lang="en-IN" dirty="0"/>
          </a:p>
        </p:txBody>
      </p:sp>
    </p:spTree>
    <p:extLst>
      <p:ext uri="{BB962C8B-B14F-4D97-AF65-F5344CB8AC3E}">
        <p14:creationId xmlns:p14="http://schemas.microsoft.com/office/powerpoint/2010/main" val="3149344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8F31E-EBFC-F69A-908A-7EC1A06B93F4}"/>
              </a:ext>
            </a:extLst>
          </p:cNvPr>
          <p:cNvSpPr>
            <a:spLocks noGrp="1"/>
          </p:cNvSpPr>
          <p:nvPr>
            <p:ph type="title"/>
          </p:nvPr>
        </p:nvSpPr>
        <p:spPr>
          <a:xfrm>
            <a:off x="1026459" y="2103437"/>
            <a:ext cx="10515600" cy="1325563"/>
          </a:xfrm>
        </p:spPr>
        <p:txBody>
          <a:bodyPr/>
          <a:lstStyle/>
          <a:p>
            <a:r>
              <a:rPr lang="en-IN" dirty="0"/>
              <a:t>Others ? </a:t>
            </a:r>
          </a:p>
        </p:txBody>
      </p:sp>
    </p:spTree>
    <p:extLst>
      <p:ext uri="{BB962C8B-B14F-4D97-AF65-F5344CB8AC3E}">
        <p14:creationId xmlns:p14="http://schemas.microsoft.com/office/powerpoint/2010/main" val="172905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B1F18-C9F7-EF8D-DE2C-488020D0B880}"/>
              </a:ext>
            </a:extLst>
          </p:cNvPr>
          <p:cNvSpPr>
            <a:spLocks noGrp="1"/>
          </p:cNvSpPr>
          <p:nvPr>
            <p:ph type="title"/>
          </p:nvPr>
        </p:nvSpPr>
        <p:spPr/>
        <p:txBody>
          <a:bodyPr/>
          <a:lstStyle/>
          <a:p>
            <a:r>
              <a:rPr lang="en-IN" b="1" i="0" dirty="0">
                <a:solidFill>
                  <a:srgbClr val="0D0D0D"/>
                </a:solidFill>
                <a:effectLst/>
                <a:latin typeface="Söhne"/>
              </a:rPr>
              <a:t>Logistic Function</a:t>
            </a:r>
            <a:endParaRPr lang="en-IN" dirty="0"/>
          </a:p>
        </p:txBody>
      </p:sp>
      <p:sp>
        <p:nvSpPr>
          <p:cNvPr id="3" name="Content Placeholder 2">
            <a:extLst>
              <a:ext uri="{FF2B5EF4-FFF2-40B4-BE49-F238E27FC236}">
                <a16:creationId xmlns:a16="http://schemas.microsoft.com/office/drawing/2014/main" id="{53299A53-448C-578E-F437-134134CD7651}"/>
              </a:ext>
            </a:extLst>
          </p:cNvPr>
          <p:cNvSpPr>
            <a:spLocks noGrp="1"/>
          </p:cNvSpPr>
          <p:nvPr>
            <p:ph idx="1"/>
          </p:nvPr>
        </p:nvSpPr>
        <p:spPr/>
        <p:txBody>
          <a:bodyPr/>
          <a:lstStyle/>
          <a:p>
            <a:r>
              <a:rPr lang="en-US" dirty="0"/>
              <a:t>The logistic function, is a mathematical function used in logistic regression to model the relationship between predictor variables and the probability of a binary outcome. It is a sigmoid curve</a:t>
            </a:r>
          </a:p>
          <a:p>
            <a:endParaRPr lang="en-US" dirty="0"/>
          </a:p>
          <a:p>
            <a:pPr marL="0" indent="0">
              <a:buNone/>
            </a:pPr>
            <a:r>
              <a:rPr lang="es-ES" b="0" i="0" dirty="0">
                <a:solidFill>
                  <a:srgbClr val="FC4E07"/>
                </a:solidFill>
                <a:effectLst/>
                <a:latin typeface="Courier New" panose="02070309020205020404" pitchFamily="49" charset="0"/>
              </a:rPr>
              <a:t>   </a:t>
            </a:r>
            <a:r>
              <a:rPr lang="es-ES" b="1" i="0" dirty="0">
                <a:solidFill>
                  <a:srgbClr val="00B050"/>
                </a:solidFill>
                <a:effectLst/>
                <a:latin typeface="Courier New" panose="02070309020205020404" pitchFamily="49" charset="0"/>
              </a:rPr>
              <a:t>p = </a:t>
            </a:r>
            <a:r>
              <a:rPr lang="es-ES" b="1" i="0" dirty="0" err="1">
                <a:solidFill>
                  <a:srgbClr val="00B050"/>
                </a:solidFill>
                <a:effectLst/>
                <a:latin typeface="Courier New" panose="02070309020205020404" pitchFamily="49" charset="0"/>
              </a:rPr>
              <a:t>exp</a:t>
            </a:r>
            <a:r>
              <a:rPr lang="es-ES" b="1" i="0" dirty="0">
                <a:solidFill>
                  <a:srgbClr val="00B050"/>
                </a:solidFill>
                <a:effectLst/>
                <a:latin typeface="Courier New" panose="02070309020205020404" pitchFamily="49" charset="0"/>
              </a:rPr>
              <a:t>(y) / [1 + </a:t>
            </a:r>
            <a:r>
              <a:rPr lang="es-ES" b="1" i="0" dirty="0" err="1">
                <a:solidFill>
                  <a:srgbClr val="00B050"/>
                </a:solidFill>
                <a:effectLst/>
                <a:latin typeface="Courier New" panose="02070309020205020404" pitchFamily="49" charset="0"/>
              </a:rPr>
              <a:t>exp</a:t>
            </a:r>
            <a:r>
              <a:rPr lang="es-ES" b="1" i="0" dirty="0">
                <a:solidFill>
                  <a:srgbClr val="00B050"/>
                </a:solidFill>
                <a:effectLst/>
                <a:latin typeface="Courier New" panose="02070309020205020404" pitchFamily="49" charset="0"/>
              </a:rPr>
              <a:t>(y)]</a:t>
            </a:r>
          </a:p>
          <a:p>
            <a:pPr marL="0" indent="0">
              <a:buNone/>
            </a:pPr>
            <a:r>
              <a:rPr lang="es-ES" b="1" dirty="0">
                <a:latin typeface="Courier New" panose="02070309020205020404" pitchFamily="49" charset="0"/>
              </a:rPr>
              <a:t>OR</a:t>
            </a:r>
          </a:p>
          <a:p>
            <a:pPr marL="0" indent="0">
              <a:buNone/>
            </a:pPr>
            <a:r>
              <a:rPr lang="es-ES" b="1" i="0" dirty="0">
                <a:solidFill>
                  <a:srgbClr val="00B050"/>
                </a:solidFill>
                <a:effectLst/>
                <a:latin typeface="Courier New" panose="02070309020205020404" pitchFamily="49" charset="0"/>
              </a:rPr>
              <a:t>    p = 1/[1 + </a:t>
            </a:r>
            <a:r>
              <a:rPr lang="es-ES" b="1" i="0" dirty="0" err="1">
                <a:solidFill>
                  <a:srgbClr val="00B050"/>
                </a:solidFill>
                <a:effectLst/>
                <a:latin typeface="Courier New" panose="02070309020205020404" pitchFamily="49" charset="0"/>
              </a:rPr>
              <a:t>exp</a:t>
            </a:r>
            <a:r>
              <a:rPr lang="es-ES" b="1" i="0" dirty="0">
                <a:solidFill>
                  <a:srgbClr val="00B050"/>
                </a:solidFill>
                <a:effectLst/>
                <a:latin typeface="Courier New" panose="02070309020205020404" pitchFamily="49" charset="0"/>
              </a:rPr>
              <a:t>(-y)]</a:t>
            </a:r>
          </a:p>
          <a:p>
            <a:pPr marL="0" indent="0">
              <a:buNone/>
            </a:pPr>
            <a:endParaRPr lang="es-ES" dirty="0">
              <a:solidFill>
                <a:srgbClr val="FC4E07"/>
              </a:solidFill>
              <a:latin typeface="Courier New" panose="02070309020205020404" pitchFamily="49" charset="0"/>
            </a:endParaRPr>
          </a:p>
          <a:p>
            <a:pPr marL="0" indent="0">
              <a:buNone/>
            </a:pPr>
            <a:endParaRPr lang="en-US" dirty="0"/>
          </a:p>
          <a:p>
            <a:endParaRPr lang="en-IN" dirty="0"/>
          </a:p>
          <a:p>
            <a:pPr marL="0" indent="0">
              <a:buNone/>
            </a:pPr>
            <a:endParaRPr lang="en-IN" dirty="0"/>
          </a:p>
        </p:txBody>
      </p:sp>
    </p:spTree>
    <p:extLst>
      <p:ext uri="{BB962C8B-B14F-4D97-AF65-F5344CB8AC3E}">
        <p14:creationId xmlns:p14="http://schemas.microsoft.com/office/powerpoint/2010/main" val="2833560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7E8EA-CE26-3AFE-6BD3-FB88490B4E1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8ADF6EF-7D16-066E-D8E7-1AEE4467FF72}"/>
              </a:ext>
            </a:extLst>
          </p:cNvPr>
          <p:cNvSpPr>
            <a:spLocks noGrp="1"/>
          </p:cNvSpPr>
          <p:nvPr>
            <p:ph idx="1"/>
          </p:nvPr>
        </p:nvSpPr>
        <p:spPr/>
        <p:txBody>
          <a:bodyPr/>
          <a:lstStyle/>
          <a:p>
            <a:r>
              <a:rPr lang="en-US" dirty="0"/>
              <a:t>y = b0 + b1*x,</a:t>
            </a:r>
          </a:p>
          <a:p>
            <a:r>
              <a:rPr lang="en-US" dirty="0"/>
              <a:t>exp() is the exponential, is the base of the natural logarithm (approximately equal to 2.71828)</a:t>
            </a:r>
          </a:p>
          <a:p>
            <a:r>
              <a:rPr lang="en-US" dirty="0"/>
              <a:t>p is the probability of event to occur (1) given x. Mathematically, this is written as p(event=1|x) and abbreviated as p(x),</a:t>
            </a:r>
          </a:p>
          <a:p>
            <a:r>
              <a:rPr lang="en-US" dirty="0"/>
              <a:t> so</a:t>
            </a:r>
          </a:p>
          <a:p>
            <a:r>
              <a:rPr lang="en-US" dirty="0"/>
              <a:t>P(x) = 1/[1 + exp(-(b0 + b1*x))]`</a:t>
            </a:r>
            <a:endParaRPr lang="en-IN" dirty="0"/>
          </a:p>
        </p:txBody>
      </p:sp>
    </p:spTree>
    <p:extLst>
      <p:ext uri="{BB962C8B-B14F-4D97-AF65-F5344CB8AC3E}">
        <p14:creationId xmlns:p14="http://schemas.microsoft.com/office/powerpoint/2010/main" val="7533072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1029</TotalTime>
  <Words>929</Words>
  <Application>Microsoft Office PowerPoint</Application>
  <PresentationFormat>Widescreen</PresentationFormat>
  <Paragraphs>68</Paragraphs>
  <Slides>16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Aptos</vt:lpstr>
      <vt:lpstr>Aptos Display</vt:lpstr>
      <vt:lpstr>Arial</vt:lpstr>
      <vt:lpstr>Courier New</vt:lpstr>
      <vt:lpstr>ElsevierGulliver</vt:lpstr>
      <vt:lpstr>ElsevierSans</vt:lpstr>
      <vt:lpstr>Open Sans</vt:lpstr>
      <vt:lpstr>Söhne</vt:lpstr>
      <vt:lpstr>Symbol</vt:lpstr>
      <vt:lpstr>Office Theme</vt:lpstr>
      <vt:lpstr>Logistic Regression</vt:lpstr>
      <vt:lpstr>Odds</vt:lpstr>
      <vt:lpstr>Odds example</vt:lpstr>
      <vt:lpstr>Logistic regression</vt:lpstr>
      <vt:lpstr>PowerPoint Presentation</vt:lpstr>
      <vt:lpstr>Key Differences from Linear Regression:  </vt:lpstr>
      <vt:lpstr>Marketing: </vt:lpstr>
      <vt:lpstr>Finance:</vt:lpstr>
      <vt:lpstr>Healthcare:</vt:lpstr>
      <vt:lpstr>Human Resources:  </vt:lpstr>
      <vt:lpstr>E-commerce</vt:lpstr>
      <vt:lpstr>Manufacturing and Operations</vt:lpstr>
      <vt:lpstr>Defence &amp; Cyber Security </vt:lpstr>
      <vt:lpstr>Others ? </vt:lpstr>
      <vt:lpstr>Logistic Function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10</cp:revision>
  <dcterms:created xsi:type="dcterms:W3CDTF">2024-03-10T05:49:47Z</dcterms:created>
  <dcterms:modified xsi:type="dcterms:W3CDTF">2024-04-29T16:31:03Z</dcterms:modified>
</cp:coreProperties>
</file>