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57"/>
  </p:notesMasterIdLst>
  <p:sldIdLst>
    <p:sldId id="263" r:id="rId2"/>
    <p:sldId id="391" r:id="rId3"/>
    <p:sldId id="375" r:id="rId4"/>
    <p:sldId id="416" r:id="rId5"/>
    <p:sldId id="417" r:id="rId6"/>
    <p:sldId id="418" r:id="rId7"/>
    <p:sldId id="419" r:id="rId8"/>
    <p:sldId id="420" r:id="rId9"/>
    <p:sldId id="441" r:id="rId10"/>
    <p:sldId id="421" r:id="rId11"/>
    <p:sldId id="376" r:id="rId12"/>
    <p:sldId id="382" r:id="rId13"/>
    <p:sldId id="446" r:id="rId14"/>
    <p:sldId id="383" r:id="rId15"/>
    <p:sldId id="394" r:id="rId16"/>
    <p:sldId id="443" r:id="rId17"/>
    <p:sldId id="444" r:id="rId18"/>
    <p:sldId id="395" r:id="rId19"/>
    <p:sldId id="396" r:id="rId20"/>
    <p:sldId id="397" r:id="rId21"/>
    <p:sldId id="398" r:id="rId22"/>
    <p:sldId id="399" r:id="rId23"/>
    <p:sldId id="445" r:id="rId24"/>
    <p:sldId id="384" r:id="rId25"/>
    <p:sldId id="400" r:id="rId26"/>
    <p:sldId id="412" r:id="rId27"/>
    <p:sldId id="413" r:id="rId28"/>
    <p:sldId id="402" r:id="rId29"/>
    <p:sldId id="414" r:id="rId30"/>
    <p:sldId id="404" r:id="rId31"/>
    <p:sldId id="405" r:id="rId32"/>
    <p:sldId id="407" r:id="rId33"/>
    <p:sldId id="447" r:id="rId34"/>
    <p:sldId id="385" r:id="rId35"/>
    <p:sldId id="408" r:id="rId36"/>
    <p:sldId id="423" r:id="rId37"/>
    <p:sldId id="409" r:id="rId38"/>
    <p:sldId id="424" r:id="rId39"/>
    <p:sldId id="425" r:id="rId40"/>
    <p:sldId id="428" r:id="rId41"/>
    <p:sldId id="429" r:id="rId42"/>
    <p:sldId id="430" r:id="rId43"/>
    <p:sldId id="431" r:id="rId44"/>
    <p:sldId id="432" r:id="rId45"/>
    <p:sldId id="410" r:id="rId46"/>
    <p:sldId id="434" r:id="rId47"/>
    <p:sldId id="436" r:id="rId48"/>
    <p:sldId id="435" r:id="rId49"/>
    <p:sldId id="437" r:id="rId50"/>
    <p:sldId id="438" r:id="rId51"/>
    <p:sldId id="439" r:id="rId52"/>
    <p:sldId id="411" r:id="rId53"/>
    <p:sldId id="386" r:id="rId54"/>
    <p:sldId id="387" r:id="rId55"/>
    <p:sldId id="333" r:id="rId5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46" autoAdjust="0"/>
    <p:restoredTop sz="94660"/>
  </p:normalViewPr>
  <p:slideViewPr>
    <p:cSldViewPr snapToGrid="0">
      <p:cViewPr varScale="1">
        <p:scale>
          <a:sx n="86" d="100"/>
          <a:sy n="86" d="100"/>
        </p:scale>
        <p:origin x="520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12pe\OneDrive\eMDP%20Schedules\LOM%204\Session_DMAIC\Parato%20Char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IN" dirty="0" smtClean="0">
                <a:solidFill>
                  <a:srgbClr val="FF0000"/>
                </a:solidFill>
              </a:rPr>
              <a:t>Pareto Chart</a:t>
            </a:r>
            <a:endParaRPr lang="en-IN" dirty="0">
              <a:solidFill>
                <a:srgbClr val="FF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Frequency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Sheet1!$A$2:$A$11</c:f>
              <c:numCache>
                <c:formatCode>General</c:formatCode>
                <c:ptCount val="10"/>
                <c:pt idx="0">
                  <c:v>107</c:v>
                </c:pt>
                <c:pt idx="1">
                  <c:v>101</c:v>
                </c:pt>
                <c:pt idx="2">
                  <c:v>109</c:v>
                </c:pt>
                <c:pt idx="3">
                  <c:v>105</c:v>
                </c:pt>
                <c:pt idx="4">
                  <c:v>102</c:v>
                </c:pt>
                <c:pt idx="5">
                  <c:v>106</c:v>
                </c:pt>
                <c:pt idx="6">
                  <c:v>104</c:v>
                </c:pt>
                <c:pt idx="7">
                  <c:v>110</c:v>
                </c:pt>
                <c:pt idx="8">
                  <c:v>103</c:v>
                </c:pt>
                <c:pt idx="9">
                  <c:v>108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3600</c:v>
                </c:pt>
                <c:pt idx="1">
                  <c:v>2400</c:v>
                </c:pt>
                <c:pt idx="2">
                  <c:v>450</c:v>
                </c:pt>
                <c:pt idx="3">
                  <c:v>336</c:v>
                </c:pt>
                <c:pt idx="4">
                  <c:v>220</c:v>
                </c:pt>
                <c:pt idx="5">
                  <c:v>192</c:v>
                </c:pt>
                <c:pt idx="6">
                  <c:v>64</c:v>
                </c:pt>
                <c:pt idx="7">
                  <c:v>60</c:v>
                </c:pt>
                <c:pt idx="8">
                  <c:v>45</c:v>
                </c:pt>
                <c:pt idx="9">
                  <c:v>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9"/>
        <c:overlap val="-27"/>
        <c:axId val="346385648"/>
        <c:axId val="345872632"/>
      </c:barChart>
      <c:lineChart>
        <c:grouping val="stacked"/>
        <c:varyColors val="0"/>
        <c:ser>
          <c:idx val="2"/>
          <c:order val="1"/>
          <c:tx>
            <c:strRef>
              <c:f>Sheet1!$D$1</c:f>
              <c:strCache>
                <c:ptCount val="1"/>
                <c:pt idx="0">
                  <c:v>Cumulative % of total</c:v>
                </c:pt>
              </c:strCache>
            </c:strRef>
          </c:tx>
          <c:spPr>
            <a:ln w="3810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3"/>
              </a:solidFill>
              <a:ln>
                <a:noFill/>
              </a:ln>
              <a:effectLst/>
            </c:spPr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107</c:v>
                </c:pt>
                <c:pt idx="1">
                  <c:v>101</c:v>
                </c:pt>
                <c:pt idx="2">
                  <c:v>109</c:v>
                </c:pt>
                <c:pt idx="3">
                  <c:v>105</c:v>
                </c:pt>
                <c:pt idx="4">
                  <c:v>102</c:v>
                </c:pt>
                <c:pt idx="5">
                  <c:v>106</c:v>
                </c:pt>
                <c:pt idx="6">
                  <c:v>104</c:v>
                </c:pt>
                <c:pt idx="7">
                  <c:v>110</c:v>
                </c:pt>
                <c:pt idx="8">
                  <c:v>103</c:v>
                </c:pt>
                <c:pt idx="9">
                  <c:v>108</c:v>
                </c:pt>
              </c:numCache>
            </c:numRef>
          </c:cat>
          <c:val>
            <c:numRef>
              <c:f>Sheet1!$D$2:$D$11</c:f>
              <c:numCache>
                <c:formatCode>0.00%</c:formatCode>
                <c:ptCount val="10"/>
                <c:pt idx="0">
                  <c:v>0.48799999999999999</c:v>
                </c:pt>
                <c:pt idx="1">
                  <c:v>0.81299999999999994</c:v>
                </c:pt>
                <c:pt idx="2">
                  <c:v>0.874</c:v>
                </c:pt>
                <c:pt idx="3">
                  <c:v>0.92</c:v>
                </c:pt>
                <c:pt idx="4">
                  <c:v>0.94899999999999995</c:v>
                </c:pt>
                <c:pt idx="5">
                  <c:v>0.97499999999999998</c:v>
                </c:pt>
                <c:pt idx="6">
                  <c:v>0.98399999999999999</c:v>
                </c:pt>
                <c:pt idx="7">
                  <c:v>0.99199999999999999</c:v>
                </c:pt>
                <c:pt idx="8">
                  <c:v>0.998</c:v>
                </c:pt>
                <c:pt idx="9">
                  <c:v>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46664480"/>
        <c:axId val="346374800"/>
      </c:lineChart>
      <c:catAx>
        <c:axId val="3463856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872632"/>
        <c:crosses val="autoZero"/>
        <c:auto val="1"/>
        <c:lblAlgn val="ctr"/>
        <c:lblOffset val="100"/>
        <c:noMultiLvlLbl val="0"/>
      </c:catAx>
      <c:valAx>
        <c:axId val="345872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385648"/>
        <c:crosses val="autoZero"/>
        <c:crossBetween val="between"/>
      </c:valAx>
      <c:valAx>
        <c:axId val="346374800"/>
        <c:scaling>
          <c:orientation val="minMax"/>
        </c:scaling>
        <c:delete val="0"/>
        <c:axPos val="r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664480"/>
        <c:crosses val="max"/>
        <c:crossBetween val="between"/>
      </c:valAx>
      <c:catAx>
        <c:axId val="34666448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4637480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3132388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669751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xmlns="" id="{A7CD13B4-F707-3649-8595-FA5838EE87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DD179C9-F489-4DCC-A2E9-EE27D6E16AD2}" type="slidenum">
              <a:rPr lang="en-AU" altLang="en-US" sz="1200" smtClean="0">
                <a:latin typeface="Times" panose="02020603050405020304" pitchFamily="18" charset="0"/>
              </a:rPr>
              <a:pPr/>
              <a:t>8</a:t>
            </a:fld>
            <a:endParaRPr lang="en-AU" altLang="en-US" sz="1200">
              <a:latin typeface="Times" panose="02020603050405020304" pitchFamily="18" charset="0"/>
            </a:endParaRPr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xmlns="" id="{AA446B7E-4870-326C-51B0-1C78A2CCA8D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xmlns="" id="{15F474DF-1FB2-53DB-DEA6-02E5CF129D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180927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>
            <a:extLst>
              <a:ext uri="{FF2B5EF4-FFF2-40B4-BE49-F238E27FC236}">
                <a16:creationId xmlns:a16="http://schemas.microsoft.com/office/drawing/2014/main" xmlns="" id="{E0F0DB9E-E259-DBC0-BDDE-E07A77EC41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7E97CEB-40DC-47D9-BC0B-2B734C1F55FE}" type="slidenum">
              <a:rPr lang="en-AU" altLang="en-US" sz="1200" smtClean="0">
                <a:latin typeface="Times" panose="02020603050405020304" pitchFamily="18" charset="0"/>
              </a:rPr>
              <a:pPr/>
              <a:t>10</a:t>
            </a:fld>
            <a:endParaRPr lang="en-AU" altLang="en-US" sz="1200">
              <a:latin typeface="Times" panose="02020603050405020304" pitchFamily="18" charset="0"/>
            </a:endParaRPr>
          </a:p>
        </p:txBody>
      </p:sp>
      <p:sp>
        <p:nvSpPr>
          <p:cNvPr id="80899" name="Rectangle 2">
            <a:extLst>
              <a:ext uri="{FF2B5EF4-FFF2-40B4-BE49-F238E27FC236}">
                <a16:creationId xmlns:a16="http://schemas.microsoft.com/office/drawing/2014/main" xmlns="" id="{CBD5099D-D31A-20BE-8D4E-2A877F8634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80900" name="Rectangle 3">
            <a:extLst>
              <a:ext uri="{FF2B5EF4-FFF2-40B4-BE49-F238E27FC236}">
                <a16:creationId xmlns:a16="http://schemas.microsoft.com/office/drawing/2014/main" xmlns="" id="{36D12D43-1D6A-77E5-4305-8CB1868D9E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6154015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59AAB348-409C-4B5E-A246-DD4F76842A69}" type="slidenum">
              <a:rPr lang="en-US" altLang="en-US" sz="1200"/>
              <a:pPr/>
              <a:t>36</a:t>
            </a:fld>
            <a:endParaRPr lang="en-US" altLang="en-US" sz="120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6000" cy="3429000"/>
          </a:xfrm>
          <a:solidFill>
            <a:srgbClr val="FFFFFF"/>
          </a:solidFill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9913" tIns="44956" rIns="89913" bIns="44956"/>
          <a:lstStyle/>
          <a:p>
            <a:pPr eaLnBrk="1" hangingPunct="1"/>
            <a:endParaRPr lang="en-US" altLang="en-US" dirty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6778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3ECE859A-3BB0-4E95-A6D8-3DC511644D38}" type="slidenum">
              <a:rPr lang="en-US" altLang="en-US" sz="1200"/>
              <a:pPr/>
              <a:t>38</a:t>
            </a:fld>
            <a:endParaRPr lang="en-US" altLang="en-US" sz="120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6000" cy="3429000"/>
          </a:xfrm>
          <a:solidFill>
            <a:srgbClr val="FFFFFF"/>
          </a:solidFill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9913" tIns="44956" rIns="89913" bIns="44956"/>
          <a:lstStyle/>
          <a:p>
            <a:pPr eaLnBrk="1" hangingPunct="1"/>
            <a:r>
              <a:rPr lang="en-US" altLang="en-US">
                <a:latin typeface="Times" panose="02020603050405020304" pitchFamily="18" charset="0"/>
              </a:rPr>
              <a:t>This is the economic concept that Juran applied to quality problems.  The meaning behind that 80/20 rule is that there are </a:t>
            </a:r>
            <a:r>
              <a:rPr lang="en-US" altLang="en-US" i="1">
                <a:latin typeface="Times" panose="02020603050405020304" pitchFamily="18" charset="0"/>
              </a:rPr>
              <a:t>vital few </a:t>
            </a:r>
            <a:r>
              <a:rPr lang="en-US" altLang="en-US">
                <a:latin typeface="Times" panose="02020603050405020304" pitchFamily="18" charset="0"/>
              </a:rPr>
              <a:t>causes that create the problems.</a:t>
            </a:r>
            <a:endParaRPr lang="en-US" altLang="en-US" i="1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8326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3781C947-8F87-43F9-A463-F489BE69741C}" type="slidenum">
              <a:rPr lang="en-US" altLang="en-US" sz="1200"/>
              <a:pPr/>
              <a:t>39</a:t>
            </a:fld>
            <a:endParaRPr lang="en-US" altLang="en-US" sz="12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6000" cy="3429000"/>
          </a:xfrm>
          <a:solidFill>
            <a:srgbClr val="FFFFFF"/>
          </a:solidFill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9913" tIns="44956" rIns="89913" bIns="44956"/>
          <a:lstStyle/>
          <a:p>
            <a:pPr eaLnBrk="1" hangingPunct="1"/>
            <a:r>
              <a:rPr lang="en-US" altLang="en-US">
                <a:latin typeface="Times" panose="02020603050405020304" pitchFamily="18" charset="0"/>
              </a:rPr>
              <a:t>Concentrating on reducing defects A, B and C since they make up 75% of all defects.  Or focus on eliminating defect E, if defect E causes 40% of monetary loss.</a:t>
            </a:r>
          </a:p>
        </p:txBody>
      </p:sp>
    </p:spTree>
    <p:extLst>
      <p:ext uri="{BB962C8B-B14F-4D97-AF65-F5344CB8AC3E}">
        <p14:creationId xmlns:p14="http://schemas.microsoft.com/office/powerpoint/2010/main" val="40388281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67587" name="Rectangle 3"/>
          <p:cNvSpPr>
            <a:spLocks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412" tIns="0" rIns="19412" bIns="0" anchor="b"/>
          <a:lstStyle>
            <a:lvl1pPr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r>
              <a:rPr lang="en-US" altLang="en-US" sz="1000" i="1">
                <a:latin typeface="Times New Roman" panose="02020603050405020304" pitchFamily="18" charset="0"/>
              </a:rPr>
              <a:t>28</a:t>
            </a:r>
          </a:p>
        </p:txBody>
      </p:sp>
      <p:sp>
        <p:nvSpPr>
          <p:cNvPr id="67588" name="Rectangle 4"/>
          <p:cNvSpPr>
            <a:spLocks noChangeArrowheads="1"/>
          </p:cNvSpPr>
          <p:nvPr/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67589" name="Rectangle 5"/>
          <p:cNvSpPr>
            <a:spLocks noChangeArrowheads="1"/>
          </p:cNvSpPr>
          <p:nvPr/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67591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 cap="flat"/>
        </p:spPr>
      </p:sp>
    </p:spTree>
    <p:extLst>
      <p:ext uri="{BB962C8B-B14F-4D97-AF65-F5344CB8AC3E}">
        <p14:creationId xmlns:p14="http://schemas.microsoft.com/office/powerpoint/2010/main" val="3592056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1910" y="1885950"/>
            <a:ext cx="6686549" cy="1697086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1910" y="3583035"/>
            <a:ext cx="6686549" cy="844712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3242858"/>
            <a:ext cx="1308489" cy="583942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397155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05497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694" y="468082"/>
            <a:ext cx="6683765" cy="96066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1909" y="1600200"/>
            <a:ext cx="6686550" cy="283321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02980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1544063"/>
            <a:ext cx="6686549" cy="1101600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2647597"/>
            <a:ext cx="6686549" cy="6453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2433105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842858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1909" y="1600200"/>
            <a:ext cx="3235398" cy="28332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3060" y="1594666"/>
            <a:ext cx="3235398" cy="28332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590837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07662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530" y="1479527"/>
            <a:ext cx="299454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1909" y="1911725"/>
            <a:ext cx="3257170" cy="251554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29972" y="1477106"/>
            <a:ext cx="2999251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5218" y="1909304"/>
            <a:ext cx="3254006" cy="251554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590837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42322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41942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63220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334566"/>
            <a:ext cx="2628899" cy="732234"/>
          </a:xfrm>
        </p:spPr>
        <p:txBody>
          <a:bodyPr anchor="b"/>
          <a:lstStyle>
            <a:lvl1pPr algn="l">
              <a:defRPr sz="15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259" y="334567"/>
            <a:ext cx="3886200" cy="4061222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1198960"/>
            <a:ext cx="2628899" cy="319682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247396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3600450"/>
            <a:ext cx="668655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1909" y="476224"/>
            <a:ext cx="6686550" cy="2891228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4025504"/>
            <a:ext cx="6686550" cy="370284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12112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57200"/>
            <a:ext cx="6686549" cy="233778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3265535"/>
            <a:ext cx="6686549" cy="1166898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2433105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74775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462" y="457200"/>
            <a:ext cx="6295445" cy="21717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56259" y="2628900"/>
            <a:ext cx="5652416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3265535"/>
            <a:ext cx="6686549" cy="1166898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2433105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  <p:sp>
        <p:nvSpPr>
          <p:cNvPr id="14" name="TextBox 13"/>
          <p:cNvSpPr txBox="1"/>
          <p:nvPr/>
        </p:nvSpPr>
        <p:spPr>
          <a:xfrm>
            <a:off x="1850739" y="48600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6139" y="217898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371894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1828800"/>
            <a:ext cx="6686550" cy="2043634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0"/>
            <a:ext cx="6686550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46394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137462" y="457200"/>
            <a:ext cx="6295445" cy="21717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3257550"/>
            <a:ext cx="6686550" cy="62865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0"/>
            <a:ext cx="6686550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  <p:sp>
        <p:nvSpPr>
          <p:cNvPr id="17" name="TextBox 16"/>
          <p:cNvSpPr txBox="1"/>
          <p:nvPr/>
        </p:nvSpPr>
        <p:spPr>
          <a:xfrm>
            <a:off x="1850739" y="48600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6139" y="217898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582191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70555"/>
            <a:ext cx="6686549" cy="2160015"/>
          </a:xfrm>
        </p:spPr>
        <p:txBody>
          <a:bodyPr anchor="ctr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3257550"/>
            <a:ext cx="6686550" cy="62865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0"/>
            <a:ext cx="6686550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337489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22883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1109" y="470554"/>
            <a:ext cx="1655701" cy="3962863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1909" y="470554"/>
            <a:ext cx="4857750" cy="39628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6258077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485900"/>
            <a:ext cx="7772400" cy="1485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086100"/>
            <a:ext cx="7772400" cy="1485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895077-417F-407B-AC5D-017037203A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0085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171450"/>
            <a:ext cx="2138637" cy="4978971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0416" y="-589"/>
            <a:ext cx="1767506" cy="514052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4694" y="468082"/>
            <a:ext cx="6683765" cy="9606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09" y="1600200"/>
            <a:ext cx="6686550" cy="2914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398860" y="590837"/>
            <a:ext cx="58482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rgbClr val="FEFFFF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82925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9" r:id="rId17"/>
  </p:sldLayoutIdLst>
  <p:hf hdr="0" ftr="0" dt="0"/>
  <p:txStyles>
    <p:titleStyle>
      <a:lvl1pPr algn="l" defTabSz="342900" rtl="0" eaLnBrk="1" latinLnBrk="0" hangingPunct="1">
        <a:spcBef>
          <a:spcPct val="0"/>
        </a:spcBef>
        <a:buNone/>
        <a:defRPr sz="3200" kern="1200">
          <a:solidFill>
            <a:schemeClr val="tx1">
              <a:lumMod val="85000"/>
              <a:lumOff val="15000"/>
            </a:schemeClr>
          </a:solidFill>
          <a:latin typeface="Times New Roman" pitchFamily="18" charset="0"/>
          <a:ea typeface="+mj-ea"/>
          <a:cs typeface="Times New Roman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Times New Roman" pitchFamily="18" charset="0"/>
          <a:ea typeface="+mn-ea"/>
          <a:cs typeface="Times New Roman" pitchFamily="18" charset="0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Times New Roman" pitchFamily="18" charset="0"/>
          <a:ea typeface="+mn-ea"/>
          <a:cs typeface="Times New Roman" pitchFamily="18" charset="0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Times New Roman" pitchFamily="18" charset="0"/>
          <a:ea typeface="+mn-ea"/>
          <a:cs typeface="Times New Roman" pitchFamily="18" charset="0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Times New Roman" pitchFamily="18" charset="0"/>
          <a:ea typeface="+mn-ea"/>
          <a:cs typeface="Times New Roman" pitchFamily="18" charset="0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Times New Roman" pitchFamily="18" charset="0"/>
          <a:ea typeface="+mn-ea"/>
          <a:cs typeface="Times New Roman" pitchFamily="18" charset="0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1.png"/><Relationship Id="rId4" Type="http://schemas.openxmlformats.org/officeDocument/2006/relationships/oleObject" Target="../embeddings/oleObject1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2.png"/><Relationship Id="rId4" Type="http://schemas.openxmlformats.org/officeDocument/2006/relationships/oleObject" Target="../embeddings/oleObject2.bin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6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5.emf"/><Relationship Id="rId4" Type="http://schemas.openxmlformats.org/officeDocument/2006/relationships/oleObject" Target="../embeddings/oleObject3.bin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4643" y="578078"/>
            <a:ext cx="7678475" cy="932878"/>
          </a:xfrm>
        </p:spPr>
        <p:txBody>
          <a:bodyPr>
            <a:normAutofit fontScale="90000"/>
          </a:bodyPr>
          <a:lstStyle/>
          <a:p>
            <a:r>
              <a:rPr lang="en-US" dirty="0"/>
              <a:t>Six Sigma and its implementation steps 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8143" y="3644911"/>
            <a:ext cx="5263286" cy="1373976"/>
          </a:xfrm>
        </p:spPr>
        <p:txBody>
          <a:bodyPr>
            <a:normAutofit/>
          </a:bodyPr>
          <a:lstStyle/>
          <a:p>
            <a:r>
              <a:rPr lang="en-US" altLang="en-US" sz="1600" dirty="0" smtClean="0">
                <a:latin typeface="Times New Roman" pitchFamily="18" charset="0"/>
                <a:cs typeface="Times New Roman" pitchFamily="18" charset="0"/>
              </a:rPr>
              <a:t>Peeyush Pandey</a:t>
            </a:r>
          </a:p>
          <a:p>
            <a:r>
              <a:rPr lang="en-US" altLang="en-US" sz="1600" dirty="0" smtClean="0">
                <a:latin typeface="Times New Roman" pitchFamily="18" charset="0"/>
                <a:cs typeface="Times New Roman" pitchFamily="18" charset="0"/>
              </a:rPr>
              <a:t>Assistant Professor </a:t>
            </a:r>
          </a:p>
          <a:p>
            <a:r>
              <a:rPr lang="en-US" altLang="en-US" sz="1600" dirty="0" smtClean="0">
                <a:latin typeface="Times New Roman" pitchFamily="18" charset="0"/>
                <a:cs typeface="Times New Roman" pitchFamily="18" charset="0"/>
              </a:rPr>
              <a:t>IIM </a:t>
            </a:r>
            <a:r>
              <a:rPr lang="en-US" altLang="en-US" sz="1600" dirty="0" err="1" smtClean="0">
                <a:latin typeface="Times New Roman" pitchFamily="18" charset="0"/>
                <a:cs typeface="Times New Roman" pitchFamily="18" charset="0"/>
              </a:rPr>
              <a:t>Rohtak</a:t>
            </a:r>
            <a:r>
              <a:rPr lang="en-US" alt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>
                <a:latin typeface="Garamond" panose="02020404030301010803" pitchFamily="18" charset="0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 lang="en">
              <a:latin typeface="Garamond" panose="02020404030301010803" pitchFamily="18" charset="0"/>
            </a:endParaRPr>
          </a:p>
        </p:txBody>
      </p:sp>
      <p:pic>
        <p:nvPicPr>
          <p:cNvPr id="5" name="Content Placeholder 3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99305" y="1979530"/>
            <a:ext cx="1308960" cy="1196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7484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4829" y="63890"/>
            <a:ext cx="6683765" cy="960668"/>
          </a:xfrm>
        </p:spPr>
        <p:txBody>
          <a:bodyPr/>
          <a:lstStyle/>
          <a:p>
            <a:r>
              <a:rPr lang="en-US" dirty="0" smtClean="0"/>
              <a:t>Six Sigma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9785" y="864681"/>
            <a:ext cx="7290010" cy="372054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Six Sigma originated at </a:t>
            </a:r>
            <a:r>
              <a:rPr lang="en-US" dirty="0">
                <a:solidFill>
                  <a:srgbClr val="FF0000"/>
                </a:solidFill>
              </a:rPr>
              <a:t>Motorola in the early </a:t>
            </a:r>
            <a:r>
              <a:rPr lang="en-US" dirty="0" smtClean="0">
                <a:solidFill>
                  <a:srgbClr val="FF0000"/>
                </a:solidFill>
              </a:rPr>
              <a:t>1980s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The </a:t>
            </a:r>
            <a:r>
              <a:rPr lang="en-US" dirty="0"/>
              <a:t>word </a:t>
            </a:r>
            <a:r>
              <a:rPr lang="en-US" i="1" dirty="0"/>
              <a:t>Sigma </a:t>
            </a:r>
            <a:r>
              <a:rPr lang="en-US" dirty="0"/>
              <a:t>is a statistical term that measures how far a given process deviates from perfection. 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Six </a:t>
            </a:r>
            <a:r>
              <a:rPr lang="en-US" dirty="0"/>
              <a:t>Sigma is a data driven methodology, and requires accurate data collection for the processes being analyzed. 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It is </a:t>
            </a:r>
            <a:r>
              <a:rPr lang="en-US" dirty="0"/>
              <a:t>a </a:t>
            </a:r>
            <a:r>
              <a:rPr lang="en-US" dirty="0" smtClean="0"/>
              <a:t>multi-dimensional approach </a:t>
            </a:r>
            <a:r>
              <a:rPr lang="en-US" dirty="0"/>
              <a:t>for: 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n-IN" dirty="0" smtClean="0"/>
              <a:t>Improving </a:t>
            </a:r>
            <a:r>
              <a:rPr lang="en-IN" dirty="0"/>
              <a:t>Processes 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n-IN" dirty="0" smtClean="0"/>
              <a:t>Lowering </a:t>
            </a:r>
            <a:r>
              <a:rPr lang="en-IN" dirty="0"/>
              <a:t>Defects 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n-IN" dirty="0" smtClean="0"/>
              <a:t>Reducing </a:t>
            </a:r>
            <a:r>
              <a:rPr lang="en-IN" dirty="0"/>
              <a:t>process variability 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n-IN" dirty="0" smtClean="0"/>
              <a:t>Reducing </a:t>
            </a:r>
            <a:r>
              <a:rPr lang="en-IN" dirty="0"/>
              <a:t>costs 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n-IN" dirty="0" smtClean="0"/>
              <a:t>Increasing </a:t>
            </a:r>
            <a:r>
              <a:rPr lang="en-IN" dirty="0"/>
              <a:t>customer satisfaction 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n-IN" dirty="0" smtClean="0"/>
              <a:t>Increased </a:t>
            </a:r>
            <a:r>
              <a:rPr lang="en-IN" dirty="0"/>
              <a:t>profits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00830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0430" y="84483"/>
            <a:ext cx="6839778" cy="800100"/>
          </a:xfrm>
        </p:spPr>
        <p:txBody>
          <a:bodyPr>
            <a:normAutofit/>
          </a:bodyPr>
          <a:lstStyle/>
          <a:p>
            <a:r>
              <a:rPr lang="en-US" altLang="en-US" dirty="0"/>
              <a:t>Key Success Factors </a:t>
            </a:r>
            <a:r>
              <a:rPr lang="en-US" altLang="en-US" dirty="0" smtClean="0"/>
              <a:t>for Six </a:t>
            </a:r>
            <a:r>
              <a:rPr lang="en-US" altLang="en-US" dirty="0"/>
              <a:t>Sigma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84024" y="960782"/>
            <a:ext cx="6746184" cy="33147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en-US" sz="1400" dirty="0" smtClean="0"/>
              <a:t>Commitment </a:t>
            </a:r>
            <a:r>
              <a:rPr lang="en-US" altLang="en-US" sz="1400" dirty="0"/>
              <a:t>from top management</a:t>
            </a:r>
          </a:p>
          <a:p>
            <a:pPr>
              <a:lnSpc>
                <a:spcPct val="150000"/>
              </a:lnSpc>
            </a:pPr>
            <a:r>
              <a:rPr lang="en-US" altLang="en-US" sz="1400" dirty="0"/>
              <a:t>Integration </a:t>
            </a:r>
            <a:r>
              <a:rPr lang="en-US" altLang="en-US" sz="1400" dirty="0" smtClean="0"/>
              <a:t>of business process, </a:t>
            </a:r>
            <a:r>
              <a:rPr lang="en-US" altLang="en-US" sz="1400" dirty="0"/>
              <a:t>strategy, and performance measurement</a:t>
            </a:r>
          </a:p>
          <a:p>
            <a:pPr>
              <a:lnSpc>
                <a:spcPct val="150000"/>
              </a:lnSpc>
            </a:pPr>
            <a:r>
              <a:rPr lang="en-US" altLang="en-US" sz="1400" dirty="0" smtClean="0"/>
              <a:t>Information of customer </a:t>
            </a:r>
            <a:r>
              <a:rPr lang="en-US" altLang="en-US" sz="1400" dirty="0"/>
              <a:t>and market </a:t>
            </a:r>
            <a:endParaRPr lang="en-US" altLang="en-US" sz="1400" dirty="0" smtClean="0"/>
          </a:p>
          <a:p>
            <a:pPr>
              <a:lnSpc>
                <a:spcPct val="150000"/>
              </a:lnSpc>
            </a:pPr>
            <a:r>
              <a:rPr lang="en-US" altLang="en-US" sz="1400" dirty="0" smtClean="0"/>
              <a:t>Bottom-line </a:t>
            </a:r>
            <a:r>
              <a:rPr lang="en-US" altLang="en-US" sz="1400" dirty="0"/>
              <a:t>orientation and continuous reinforcement and </a:t>
            </a:r>
            <a:r>
              <a:rPr lang="en-US" altLang="en-US" sz="1400" dirty="0" smtClean="0"/>
              <a:t>rewards</a:t>
            </a:r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389600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>
            <a:extLst>
              <a:ext uri="{FF2B5EF4-FFF2-40B4-BE49-F238E27FC236}">
                <a16:creationId xmlns:a16="http://schemas.microsoft.com/office/drawing/2014/main" xmlns="" id="{9AADF368-477A-07A4-DCBA-4DF023797B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61110" y="17861"/>
            <a:ext cx="5257800" cy="638175"/>
          </a:xfrm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en-US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Process Capability</a:t>
            </a:r>
          </a:p>
        </p:txBody>
      </p:sp>
      <p:sp>
        <p:nvSpPr>
          <p:cNvPr id="301059" name="Rectangle 3">
            <a:extLst>
              <a:ext uri="{FF2B5EF4-FFF2-40B4-BE49-F238E27FC236}">
                <a16:creationId xmlns:a16="http://schemas.microsoft.com/office/drawing/2014/main" xmlns="" id="{1B34A0F6-F2AF-D22A-0958-EB49A1060B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57350" y="734616"/>
            <a:ext cx="5829300" cy="3086100"/>
          </a:xfrm>
        </p:spPr>
        <p:txBody>
          <a:bodyPr/>
          <a:lstStyle/>
          <a:p>
            <a:pPr eaLnBrk="1" hangingPunct="1">
              <a:defRPr/>
            </a:pPr>
            <a:endParaRPr lang="en-US"/>
          </a:p>
          <a:p>
            <a:pPr eaLnBrk="1" hangingPunct="1">
              <a:defRPr/>
            </a:pPr>
            <a:endParaRPr lang="en-US"/>
          </a:p>
        </p:txBody>
      </p:sp>
      <p:sp>
        <p:nvSpPr>
          <p:cNvPr id="301060" name="Rectangle 4">
            <a:extLst>
              <a:ext uri="{FF2B5EF4-FFF2-40B4-BE49-F238E27FC236}">
                <a16:creationId xmlns:a16="http://schemas.microsoft.com/office/drawing/2014/main" xmlns="" id="{F49B4067-9347-9E4D-E241-903D6F2606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8956" y="1165861"/>
            <a:ext cx="7068264" cy="2354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82600" indent="-482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w"/>
              <a:defRPr sz="32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w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  <a:spcBef>
                <a:spcPct val="40000"/>
              </a:spcBef>
              <a:buClrTx/>
              <a:buFont typeface="Wingdings" panose="05000000000000000000" pitchFamily="2" charset="2"/>
              <a:buChar char="þ"/>
            </a:pPr>
            <a:r>
              <a:rPr lang="en-US" altLang="en-US" sz="1500" dirty="0">
                <a:latin typeface="Arial" panose="020B0604020202020204" pitchFamily="34" charset="0"/>
              </a:rPr>
              <a:t>The natural variation of a process should be small enough to produce products that meet the standards required</a:t>
            </a:r>
          </a:p>
          <a:p>
            <a:pPr algn="just">
              <a:lnSpc>
                <a:spcPct val="150000"/>
              </a:lnSpc>
              <a:spcBef>
                <a:spcPct val="40000"/>
              </a:spcBef>
              <a:buClrTx/>
              <a:buFont typeface="Wingdings" panose="05000000000000000000" pitchFamily="2" charset="2"/>
              <a:buChar char="þ"/>
            </a:pPr>
            <a:r>
              <a:rPr lang="en-US" altLang="en-US" sz="1500" dirty="0">
                <a:latin typeface="Arial" panose="020B0604020202020204" pitchFamily="34" charset="0"/>
              </a:rPr>
              <a:t>A process in statistical control does not necessarily meet the design specifications</a:t>
            </a:r>
          </a:p>
          <a:p>
            <a:pPr algn="just">
              <a:lnSpc>
                <a:spcPct val="150000"/>
              </a:lnSpc>
              <a:spcBef>
                <a:spcPct val="40000"/>
              </a:spcBef>
              <a:buClrTx/>
              <a:buFont typeface="Wingdings" panose="05000000000000000000" pitchFamily="2" charset="2"/>
              <a:buChar char="þ"/>
            </a:pPr>
            <a:r>
              <a:rPr lang="en-US" altLang="en-US" sz="1500" dirty="0">
                <a:latin typeface="Arial" panose="020B0604020202020204" pitchFamily="34" charset="0"/>
              </a:rPr>
              <a:t>Process capability is a measure of the relationship between the natural variation of the process and the design specifications</a:t>
            </a:r>
          </a:p>
        </p:txBody>
      </p:sp>
    </p:spTree>
    <p:extLst>
      <p:ext uri="{BB962C8B-B14F-4D97-AF65-F5344CB8AC3E}">
        <p14:creationId xmlns:p14="http://schemas.microsoft.com/office/powerpoint/2010/main" val="3015772059"/>
      </p:ext>
    </p:extLst>
  </p:cSld>
  <p:clrMapOvr>
    <a:masterClrMapping/>
  </p:clrMapOvr>
  <p:transition>
    <p:pull dir="l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2">
            <a:extLst>
              <a:ext uri="{FF2B5EF4-FFF2-40B4-BE49-F238E27FC236}">
                <a16:creationId xmlns:a16="http://schemas.microsoft.com/office/drawing/2014/main" xmlns="" id="{B2F30338-B2F3-70E4-DD1D-134755F072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9925" y="0"/>
            <a:ext cx="5537597" cy="733425"/>
          </a:xfrm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en-US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Process Capability Ratio</a:t>
            </a:r>
            <a:endParaRPr lang="en-US" baseline="-250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grpSp>
        <p:nvGrpSpPr>
          <p:cNvPr id="302088" name="Group 8">
            <a:extLst>
              <a:ext uri="{FF2B5EF4-FFF2-40B4-BE49-F238E27FC236}">
                <a16:creationId xmlns:a16="http://schemas.microsoft.com/office/drawing/2014/main" xmlns="" id="{4F2D2097-87F1-9CAA-322A-80D8D256AEA6}"/>
              </a:ext>
            </a:extLst>
          </p:cNvPr>
          <p:cNvGrpSpPr>
            <a:grpSpLocks/>
          </p:cNvGrpSpPr>
          <p:nvPr/>
        </p:nvGrpSpPr>
        <p:grpSpPr bwMode="auto">
          <a:xfrm>
            <a:off x="2395062" y="1602345"/>
            <a:ext cx="4117249" cy="412309"/>
            <a:chOff x="710" y="1424"/>
            <a:chExt cx="5030" cy="587"/>
          </a:xfrm>
        </p:grpSpPr>
        <p:sp>
          <p:nvSpPr>
            <p:cNvPr id="302084" name="Rectangle 4">
              <a:extLst>
                <a:ext uri="{FF2B5EF4-FFF2-40B4-BE49-F238E27FC236}">
                  <a16:creationId xmlns:a16="http://schemas.microsoft.com/office/drawing/2014/main" xmlns="" id="{5D26F5A1-435D-3241-6915-E3C2682030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0" y="1609"/>
              <a:ext cx="597" cy="32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05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C</a:t>
              </a:r>
              <a:r>
                <a:rPr lang="en-US" sz="1050" baseline="-250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p</a:t>
              </a:r>
              <a:r>
                <a:rPr lang="en-US" sz="105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= </a:t>
              </a:r>
            </a:p>
          </p:txBody>
        </p:sp>
        <p:grpSp>
          <p:nvGrpSpPr>
            <p:cNvPr id="74758" name="Group 7">
              <a:extLst>
                <a:ext uri="{FF2B5EF4-FFF2-40B4-BE49-F238E27FC236}">
                  <a16:creationId xmlns:a16="http://schemas.microsoft.com/office/drawing/2014/main" xmlns="" id="{11657177-8513-130F-B721-C8A5FE68CB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08" y="1424"/>
              <a:ext cx="4432" cy="587"/>
              <a:chOff x="1332" y="1440"/>
              <a:chExt cx="4432" cy="587"/>
            </a:xfrm>
          </p:grpSpPr>
          <p:sp>
            <p:nvSpPr>
              <p:cNvPr id="302085" name="Rectangle 5">
                <a:extLst>
                  <a:ext uri="{FF2B5EF4-FFF2-40B4-BE49-F238E27FC236}">
                    <a16:creationId xmlns:a16="http://schemas.microsoft.com/office/drawing/2014/main" xmlns="" id="{BD72B3FE-D117-BB16-75C8-4992635271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18" y="1440"/>
                <a:ext cx="3262" cy="5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15000"/>
                  </a:lnSpc>
                  <a:defRPr/>
                </a:pPr>
                <a:r>
                  <a:rPr lang="en-US" sz="1050"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Upper Specification - Lower Specification</a:t>
                </a:r>
              </a:p>
              <a:p>
                <a:pPr algn="ctr">
                  <a:lnSpc>
                    <a:spcPct val="115000"/>
                  </a:lnSpc>
                  <a:defRPr/>
                </a:pPr>
                <a:r>
                  <a:rPr lang="en-US" sz="1050"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6</a:t>
                </a:r>
                <a:r>
                  <a:rPr lang="en-US" sz="105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Symbol" panose="05050102010706020507" pitchFamily="18" charset="2"/>
                  </a:rPr>
                  <a:t>s</a:t>
                </a:r>
                <a:endParaRPr lang="en-US" sz="1050"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  <p:sp>
            <p:nvSpPr>
              <p:cNvPr id="302086" name="Line 6">
                <a:extLst>
                  <a:ext uri="{FF2B5EF4-FFF2-40B4-BE49-F238E27FC236}">
                    <a16:creationId xmlns:a16="http://schemas.microsoft.com/office/drawing/2014/main" xmlns="" id="{F0229689-01C5-3AB4-8BBC-5185F43E56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32" y="1800"/>
                <a:ext cx="443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15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302089" name="Rectangle 9">
            <a:extLst>
              <a:ext uri="{FF2B5EF4-FFF2-40B4-BE49-F238E27FC236}">
                <a16:creationId xmlns:a16="http://schemas.microsoft.com/office/drawing/2014/main" xmlns="" id="{6143BA4B-BA4B-6F3E-DB45-D26C2CDB2A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6390" y="2292700"/>
            <a:ext cx="6938010" cy="122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82600" indent="-482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w"/>
              <a:defRPr sz="32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w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  <a:spcBef>
                <a:spcPct val="40000"/>
              </a:spcBef>
              <a:buClrTx/>
              <a:buFont typeface="Wingdings" panose="05000000000000000000" pitchFamily="2" charset="2"/>
              <a:buChar char="þ"/>
            </a:pPr>
            <a:r>
              <a:rPr lang="en-US" altLang="en-US" sz="1500" dirty="0">
                <a:latin typeface="Arial" panose="020B0604020202020204" pitchFamily="34" charset="0"/>
              </a:rPr>
              <a:t>A capable process must have a C</a:t>
            </a:r>
            <a:r>
              <a:rPr lang="en-US" altLang="en-US" sz="1500" baseline="-25000" dirty="0">
                <a:latin typeface="Arial" panose="020B0604020202020204" pitchFamily="34" charset="0"/>
              </a:rPr>
              <a:t>p</a:t>
            </a:r>
            <a:r>
              <a:rPr lang="en-US" altLang="en-US" sz="1500" dirty="0">
                <a:latin typeface="Arial" panose="020B0604020202020204" pitchFamily="34" charset="0"/>
              </a:rPr>
              <a:t> of at least 1.0</a:t>
            </a:r>
          </a:p>
          <a:p>
            <a:pPr algn="just">
              <a:lnSpc>
                <a:spcPct val="150000"/>
              </a:lnSpc>
              <a:spcBef>
                <a:spcPct val="40000"/>
              </a:spcBef>
              <a:buClrTx/>
              <a:buFont typeface="Wingdings" panose="05000000000000000000" pitchFamily="2" charset="2"/>
              <a:buChar char="þ"/>
            </a:pPr>
            <a:r>
              <a:rPr lang="en-US" altLang="en-US" sz="1500" dirty="0">
                <a:latin typeface="Arial" panose="020B0604020202020204" pitchFamily="34" charset="0"/>
              </a:rPr>
              <a:t>Does not look at how well the process is centered in the specification range </a:t>
            </a:r>
          </a:p>
        </p:txBody>
      </p:sp>
    </p:spTree>
    <p:extLst>
      <p:ext uri="{BB962C8B-B14F-4D97-AF65-F5344CB8AC3E}">
        <p14:creationId xmlns:p14="http://schemas.microsoft.com/office/powerpoint/2010/main" val="2459591071"/>
      </p:ext>
    </p:extLst>
  </p:cSld>
  <p:clrMapOvr>
    <a:masterClrMapping/>
  </p:clrMapOvr>
  <p:transition>
    <p:pull dir="l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000E551-ACAA-F187-787B-7A457CD1F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0118" y="0"/>
            <a:ext cx="6683765" cy="960668"/>
          </a:xfrm>
        </p:spPr>
        <p:txBody>
          <a:bodyPr/>
          <a:lstStyle/>
          <a:p>
            <a:pPr>
              <a:defRPr/>
            </a:pPr>
            <a:r>
              <a:rPr lang="en-IN" dirty="0"/>
              <a:t>Example</a:t>
            </a:r>
          </a:p>
        </p:txBody>
      </p:sp>
      <p:sp>
        <p:nvSpPr>
          <p:cNvPr id="75779" name="Content Placeholder 2">
            <a:extLst>
              <a:ext uri="{FF2B5EF4-FFF2-40B4-BE49-F238E27FC236}">
                <a16:creationId xmlns:a16="http://schemas.microsoft.com/office/drawing/2014/main" xmlns="" id="{B262024D-58B9-3893-7106-9C77C1E10BC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30117" y="960668"/>
            <a:ext cx="7266183" cy="3459480"/>
          </a:xfrm>
        </p:spPr>
        <p:txBody>
          <a:bodyPr/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altLang="en-US" sz="1500" dirty="0"/>
              <a:t>The Munchies Snack Food Company packages potato chips in bags. The net weight of the chips in each bag is designed to be 9.0 oz, with a tolerance of 0.5 oz. The packaging process results in bags with an average net weight of 8.80 oz and a standard deviation of 0.12 oz. The company wants to determine if the process is capable of meeting design specifications.</a:t>
            </a:r>
            <a:endParaRPr lang="en-IN" altLang="en-US" sz="15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3F01B29-E805-BE54-C5DB-383B9523526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4-</a:t>
            </a:r>
            <a:fld id="{0EF33732-DE1E-4DBB-B41F-DCB5297EBE83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7876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62A24B2-D97B-AA24-E77C-5319E6645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0118" y="61310"/>
            <a:ext cx="6683765" cy="960668"/>
          </a:xfrm>
        </p:spPr>
        <p:txBody>
          <a:bodyPr/>
          <a:lstStyle/>
          <a:p>
            <a:pPr>
              <a:defRPr/>
            </a:pPr>
            <a:r>
              <a:rPr lang="en-IN" dirty="0"/>
              <a:t>Solution</a:t>
            </a:r>
          </a:p>
        </p:txBody>
      </p:sp>
      <p:pic>
        <p:nvPicPr>
          <p:cNvPr id="76804" name="Picture 5">
            <a:extLst>
              <a:ext uri="{FF2B5EF4-FFF2-40B4-BE49-F238E27FC236}">
                <a16:creationId xmlns:a16="http://schemas.microsoft.com/office/drawing/2014/main" xmlns="" id="{5324A3BF-0F54-BA9A-0DD5-D92F39AD5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988" y="1135856"/>
            <a:ext cx="7033632" cy="2247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1136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2">
            <a:extLst>
              <a:ext uri="{FF2B5EF4-FFF2-40B4-BE49-F238E27FC236}">
                <a16:creationId xmlns:a16="http://schemas.microsoft.com/office/drawing/2014/main" xmlns="" id="{37431FA6-E5EF-31AA-F164-2352A79445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9925" y="0"/>
            <a:ext cx="4800600" cy="666750"/>
          </a:xfrm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en-US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Process Capability Index</a:t>
            </a:r>
          </a:p>
        </p:txBody>
      </p:sp>
      <p:sp>
        <p:nvSpPr>
          <p:cNvPr id="303114" name="Rectangle 10">
            <a:extLst>
              <a:ext uri="{FF2B5EF4-FFF2-40B4-BE49-F238E27FC236}">
                <a16:creationId xmlns:a16="http://schemas.microsoft.com/office/drawing/2014/main" xmlns="" id="{62305F87-91C2-086A-7518-592142D5F8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9261" y="3048953"/>
            <a:ext cx="6099572" cy="34163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marL="482600" indent="-482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6731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40000"/>
              </a:spcBef>
              <a:buFont typeface="Wingdings" panose="05000000000000000000" pitchFamily="2" charset="2"/>
              <a:buChar char="þ"/>
              <a:defRPr/>
            </a:pPr>
            <a:r>
              <a:rPr lang="en-US" sz="1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A capable process must have a </a:t>
            </a:r>
            <a:r>
              <a:rPr lang="en-US" sz="18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C</a:t>
            </a:r>
            <a:r>
              <a:rPr lang="en-US" sz="1800" baseline="-250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pk</a:t>
            </a:r>
            <a:r>
              <a:rPr lang="en-US" sz="1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of at least 1.0</a:t>
            </a:r>
          </a:p>
        </p:txBody>
      </p:sp>
      <p:pic>
        <p:nvPicPr>
          <p:cNvPr id="77828" name="Picture 2">
            <a:extLst>
              <a:ext uri="{FF2B5EF4-FFF2-40B4-BE49-F238E27FC236}">
                <a16:creationId xmlns:a16="http://schemas.microsoft.com/office/drawing/2014/main" xmlns="" id="{57196B38-7A40-68D2-8818-801044329E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516" y="1405890"/>
            <a:ext cx="5464969" cy="99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9657398"/>
      </p:ext>
    </p:extLst>
  </p:cSld>
  <p:clrMapOvr>
    <a:masterClrMapping/>
  </p:clrMapOvr>
  <p:transition>
    <p:pull dir="l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179443" y="92765"/>
            <a:ext cx="7865165" cy="914400"/>
          </a:xfrm>
        </p:spPr>
        <p:txBody>
          <a:bodyPr>
            <a:noAutofit/>
          </a:bodyPr>
          <a:lstStyle/>
          <a:p>
            <a:r>
              <a:rPr lang="en-US" altLang="en-US" sz="2000" dirty="0"/>
              <a:t>Estimating Process Capability Index from A Sample - </a:t>
            </a:r>
            <a:r>
              <a:rPr lang="en-US" altLang="en-US" sz="2000" dirty="0" err="1">
                <a:solidFill>
                  <a:srgbClr val="CC0099"/>
                </a:solidFill>
              </a:rPr>
              <a:t>Cpk</a:t>
            </a:r>
            <a:r>
              <a:rPr lang="en-US" altLang="en-US" sz="2000" dirty="0"/>
              <a:t> Index</a:t>
            </a:r>
            <a:r>
              <a:rPr lang="en-US" altLang="en-US" sz="1600" dirty="0"/>
              <a:t> 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9724" y="1007165"/>
            <a:ext cx="6229350" cy="3314700"/>
          </a:xfrm>
        </p:spPr>
        <p:txBody>
          <a:bodyPr/>
          <a:lstStyle/>
          <a:p>
            <a:pPr marL="0" indent="0">
              <a:lnSpc>
                <a:spcPct val="110000"/>
              </a:lnSpc>
              <a:buNone/>
            </a:pPr>
            <a:r>
              <a:rPr lang="en-US" altLang="en-US" dirty="0" smtClean="0"/>
              <a:t>Example :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en-US" dirty="0" smtClean="0"/>
              <a:t>XBAR = 8.80 </a:t>
            </a:r>
            <a:r>
              <a:rPr lang="en-US" altLang="en-US" dirty="0" err="1" smtClean="0"/>
              <a:t>oz</a:t>
            </a:r>
            <a:r>
              <a:rPr lang="en-US" altLang="en-US" dirty="0" smtClean="0"/>
              <a:t>,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en-US" dirty="0" smtClean="0"/>
              <a:t>S = 0.12 </a:t>
            </a:r>
            <a:r>
              <a:rPr lang="en-US" altLang="en-US" dirty="0" err="1" smtClean="0"/>
              <a:t>oz</a:t>
            </a:r>
            <a:endParaRPr lang="en-US" altLang="en-US" dirty="0" smtClean="0"/>
          </a:p>
          <a:p>
            <a:pPr marL="0" indent="0">
              <a:lnSpc>
                <a:spcPct val="110000"/>
              </a:lnSpc>
              <a:buNone/>
            </a:pPr>
            <a:r>
              <a:rPr lang="en-US" altLang="en-US" dirty="0" smtClean="0"/>
              <a:t>USL = 9.5 </a:t>
            </a:r>
            <a:r>
              <a:rPr lang="en-US" altLang="en-US" dirty="0" err="1" smtClean="0"/>
              <a:t>oz</a:t>
            </a:r>
            <a:endParaRPr lang="en-US" altLang="en-US" dirty="0" smtClean="0"/>
          </a:p>
          <a:p>
            <a:pPr marL="0" indent="0">
              <a:lnSpc>
                <a:spcPct val="110000"/>
              </a:lnSpc>
              <a:buNone/>
            </a:pPr>
            <a:r>
              <a:rPr lang="en-US" altLang="en-US" dirty="0" smtClean="0"/>
              <a:t>LSL = 8.5 </a:t>
            </a:r>
            <a:r>
              <a:rPr lang="en-US" altLang="en-US" dirty="0" err="1" smtClean="0"/>
              <a:t>oz</a:t>
            </a:r>
            <a:endParaRPr lang="en-US" altLang="en-US" dirty="0" smtClean="0"/>
          </a:p>
          <a:p>
            <a:pPr marL="0" indent="0">
              <a:lnSpc>
                <a:spcPct val="110000"/>
              </a:lnSpc>
              <a:buNone/>
            </a:pPr>
            <a:r>
              <a:rPr lang="en-US" altLang="en-US" dirty="0" err="1">
                <a:solidFill>
                  <a:srgbClr val="FF0066"/>
                </a:solidFill>
              </a:rPr>
              <a:t>Cpk</a:t>
            </a:r>
            <a:r>
              <a:rPr lang="en-US" altLang="en-US" dirty="0">
                <a:solidFill>
                  <a:srgbClr val="FF0066"/>
                </a:solidFill>
              </a:rPr>
              <a:t> = min { (9.5-8.80) / (3*0.12), (8.80-8.5) / (3*0.12) }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en-US" altLang="en-US" dirty="0" smtClean="0"/>
              <a:t>            = min {1.94, 0.83} = 0.83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03311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2">
            <a:extLst>
              <a:ext uri="{FF2B5EF4-FFF2-40B4-BE49-F238E27FC236}">
                <a16:creationId xmlns:a16="http://schemas.microsoft.com/office/drawing/2014/main" xmlns="" id="{4E0C8273-665B-310B-4AA0-F59C25B576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31106" y="61318"/>
            <a:ext cx="5200650" cy="695325"/>
          </a:xfrm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en-US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Interpreting </a:t>
            </a:r>
            <a:r>
              <a:rPr lang="en-US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C</a:t>
            </a:r>
            <a:r>
              <a:rPr lang="en-US" baseline="-250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pk</a:t>
            </a:r>
            <a:endParaRPr lang="en-US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305152" name="Picture 30515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9995" y="771511"/>
            <a:ext cx="6349646" cy="4097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770043"/>
      </p:ext>
    </p:extLst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226240" y="93594"/>
            <a:ext cx="6691520" cy="914400"/>
          </a:xfrm>
        </p:spPr>
        <p:txBody>
          <a:bodyPr>
            <a:normAutofit/>
          </a:bodyPr>
          <a:lstStyle/>
          <a:p>
            <a:r>
              <a:rPr lang="en-US" altLang="en-US" dirty="0"/>
              <a:t>Six-Sigma </a:t>
            </a:r>
            <a:r>
              <a:rPr lang="en-US" altLang="en-US" dirty="0" smtClean="0"/>
              <a:t>Metrics</a:t>
            </a:r>
            <a:endParaRPr lang="en-US" alt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59566" y="1066800"/>
            <a:ext cx="7368208" cy="3314700"/>
          </a:xfrm>
        </p:spPr>
        <p:txBody>
          <a:bodyPr/>
          <a:lstStyle/>
          <a:p>
            <a:pPr>
              <a:lnSpc>
                <a:spcPct val="155000"/>
              </a:lnSpc>
            </a:pPr>
            <a:r>
              <a:rPr lang="en-US" altLang="en-US" dirty="0">
                <a:solidFill>
                  <a:srgbClr val="FF0066"/>
                </a:solidFill>
              </a:rPr>
              <a:t>Defects per unit (DPU)</a:t>
            </a:r>
            <a:r>
              <a:rPr lang="en-US" altLang="en-US" dirty="0"/>
              <a:t> = number of defects discovered </a:t>
            </a:r>
            <a:r>
              <a:rPr lang="en-US" altLang="en-US" dirty="0">
                <a:sym typeface="Symbol" panose="05050102010706020507" pitchFamily="18" charset="2"/>
              </a:rPr>
              <a:t> number of units produced </a:t>
            </a:r>
          </a:p>
          <a:p>
            <a:pPr>
              <a:lnSpc>
                <a:spcPct val="155000"/>
              </a:lnSpc>
            </a:pPr>
            <a:r>
              <a:rPr lang="en-US" altLang="en-US" dirty="0">
                <a:solidFill>
                  <a:srgbClr val="FF0066"/>
                </a:solidFill>
                <a:sym typeface="Symbol" panose="05050102010706020507" pitchFamily="18" charset="2"/>
              </a:rPr>
              <a:t>Defects per million opportunities (DPMO)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endParaRPr lang="en-US" altLang="en-US" dirty="0" smtClean="0">
              <a:sym typeface="Symbol" panose="05050102010706020507" pitchFamily="18" charset="2"/>
            </a:endParaRPr>
          </a:p>
          <a:p>
            <a:pPr marL="0" indent="0">
              <a:lnSpc>
                <a:spcPct val="155000"/>
              </a:lnSpc>
              <a:buNone/>
            </a:pP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dirty="0" smtClean="0">
                <a:sym typeface="Symbol" panose="05050102010706020507" pitchFamily="18" charset="2"/>
              </a:rPr>
              <a:t>                   = (number </a:t>
            </a:r>
            <a:r>
              <a:rPr lang="en-US" altLang="en-US" dirty="0">
                <a:sym typeface="Symbol" panose="05050102010706020507" pitchFamily="18" charset="2"/>
              </a:rPr>
              <a:t>of defects discovered  opportunities for </a:t>
            </a:r>
            <a:r>
              <a:rPr lang="en-US" altLang="en-US" dirty="0" smtClean="0">
                <a:sym typeface="Symbol" panose="05050102010706020507" pitchFamily="18" charset="2"/>
              </a:rPr>
              <a:t>error) </a:t>
            </a:r>
            <a:r>
              <a:rPr lang="en-US" altLang="en-US" dirty="0">
                <a:sym typeface="Symbol" panose="05050102010706020507" pitchFamily="18" charset="2"/>
              </a:rPr>
              <a:t> 1,000,000</a:t>
            </a:r>
          </a:p>
        </p:txBody>
      </p:sp>
    </p:spTree>
    <p:extLst>
      <p:ext uri="{BB962C8B-B14F-4D97-AF65-F5344CB8AC3E}">
        <p14:creationId xmlns:p14="http://schemas.microsoft.com/office/powerpoint/2010/main" val="301857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385680" y="83344"/>
            <a:ext cx="7294494" cy="800100"/>
          </a:xfrm>
        </p:spPr>
        <p:txBody>
          <a:bodyPr>
            <a:normAutofit/>
          </a:bodyPr>
          <a:lstStyle/>
          <a:p>
            <a:r>
              <a:rPr lang="en-US" altLang="en-US" sz="2400" dirty="0" smtClean="0"/>
              <a:t>DMAIC approach for SIX sigma Implementation</a:t>
            </a:r>
            <a:endParaRPr lang="en-US" altLang="en-US" sz="2400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85680" y="947271"/>
            <a:ext cx="4867275" cy="2805113"/>
          </a:xfrm>
        </p:spPr>
        <p:txBody>
          <a:bodyPr>
            <a:normAutofit/>
          </a:bodyPr>
          <a:lstStyle/>
          <a:p>
            <a:pPr marL="457200" indent="-457200">
              <a:buClr>
                <a:schemeClr val="tx1"/>
              </a:buClr>
              <a:buSzPct val="80000"/>
              <a:buFontTx/>
              <a:buAutoNum type="arabicPeriod"/>
            </a:pPr>
            <a:r>
              <a:rPr lang="en-US" altLang="en-US" dirty="0"/>
              <a:t>Define</a:t>
            </a:r>
          </a:p>
          <a:p>
            <a:pPr marL="457200" indent="-457200">
              <a:buClr>
                <a:schemeClr val="tx1"/>
              </a:buClr>
              <a:buSzPct val="80000"/>
              <a:buFontTx/>
              <a:buAutoNum type="arabicPeriod"/>
            </a:pPr>
            <a:r>
              <a:rPr lang="en-US" altLang="en-US" dirty="0"/>
              <a:t>Measure</a:t>
            </a:r>
          </a:p>
          <a:p>
            <a:pPr marL="457200" indent="-457200">
              <a:buClr>
                <a:schemeClr val="tx1"/>
              </a:buClr>
              <a:buSzPct val="80000"/>
              <a:buFontTx/>
              <a:buAutoNum type="arabicPeriod"/>
            </a:pPr>
            <a:r>
              <a:rPr lang="en-US" altLang="en-US" dirty="0"/>
              <a:t>Analyze</a:t>
            </a:r>
          </a:p>
          <a:p>
            <a:pPr marL="457200" indent="-457200">
              <a:buClr>
                <a:schemeClr val="tx1"/>
              </a:buClr>
              <a:buSzPct val="80000"/>
              <a:buFontTx/>
              <a:buAutoNum type="arabicPeriod"/>
            </a:pPr>
            <a:r>
              <a:rPr lang="en-US" altLang="en-US" dirty="0"/>
              <a:t>Improve</a:t>
            </a:r>
          </a:p>
          <a:p>
            <a:pPr marL="457200" indent="-457200">
              <a:buClr>
                <a:schemeClr val="tx1"/>
              </a:buClr>
              <a:buSzPct val="80000"/>
              <a:buFontTx/>
              <a:buAutoNum type="arabicPeriod"/>
            </a:pPr>
            <a:r>
              <a:rPr lang="en-US" altLang="en-US" dirty="0"/>
              <a:t>Control</a:t>
            </a:r>
          </a:p>
        </p:txBody>
      </p:sp>
    </p:spTree>
    <p:extLst>
      <p:ext uri="{BB962C8B-B14F-4D97-AF65-F5344CB8AC3E}">
        <p14:creationId xmlns:p14="http://schemas.microsoft.com/office/powerpoint/2010/main" val="670110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 lang="en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300761" y="1600200"/>
            <a:ext cx="5327698" cy="28332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IN" sz="5400" dirty="0" smtClean="0">
                <a:solidFill>
                  <a:srgbClr val="00B0F0"/>
                </a:solidFill>
              </a:rPr>
              <a:t>Define</a:t>
            </a:r>
            <a:endParaRPr lang="en-IN" sz="5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94551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7056" y="62120"/>
            <a:ext cx="5772150" cy="742950"/>
          </a:xfrm>
        </p:spPr>
        <p:txBody>
          <a:bodyPr/>
          <a:lstStyle/>
          <a:p>
            <a:r>
              <a:rPr lang="en-US" altLang="en-US" dirty="0" smtClean="0">
                <a:solidFill>
                  <a:srgbClr val="FF0066"/>
                </a:solidFill>
              </a:rPr>
              <a:t>Define</a:t>
            </a:r>
            <a:endParaRPr lang="en-US" altLang="en-US" dirty="0">
              <a:solidFill>
                <a:srgbClr val="FF0066"/>
              </a:solidFill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97031" y="1008821"/>
            <a:ext cx="7364482" cy="3200400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en-US" altLang="en-US" sz="1800" dirty="0"/>
              <a:t>Identify business objectives</a:t>
            </a:r>
          </a:p>
          <a:p>
            <a:pPr>
              <a:lnSpc>
                <a:spcPct val="130000"/>
              </a:lnSpc>
            </a:pPr>
            <a:r>
              <a:rPr lang="en-US" altLang="en-US" sz="1800" dirty="0" smtClean="0"/>
              <a:t>Identify </a:t>
            </a:r>
            <a:r>
              <a:rPr lang="en-US" altLang="en-US" sz="1800" dirty="0"/>
              <a:t>customers and their priorities</a:t>
            </a:r>
          </a:p>
          <a:p>
            <a:pPr>
              <a:lnSpc>
                <a:spcPct val="130000"/>
              </a:lnSpc>
            </a:pPr>
            <a:r>
              <a:rPr lang="en-US" altLang="en-US" sz="1800" dirty="0" smtClean="0"/>
              <a:t>Define </a:t>
            </a:r>
            <a:r>
              <a:rPr lang="en-US" altLang="en-US" sz="1800" dirty="0"/>
              <a:t>the </a:t>
            </a:r>
            <a:r>
              <a:rPr lang="en-US" altLang="en-US" sz="1800" dirty="0">
                <a:solidFill>
                  <a:srgbClr val="FF0066"/>
                </a:solidFill>
              </a:rPr>
              <a:t>Critical-to-Quality (CTQ’s)</a:t>
            </a:r>
            <a:r>
              <a:rPr lang="en-US" altLang="en-US" sz="1800" dirty="0"/>
              <a:t> characteristics that the customers consider to have the most impact on </a:t>
            </a:r>
            <a:r>
              <a:rPr lang="en-US" altLang="en-US" sz="1800" dirty="0" smtClean="0"/>
              <a:t>quality</a:t>
            </a:r>
          </a:p>
          <a:p>
            <a:pPr>
              <a:lnSpc>
                <a:spcPct val="130000"/>
              </a:lnSpc>
            </a:pPr>
            <a:r>
              <a:rPr lang="en-US" altLang="en-US" sz="1800" dirty="0"/>
              <a:t>Select a six sigma project team</a:t>
            </a:r>
          </a:p>
          <a:p>
            <a:pPr>
              <a:lnSpc>
                <a:spcPct val="130000"/>
              </a:lnSpc>
            </a:pP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7320322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7056" y="975732"/>
            <a:ext cx="6686550" cy="2833217"/>
          </a:xfrm>
        </p:spPr>
        <p:txBody>
          <a:bodyPr>
            <a:normAutofit/>
          </a:bodyPr>
          <a:lstStyle/>
          <a:p>
            <a:r>
              <a:rPr lang="en-US" dirty="0" smtClean="0"/>
              <a:t>Prepare a Charter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Business case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Project Scope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List the stakeholders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Team Member roles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Milestones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Critical to quality measures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Financial drivers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15</a:t>
            </a:fld>
            <a:endParaRPr lang="en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297056" y="62120"/>
            <a:ext cx="5772150" cy="7429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buClrTx/>
              <a:buFontTx/>
            </a:pPr>
            <a:r>
              <a:rPr lang="en-US" altLang="en-US" dirty="0" smtClean="0">
                <a:solidFill>
                  <a:srgbClr val="FF0066"/>
                </a:solidFill>
              </a:rPr>
              <a:t>Define</a:t>
            </a:r>
            <a:endParaRPr lang="en-US" altLang="en-US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3619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16</a:t>
            </a:fld>
            <a:endParaRPr lang="e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412" y="0"/>
            <a:ext cx="3840750" cy="5143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7162" y="0"/>
            <a:ext cx="434683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2170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7056" y="864681"/>
            <a:ext cx="6686550" cy="2833217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Tools</a:t>
            </a:r>
          </a:p>
          <a:p>
            <a:pPr lvl="1"/>
            <a:r>
              <a:rPr lang="en-US" dirty="0" smtClean="0"/>
              <a:t>5 </a:t>
            </a:r>
            <a:r>
              <a:rPr lang="en-US" dirty="0"/>
              <a:t>Whys</a:t>
            </a:r>
          </a:p>
          <a:p>
            <a:pPr lvl="1"/>
            <a:r>
              <a:rPr lang="en-US" dirty="0"/>
              <a:t>Process Map</a:t>
            </a:r>
          </a:p>
          <a:p>
            <a:pPr lvl="1"/>
            <a:r>
              <a:rPr lang="en-US" dirty="0"/>
              <a:t>Value stream Mapping</a:t>
            </a:r>
          </a:p>
          <a:p>
            <a:pPr lvl="1"/>
            <a:r>
              <a:rPr lang="en-US" dirty="0"/>
              <a:t>Run Chart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17</a:t>
            </a:fld>
            <a:endParaRPr lang="en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297056" y="62120"/>
            <a:ext cx="5772150" cy="7429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buClrTx/>
              <a:buFontTx/>
            </a:pPr>
            <a:r>
              <a:rPr lang="en-US" altLang="en-US" dirty="0" smtClean="0">
                <a:solidFill>
                  <a:srgbClr val="FF0066"/>
                </a:solidFill>
              </a:rPr>
              <a:t>Define</a:t>
            </a:r>
            <a:endParaRPr lang="en-US" altLang="en-US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7567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953" y="983166"/>
            <a:ext cx="6686550" cy="2833217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Analysis</a:t>
            </a:r>
          </a:p>
          <a:p>
            <a:pPr lvl="1"/>
            <a:r>
              <a:rPr lang="en-US" sz="1600" dirty="0" smtClean="0"/>
              <a:t>Stakeholder Analysis</a:t>
            </a:r>
          </a:p>
          <a:p>
            <a:pPr lvl="1"/>
            <a:r>
              <a:rPr lang="en-US" sz="1600" dirty="0" smtClean="0"/>
              <a:t>In and Out of the Box method</a:t>
            </a:r>
          </a:p>
          <a:p>
            <a:pPr lvl="1"/>
            <a:r>
              <a:rPr lang="en-US" sz="1600" dirty="0" smtClean="0"/>
              <a:t>Is/Is Not Matrix</a:t>
            </a:r>
            <a:endParaRPr lang="en-IN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18</a:t>
            </a:fld>
            <a:endParaRPr lang="en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297056" y="62120"/>
            <a:ext cx="5772150" cy="7429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buClrTx/>
              <a:buFontTx/>
            </a:pPr>
            <a:r>
              <a:rPr lang="en-US" altLang="en-US" dirty="0" smtClean="0">
                <a:solidFill>
                  <a:srgbClr val="FF0066"/>
                </a:solidFill>
              </a:rPr>
              <a:t>Define</a:t>
            </a:r>
            <a:endParaRPr lang="en-US" altLang="en-US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2796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8006" y="727759"/>
            <a:ext cx="6683765" cy="960668"/>
          </a:xfrm>
        </p:spPr>
        <p:txBody>
          <a:bodyPr>
            <a:normAutofit/>
          </a:bodyPr>
          <a:lstStyle/>
          <a:p>
            <a:r>
              <a:rPr lang="en-US" sz="2000" dirty="0"/>
              <a:t>Stakeholder </a:t>
            </a:r>
            <a:r>
              <a:rPr lang="en-US" sz="2000" dirty="0" smtClean="0"/>
              <a:t>Analysis</a:t>
            </a:r>
            <a:endParaRPr lang="en-IN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19</a:t>
            </a:fld>
            <a:endParaRPr lang="e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2051" y="1208093"/>
            <a:ext cx="4577155" cy="3384461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297056" y="62120"/>
            <a:ext cx="5772150" cy="7429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buClrTx/>
              <a:buFontTx/>
            </a:pPr>
            <a:r>
              <a:rPr lang="en-US" altLang="en-US" dirty="0" smtClean="0">
                <a:solidFill>
                  <a:srgbClr val="FF0066"/>
                </a:solidFill>
              </a:rPr>
              <a:t>Define</a:t>
            </a:r>
            <a:endParaRPr lang="en-US" altLang="en-US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0894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0089" y="966170"/>
            <a:ext cx="6683765" cy="960668"/>
          </a:xfrm>
        </p:spPr>
        <p:txBody>
          <a:bodyPr>
            <a:normAutofit/>
          </a:bodyPr>
          <a:lstStyle/>
          <a:p>
            <a:r>
              <a:rPr lang="en-US" sz="2400" dirty="0"/>
              <a:t>In </a:t>
            </a:r>
            <a:r>
              <a:rPr lang="en-US" sz="2400" dirty="0" smtClean="0"/>
              <a:t>scope and </a:t>
            </a:r>
            <a:r>
              <a:rPr lang="en-US" sz="2400" dirty="0"/>
              <a:t>Out of </a:t>
            </a:r>
            <a:r>
              <a:rPr lang="en-US" sz="2400" dirty="0" smtClean="0"/>
              <a:t>the scope method</a:t>
            </a:r>
            <a:r>
              <a:rPr lang="en-US" sz="2400" dirty="0"/>
              <a:t/>
            </a:r>
            <a:br>
              <a:rPr lang="en-US" sz="2400" dirty="0"/>
            </a:br>
            <a:endParaRPr lang="en-IN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6022556"/>
              </p:ext>
            </p:extLst>
          </p:nvPr>
        </p:nvGraphicFramePr>
        <p:xfrm>
          <a:off x="1711054" y="1986311"/>
          <a:ext cx="6686550" cy="241641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343275"/>
                <a:gridCol w="3343275"/>
              </a:tblGrid>
              <a:tr h="369851"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/>
                        <a:t>In Scope</a:t>
                      </a:r>
                      <a:endParaRPr lang="en-IN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/>
                        <a:t>Out of Scope</a:t>
                      </a:r>
                      <a:endParaRPr lang="en-IN" b="1" dirty="0"/>
                    </a:p>
                  </a:txBody>
                  <a:tcPr/>
                </a:tc>
              </a:tr>
              <a:tr h="2046563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20</a:t>
            </a:fld>
            <a:endParaRPr lang="en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297056" y="62120"/>
            <a:ext cx="5772150" cy="7429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buClrTx/>
              <a:buFontTx/>
            </a:pPr>
            <a:r>
              <a:rPr lang="en-US" altLang="en-US" dirty="0" smtClean="0">
                <a:solidFill>
                  <a:srgbClr val="FF0066"/>
                </a:solidFill>
              </a:rPr>
              <a:t>Define</a:t>
            </a:r>
            <a:endParaRPr lang="en-US" altLang="en-US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7890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6895" y="1119866"/>
            <a:ext cx="6683765" cy="96066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Is/IS Not Matrix</a:t>
            </a:r>
            <a:endParaRPr lang="en-IN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21</a:t>
            </a:fld>
            <a:endParaRPr lang="e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6895" y="1676243"/>
            <a:ext cx="6335009" cy="2248214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297056" y="62120"/>
            <a:ext cx="5772150" cy="7429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buClrTx/>
              <a:buFontTx/>
            </a:pPr>
            <a:r>
              <a:rPr lang="en-US" altLang="en-US" dirty="0" smtClean="0">
                <a:solidFill>
                  <a:srgbClr val="FF0066"/>
                </a:solidFill>
              </a:rPr>
              <a:t>Define</a:t>
            </a:r>
            <a:endParaRPr lang="en-US" altLang="en-US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0334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6870" y="110503"/>
            <a:ext cx="6683765" cy="960668"/>
          </a:xfrm>
        </p:spPr>
        <p:txBody>
          <a:bodyPr/>
          <a:lstStyle/>
          <a:p>
            <a:r>
              <a:rPr lang="en-US" dirty="0" smtClean="0"/>
              <a:t>Define Tollgate Checklist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4085" y="1071171"/>
            <a:ext cx="6686550" cy="283321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 successful define phase ends with all of the following deliverables.</a:t>
            </a:r>
          </a:p>
          <a:p>
            <a:r>
              <a:rPr lang="en-US" dirty="0" smtClean="0"/>
              <a:t>A comprehensive project statement</a:t>
            </a:r>
          </a:p>
          <a:p>
            <a:r>
              <a:rPr lang="en-US" dirty="0" smtClean="0"/>
              <a:t>A team charter</a:t>
            </a:r>
          </a:p>
          <a:p>
            <a:r>
              <a:rPr lang="en-US" dirty="0" smtClean="0"/>
              <a:t>List of stakeholders</a:t>
            </a:r>
          </a:p>
          <a:p>
            <a:r>
              <a:rPr lang="en-US" dirty="0" smtClean="0"/>
              <a:t>Project scope</a:t>
            </a:r>
          </a:p>
          <a:p>
            <a:pPr lvl="1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677800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761" y="1600200"/>
            <a:ext cx="5327698" cy="28332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5400" dirty="0">
                <a:solidFill>
                  <a:srgbClr val="00B0F0"/>
                </a:solidFill>
              </a:rPr>
              <a:t>Measure</a:t>
            </a:r>
            <a:endParaRPr lang="en-IN" sz="5400" dirty="0">
              <a:solidFill>
                <a:srgbClr val="00B0F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574997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60463"/>
            <a:ext cx="5772150" cy="857250"/>
          </a:xfrm>
        </p:spPr>
        <p:txBody>
          <a:bodyPr/>
          <a:lstStyle/>
          <a:p>
            <a:r>
              <a:rPr lang="en-US" altLang="en-US" dirty="0" smtClean="0">
                <a:solidFill>
                  <a:srgbClr val="FF0066"/>
                </a:solidFill>
              </a:rPr>
              <a:t>Measure</a:t>
            </a:r>
            <a:endParaRPr lang="en-US" altLang="en-US" dirty="0">
              <a:solidFill>
                <a:srgbClr val="FF0066"/>
              </a:solidFill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599" y="1006337"/>
            <a:ext cx="7309413" cy="3086100"/>
          </a:xfrm>
        </p:spPr>
        <p:txBody>
          <a:bodyPr>
            <a:normAutofit/>
          </a:bodyPr>
          <a:lstStyle/>
          <a:p>
            <a:pPr lvl="1">
              <a:lnSpc>
                <a:spcPct val="140000"/>
              </a:lnSpc>
            </a:pPr>
            <a:r>
              <a:rPr lang="en-US" altLang="en-US" sz="1800" dirty="0" smtClean="0"/>
              <a:t>Identify </a:t>
            </a:r>
            <a:r>
              <a:rPr lang="en-US" altLang="en-US" sz="1800" dirty="0"/>
              <a:t>key internal processes that influence CTQ’s </a:t>
            </a:r>
            <a:endParaRPr lang="en-US" altLang="en-US" sz="1800" dirty="0" smtClean="0"/>
          </a:p>
          <a:p>
            <a:pPr lvl="1">
              <a:lnSpc>
                <a:spcPct val="140000"/>
              </a:lnSpc>
            </a:pPr>
            <a:r>
              <a:rPr lang="en-US" altLang="en-US" sz="1800" dirty="0"/>
              <a:t>Determine how to measure the </a:t>
            </a:r>
            <a:r>
              <a:rPr lang="en-US" altLang="en-US" sz="1800" dirty="0" smtClean="0"/>
              <a:t>processes</a:t>
            </a:r>
            <a:endParaRPr lang="en-US" altLang="en-US" sz="1800" dirty="0"/>
          </a:p>
          <a:p>
            <a:pPr lvl="1">
              <a:lnSpc>
                <a:spcPct val="140000"/>
              </a:lnSpc>
            </a:pPr>
            <a:r>
              <a:rPr lang="en-US" altLang="en-US" sz="1800" dirty="0"/>
              <a:t>Measure the defect rates currently </a:t>
            </a:r>
            <a:r>
              <a:rPr lang="en-US" altLang="en-US" sz="1800" dirty="0" smtClean="0"/>
              <a:t>generated</a:t>
            </a:r>
            <a:endParaRPr lang="en-US" altLang="en-US" sz="1100" dirty="0"/>
          </a:p>
        </p:txBody>
      </p:sp>
    </p:spTree>
    <p:extLst>
      <p:ext uri="{BB962C8B-B14F-4D97-AF65-F5344CB8AC3E}">
        <p14:creationId xmlns:p14="http://schemas.microsoft.com/office/powerpoint/2010/main" val="30218274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7535" y="0"/>
            <a:ext cx="6683765" cy="960668"/>
          </a:xfrm>
        </p:spPr>
        <p:txBody>
          <a:bodyPr/>
          <a:lstStyle/>
          <a:p>
            <a:r>
              <a:rPr lang="en-US" dirty="0" smtClean="0"/>
              <a:t>Failure Modes and Effect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4750" y="1114064"/>
            <a:ext cx="6686550" cy="2833217"/>
          </a:xfrm>
        </p:spPr>
        <p:txBody>
          <a:bodyPr>
            <a:normAutofit/>
          </a:bodyPr>
          <a:lstStyle/>
          <a:p>
            <a:r>
              <a:rPr lang="en-US" dirty="0" smtClean="0"/>
              <a:t>FMEA used for the detailed information about inputs and associated failed points</a:t>
            </a:r>
          </a:p>
          <a:p>
            <a:r>
              <a:rPr lang="en-US" dirty="0" smtClean="0"/>
              <a:t>FMEA includes following columns in spreadsheet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Process Step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Potential Failure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Potential failure effect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Severity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Potential cause of failure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25</a:t>
            </a:fld>
            <a:endParaRPr lang="en"/>
          </a:p>
        </p:txBody>
      </p:sp>
      <p:sp>
        <p:nvSpPr>
          <p:cNvPr id="6" name="Rectangle 5"/>
          <p:cNvSpPr/>
          <p:nvPr/>
        </p:nvSpPr>
        <p:spPr>
          <a:xfrm>
            <a:off x="4340505" y="2297419"/>
            <a:ext cx="333351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342900">
              <a:spcBef>
                <a:spcPts val="750"/>
              </a:spcBef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16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Occurrence</a:t>
            </a:r>
          </a:p>
          <a:p>
            <a:pPr marL="342900" indent="-342900" defTabSz="342900">
              <a:spcBef>
                <a:spcPts val="750"/>
              </a:spcBef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16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Current Monitor/Control</a:t>
            </a:r>
          </a:p>
          <a:p>
            <a:pPr marL="342900" indent="-342900" defTabSz="342900">
              <a:spcBef>
                <a:spcPts val="750"/>
              </a:spcBef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16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Detect failure</a:t>
            </a:r>
            <a:endParaRPr lang="en-US" sz="1600" kern="1200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indent="-342900" defTabSz="342900">
              <a:spcBef>
                <a:spcPts val="750"/>
              </a:spcBef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16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Risk priority number</a:t>
            </a:r>
            <a:endParaRPr lang="en-US" sz="1600" kern="1200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0269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5960" y="110503"/>
            <a:ext cx="6683765" cy="960668"/>
          </a:xfrm>
        </p:spPr>
        <p:txBody>
          <a:bodyPr/>
          <a:lstStyle/>
          <a:p>
            <a:r>
              <a:rPr lang="en-US" dirty="0" smtClean="0"/>
              <a:t>Example1: FMEA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2151" y="1071171"/>
            <a:ext cx="7584055" cy="36975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Process step: </a:t>
            </a:r>
            <a:r>
              <a:rPr lang="en-US" dirty="0" smtClean="0"/>
              <a:t>Refund request is entered in system</a:t>
            </a:r>
          </a:p>
          <a:p>
            <a:pPr marL="0" indent="0">
              <a:buNone/>
            </a:pPr>
            <a:r>
              <a:rPr lang="en-US" b="1" dirty="0" smtClean="0"/>
              <a:t>Potential failure: </a:t>
            </a:r>
            <a:r>
              <a:rPr lang="en-US" dirty="0" smtClean="0"/>
              <a:t>Incorrect amount is entered</a:t>
            </a:r>
          </a:p>
          <a:p>
            <a:pPr marL="0" indent="0">
              <a:buNone/>
            </a:pPr>
            <a:r>
              <a:rPr lang="en-US" b="1" dirty="0" smtClean="0"/>
              <a:t>Potential failure effect: </a:t>
            </a:r>
            <a:r>
              <a:rPr lang="en-US" dirty="0" smtClean="0"/>
              <a:t>The customer receives more or less refund than anticipated</a:t>
            </a:r>
          </a:p>
          <a:p>
            <a:pPr marL="0" indent="0">
              <a:buNone/>
            </a:pPr>
            <a:r>
              <a:rPr lang="en-US" b="1" dirty="0" smtClean="0"/>
              <a:t>Severity</a:t>
            </a:r>
            <a:r>
              <a:rPr lang="en-IN" b="1" dirty="0" smtClean="0"/>
              <a:t>: </a:t>
            </a:r>
            <a:r>
              <a:rPr lang="en-IN" dirty="0" smtClean="0"/>
              <a:t>8</a:t>
            </a:r>
          </a:p>
          <a:p>
            <a:pPr marL="0" indent="0">
              <a:buNone/>
            </a:pPr>
            <a:r>
              <a:rPr lang="en-US" b="1" dirty="0" smtClean="0"/>
              <a:t>Potential cause of failure: </a:t>
            </a:r>
            <a:r>
              <a:rPr lang="en-US" dirty="0" smtClean="0"/>
              <a:t>data entry employee transposes numbers or makes a similar typing mistake</a:t>
            </a:r>
          </a:p>
          <a:p>
            <a:pPr marL="0" indent="0">
              <a:buNone/>
            </a:pPr>
            <a:r>
              <a:rPr lang="en-US" b="1" dirty="0" smtClean="0"/>
              <a:t>Occurrence: </a:t>
            </a:r>
            <a:r>
              <a:rPr lang="en-US" dirty="0" smtClean="0"/>
              <a:t>10</a:t>
            </a:r>
          </a:p>
          <a:p>
            <a:pPr marL="0" indent="0">
              <a:buNone/>
            </a:pPr>
            <a:r>
              <a:rPr lang="en-US" b="1" dirty="0" smtClean="0"/>
              <a:t>Current Monitor/Control: </a:t>
            </a:r>
            <a:r>
              <a:rPr lang="en-US" dirty="0" smtClean="0"/>
              <a:t>A  supervisor randomly reviews a sample of refund requests to ensure accuracy</a:t>
            </a:r>
          </a:p>
          <a:p>
            <a:pPr marL="0" indent="0">
              <a:buNone/>
            </a:pPr>
            <a:r>
              <a:rPr lang="en-US" b="1" dirty="0" smtClean="0"/>
              <a:t>Detect failure: </a:t>
            </a:r>
            <a:r>
              <a:rPr lang="en-US" dirty="0" smtClean="0"/>
              <a:t>7</a:t>
            </a:r>
          </a:p>
          <a:p>
            <a:pPr marL="0" indent="0">
              <a:buNone/>
            </a:pPr>
            <a:r>
              <a:rPr lang="en-US" b="1" dirty="0" smtClean="0"/>
              <a:t>Risk priority number: </a:t>
            </a:r>
            <a:r>
              <a:rPr lang="en-US" dirty="0" smtClean="0"/>
              <a:t>8*10*7 = </a:t>
            </a:r>
            <a:r>
              <a:rPr lang="en-US" b="1" dirty="0" smtClean="0">
                <a:solidFill>
                  <a:srgbClr val="FF0000"/>
                </a:solidFill>
              </a:rPr>
              <a:t>560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486059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5960" y="110503"/>
            <a:ext cx="6683765" cy="960668"/>
          </a:xfrm>
        </p:spPr>
        <p:txBody>
          <a:bodyPr/>
          <a:lstStyle/>
          <a:p>
            <a:r>
              <a:rPr lang="en-US" dirty="0" smtClean="0"/>
              <a:t>Example2: FMEA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2151" y="1071171"/>
            <a:ext cx="7584055" cy="36975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Process step: </a:t>
            </a:r>
            <a:r>
              <a:rPr lang="en-US" dirty="0" smtClean="0"/>
              <a:t>Refund check is printed</a:t>
            </a:r>
          </a:p>
          <a:p>
            <a:pPr marL="0" indent="0">
              <a:buNone/>
            </a:pPr>
            <a:r>
              <a:rPr lang="en-US" b="1" dirty="0" smtClean="0"/>
              <a:t>Potential failure: </a:t>
            </a:r>
            <a:r>
              <a:rPr lang="en-US" dirty="0" smtClean="0"/>
              <a:t>The printed check has defects that make it difficult to cash</a:t>
            </a:r>
          </a:p>
          <a:p>
            <a:pPr marL="0" indent="0">
              <a:buNone/>
            </a:pPr>
            <a:r>
              <a:rPr lang="en-US" b="1" dirty="0" smtClean="0"/>
              <a:t>Potential failure effect: </a:t>
            </a:r>
            <a:r>
              <a:rPr lang="en-US" dirty="0" smtClean="0"/>
              <a:t>The customer can’t cash the check and has to call for a new one</a:t>
            </a:r>
          </a:p>
          <a:p>
            <a:pPr marL="0" indent="0">
              <a:buNone/>
            </a:pPr>
            <a:r>
              <a:rPr lang="en-US" b="1" dirty="0" smtClean="0"/>
              <a:t>Severity</a:t>
            </a:r>
            <a:r>
              <a:rPr lang="en-IN" b="1" dirty="0" smtClean="0"/>
              <a:t>: </a:t>
            </a:r>
            <a:r>
              <a:rPr lang="en-IN" dirty="0"/>
              <a:t>9</a:t>
            </a:r>
            <a:endParaRPr lang="en-IN" dirty="0" smtClean="0"/>
          </a:p>
          <a:p>
            <a:pPr marL="0" indent="0">
              <a:buNone/>
            </a:pPr>
            <a:r>
              <a:rPr lang="en-US" b="1" dirty="0" smtClean="0"/>
              <a:t>Potential cause of failure: </a:t>
            </a:r>
            <a:r>
              <a:rPr lang="en-US" dirty="0" smtClean="0"/>
              <a:t>printer is misaligned or out of link</a:t>
            </a:r>
          </a:p>
          <a:p>
            <a:pPr marL="0" indent="0">
              <a:buNone/>
            </a:pPr>
            <a:r>
              <a:rPr lang="en-US" b="1" dirty="0" smtClean="0"/>
              <a:t>Occurrence: </a:t>
            </a:r>
            <a:r>
              <a:rPr lang="en-US" dirty="0" smtClean="0"/>
              <a:t>1</a:t>
            </a:r>
          </a:p>
          <a:p>
            <a:pPr marL="0" indent="0">
              <a:buNone/>
            </a:pPr>
            <a:r>
              <a:rPr lang="en-US" b="1" dirty="0" smtClean="0"/>
              <a:t>Current Monitor/Control: </a:t>
            </a:r>
            <a:r>
              <a:rPr lang="en-US" dirty="0" smtClean="0"/>
              <a:t>The person who signs the checks reviews the checks as they sign them</a:t>
            </a:r>
          </a:p>
          <a:p>
            <a:pPr marL="0" indent="0">
              <a:buNone/>
            </a:pPr>
            <a:r>
              <a:rPr lang="en-US" b="1" dirty="0" smtClean="0"/>
              <a:t>Detect failure: </a:t>
            </a:r>
            <a:r>
              <a:rPr lang="en-US" dirty="0"/>
              <a:t>2</a:t>
            </a: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Risk priority number: </a:t>
            </a:r>
            <a:r>
              <a:rPr lang="en-US" dirty="0" smtClean="0"/>
              <a:t>9*1*2 = </a:t>
            </a:r>
            <a:r>
              <a:rPr lang="en-US" b="1" dirty="0" smtClean="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1271969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2810" y="110503"/>
            <a:ext cx="6683765" cy="960668"/>
          </a:xfrm>
        </p:spPr>
        <p:txBody>
          <a:bodyPr/>
          <a:lstStyle/>
          <a:p>
            <a:r>
              <a:rPr lang="en-US" dirty="0"/>
              <a:t>Collecting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0025" y="1071171"/>
            <a:ext cx="6686550" cy="2833217"/>
          </a:xfrm>
        </p:spPr>
        <p:txBody>
          <a:bodyPr/>
          <a:lstStyle/>
          <a:p>
            <a:r>
              <a:rPr lang="en-US" dirty="0" smtClean="0"/>
              <a:t>Continuous </a:t>
            </a:r>
            <a:endParaRPr lang="en-US" dirty="0"/>
          </a:p>
          <a:p>
            <a:r>
              <a:rPr lang="en-US" dirty="0"/>
              <a:t>Discrete data</a:t>
            </a:r>
          </a:p>
          <a:p>
            <a:pPr marL="0" indent="0">
              <a:buNone/>
            </a:pPr>
            <a:r>
              <a:rPr lang="en-US" b="1" dirty="0"/>
              <a:t>Levels of data</a:t>
            </a:r>
            <a:endParaRPr lang="en-US" b="1" dirty="0" smtClean="0"/>
          </a:p>
          <a:p>
            <a:pPr lvl="1"/>
            <a:r>
              <a:rPr lang="en-US" dirty="0" smtClean="0"/>
              <a:t>Nominal data: mode is the measure of central tendency</a:t>
            </a:r>
            <a:endParaRPr lang="en-IN" dirty="0" smtClean="0"/>
          </a:p>
          <a:p>
            <a:pPr lvl="1"/>
            <a:r>
              <a:rPr lang="en-US" dirty="0" smtClean="0"/>
              <a:t>Ordinal data: mode, median are </a:t>
            </a:r>
            <a:r>
              <a:rPr lang="en-US" dirty="0"/>
              <a:t>the </a:t>
            </a:r>
            <a:r>
              <a:rPr lang="en-US" dirty="0" smtClean="0"/>
              <a:t>measures </a:t>
            </a:r>
            <a:r>
              <a:rPr lang="en-US" dirty="0"/>
              <a:t>of central tendency</a:t>
            </a:r>
          </a:p>
          <a:p>
            <a:pPr lvl="1"/>
            <a:r>
              <a:rPr lang="en-US" dirty="0" smtClean="0"/>
              <a:t>Interval data: continuous and quantitative data</a:t>
            </a:r>
          </a:p>
          <a:p>
            <a:pPr lvl="1"/>
            <a:r>
              <a:rPr lang="en-US" dirty="0" smtClean="0"/>
              <a:t>Ratio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4042755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4385" y="0"/>
            <a:ext cx="6683765" cy="960668"/>
          </a:xfrm>
        </p:spPr>
        <p:txBody>
          <a:bodyPr/>
          <a:lstStyle/>
          <a:p>
            <a:r>
              <a:rPr lang="en-US" dirty="0" smtClean="0"/>
              <a:t>Choosing Best Measurement System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1129" y="1148788"/>
            <a:ext cx="6686550" cy="2833217"/>
          </a:xfrm>
        </p:spPr>
        <p:txBody>
          <a:bodyPr/>
          <a:lstStyle/>
          <a:p>
            <a:r>
              <a:rPr lang="en-US" dirty="0" smtClean="0"/>
              <a:t>Creating Accuracy</a:t>
            </a:r>
          </a:p>
          <a:p>
            <a:r>
              <a:rPr lang="en-US" dirty="0" smtClean="0"/>
              <a:t>Addressing Resolution</a:t>
            </a:r>
          </a:p>
          <a:p>
            <a:r>
              <a:rPr lang="en-US" dirty="0" smtClean="0"/>
              <a:t>Adjusting for the errors of linearity</a:t>
            </a:r>
          </a:p>
          <a:p>
            <a:r>
              <a:rPr lang="en-US" dirty="0" smtClean="0"/>
              <a:t>Stability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2660414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4937" y="110503"/>
            <a:ext cx="6683765" cy="960668"/>
          </a:xfrm>
        </p:spPr>
        <p:txBody>
          <a:bodyPr/>
          <a:lstStyle/>
          <a:p>
            <a:r>
              <a:rPr lang="en-US" dirty="0"/>
              <a:t>Gage R&amp;R test: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4937" y="1071171"/>
            <a:ext cx="3341882" cy="3917518"/>
          </a:xfrm>
        </p:spPr>
        <p:txBody>
          <a:bodyPr>
            <a:normAutofit/>
          </a:bodyPr>
          <a:lstStyle/>
          <a:p>
            <a:r>
              <a:rPr lang="en-US" dirty="0" smtClean="0"/>
              <a:t>used to test repeatability and reproducibility</a:t>
            </a:r>
          </a:p>
          <a:p>
            <a:pPr lvl="1"/>
            <a:r>
              <a:rPr lang="en-US" dirty="0" smtClean="0"/>
              <a:t>Attribute gage R&amp;R</a:t>
            </a:r>
          </a:p>
          <a:p>
            <a:pPr lvl="1"/>
            <a:r>
              <a:rPr lang="en-US" dirty="0" smtClean="0"/>
              <a:t>Variable gage R&amp;R</a:t>
            </a:r>
          </a:p>
          <a:p>
            <a:endParaRPr lang="en-US" dirty="0"/>
          </a:p>
          <a:p>
            <a:r>
              <a:rPr lang="en-US" dirty="0" smtClean="0"/>
              <a:t>Reproducible only 50% of the time</a:t>
            </a:r>
          </a:p>
          <a:p>
            <a:r>
              <a:rPr lang="en-US" dirty="0" smtClean="0"/>
              <a:t>Repeatable 90% of the time for appraiser 1</a:t>
            </a:r>
          </a:p>
          <a:p>
            <a:r>
              <a:rPr lang="en-US" dirty="0"/>
              <a:t>Repeatable </a:t>
            </a:r>
            <a:r>
              <a:rPr lang="en-US" dirty="0" smtClean="0"/>
              <a:t>80</a:t>
            </a:r>
            <a:r>
              <a:rPr lang="en-US" dirty="0"/>
              <a:t>% of the time for appraiser </a:t>
            </a:r>
            <a:r>
              <a:rPr lang="en-US" dirty="0" smtClean="0"/>
              <a:t>2</a:t>
            </a:r>
          </a:p>
          <a:p>
            <a:r>
              <a:rPr lang="en-US" dirty="0" smtClean="0"/>
              <a:t>Appraisers are accurate 80% and 70% of the time respectively</a:t>
            </a:r>
          </a:p>
          <a:p>
            <a:endParaRPr lang="en-US" dirty="0"/>
          </a:p>
          <a:p>
            <a:endParaRPr lang="en-US" dirty="0" smtClean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30</a:t>
            </a:fld>
            <a:endParaRPr lang="e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6819" y="1071171"/>
            <a:ext cx="4589885" cy="3550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6831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2811" y="0"/>
            <a:ext cx="6683765" cy="960668"/>
          </a:xfrm>
        </p:spPr>
        <p:txBody>
          <a:bodyPr/>
          <a:lstStyle/>
          <a:p>
            <a:r>
              <a:rPr lang="en-US" dirty="0" smtClean="0"/>
              <a:t>Collecting Data Samples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2811" y="960668"/>
            <a:ext cx="6686550" cy="2833217"/>
          </a:xfrm>
        </p:spPr>
        <p:txBody>
          <a:bodyPr/>
          <a:lstStyle/>
          <a:p>
            <a:r>
              <a:rPr lang="en-US" dirty="0" smtClean="0"/>
              <a:t>Simple random sampling</a:t>
            </a:r>
          </a:p>
          <a:p>
            <a:r>
              <a:rPr lang="en-US" dirty="0" smtClean="0"/>
              <a:t>Stratified sampling</a:t>
            </a:r>
          </a:p>
          <a:p>
            <a:r>
              <a:rPr lang="en-US" dirty="0" smtClean="0"/>
              <a:t>Sequential sampling</a:t>
            </a:r>
          </a:p>
          <a:p>
            <a:r>
              <a:rPr lang="en-US" dirty="0" smtClean="0"/>
              <a:t>Samples that are not Random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602307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094" y="0"/>
            <a:ext cx="6683765" cy="960668"/>
          </a:xfrm>
        </p:spPr>
        <p:txBody>
          <a:bodyPr/>
          <a:lstStyle/>
          <a:p>
            <a:r>
              <a:rPr lang="en-US" dirty="0" smtClean="0"/>
              <a:t>Measure Tollgate checklist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2309" y="1102112"/>
            <a:ext cx="6686550" cy="3536795"/>
          </a:xfrm>
        </p:spPr>
        <p:txBody>
          <a:bodyPr>
            <a:normAutofit/>
          </a:bodyPr>
          <a:lstStyle/>
          <a:p>
            <a:r>
              <a:rPr lang="en-US" dirty="0" smtClean="0"/>
              <a:t>Analyzed measurement systems and identify any issues </a:t>
            </a:r>
          </a:p>
          <a:p>
            <a:r>
              <a:rPr lang="en-US" dirty="0" smtClean="0"/>
              <a:t>Correct measurement system to remove error risks</a:t>
            </a:r>
          </a:p>
          <a:p>
            <a:r>
              <a:rPr lang="en-US" dirty="0"/>
              <a:t>Conducted appropriate sampling to allow for statistically valid conclusions </a:t>
            </a:r>
            <a:endParaRPr lang="en-US" dirty="0" smtClean="0"/>
          </a:p>
          <a:p>
            <a:r>
              <a:rPr lang="en-US" dirty="0"/>
              <a:t>Come up with the baseline </a:t>
            </a:r>
            <a:r>
              <a:rPr lang="en-US" dirty="0" smtClean="0"/>
              <a:t>measurement: </a:t>
            </a:r>
            <a:r>
              <a:rPr lang="en-US" dirty="0"/>
              <a:t>Run </a:t>
            </a:r>
            <a:r>
              <a:rPr lang="en-US" dirty="0" smtClean="0"/>
              <a:t>charts</a:t>
            </a:r>
          </a:p>
          <a:p>
            <a:r>
              <a:rPr lang="en-US" dirty="0" smtClean="0"/>
              <a:t>Calculated the process variation and sigma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662621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33</a:t>
            </a:fld>
            <a:endParaRPr lang="en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300761" y="1600200"/>
            <a:ext cx="5327698" cy="28332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US" altLang="en-US" sz="5400" dirty="0" smtClean="0">
                <a:solidFill>
                  <a:srgbClr val="00B0F0"/>
                </a:solidFill>
              </a:rPr>
              <a:t>Analyze</a:t>
            </a:r>
            <a:endParaRPr lang="en-IN" sz="5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0793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310308" y="68746"/>
            <a:ext cx="5772150" cy="742950"/>
          </a:xfrm>
        </p:spPr>
        <p:txBody>
          <a:bodyPr/>
          <a:lstStyle/>
          <a:p>
            <a:r>
              <a:rPr lang="en-US" altLang="en-US" dirty="0" smtClean="0">
                <a:solidFill>
                  <a:srgbClr val="FF0066"/>
                </a:solidFill>
              </a:rPr>
              <a:t>Analyze</a:t>
            </a:r>
            <a:endParaRPr lang="en-US" altLang="en-US" dirty="0">
              <a:solidFill>
                <a:srgbClr val="FF0066"/>
              </a:solidFill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10307" y="1099102"/>
            <a:ext cx="7298433" cy="3143250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lang="en-US" altLang="en-US" sz="1800" dirty="0"/>
              <a:t>Determine the most likely causes of defects.</a:t>
            </a:r>
          </a:p>
          <a:p>
            <a:pPr>
              <a:lnSpc>
                <a:spcPct val="140000"/>
              </a:lnSpc>
            </a:pPr>
            <a:r>
              <a:rPr lang="en-US" altLang="en-US" sz="2000" dirty="0"/>
              <a:t>Identify key factors that are most likely to create process variation.</a:t>
            </a:r>
          </a:p>
        </p:txBody>
      </p:sp>
    </p:spTree>
    <p:extLst>
      <p:ext uri="{BB962C8B-B14F-4D97-AF65-F5344CB8AC3E}">
        <p14:creationId xmlns:p14="http://schemas.microsoft.com/office/powerpoint/2010/main" val="9383275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7924" y="0"/>
            <a:ext cx="6683765" cy="960668"/>
          </a:xfrm>
        </p:spPr>
        <p:txBody>
          <a:bodyPr/>
          <a:lstStyle/>
          <a:p>
            <a:r>
              <a:rPr lang="en-US" dirty="0" smtClean="0"/>
              <a:t>Root cause Analysis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139" y="960668"/>
            <a:ext cx="6686550" cy="2833217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The Cause and effect, or Fishbone Diagram</a:t>
            </a:r>
          </a:p>
          <a:p>
            <a:pPr>
              <a:lnSpc>
                <a:spcPct val="150000"/>
              </a:lnSpc>
            </a:pPr>
            <a:r>
              <a:rPr lang="en-US" altLang="en-US" dirty="0">
                <a:latin typeface="Times" panose="02020603050405020304" pitchFamily="18" charset="0"/>
                <a:cs typeface="Times" panose="02020603050405020304" pitchFamily="18" charset="0"/>
              </a:rPr>
              <a:t>The cause and effect diagram is also called the Ishikawa diagram or the fishbone diagram.</a:t>
            </a:r>
          </a:p>
          <a:p>
            <a:pPr>
              <a:lnSpc>
                <a:spcPct val="150000"/>
              </a:lnSpc>
            </a:pPr>
            <a:r>
              <a:rPr lang="en-US" altLang="en-US" dirty="0">
                <a:latin typeface="Times" panose="02020603050405020304" pitchFamily="18" charset="0"/>
                <a:cs typeface="Times" panose="02020603050405020304" pitchFamily="18" charset="0"/>
              </a:rPr>
              <a:t>It is a tool for discovering all the possible causes for a particular effect.</a:t>
            </a:r>
          </a:p>
          <a:p>
            <a:pPr>
              <a:lnSpc>
                <a:spcPct val="150000"/>
              </a:lnSpc>
            </a:pPr>
            <a:r>
              <a:rPr lang="en-US" altLang="en-US" dirty="0">
                <a:latin typeface="Times" panose="02020603050405020304" pitchFamily="18" charset="0"/>
                <a:cs typeface="Times" panose="02020603050405020304" pitchFamily="18" charset="0"/>
              </a:rPr>
              <a:t>The major purpose of this diagram is to act as a first step in problem solving by creating a list of possible causes.</a:t>
            </a:r>
            <a:endParaRPr lang="en-US" altLang="en-US" sz="11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marL="0" indent="0">
              <a:buNone/>
            </a:pPr>
            <a:endParaRPr lang="en-US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978497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1093057" y="617992"/>
            <a:ext cx="5829300" cy="37818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1600" b="1" dirty="0">
                <a:latin typeface="Times" panose="02020603050405020304" pitchFamily="18" charset="0"/>
                <a:cs typeface="Times" panose="02020603050405020304" pitchFamily="18" charset="0"/>
              </a:rPr>
              <a:t>Cause and Effect Diagrams</a:t>
            </a:r>
            <a:br>
              <a:rPr lang="en-US" altLang="en-US" sz="1600" b="1" dirty="0">
                <a:latin typeface="Times" panose="02020603050405020304" pitchFamily="18" charset="0"/>
                <a:cs typeface="Times" panose="02020603050405020304" pitchFamily="18" charset="0"/>
              </a:rPr>
            </a:br>
            <a:endParaRPr lang="en-US" altLang="en-US" sz="1050" b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84F28E35-D082-775D-16BA-3823C73085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057" y="1084270"/>
            <a:ext cx="7128298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0726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5884" y="0"/>
            <a:ext cx="6683765" cy="960668"/>
          </a:xfrm>
        </p:spPr>
        <p:txBody>
          <a:bodyPr/>
          <a:lstStyle/>
          <a:p>
            <a:r>
              <a:rPr lang="en-US" dirty="0" smtClean="0"/>
              <a:t>Graphical Analysis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7178" y="1094679"/>
            <a:ext cx="6686550" cy="2833217"/>
          </a:xfrm>
        </p:spPr>
        <p:txBody>
          <a:bodyPr/>
          <a:lstStyle/>
          <a:p>
            <a:r>
              <a:rPr lang="en-US" dirty="0" smtClean="0"/>
              <a:t>Pareto chart</a:t>
            </a:r>
          </a:p>
          <a:p>
            <a:r>
              <a:rPr lang="en-US" dirty="0" smtClean="0"/>
              <a:t>Box Plots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654572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1308215" y="0"/>
            <a:ext cx="5829300" cy="740569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000" dirty="0">
                <a:latin typeface="Times" panose="02020603050405020304" pitchFamily="18" charset="0"/>
                <a:cs typeface="Times" panose="02020603050405020304" pitchFamily="18" charset="0"/>
              </a:rPr>
              <a:t>Pareto Charts</a:t>
            </a:r>
            <a:r>
              <a:rPr lang="en-US" altLang="en-US" dirty="0"/>
              <a:t/>
            </a:r>
            <a:br>
              <a:rPr lang="en-US" altLang="en-US" dirty="0"/>
            </a:br>
            <a:endParaRPr lang="en-US" altLang="en-US" sz="1800" dirty="0"/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08216" y="897120"/>
            <a:ext cx="7447165" cy="2833217"/>
          </a:xfr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altLang="en-US" sz="1950" dirty="0">
                <a:latin typeface="Times" panose="02020603050405020304" pitchFamily="18" charset="0"/>
                <a:cs typeface="Times" panose="02020603050405020304" pitchFamily="18" charset="0"/>
              </a:rPr>
              <a:t>Pareto charts are used to identify and prioritize problems to be solved.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altLang="en-US" sz="1950" dirty="0">
                <a:latin typeface="Times" panose="02020603050405020304" pitchFamily="18" charset="0"/>
                <a:cs typeface="Times" panose="02020603050405020304" pitchFamily="18" charset="0"/>
              </a:rPr>
              <a:t>They are actually histograms aided by the 80/20 rule adapted by Joseph </a:t>
            </a:r>
            <a:r>
              <a:rPr lang="en-US" altLang="en-US" sz="1950" dirty="0" err="1">
                <a:latin typeface="Times" panose="02020603050405020304" pitchFamily="18" charset="0"/>
                <a:cs typeface="Times" panose="02020603050405020304" pitchFamily="18" charset="0"/>
              </a:rPr>
              <a:t>Juran</a:t>
            </a:r>
            <a:r>
              <a:rPr lang="en-US" altLang="en-US" sz="1950" dirty="0"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>
            <p:extLst/>
          </p:nvPr>
        </p:nvGraphicFramePr>
        <p:xfrm>
          <a:off x="3194165" y="2785457"/>
          <a:ext cx="2057400" cy="1257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1" name="Photo Editor Photo" r:id="rId4" imgW="2266667" imgH="1457143" progId="MSPhotoEd.3">
                  <p:embed/>
                </p:oleObj>
              </mc:Choice>
              <mc:Fallback>
                <p:oleObj name="Photo Editor Photo" r:id="rId4" imgW="2266667" imgH="1457143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4165" y="2785457"/>
                        <a:ext cx="2057400" cy="1257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841102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1375410" y="98823"/>
            <a:ext cx="5829300" cy="740569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000" dirty="0"/>
              <a:t>Pareto Charts</a:t>
            </a:r>
            <a:br>
              <a:rPr lang="en-US" altLang="en-US" sz="3000" dirty="0"/>
            </a:br>
            <a:endParaRPr lang="en-US" altLang="en-US" sz="1800" dirty="0"/>
          </a:p>
        </p:txBody>
      </p:sp>
      <p:graphicFrame>
        <p:nvGraphicFramePr>
          <p:cNvPr id="3074" name="Object 3"/>
          <p:cNvGraphicFramePr>
            <a:graphicFrameLocks noGrp="1" noChangeAspect="1"/>
          </p:cNvGraphicFramePr>
          <p:nvPr>
            <p:ph idx="1"/>
            <p:extLst/>
          </p:nvPr>
        </p:nvGraphicFramePr>
        <p:xfrm>
          <a:off x="1802011" y="1230630"/>
          <a:ext cx="5539979" cy="32206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5" name="Photo Editor Photo" r:id="rId4" imgW="3809524" imgH="2343477" progId="MSPhotoEd.3">
                  <p:embed/>
                </p:oleObj>
              </mc:Choice>
              <mc:Fallback>
                <p:oleObj name="Photo Editor Photo" r:id="rId4" imgW="3809524" imgH="2343477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" contrast="1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2011" y="1230630"/>
                        <a:ext cx="5539979" cy="32206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349502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0118" y="36031"/>
            <a:ext cx="6683765" cy="960668"/>
          </a:xfrm>
        </p:spPr>
        <p:txBody>
          <a:bodyPr/>
          <a:lstStyle/>
          <a:p>
            <a:pPr algn="just"/>
            <a:r>
              <a:rPr lang="hr-H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5" name="Group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6090855"/>
              </p:ext>
            </p:extLst>
          </p:nvPr>
        </p:nvGraphicFramePr>
        <p:xfrm>
          <a:off x="2986854" y="1242397"/>
          <a:ext cx="2705691" cy="3627120"/>
        </p:xfrm>
        <a:graphic>
          <a:graphicData uri="http://schemas.openxmlformats.org/drawingml/2006/table">
            <a:tbl>
              <a:tblPr/>
              <a:tblGrid>
                <a:gridCol w="10910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1460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257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N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Problem Code</a:t>
                      </a:r>
                      <a:endParaRPr kumimoji="0" lang="hr-H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N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Problem Frequency</a:t>
                      </a:r>
                      <a:endParaRPr kumimoji="0" lang="hr-H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2400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336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3600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7379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55364D2-C95F-69BB-BD1D-D6C492B1C03D}"/>
              </a:ext>
            </a:extLst>
          </p:cNvPr>
          <p:cNvSpPr txBox="1"/>
          <p:nvPr/>
        </p:nvSpPr>
        <p:spPr>
          <a:xfrm>
            <a:off x="1569720" y="935921"/>
            <a:ext cx="457200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Stage 1: </a:t>
            </a:r>
            <a:r>
              <a:rPr lang="en-IN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List the problems</a:t>
            </a:r>
            <a:endParaRPr lang="hr-HR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79871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0118" y="0"/>
            <a:ext cx="6683765" cy="960668"/>
          </a:xfrm>
        </p:spPr>
        <p:txBody>
          <a:bodyPr/>
          <a:lstStyle/>
          <a:p>
            <a:pPr algn="just"/>
            <a:r>
              <a:rPr lang="hr-H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4" name="Group 1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3346053"/>
              </p:ext>
            </p:extLst>
          </p:nvPr>
        </p:nvGraphicFramePr>
        <p:xfrm>
          <a:off x="2274117" y="1189837"/>
          <a:ext cx="3295518" cy="3787140"/>
        </p:xfrm>
        <a:graphic>
          <a:graphicData uri="http://schemas.openxmlformats.org/drawingml/2006/table">
            <a:tbl>
              <a:tblPr/>
              <a:tblGrid>
                <a:gridCol w="10571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8551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5281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Problem Code</a:t>
                      </a:r>
                      <a:endParaRPr kumimoji="0" lang="hr-H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N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Problem Frequency</a:t>
                      </a:r>
                      <a:endParaRPr kumimoji="0" lang="hr-H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Proportion</a:t>
                      </a:r>
                      <a:endParaRPr kumimoji="0" lang="hr-H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2400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336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3600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usage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7379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hr-H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CA10927-967B-C42B-0F28-8B66C7BA830F}"/>
              </a:ext>
            </a:extLst>
          </p:cNvPr>
          <p:cNvSpPr txBox="1"/>
          <p:nvPr/>
        </p:nvSpPr>
        <p:spPr>
          <a:xfrm>
            <a:off x="1569720" y="935921"/>
            <a:ext cx="457200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Stage 2: </a:t>
            </a:r>
            <a:r>
              <a:rPr lang="en-IN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Calculate the </a:t>
            </a:r>
            <a:r>
              <a:rPr lang="en-IN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proportion</a:t>
            </a:r>
            <a:endParaRPr lang="hr-HR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9631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3547" y="0"/>
            <a:ext cx="6683765" cy="960668"/>
          </a:xfrm>
        </p:spPr>
        <p:txBody>
          <a:bodyPr/>
          <a:lstStyle/>
          <a:p>
            <a:pPr algn="just"/>
            <a:r>
              <a:rPr lang="hr-H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7955" y="1030877"/>
            <a:ext cx="6686550" cy="2833217"/>
          </a:xfrm>
        </p:spPr>
        <p:txBody>
          <a:bodyPr/>
          <a:lstStyle/>
          <a:p>
            <a:pPr marL="0" indent="0">
              <a:buNone/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Stage 3: 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Sort the items by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proportion</a:t>
            </a:r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Group 3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2789337"/>
              </p:ext>
            </p:extLst>
          </p:nvPr>
        </p:nvGraphicFramePr>
        <p:xfrm>
          <a:off x="1765562" y="1428751"/>
          <a:ext cx="4169569" cy="3459725"/>
        </p:xfrm>
        <a:graphic>
          <a:graphicData uri="http://schemas.openxmlformats.org/drawingml/2006/table">
            <a:tbl>
              <a:tblPr/>
              <a:tblGrid>
                <a:gridCol w="8203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2631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7989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2430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4512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Problem Code</a:t>
                      </a:r>
                      <a:endParaRPr kumimoji="0" lang="hr-H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N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Frequency</a:t>
                      </a:r>
                      <a:endParaRPr kumimoji="0" lang="hr-H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I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Proportion</a:t>
                      </a:r>
                      <a:endParaRPr kumimoji="0" lang="hr-H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Cumulative % of total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36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3600</a:t>
                      </a:r>
                      <a:endParaRPr kumimoji="0" lang="hr-H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2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2400</a:t>
                      </a:r>
                      <a:endParaRPr kumimoji="0" lang="hr-H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36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</a:t>
                      </a:r>
                      <a:endParaRPr kumimoji="0" lang="hr-H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2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336</a:t>
                      </a:r>
                      <a:endParaRPr kumimoji="0" lang="hr-H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52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</a:t>
                      </a:r>
                      <a:endParaRPr kumimoji="0" lang="hr-H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52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</a:t>
                      </a:r>
                      <a:endParaRPr kumimoji="0" lang="hr-H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536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kumimoji="0" lang="hr-H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536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hr-H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52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hr-H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536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</a:t>
                      </a: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hr-H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kumimoji="0" lang="en-I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</a:t>
                      </a:r>
                      <a:r>
                        <a:rPr kumimoji="0" lang="en-I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frequency</a:t>
                      </a:r>
                      <a:endParaRPr kumimoji="0" lang="hr-H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7379</a:t>
                      </a:r>
                      <a:endParaRPr kumimoji="0" lang="hr-H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hr-H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hr-H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55523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43</a:t>
            </a:fld>
            <a:endParaRPr lang="en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5494420"/>
              </p:ext>
            </p:extLst>
          </p:nvPr>
        </p:nvGraphicFramePr>
        <p:xfrm>
          <a:off x="2133600" y="1018478"/>
          <a:ext cx="5326566" cy="3265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183547" y="0"/>
            <a:ext cx="6683765" cy="960668"/>
          </a:xfrm>
        </p:spPr>
        <p:txBody>
          <a:bodyPr/>
          <a:lstStyle/>
          <a:p>
            <a:pPr algn="just"/>
            <a:r>
              <a:rPr lang="hr-H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5451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226" y="110503"/>
            <a:ext cx="6683765" cy="960668"/>
          </a:xfrm>
        </p:spPr>
        <p:txBody>
          <a:bodyPr/>
          <a:lstStyle/>
          <a:p>
            <a:r>
              <a:rPr lang="en-IN" dirty="0" smtClean="0"/>
              <a:t>BOX Plots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44</a:t>
            </a:fld>
            <a:endParaRPr lang="e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0052" y="1135875"/>
            <a:ext cx="1714588" cy="36577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5121" y="1283320"/>
            <a:ext cx="5258070" cy="297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4915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4567" y="0"/>
            <a:ext cx="6683765" cy="960668"/>
          </a:xfrm>
        </p:spPr>
        <p:txBody>
          <a:bodyPr/>
          <a:lstStyle/>
          <a:p>
            <a:r>
              <a:rPr lang="en-US" dirty="0" smtClean="0"/>
              <a:t>Statistical Analysis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7899" y="864681"/>
            <a:ext cx="7023671" cy="2833217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Correlation </a:t>
            </a:r>
          </a:p>
          <a:p>
            <a:pPr>
              <a:lnSpc>
                <a:spcPct val="90000"/>
              </a:lnSpc>
              <a:defRPr/>
            </a:pPr>
            <a:r>
              <a:rPr lang="en-US" dirty="0"/>
              <a:t>Measures the relative strength of the </a:t>
            </a:r>
            <a:r>
              <a:rPr lang="en-US" i="1" dirty="0"/>
              <a:t>linear </a:t>
            </a:r>
            <a:r>
              <a:rPr lang="en-US" dirty="0"/>
              <a:t>relationship between two variables</a:t>
            </a:r>
          </a:p>
          <a:p>
            <a:pPr>
              <a:lnSpc>
                <a:spcPct val="120000"/>
              </a:lnSpc>
              <a:defRPr/>
            </a:pPr>
            <a:r>
              <a:rPr lang="en-US" dirty="0"/>
              <a:t>Ranges between –1 and 1</a:t>
            </a:r>
          </a:p>
          <a:p>
            <a:pPr>
              <a:lnSpc>
                <a:spcPct val="120000"/>
              </a:lnSpc>
              <a:defRPr/>
            </a:pPr>
            <a:r>
              <a:rPr lang="en-US" dirty="0"/>
              <a:t>The closer to –1, the stronger the negative linear relationship</a:t>
            </a:r>
          </a:p>
          <a:p>
            <a:pPr>
              <a:lnSpc>
                <a:spcPct val="120000"/>
              </a:lnSpc>
              <a:defRPr/>
            </a:pPr>
            <a:r>
              <a:rPr lang="en-US" dirty="0"/>
              <a:t>The closer to 1, the stronger the positive linear relationship</a:t>
            </a:r>
          </a:p>
          <a:p>
            <a:pPr>
              <a:lnSpc>
                <a:spcPct val="120000"/>
              </a:lnSpc>
              <a:defRPr/>
            </a:pPr>
            <a:r>
              <a:rPr lang="en-US" dirty="0"/>
              <a:t>The closer to 0, the weaker any positive linear relationship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3002324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Line 2"/>
          <p:cNvSpPr>
            <a:spLocks noChangeShapeType="1"/>
          </p:cNvSpPr>
          <p:nvPr/>
        </p:nvSpPr>
        <p:spPr bwMode="auto">
          <a:xfrm>
            <a:off x="5943600" y="1943100"/>
            <a:ext cx="17145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 sz="1050"/>
          </a:p>
        </p:txBody>
      </p:sp>
      <p:sp>
        <p:nvSpPr>
          <p:cNvPr id="35843" name="Line 3"/>
          <p:cNvSpPr>
            <a:spLocks noChangeShapeType="1"/>
          </p:cNvSpPr>
          <p:nvPr/>
        </p:nvSpPr>
        <p:spPr bwMode="auto">
          <a:xfrm>
            <a:off x="5938838" y="3886200"/>
            <a:ext cx="17145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 sz="1050"/>
          </a:p>
        </p:txBody>
      </p:sp>
      <p:sp>
        <p:nvSpPr>
          <p:cNvPr id="968708" name="Rectangle 4"/>
          <p:cNvSpPr>
            <a:spLocks noGrp="1" noChangeArrowheads="1"/>
          </p:cNvSpPr>
          <p:nvPr>
            <p:ph type="title"/>
          </p:nvPr>
        </p:nvSpPr>
        <p:spPr>
          <a:xfrm>
            <a:off x="1543050" y="171450"/>
            <a:ext cx="6301979" cy="8572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400" dirty="0"/>
              <a:t>Scatter Plots of Various Correlation Coefficients</a:t>
            </a:r>
          </a:p>
        </p:txBody>
      </p:sp>
      <p:sp>
        <p:nvSpPr>
          <p:cNvPr id="35845" name="Line 5"/>
          <p:cNvSpPr>
            <a:spLocks noChangeShapeType="1"/>
          </p:cNvSpPr>
          <p:nvPr/>
        </p:nvSpPr>
        <p:spPr bwMode="auto">
          <a:xfrm>
            <a:off x="1453754" y="1489473"/>
            <a:ext cx="0" cy="113942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 sz="1050"/>
          </a:p>
        </p:txBody>
      </p:sp>
      <p:sp>
        <p:nvSpPr>
          <p:cNvPr id="35846" name="Line 6"/>
          <p:cNvSpPr>
            <a:spLocks noChangeShapeType="1"/>
          </p:cNvSpPr>
          <p:nvPr/>
        </p:nvSpPr>
        <p:spPr bwMode="auto">
          <a:xfrm flipH="1" flipV="1">
            <a:off x="1453754" y="1600200"/>
            <a:ext cx="1931194" cy="65484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 sz="1050"/>
          </a:p>
        </p:txBody>
      </p:sp>
      <p:sp>
        <p:nvSpPr>
          <p:cNvPr id="35847" name="Oval 7"/>
          <p:cNvSpPr>
            <a:spLocks noChangeArrowheads="1"/>
          </p:cNvSpPr>
          <p:nvPr/>
        </p:nvSpPr>
        <p:spPr bwMode="auto">
          <a:xfrm rot="7282380" flipH="1">
            <a:off x="3042047" y="21145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48" name="Oval 8"/>
          <p:cNvSpPr>
            <a:spLocks noChangeArrowheads="1"/>
          </p:cNvSpPr>
          <p:nvPr/>
        </p:nvSpPr>
        <p:spPr bwMode="auto">
          <a:xfrm rot="7282380" flipH="1">
            <a:off x="2470547" y="18859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49" name="Oval 9"/>
          <p:cNvSpPr>
            <a:spLocks noChangeArrowheads="1"/>
          </p:cNvSpPr>
          <p:nvPr/>
        </p:nvSpPr>
        <p:spPr bwMode="auto">
          <a:xfrm rot="7282380" flipH="1">
            <a:off x="2241947" y="18288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50" name="Oval 10"/>
          <p:cNvSpPr>
            <a:spLocks noChangeArrowheads="1"/>
          </p:cNvSpPr>
          <p:nvPr/>
        </p:nvSpPr>
        <p:spPr bwMode="auto">
          <a:xfrm rot="7282380" flipH="1">
            <a:off x="1498997" y="15430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51" name="Oval 11"/>
          <p:cNvSpPr>
            <a:spLocks noChangeArrowheads="1"/>
          </p:cNvSpPr>
          <p:nvPr/>
        </p:nvSpPr>
        <p:spPr bwMode="auto">
          <a:xfrm rot="7282380" flipH="1">
            <a:off x="1784747" y="16573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52" name="Oval 12"/>
          <p:cNvSpPr>
            <a:spLocks noChangeArrowheads="1"/>
          </p:cNvSpPr>
          <p:nvPr/>
        </p:nvSpPr>
        <p:spPr bwMode="auto">
          <a:xfrm rot="7282380" flipH="1">
            <a:off x="2013347" y="17145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rot="10800000" vert="eaVert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 sz="1800">
              <a:solidFill>
                <a:schemeClr val="tx2"/>
              </a:solidFill>
            </a:endParaRPr>
          </a:p>
        </p:txBody>
      </p:sp>
      <p:sp>
        <p:nvSpPr>
          <p:cNvPr id="35853" name="Text Box 13"/>
          <p:cNvSpPr txBox="1">
            <a:spLocks noChangeArrowheads="1"/>
          </p:cNvSpPr>
          <p:nvPr/>
        </p:nvSpPr>
        <p:spPr bwMode="auto">
          <a:xfrm>
            <a:off x="1270397" y="1200150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>
                <a:solidFill>
                  <a:schemeClr val="tx2"/>
                </a:solidFill>
              </a:rPr>
              <a:t>Y</a:t>
            </a:r>
          </a:p>
        </p:txBody>
      </p:sp>
      <p:sp>
        <p:nvSpPr>
          <p:cNvPr id="35854" name="Line 14"/>
          <p:cNvSpPr>
            <a:spLocks noChangeShapeType="1"/>
          </p:cNvSpPr>
          <p:nvPr/>
        </p:nvSpPr>
        <p:spPr bwMode="auto">
          <a:xfrm>
            <a:off x="1441847" y="2628900"/>
            <a:ext cx="17145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 sz="1050"/>
          </a:p>
        </p:txBody>
      </p:sp>
      <p:sp>
        <p:nvSpPr>
          <p:cNvPr id="35855" name="Oval 15"/>
          <p:cNvSpPr>
            <a:spLocks noChangeArrowheads="1"/>
          </p:cNvSpPr>
          <p:nvPr/>
        </p:nvSpPr>
        <p:spPr bwMode="auto">
          <a:xfrm rot="7282380" flipH="1">
            <a:off x="2756297" y="20002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56" name="Text Box 16"/>
          <p:cNvSpPr txBox="1">
            <a:spLocks noChangeArrowheads="1"/>
          </p:cNvSpPr>
          <p:nvPr/>
        </p:nvSpPr>
        <p:spPr bwMode="auto">
          <a:xfrm>
            <a:off x="3138487" y="2457450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>
                <a:solidFill>
                  <a:schemeClr val="tx2"/>
                </a:solidFill>
              </a:rPr>
              <a:t>X</a:t>
            </a:r>
          </a:p>
        </p:txBody>
      </p:sp>
      <p:sp>
        <p:nvSpPr>
          <p:cNvPr id="35857" name="Line 17"/>
          <p:cNvSpPr>
            <a:spLocks noChangeShapeType="1"/>
          </p:cNvSpPr>
          <p:nvPr/>
        </p:nvSpPr>
        <p:spPr bwMode="auto">
          <a:xfrm>
            <a:off x="3669506" y="1489473"/>
            <a:ext cx="0" cy="113942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 sz="1050"/>
          </a:p>
        </p:txBody>
      </p:sp>
      <p:sp>
        <p:nvSpPr>
          <p:cNvPr id="35858" name="Line 18"/>
          <p:cNvSpPr>
            <a:spLocks noChangeShapeType="1"/>
          </p:cNvSpPr>
          <p:nvPr/>
        </p:nvSpPr>
        <p:spPr bwMode="auto">
          <a:xfrm flipH="1" flipV="1">
            <a:off x="3669507" y="1600200"/>
            <a:ext cx="1931194" cy="65484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 sz="1050"/>
          </a:p>
        </p:txBody>
      </p:sp>
      <p:sp>
        <p:nvSpPr>
          <p:cNvPr id="35859" name="Oval 19"/>
          <p:cNvSpPr>
            <a:spLocks noChangeArrowheads="1"/>
          </p:cNvSpPr>
          <p:nvPr/>
        </p:nvSpPr>
        <p:spPr bwMode="auto">
          <a:xfrm rot="-7282380">
            <a:off x="5257800" y="23431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60" name="Oval 20"/>
          <p:cNvSpPr>
            <a:spLocks noChangeArrowheads="1"/>
          </p:cNvSpPr>
          <p:nvPr/>
        </p:nvSpPr>
        <p:spPr bwMode="auto">
          <a:xfrm rot="-7282380">
            <a:off x="5200650" y="20574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61" name="Oval 21"/>
          <p:cNvSpPr>
            <a:spLocks noChangeArrowheads="1"/>
          </p:cNvSpPr>
          <p:nvPr/>
        </p:nvSpPr>
        <p:spPr bwMode="auto">
          <a:xfrm rot="-7282380">
            <a:off x="3829050" y="13144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62" name="Oval 22"/>
          <p:cNvSpPr>
            <a:spLocks noChangeArrowheads="1"/>
          </p:cNvSpPr>
          <p:nvPr/>
        </p:nvSpPr>
        <p:spPr bwMode="auto">
          <a:xfrm rot="-7282380">
            <a:off x="3943350" y="16002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63" name="Oval 23"/>
          <p:cNvSpPr>
            <a:spLocks noChangeArrowheads="1"/>
          </p:cNvSpPr>
          <p:nvPr/>
        </p:nvSpPr>
        <p:spPr bwMode="auto">
          <a:xfrm rot="-7282380">
            <a:off x="4972050" y="22288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64" name="Oval 24"/>
          <p:cNvSpPr>
            <a:spLocks noChangeArrowheads="1"/>
          </p:cNvSpPr>
          <p:nvPr/>
        </p:nvSpPr>
        <p:spPr bwMode="auto">
          <a:xfrm rot="-7282380">
            <a:off x="3714750" y="18288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65" name="Oval 25"/>
          <p:cNvSpPr>
            <a:spLocks noChangeArrowheads="1"/>
          </p:cNvSpPr>
          <p:nvPr/>
        </p:nvSpPr>
        <p:spPr bwMode="auto">
          <a:xfrm rot="-7282380">
            <a:off x="4686300" y="20574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66" name="Oval 26"/>
          <p:cNvSpPr>
            <a:spLocks noChangeArrowheads="1"/>
          </p:cNvSpPr>
          <p:nvPr/>
        </p:nvSpPr>
        <p:spPr bwMode="auto">
          <a:xfrm rot="-7282380">
            <a:off x="4286250" y="16002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67" name="Oval 27"/>
          <p:cNvSpPr>
            <a:spLocks noChangeArrowheads="1"/>
          </p:cNvSpPr>
          <p:nvPr/>
        </p:nvSpPr>
        <p:spPr bwMode="auto">
          <a:xfrm rot="-7282380">
            <a:off x="4457700" y="14859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68" name="Oval 28"/>
          <p:cNvSpPr>
            <a:spLocks noChangeArrowheads="1"/>
          </p:cNvSpPr>
          <p:nvPr/>
        </p:nvSpPr>
        <p:spPr bwMode="auto">
          <a:xfrm rot="-7282380">
            <a:off x="5086350" y="18859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69" name="Oval 29"/>
          <p:cNvSpPr>
            <a:spLocks noChangeArrowheads="1"/>
          </p:cNvSpPr>
          <p:nvPr/>
        </p:nvSpPr>
        <p:spPr bwMode="auto">
          <a:xfrm rot="-7282380">
            <a:off x="4000500" y="18288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70" name="Oval 30"/>
          <p:cNvSpPr>
            <a:spLocks noChangeArrowheads="1"/>
          </p:cNvSpPr>
          <p:nvPr/>
        </p:nvSpPr>
        <p:spPr bwMode="auto">
          <a:xfrm rot="-7282380">
            <a:off x="4914900" y="17145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vert="eaVert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 sz="1800">
              <a:solidFill>
                <a:schemeClr val="tx2"/>
              </a:solidFill>
            </a:endParaRPr>
          </a:p>
        </p:txBody>
      </p:sp>
      <p:sp>
        <p:nvSpPr>
          <p:cNvPr id="35871" name="Oval 31"/>
          <p:cNvSpPr>
            <a:spLocks noChangeArrowheads="1"/>
          </p:cNvSpPr>
          <p:nvPr/>
        </p:nvSpPr>
        <p:spPr bwMode="auto">
          <a:xfrm rot="-7282380">
            <a:off x="4229100" y="18288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72" name="Oval 32"/>
          <p:cNvSpPr>
            <a:spLocks noChangeArrowheads="1"/>
          </p:cNvSpPr>
          <p:nvPr/>
        </p:nvSpPr>
        <p:spPr bwMode="auto">
          <a:xfrm rot="-7282380">
            <a:off x="4514850" y="18859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73" name="Oval 33"/>
          <p:cNvSpPr>
            <a:spLocks noChangeArrowheads="1"/>
          </p:cNvSpPr>
          <p:nvPr/>
        </p:nvSpPr>
        <p:spPr bwMode="auto">
          <a:xfrm rot="-7282380">
            <a:off x="4343400" y="20574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74" name="Text Box 34"/>
          <p:cNvSpPr txBox="1">
            <a:spLocks noChangeArrowheads="1"/>
          </p:cNvSpPr>
          <p:nvPr/>
        </p:nvSpPr>
        <p:spPr bwMode="auto">
          <a:xfrm>
            <a:off x="3486150" y="1143000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>
                <a:solidFill>
                  <a:schemeClr val="tx2"/>
                </a:solidFill>
              </a:rPr>
              <a:t>Y</a:t>
            </a:r>
          </a:p>
        </p:txBody>
      </p:sp>
      <p:sp>
        <p:nvSpPr>
          <p:cNvPr id="35875" name="Line 35"/>
          <p:cNvSpPr>
            <a:spLocks noChangeShapeType="1"/>
          </p:cNvSpPr>
          <p:nvPr/>
        </p:nvSpPr>
        <p:spPr bwMode="auto">
          <a:xfrm>
            <a:off x="3657600" y="2628900"/>
            <a:ext cx="17145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 sz="1050"/>
          </a:p>
        </p:txBody>
      </p:sp>
      <p:sp>
        <p:nvSpPr>
          <p:cNvPr id="35876" name="Text Box 36"/>
          <p:cNvSpPr txBox="1">
            <a:spLocks noChangeArrowheads="1"/>
          </p:cNvSpPr>
          <p:nvPr/>
        </p:nvSpPr>
        <p:spPr bwMode="auto">
          <a:xfrm>
            <a:off x="5354241" y="2457450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>
                <a:solidFill>
                  <a:schemeClr val="tx2"/>
                </a:solidFill>
              </a:rPr>
              <a:t>X</a:t>
            </a:r>
          </a:p>
        </p:txBody>
      </p:sp>
      <p:sp>
        <p:nvSpPr>
          <p:cNvPr id="35877" name="Line 37"/>
          <p:cNvSpPr>
            <a:spLocks noChangeShapeType="1"/>
          </p:cNvSpPr>
          <p:nvPr/>
        </p:nvSpPr>
        <p:spPr bwMode="auto">
          <a:xfrm>
            <a:off x="5916216" y="1489473"/>
            <a:ext cx="0" cy="113942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 sz="1050"/>
          </a:p>
        </p:txBody>
      </p:sp>
      <p:sp>
        <p:nvSpPr>
          <p:cNvPr id="35878" name="Oval 38"/>
          <p:cNvSpPr>
            <a:spLocks noChangeArrowheads="1"/>
          </p:cNvSpPr>
          <p:nvPr/>
        </p:nvSpPr>
        <p:spPr bwMode="auto">
          <a:xfrm rot="-7282380">
            <a:off x="6132910" y="21145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79" name="Oval 39"/>
          <p:cNvSpPr>
            <a:spLocks noChangeArrowheads="1"/>
          </p:cNvSpPr>
          <p:nvPr/>
        </p:nvSpPr>
        <p:spPr bwMode="auto">
          <a:xfrm rot="-7282380">
            <a:off x="7504510" y="16002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80" name="Oval 40"/>
          <p:cNvSpPr>
            <a:spLocks noChangeArrowheads="1"/>
          </p:cNvSpPr>
          <p:nvPr/>
        </p:nvSpPr>
        <p:spPr bwMode="auto">
          <a:xfrm rot="-7282380">
            <a:off x="7618810" y="18288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81" name="Oval 41"/>
          <p:cNvSpPr>
            <a:spLocks noChangeArrowheads="1"/>
          </p:cNvSpPr>
          <p:nvPr/>
        </p:nvSpPr>
        <p:spPr bwMode="auto">
          <a:xfrm rot="-7282380">
            <a:off x="6933010" y="20574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82" name="Oval 42"/>
          <p:cNvSpPr>
            <a:spLocks noChangeArrowheads="1"/>
          </p:cNvSpPr>
          <p:nvPr/>
        </p:nvSpPr>
        <p:spPr bwMode="auto">
          <a:xfrm rot="-7282380">
            <a:off x="6990160" y="16002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83" name="Oval 43"/>
          <p:cNvSpPr>
            <a:spLocks noChangeArrowheads="1"/>
          </p:cNvSpPr>
          <p:nvPr/>
        </p:nvSpPr>
        <p:spPr bwMode="auto">
          <a:xfrm rot="-7282380">
            <a:off x="6629400" y="15430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84" name="Oval 44"/>
          <p:cNvSpPr>
            <a:spLocks noChangeArrowheads="1"/>
          </p:cNvSpPr>
          <p:nvPr/>
        </p:nvSpPr>
        <p:spPr bwMode="auto">
          <a:xfrm rot="-7282380">
            <a:off x="6018610" y="16573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85" name="Oval 45"/>
          <p:cNvSpPr>
            <a:spLocks noChangeArrowheads="1"/>
          </p:cNvSpPr>
          <p:nvPr/>
        </p:nvSpPr>
        <p:spPr bwMode="auto">
          <a:xfrm rot="-7282380">
            <a:off x="6247210" y="17716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86" name="Oval 46"/>
          <p:cNvSpPr>
            <a:spLocks noChangeArrowheads="1"/>
          </p:cNvSpPr>
          <p:nvPr/>
        </p:nvSpPr>
        <p:spPr bwMode="auto">
          <a:xfrm rot="-7282380">
            <a:off x="6475810" y="1912144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vert="eaVert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 sz="1800">
              <a:solidFill>
                <a:schemeClr val="tx2"/>
              </a:solidFill>
            </a:endParaRPr>
          </a:p>
        </p:txBody>
      </p:sp>
      <p:sp>
        <p:nvSpPr>
          <p:cNvPr id="35887" name="Oval 47"/>
          <p:cNvSpPr>
            <a:spLocks noChangeArrowheads="1"/>
          </p:cNvSpPr>
          <p:nvPr/>
        </p:nvSpPr>
        <p:spPr bwMode="auto">
          <a:xfrm rot="-7282380">
            <a:off x="6761560" y="18859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88" name="Oval 48"/>
          <p:cNvSpPr>
            <a:spLocks noChangeArrowheads="1"/>
          </p:cNvSpPr>
          <p:nvPr/>
        </p:nvSpPr>
        <p:spPr bwMode="auto">
          <a:xfrm rot="-7282380">
            <a:off x="6590110" y="21145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89" name="Text Box 49"/>
          <p:cNvSpPr txBox="1">
            <a:spLocks noChangeArrowheads="1"/>
          </p:cNvSpPr>
          <p:nvPr/>
        </p:nvSpPr>
        <p:spPr bwMode="auto">
          <a:xfrm>
            <a:off x="5732860" y="1143000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>
                <a:solidFill>
                  <a:schemeClr val="tx2"/>
                </a:solidFill>
              </a:rPr>
              <a:t>Y</a:t>
            </a:r>
          </a:p>
        </p:txBody>
      </p:sp>
      <p:sp>
        <p:nvSpPr>
          <p:cNvPr id="35890" name="Line 50"/>
          <p:cNvSpPr>
            <a:spLocks noChangeShapeType="1"/>
          </p:cNvSpPr>
          <p:nvPr/>
        </p:nvSpPr>
        <p:spPr bwMode="auto">
          <a:xfrm>
            <a:off x="5904310" y="2628900"/>
            <a:ext cx="17145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 sz="1050"/>
          </a:p>
        </p:txBody>
      </p:sp>
      <p:sp>
        <p:nvSpPr>
          <p:cNvPr id="35891" name="Oval 51"/>
          <p:cNvSpPr>
            <a:spLocks noChangeArrowheads="1"/>
          </p:cNvSpPr>
          <p:nvPr/>
        </p:nvSpPr>
        <p:spPr bwMode="auto">
          <a:xfrm rot="-7282380">
            <a:off x="7315200" y="20002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92" name="Text Box 52"/>
          <p:cNvSpPr txBox="1">
            <a:spLocks noChangeArrowheads="1"/>
          </p:cNvSpPr>
          <p:nvPr/>
        </p:nvSpPr>
        <p:spPr bwMode="auto">
          <a:xfrm>
            <a:off x="7600950" y="2457450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>
                <a:solidFill>
                  <a:schemeClr val="tx2"/>
                </a:solidFill>
              </a:rPr>
              <a:t>X</a:t>
            </a:r>
          </a:p>
        </p:txBody>
      </p:sp>
      <p:sp>
        <p:nvSpPr>
          <p:cNvPr id="35893" name="Line 53"/>
          <p:cNvSpPr>
            <a:spLocks noChangeShapeType="1"/>
          </p:cNvSpPr>
          <p:nvPr/>
        </p:nvSpPr>
        <p:spPr bwMode="auto">
          <a:xfrm>
            <a:off x="3739754" y="3432573"/>
            <a:ext cx="0" cy="113942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 sz="1050"/>
          </a:p>
        </p:txBody>
      </p:sp>
      <p:sp>
        <p:nvSpPr>
          <p:cNvPr id="35894" name="Line 54"/>
          <p:cNvSpPr>
            <a:spLocks noChangeShapeType="1"/>
          </p:cNvSpPr>
          <p:nvPr/>
        </p:nvSpPr>
        <p:spPr bwMode="auto">
          <a:xfrm flipV="1">
            <a:off x="3739754" y="3543300"/>
            <a:ext cx="1931194" cy="65484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 sz="1050"/>
          </a:p>
        </p:txBody>
      </p:sp>
      <p:sp>
        <p:nvSpPr>
          <p:cNvPr id="35895" name="Oval 55"/>
          <p:cNvSpPr>
            <a:spLocks noChangeArrowheads="1"/>
          </p:cNvSpPr>
          <p:nvPr/>
        </p:nvSpPr>
        <p:spPr bwMode="auto">
          <a:xfrm rot="-7282380">
            <a:off x="3784997" y="42862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96" name="Oval 56"/>
          <p:cNvSpPr>
            <a:spLocks noChangeArrowheads="1"/>
          </p:cNvSpPr>
          <p:nvPr/>
        </p:nvSpPr>
        <p:spPr bwMode="auto">
          <a:xfrm rot="-7282380">
            <a:off x="3956447" y="40576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97" name="Oval 57"/>
          <p:cNvSpPr>
            <a:spLocks noChangeArrowheads="1"/>
          </p:cNvSpPr>
          <p:nvPr/>
        </p:nvSpPr>
        <p:spPr bwMode="auto">
          <a:xfrm rot="-7282380">
            <a:off x="5200650" y="30861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98" name="Oval 58"/>
          <p:cNvSpPr>
            <a:spLocks noChangeArrowheads="1"/>
          </p:cNvSpPr>
          <p:nvPr/>
        </p:nvSpPr>
        <p:spPr bwMode="auto">
          <a:xfrm rot="-7282380">
            <a:off x="5328047" y="35433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899" name="Oval 59"/>
          <p:cNvSpPr>
            <a:spLocks noChangeArrowheads="1"/>
          </p:cNvSpPr>
          <p:nvPr/>
        </p:nvSpPr>
        <p:spPr bwMode="auto">
          <a:xfrm rot="-7282380">
            <a:off x="4171950" y="42862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900" name="Oval 60"/>
          <p:cNvSpPr>
            <a:spLocks noChangeArrowheads="1"/>
          </p:cNvSpPr>
          <p:nvPr/>
        </p:nvSpPr>
        <p:spPr bwMode="auto">
          <a:xfrm rot="-7282380">
            <a:off x="5486400" y="38862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901" name="Oval 61"/>
          <p:cNvSpPr>
            <a:spLocks noChangeArrowheads="1"/>
          </p:cNvSpPr>
          <p:nvPr/>
        </p:nvSpPr>
        <p:spPr bwMode="auto">
          <a:xfrm rot="-7282380">
            <a:off x="4857750" y="41719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902" name="Oval 62"/>
          <p:cNvSpPr>
            <a:spLocks noChangeArrowheads="1"/>
          </p:cNvSpPr>
          <p:nvPr/>
        </p:nvSpPr>
        <p:spPr bwMode="auto">
          <a:xfrm rot="-7282380">
            <a:off x="4914900" y="33147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903" name="Oval 63"/>
          <p:cNvSpPr>
            <a:spLocks noChangeArrowheads="1"/>
          </p:cNvSpPr>
          <p:nvPr/>
        </p:nvSpPr>
        <p:spPr bwMode="auto">
          <a:xfrm rot="-7282380">
            <a:off x="4457700" y="33147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904" name="Oval 64"/>
          <p:cNvSpPr>
            <a:spLocks noChangeArrowheads="1"/>
          </p:cNvSpPr>
          <p:nvPr/>
        </p:nvSpPr>
        <p:spPr bwMode="auto">
          <a:xfrm rot="-7282380">
            <a:off x="3829050" y="37719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905" name="Oval 65"/>
          <p:cNvSpPr>
            <a:spLocks noChangeArrowheads="1"/>
          </p:cNvSpPr>
          <p:nvPr/>
        </p:nvSpPr>
        <p:spPr bwMode="auto">
          <a:xfrm rot="-7282380">
            <a:off x="4000500" y="34290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906" name="Oval 66"/>
          <p:cNvSpPr>
            <a:spLocks noChangeArrowheads="1"/>
          </p:cNvSpPr>
          <p:nvPr/>
        </p:nvSpPr>
        <p:spPr bwMode="auto">
          <a:xfrm rot="-7282380">
            <a:off x="4286250" y="37147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vert="eaVert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 sz="1800">
              <a:solidFill>
                <a:schemeClr val="tx2"/>
              </a:solidFill>
            </a:endParaRPr>
          </a:p>
        </p:txBody>
      </p:sp>
      <p:sp>
        <p:nvSpPr>
          <p:cNvPr id="35907" name="Oval 67"/>
          <p:cNvSpPr>
            <a:spLocks noChangeArrowheads="1"/>
          </p:cNvSpPr>
          <p:nvPr/>
        </p:nvSpPr>
        <p:spPr bwMode="auto">
          <a:xfrm rot="-7282380">
            <a:off x="5143500" y="38290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908" name="Oval 68"/>
          <p:cNvSpPr>
            <a:spLocks noChangeArrowheads="1"/>
          </p:cNvSpPr>
          <p:nvPr/>
        </p:nvSpPr>
        <p:spPr bwMode="auto">
          <a:xfrm rot="-7282380">
            <a:off x="4585097" y="38290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909" name="Oval 69"/>
          <p:cNvSpPr>
            <a:spLocks noChangeArrowheads="1"/>
          </p:cNvSpPr>
          <p:nvPr/>
        </p:nvSpPr>
        <p:spPr bwMode="auto">
          <a:xfrm rot="-7282380">
            <a:off x="4572000" y="43434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910" name="Text Box 70"/>
          <p:cNvSpPr txBox="1">
            <a:spLocks noChangeArrowheads="1"/>
          </p:cNvSpPr>
          <p:nvPr/>
        </p:nvSpPr>
        <p:spPr bwMode="auto">
          <a:xfrm>
            <a:off x="3538537" y="3257550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>
                <a:solidFill>
                  <a:schemeClr val="tx2"/>
                </a:solidFill>
              </a:rPr>
              <a:t>Y</a:t>
            </a:r>
          </a:p>
        </p:txBody>
      </p:sp>
      <p:sp>
        <p:nvSpPr>
          <p:cNvPr id="35911" name="Line 71"/>
          <p:cNvSpPr>
            <a:spLocks noChangeShapeType="1"/>
          </p:cNvSpPr>
          <p:nvPr/>
        </p:nvSpPr>
        <p:spPr bwMode="auto">
          <a:xfrm>
            <a:off x="3727847" y="4572000"/>
            <a:ext cx="17145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 sz="1050"/>
          </a:p>
        </p:txBody>
      </p:sp>
      <p:sp>
        <p:nvSpPr>
          <p:cNvPr id="35912" name="Oval 72"/>
          <p:cNvSpPr>
            <a:spLocks noChangeArrowheads="1"/>
          </p:cNvSpPr>
          <p:nvPr/>
        </p:nvSpPr>
        <p:spPr bwMode="auto">
          <a:xfrm rot="-7282380">
            <a:off x="5143500" y="41148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913" name="Text Box 73"/>
          <p:cNvSpPr txBox="1">
            <a:spLocks noChangeArrowheads="1"/>
          </p:cNvSpPr>
          <p:nvPr/>
        </p:nvSpPr>
        <p:spPr bwMode="auto">
          <a:xfrm>
            <a:off x="5424487" y="4400550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>
                <a:solidFill>
                  <a:schemeClr val="tx2"/>
                </a:solidFill>
              </a:rPr>
              <a:t>X</a:t>
            </a:r>
          </a:p>
        </p:txBody>
      </p:sp>
      <p:sp>
        <p:nvSpPr>
          <p:cNvPr id="35914" name="Line 74"/>
          <p:cNvSpPr>
            <a:spLocks noChangeShapeType="1"/>
          </p:cNvSpPr>
          <p:nvPr/>
        </p:nvSpPr>
        <p:spPr bwMode="auto">
          <a:xfrm>
            <a:off x="1440656" y="3432573"/>
            <a:ext cx="0" cy="113942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 sz="1050"/>
          </a:p>
        </p:txBody>
      </p:sp>
      <p:sp>
        <p:nvSpPr>
          <p:cNvPr id="35915" name="Line 75"/>
          <p:cNvSpPr>
            <a:spLocks noChangeShapeType="1"/>
          </p:cNvSpPr>
          <p:nvPr/>
        </p:nvSpPr>
        <p:spPr bwMode="auto">
          <a:xfrm flipV="1">
            <a:off x="1440657" y="3543300"/>
            <a:ext cx="1931194" cy="65484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 sz="1050"/>
          </a:p>
        </p:txBody>
      </p:sp>
      <p:sp>
        <p:nvSpPr>
          <p:cNvPr id="35916" name="Oval 76"/>
          <p:cNvSpPr>
            <a:spLocks noChangeArrowheads="1"/>
          </p:cNvSpPr>
          <p:nvPr/>
        </p:nvSpPr>
        <p:spPr bwMode="auto">
          <a:xfrm rot="-7282380">
            <a:off x="1485900" y="40576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917" name="Oval 77"/>
          <p:cNvSpPr>
            <a:spLocks noChangeArrowheads="1"/>
          </p:cNvSpPr>
          <p:nvPr/>
        </p:nvSpPr>
        <p:spPr bwMode="auto">
          <a:xfrm rot="-7282380">
            <a:off x="1714500" y="40005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918" name="Oval 78"/>
          <p:cNvSpPr>
            <a:spLocks noChangeArrowheads="1"/>
          </p:cNvSpPr>
          <p:nvPr/>
        </p:nvSpPr>
        <p:spPr bwMode="auto">
          <a:xfrm rot="-7282380">
            <a:off x="3257550" y="34861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919" name="Oval 79"/>
          <p:cNvSpPr>
            <a:spLocks noChangeArrowheads="1"/>
          </p:cNvSpPr>
          <p:nvPr/>
        </p:nvSpPr>
        <p:spPr bwMode="auto">
          <a:xfrm rot="-7282380">
            <a:off x="2971800" y="35433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920" name="Oval 80"/>
          <p:cNvSpPr>
            <a:spLocks noChangeArrowheads="1"/>
          </p:cNvSpPr>
          <p:nvPr/>
        </p:nvSpPr>
        <p:spPr bwMode="auto">
          <a:xfrm rot="-7282380">
            <a:off x="1943100" y="38862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vert="eaVert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 sz="1800">
              <a:solidFill>
                <a:schemeClr val="tx2"/>
              </a:solidFill>
            </a:endParaRPr>
          </a:p>
        </p:txBody>
      </p:sp>
      <p:sp>
        <p:nvSpPr>
          <p:cNvPr id="35921" name="Oval 81"/>
          <p:cNvSpPr>
            <a:spLocks noChangeArrowheads="1"/>
          </p:cNvSpPr>
          <p:nvPr/>
        </p:nvSpPr>
        <p:spPr bwMode="auto">
          <a:xfrm rot="-7282380">
            <a:off x="2457450" y="37147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922" name="Oval 82"/>
          <p:cNvSpPr>
            <a:spLocks noChangeArrowheads="1"/>
          </p:cNvSpPr>
          <p:nvPr/>
        </p:nvSpPr>
        <p:spPr bwMode="auto">
          <a:xfrm rot="-7282380">
            <a:off x="2228850" y="38290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923" name="Text Box 83"/>
          <p:cNvSpPr txBox="1">
            <a:spLocks noChangeArrowheads="1"/>
          </p:cNvSpPr>
          <p:nvPr/>
        </p:nvSpPr>
        <p:spPr bwMode="auto">
          <a:xfrm>
            <a:off x="1182291" y="3257550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>
                <a:solidFill>
                  <a:schemeClr val="tx2"/>
                </a:solidFill>
              </a:rPr>
              <a:t>Y</a:t>
            </a:r>
          </a:p>
        </p:txBody>
      </p:sp>
      <p:sp>
        <p:nvSpPr>
          <p:cNvPr id="35924" name="Line 84"/>
          <p:cNvSpPr>
            <a:spLocks noChangeShapeType="1"/>
          </p:cNvSpPr>
          <p:nvPr/>
        </p:nvSpPr>
        <p:spPr bwMode="auto">
          <a:xfrm>
            <a:off x="1428750" y="4572000"/>
            <a:ext cx="17145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 sz="1050"/>
          </a:p>
        </p:txBody>
      </p:sp>
      <p:sp>
        <p:nvSpPr>
          <p:cNvPr id="35925" name="Oval 85"/>
          <p:cNvSpPr>
            <a:spLocks noChangeArrowheads="1"/>
          </p:cNvSpPr>
          <p:nvPr/>
        </p:nvSpPr>
        <p:spPr bwMode="auto">
          <a:xfrm rot="-7282380">
            <a:off x="2743200" y="36576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926" name="Text Box 86"/>
          <p:cNvSpPr txBox="1">
            <a:spLocks noChangeArrowheads="1"/>
          </p:cNvSpPr>
          <p:nvPr/>
        </p:nvSpPr>
        <p:spPr bwMode="auto">
          <a:xfrm>
            <a:off x="3125391" y="4400550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>
                <a:solidFill>
                  <a:schemeClr val="tx2"/>
                </a:solidFill>
              </a:rPr>
              <a:t>X</a:t>
            </a:r>
          </a:p>
        </p:txBody>
      </p:sp>
      <p:sp>
        <p:nvSpPr>
          <p:cNvPr id="968791" name="Text Box 87"/>
          <p:cNvSpPr txBox="1">
            <a:spLocks noChangeArrowheads="1"/>
          </p:cNvSpPr>
          <p:nvPr/>
        </p:nvSpPr>
        <p:spPr bwMode="auto">
          <a:xfrm>
            <a:off x="1944292" y="2686050"/>
            <a:ext cx="729687" cy="369332"/>
          </a:xfrm>
          <a:prstGeom prst="rect">
            <a:avLst/>
          </a:prstGeom>
          <a:solidFill>
            <a:srgbClr val="FDE0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accent4">
                    <a:lumMod val="10000"/>
                  </a:schemeClr>
                </a:solidFill>
              </a:rPr>
              <a:t>r = -1</a:t>
            </a:r>
          </a:p>
        </p:txBody>
      </p:sp>
      <p:sp>
        <p:nvSpPr>
          <p:cNvPr id="968792" name="Text Box 88"/>
          <p:cNvSpPr txBox="1">
            <a:spLocks noChangeArrowheads="1"/>
          </p:cNvSpPr>
          <p:nvPr/>
        </p:nvSpPr>
        <p:spPr bwMode="auto">
          <a:xfrm>
            <a:off x="4164807" y="2693194"/>
            <a:ext cx="922047" cy="369332"/>
          </a:xfrm>
          <a:prstGeom prst="rect">
            <a:avLst/>
          </a:prstGeom>
          <a:solidFill>
            <a:srgbClr val="FDE0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accent4">
                    <a:lumMod val="10000"/>
                  </a:schemeClr>
                </a:solidFill>
              </a:rPr>
              <a:t>r = -0.6</a:t>
            </a:r>
          </a:p>
        </p:txBody>
      </p:sp>
      <p:sp>
        <p:nvSpPr>
          <p:cNvPr id="968793" name="Text Box 89"/>
          <p:cNvSpPr txBox="1">
            <a:spLocks noChangeArrowheads="1"/>
          </p:cNvSpPr>
          <p:nvPr/>
        </p:nvSpPr>
        <p:spPr bwMode="auto">
          <a:xfrm>
            <a:off x="6507957" y="2693194"/>
            <a:ext cx="652743" cy="369332"/>
          </a:xfrm>
          <a:prstGeom prst="rect">
            <a:avLst/>
          </a:prstGeom>
          <a:solidFill>
            <a:srgbClr val="FDE0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accent4">
                    <a:lumMod val="10000"/>
                  </a:schemeClr>
                </a:solidFill>
              </a:rPr>
              <a:t>r = 0</a:t>
            </a:r>
          </a:p>
        </p:txBody>
      </p:sp>
      <p:sp>
        <p:nvSpPr>
          <p:cNvPr id="968794" name="Text Box 90"/>
          <p:cNvSpPr txBox="1">
            <a:spLocks noChangeArrowheads="1"/>
          </p:cNvSpPr>
          <p:nvPr/>
        </p:nvSpPr>
        <p:spPr bwMode="auto">
          <a:xfrm>
            <a:off x="4235054" y="4620816"/>
            <a:ext cx="979755" cy="369332"/>
          </a:xfrm>
          <a:prstGeom prst="rect">
            <a:avLst/>
          </a:prstGeom>
          <a:solidFill>
            <a:srgbClr val="FDE0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accent4">
                    <a:lumMod val="10000"/>
                  </a:schemeClr>
                </a:solidFill>
              </a:rPr>
              <a:t>r = +0.3</a:t>
            </a:r>
          </a:p>
        </p:txBody>
      </p:sp>
      <p:sp>
        <p:nvSpPr>
          <p:cNvPr id="968795" name="Text Box 91"/>
          <p:cNvSpPr txBox="1">
            <a:spLocks noChangeArrowheads="1"/>
          </p:cNvSpPr>
          <p:nvPr/>
        </p:nvSpPr>
        <p:spPr bwMode="auto">
          <a:xfrm>
            <a:off x="1935957" y="4610100"/>
            <a:ext cx="787395" cy="369332"/>
          </a:xfrm>
          <a:prstGeom prst="rect">
            <a:avLst/>
          </a:prstGeom>
          <a:solidFill>
            <a:srgbClr val="FDE0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accent4">
                    <a:lumMod val="10000"/>
                  </a:schemeClr>
                </a:solidFill>
              </a:rPr>
              <a:t>r = +1</a:t>
            </a:r>
          </a:p>
        </p:txBody>
      </p:sp>
      <p:sp>
        <p:nvSpPr>
          <p:cNvPr id="35932" name="Line 92"/>
          <p:cNvSpPr>
            <a:spLocks noChangeShapeType="1"/>
          </p:cNvSpPr>
          <p:nvPr/>
        </p:nvSpPr>
        <p:spPr bwMode="auto">
          <a:xfrm>
            <a:off x="5911454" y="3432573"/>
            <a:ext cx="0" cy="113942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 sz="1050"/>
          </a:p>
        </p:txBody>
      </p:sp>
      <p:sp>
        <p:nvSpPr>
          <p:cNvPr id="35933" name="Oval 93"/>
          <p:cNvSpPr>
            <a:spLocks noChangeArrowheads="1"/>
          </p:cNvSpPr>
          <p:nvPr/>
        </p:nvSpPr>
        <p:spPr bwMode="auto">
          <a:xfrm rot="-7282380">
            <a:off x="7543800" y="38290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934" name="Oval 94"/>
          <p:cNvSpPr>
            <a:spLocks noChangeArrowheads="1"/>
          </p:cNvSpPr>
          <p:nvPr/>
        </p:nvSpPr>
        <p:spPr bwMode="auto">
          <a:xfrm rot="-7282380">
            <a:off x="7143750" y="38290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935" name="Oval 95"/>
          <p:cNvSpPr>
            <a:spLocks noChangeArrowheads="1"/>
          </p:cNvSpPr>
          <p:nvPr/>
        </p:nvSpPr>
        <p:spPr bwMode="auto">
          <a:xfrm rot="-7282380">
            <a:off x="6057900" y="38290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936" name="Oval 96"/>
          <p:cNvSpPr>
            <a:spLocks noChangeArrowheads="1"/>
          </p:cNvSpPr>
          <p:nvPr/>
        </p:nvSpPr>
        <p:spPr bwMode="auto">
          <a:xfrm rot="-7282380">
            <a:off x="6286500" y="38290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937" name="Oval 97"/>
          <p:cNvSpPr>
            <a:spLocks noChangeArrowheads="1"/>
          </p:cNvSpPr>
          <p:nvPr/>
        </p:nvSpPr>
        <p:spPr bwMode="auto">
          <a:xfrm rot="-7282380">
            <a:off x="6515100" y="38290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vert="eaVert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 sz="1800">
              <a:solidFill>
                <a:schemeClr val="tx2"/>
              </a:solidFill>
            </a:endParaRPr>
          </a:p>
        </p:txBody>
      </p:sp>
      <p:sp>
        <p:nvSpPr>
          <p:cNvPr id="35938" name="Oval 98"/>
          <p:cNvSpPr>
            <a:spLocks noChangeArrowheads="1"/>
          </p:cNvSpPr>
          <p:nvPr/>
        </p:nvSpPr>
        <p:spPr bwMode="auto">
          <a:xfrm rot="-7282380">
            <a:off x="6756797" y="38290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939" name="Text Box 99"/>
          <p:cNvSpPr txBox="1">
            <a:spLocks noChangeArrowheads="1"/>
          </p:cNvSpPr>
          <p:nvPr/>
        </p:nvSpPr>
        <p:spPr bwMode="auto">
          <a:xfrm>
            <a:off x="5728097" y="3086100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>
                <a:solidFill>
                  <a:schemeClr val="tx2"/>
                </a:solidFill>
              </a:rPr>
              <a:t>Y</a:t>
            </a:r>
          </a:p>
        </p:txBody>
      </p:sp>
      <p:sp>
        <p:nvSpPr>
          <p:cNvPr id="35940" name="Line 100"/>
          <p:cNvSpPr>
            <a:spLocks noChangeShapeType="1"/>
          </p:cNvSpPr>
          <p:nvPr/>
        </p:nvSpPr>
        <p:spPr bwMode="auto">
          <a:xfrm>
            <a:off x="5899547" y="4572000"/>
            <a:ext cx="17145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 sz="1050"/>
          </a:p>
        </p:txBody>
      </p:sp>
      <p:sp>
        <p:nvSpPr>
          <p:cNvPr id="35941" name="Text Box 101"/>
          <p:cNvSpPr txBox="1">
            <a:spLocks noChangeArrowheads="1"/>
          </p:cNvSpPr>
          <p:nvPr/>
        </p:nvSpPr>
        <p:spPr bwMode="auto">
          <a:xfrm>
            <a:off x="7596187" y="4400550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>
                <a:solidFill>
                  <a:schemeClr val="tx2"/>
                </a:solidFill>
              </a:rPr>
              <a:t>X</a:t>
            </a:r>
          </a:p>
        </p:txBody>
      </p:sp>
      <p:sp>
        <p:nvSpPr>
          <p:cNvPr id="968806" name="Text Box 102"/>
          <p:cNvSpPr txBox="1">
            <a:spLocks noChangeArrowheads="1"/>
          </p:cNvSpPr>
          <p:nvPr/>
        </p:nvSpPr>
        <p:spPr bwMode="auto">
          <a:xfrm>
            <a:off x="6503194" y="4619625"/>
            <a:ext cx="652743" cy="369332"/>
          </a:xfrm>
          <a:prstGeom prst="rect">
            <a:avLst/>
          </a:prstGeom>
          <a:solidFill>
            <a:srgbClr val="FDE0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accent4">
                    <a:lumMod val="10000"/>
                  </a:schemeClr>
                </a:solidFill>
              </a:rPr>
              <a:t>r = 0</a:t>
            </a:r>
          </a:p>
        </p:txBody>
      </p:sp>
      <p:sp>
        <p:nvSpPr>
          <p:cNvPr id="35943" name="Oval 103"/>
          <p:cNvSpPr>
            <a:spLocks noChangeArrowheads="1"/>
          </p:cNvSpPr>
          <p:nvPr/>
        </p:nvSpPr>
        <p:spPr bwMode="auto">
          <a:xfrm rot="-7282380">
            <a:off x="4857750" y="36576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944" name="Oval 104"/>
          <p:cNvSpPr>
            <a:spLocks noChangeArrowheads="1"/>
          </p:cNvSpPr>
          <p:nvPr/>
        </p:nvSpPr>
        <p:spPr bwMode="auto">
          <a:xfrm rot="-7282380">
            <a:off x="4400550" y="411480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5945" name="Oval 105"/>
          <p:cNvSpPr>
            <a:spLocks noChangeArrowheads="1"/>
          </p:cNvSpPr>
          <p:nvPr/>
        </p:nvSpPr>
        <p:spPr bwMode="auto">
          <a:xfrm rot="-7282380">
            <a:off x="4686300" y="3371850"/>
            <a:ext cx="171450" cy="171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106" name="Slide Number Placeholder 10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54451A9-FB24-4903-991C-B4BC3B071A3A}" type="slidenum">
              <a:rPr lang="en-US" altLang="en-US"/>
              <a:pPr/>
              <a:t>46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7349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Line 2"/>
          <p:cNvSpPr>
            <a:spLocks noChangeShapeType="1"/>
          </p:cNvSpPr>
          <p:nvPr/>
        </p:nvSpPr>
        <p:spPr bwMode="auto">
          <a:xfrm>
            <a:off x="2000250" y="3543300"/>
            <a:ext cx="0" cy="10858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 sz="1050"/>
          </a:p>
        </p:txBody>
      </p:sp>
      <p:sp>
        <p:nvSpPr>
          <p:cNvPr id="36867" name="Oval 3"/>
          <p:cNvSpPr>
            <a:spLocks noChangeArrowheads="1"/>
          </p:cNvSpPr>
          <p:nvPr/>
        </p:nvSpPr>
        <p:spPr bwMode="auto">
          <a:xfrm rot="-7282380">
            <a:off x="3143250" y="440055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868" name="Oval 4"/>
          <p:cNvSpPr>
            <a:spLocks noChangeArrowheads="1"/>
          </p:cNvSpPr>
          <p:nvPr/>
        </p:nvSpPr>
        <p:spPr bwMode="auto">
          <a:xfrm rot="-7282380">
            <a:off x="2171700" y="371475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869" name="Oval 5"/>
          <p:cNvSpPr>
            <a:spLocks noChangeArrowheads="1"/>
          </p:cNvSpPr>
          <p:nvPr/>
        </p:nvSpPr>
        <p:spPr bwMode="auto">
          <a:xfrm rot="-7282380">
            <a:off x="3486150" y="434340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870" name="Oval 6"/>
          <p:cNvSpPr>
            <a:spLocks noChangeArrowheads="1"/>
          </p:cNvSpPr>
          <p:nvPr/>
        </p:nvSpPr>
        <p:spPr bwMode="auto">
          <a:xfrm rot="-7282380">
            <a:off x="2457450" y="360045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871" name="Oval 7"/>
          <p:cNvSpPr>
            <a:spLocks noChangeArrowheads="1"/>
          </p:cNvSpPr>
          <p:nvPr/>
        </p:nvSpPr>
        <p:spPr bwMode="auto">
          <a:xfrm rot="-7282380">
            <a:off x="3028950" y="411480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872" name="Oval 8"/>
          <p:cNvSpPr>
            <a:spLocks noChangeArrowheads="1"/>
          </p:cNvSpPr>
          <p:nvPr/>
        </p:nvSpPr>
        <p:spPr bwMode="auto">
          <a:xfrm rot="-7282380">
            <a:off x="3257550" y="422910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873" name="Oval 9"/>
          <p:cNvSpPr>
            <a:spLocks noChangeArrowheads="1"/>
          </p:cNvSpPr>
          <p:nvPr/>
        </p:nvSpPr>
        <p:spPr bwMode="auto">
          <a:xfrm rot="-7282380">
            <a:off x="2686050" y="377190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874" name="Oval 10"/>
          <p:cNvSpPr>
            <a:spLocks noChangeArrowheads="1"/>
          </p:cNvSpPr>
          <p:nvPr/>
        </p:nvSpPr>
        <p:spPr bwMode="auto">
          <a:xfrm rot="-7282380">
            <a:off x="2114550" y="354330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875" name="Oval 11"/>
          <p:cNvSpPr>
            <a:spLocks noChangeArrowheads="1"/>
          </p:cNvSpPr>
          <p:nvPr/>
        </p:nvSpPr>
        <p:spPr bwMode="auto">
          <a:xfrm rot="-7282380">
            <a:off x="2343150" y="382905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876" name="Oval 12"/>
          <p:cNvSpPr>
            <a:spLocks noChangeArrowheads="1"/>
          </p:cNvSpPr>
          <p:nvPr/>
        </p:nvSpPr>
        <p:spPr bwMode="auto">
          <a:xfrm rot="-7282380">
            <a:off x="2514600" y="400050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eaVert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 sz="1800"/>
          </a:p>
        </p:txBody>
      </p:sp>
      <p:sp>
        <p:nvSpPr>
          <p:cNvPr id="36877" name="Oval 13"/>
          <p:cNvSpPr>
            <a:spLocks noChangeArrowheads="1"/>
          </p:cNvSpPr>
          <p:nvPr/>
        </p:nvSpPr>
        <p:spPr bwMode="auto">
          <a:xfrm rot="-7282380">
            <a:off x="2971800" y="428625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878" name="Oval 14"/>
          <p:cNvSpPr>
            <a:spLocks noChangeArrowheads="1"/>
          </p:cNvSpPr>
          <p:nvPr/>
        </p:nvSpPr>
        <p:spPr bwMode="auto">
          <a:xfrm rot="-7282380">
            <a:off x="2914650" y="394335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879" name="Oval 15"/>
          <p:cNvSpPr>
            <a:spLocks noChangeArrowheads="1"/>
          </p:cNvSpPr>
          <p:nvPr/>
        </p:nvSpPr>
        <p:spPr bwMode="auto">
          <a:xfrm rot="-7282380">
            <a:off x="2743200" y="400050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880" name="Text Box 16"/>
          <p:cNvSpPr txBox="1">
            <a:spLocks noChangeArrowheads="1"/>
          </p:cNvSpPr>
          <p:nvPr/>
        </p:nvSpPr>
        <p:spPr bwMode="auto">
          <a:xfrm>
            <a:off x="1657350" y="3349229"/>
            <a:ext cx="312906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500"/>
              <a:t>Y</a:t>
            </a:r>
          </a:p>
        </p:txBody>
      </p:sp>
      <p:sp>
        <p:nvSpPr>
          <p:cNvPr id="36881" name="Line 17"/>
          <p:cNvSpPr>
            <a:spLocks noChangeShapeType="1"/>
          </p:cNvSpPr>
          <p:nvPr/>
        </p:nvSpPr>
        <p:spPr bwMode="auto">
          <a:xfrm>
            <a:off x="2000250" y="4629150"/>
            <a:ext cx="17145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 sz="1050"/>
          </a:p>
        </p:txBody>
      </p:sp>
      <p:sp>
        <p:nvSpPr>
          <p:cNvPr id="36882" name="Text Box 18"/>
          <p:cNvSpPr txBox="1">
            <a:spLocks noChangeArrowheads="1"/>
          </p:cNvSpPr>
          <p:nvPr/>
        </p:nvSpPr>
        <p:spPr bwMode="auto">
          <a:xfrm>
            <a:off x="3696891" y="4549379"/>
            <a:ext cx="312906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500"/>
              <a:t>X</a:t>
            </a:r>
          </a:p>
        </p:txBody>
      </p:sp>
      <p:sp>
        <p:nvSpPr>
          <p:cNvPr id="36883" name="Line 19"/>
          <p:cNvSpPr>
            <a:spLocks noChangeShapeType="1"/>
          </p:cNvSpPr>
          <p:nvPr/>
        </p:nvSpPr>
        <p:spPr bwMode="auto">
          <a:xfrm flipH="1">
            <a:off x="2000250" y="1828800"/>
            <a:ext cx="0" cy="1143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 sz="1050"/>
          </a:p>
        </p:txBody>
      </p:sp>
      <p:sp>
        <p:nvSpPr>
          <p:cNvPr id="36884" name="Oval 20"/>
          <p:cNvSpPr>
            <a:spLocks noChangeArrowheads="1"/>
          </p:cNvSpPr>
          <p:nvPr/>
        </p:nvSpPr>
        <p:spPr bwMode="auto">
          <a:xfrm rot="-7282380">
            <a:off x="2057400" y="274320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885" name="Oval 21"/>
          <p:cNvSpPr>
            <a:spLocks noChangeArrowheads="1"/>
          </p:cNvSpPr>
          <p:nvPr/>
        </p:nvSpPr>
        <p:spPr bwMode="auto">
          <a:xfrm rot="-7282380">
            <a:off x="2228850" y="251460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886" name="Oval 22"/>
          <p:cNvSpPr>
            <a:spLocks noChangeArrowheads="1"/>
          </p:cNvSpPr>
          <p:nvPr/>
        </p:nvSpPr>
        <p:spPr bwMode="auto">
          <a:xfrm rot="-7282380">
            <a:off x="3486150" y="171450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887" name="Oval 23"/>
          <p:cNvSpPr>
            <a:spLocks noChangeArrowheads="1"/>
          </p:cNvSpPr>
          <p:nvPr/>
        </p:nvSpPr>
        <p:spPr bwMode="auto">
          <a:xfrm rot="-7282380">
            <a:off x="3600450" y="200025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888" name="Oval 24"/>
          <p:cNvSpPr>
            <a:spLocks noChangeArrowheads="1"/>
          </p:cNvSpPr>
          <p:nvPr/>
        </p:nvSpPr>
        <p:spPr bwMode="auto">
          <a:xfrm rot="-7282380">
            <a:off x="2400300" y="262890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889" name="Oval 25"/>
          <p:cNvSpPr>
            <a:spLocks noChangeArrowheads="1"/>
          </p:cNvSpPr>
          <p:nvPr/>
        </p:nvSpPr>
        <p:spPr bwMode="auto">
          <a:xfrm rot="-7282380">
            <a:off x="3314700" y="200025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890" name="Oval 26"/>
          <p:cNvSpPr>
            <a:spLocks noChangeArrowheads="1"/>
          </p:cNvSpPr>
          <p:nvPr/>
        </p:nvSpPr>
        <p:spPr bwMode="auto">
          <a:xfrm rot="-7282380">
            <a:off x="3028950" y="245745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891" name="Oval 27"/>
          <p:cNvSpPr>
            <a:spLocks noChangeArrowheads="1"/>
          </p:cNvSpPr>
          <p:nvPr/>
        </p:nvSpPr>
        <p:spPr bwMode="auto">
          <a:xfrm rot="-7282380">
            <a:off x="3086100" y="200025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892" name="Oval 28"/>
          <p:cNvSpPr>
            <a:spLocks noChangeArrowheads="1"/>
          </p:cNvSpPr>
          <p:nvPr/>
        </p:nvSpPr>
        <p:spPr bwMode="auto">
          <a:xfrm rot="-7282380">
            <a:off x="2800350" y="188595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893" name="Oval 29"/>
          <p:cNvSpPr>
            <a:spLocks noChangeArrowheads="1"/>
          </p:cNvSpPr>
          <p:nvPr/>
        </p:nvSpPr>
        <p:spPr bwMode="auto">
          <a:xfrm rot="-7282380">
            <a:off x="2114550" y="228600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894" name="Oval 30"/>
          <p:cNvSpPr>
            <a:spLocks noChangeArrowheads="1"/>
          </p:cNvSpPr>
          <p:nvPr/>
        </p:nvSpPr>
        <p:spPr bwMode="auto">
          <a:xfrm rot="-7282380">
            <a:off x="2343150" y="217170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895" name="Oval 31"/>
          <p:cNvSpPr>
            <a:spLocks noChangeArrowheads="1"/>
          </p:cNvSpPr>
          <p:nvPr/>
        </p:nvSpPr>
        <p:spPr bwMode="auto">
          <a:xfrm rot="-7282380">
            <a:off x="2571750" y="2312194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eaVert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 sz="1800"/>
          </a:p>
        </p:txBody>
      </p:sp>
      <p:sp>
        <p:nvSpPr>
          <p:cNvPr id="36896" name="Oval 32"/>
          <p:cNvSpPr>
            <a:spLocks noChangeArrowheads="1"/>
          </p:cNvSpPr>
          <p:nvPr/>
        </p:nvSpPr>
        <p:spPr bwMode="auto">
          <a:xfrm rot="-7282380">
            <a:off x="3257550" y="222885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897" name="Oval 33"/>
          <p:cNvSpPr>
            <a:spLocks noChangeArrowheads="1"/>
          </p:cNvSpPr>
          <p:nvPr/>
        </p:nvSpPr>
        <p:spPr bwMode="auto">
          <a:xfrm rot="-7282380">
            <a:off x="2857500" y="228600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898" name="Oval 34"/>
          <p:cNvSpPr>
            <a:spLocks noChangeArrowheads="1"/>
          </p:cNvSpPr>
          <p:nvPr/>
        </p:nvSpPr>
        <p:spPr bwMode="auto">
          <a:xfrm rot="-7282380">
            <a:off x="2686050" y="251460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899" name="Text Box 35"/>
          <p:cNvSpPr txBox="1">
            <a:spLocks noChangeArrowheads="1"/>
          </p:cNvSpPr>
          <p:nvPr/>
        </p:nvSpPr>
        <p:spPr bwMode="auto">
          <a:xfrm>
            <a:off x="1657350" y="1691879"/>
            <a:ext cx="312906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500"/>
              <a:t>Y</a:t>
            </a:r>
          </a:p>
        </p:txBody>
      </p:sp>
      <p:sp>
        <p:nvSpPr>
          <p:cNvPr id="36900" name="Line 36"/>
          <p:cNvSpPr>
            <a:spLocks noChangeShapeType="1"/>
          </p:cNvSpPr>
          <p:nvPr/>
        </p:nvSpPr>
        <p:spPr bwMode="auto">
          <a:xfrm>
            <a:off x="2000250" y="2971800"/>
            <a:ext cx="17145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 sz="1050"/>
          </a:p>
        </p:txBody>
      </p:sp>
      <p:sp>
        <p:nvSpPr>
          <p:cNvPr id="36901" name="Oval 37"/>
          <p:cNvSpPr>
            <a:spLocks noChangeArrowheads="1"/>
          </p:cNvSpPr>
          <p:nvPr/>
        </p:nvSpPr>
        <p:spPr bwMode="auto">
          <a:xfrm rot="-7282380">
            <a:off x="3486150" y="222885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902" name="Text Box 38"/>
          <p:cNvSpPr txBox="1">
            <a:spLocks noChangeArrowheads="1"/>
          </p:cNvSpPr>
          <p:nvPr/>
        </p:nvSpPr>
        <p:spPr bwMode="auto">
          <a:xfrm>
            <a:off x="3696891" y="2892029"/>
            <a:ext cx="312906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500"/>
              <a:t>X</a:t>
            </a:r>
          </a:p>
        </p:txBody>
      </p:sp>
      <p:sp>
        <p:nvSpPr>
          <p:cNvPr id="36903" name="Rectangle 39"/>
          <p:cNvSpPr>
            <a:spLocks noChangeArrowheads="1"/>
          </p:cNvSpPr>
          <p:nvPr/>
        </p:nvSpPr>
        <p:spPr bwMode="auto">
          <a:xfrm>
            <a:off x="4400550" y="1028700"/>
            <a:ext cx="60579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007" tIns="32004" rIns="64007" bIns="32004"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36904" name="Line 40"/>
          <p:cNvSpPr>
            <a:spLocks noChangeShapeType="1"/>
          </p:cNvSpPr>
          <p:nvPr/>
        </p:nvSpPr>
        <p:spPr bwMode="auto">
          <a:xfrm>
            <a:off x="5600700" y="3543300"/>
            <a:ext cx="0" cy="10858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 sz="1050"/>
          </a:p>
        </p:txBody>
      </p:sp>
      <p:sp>
        <p:nvSpPr>
          <p:cNvPr id="36905" name="Oval 41"/>
          <p:cNvSpPr>
            <a:spLocks noChangeArrowheads="1"/>
          </p:cNvSpPr>
          <p:nvPr/>
        </p:nvSpPr>
        <p:spPr bwMode="auto">
          <a:xfrm rot="-7282380">
            <a:off x="5657850" y="428625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906" name="Oval 42"/>
          <p:cNvSpPr>
            <a:spLocks noChangeArrowheads="1"/>
          </p:cNvSpPr>
          <p:nvPr/>
        </p:nvSpPr>
        <p:spPr bwMode="auto">
          <a:xfrm rot="-7282380">
            <a:off x="5886450" y="417195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907" name="Oval 43"/>
          <p:cNvSpPr>
            <a:spLocks noChangeArrowheads="1"/>
          </p:cNvSpPr>
          <p:nvPr/>
        </p:nvSpPr>
        <p:spPr bwMode="auto">
          <a:xfrm rot="-7282380">
            <a:off x="7029450" y="337185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908" name="Oval 44"/>
          <p:cNvSpPr>
            <a:spLocks noChangeArrowheads="1"/>
          </p:cNvSpPr>
          <p:nvPr/>
        </p:nvSpPr>
        <p:spPr bwMode="auto">
          <a:xfrm rot="-7282380">
            <a:off x="6972300" y="360045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909" name="Oval 45"/>
          <p:cNvSpPr>
            <a:spLocks noChangeArrowheads="1"/>
          </p:cNvSpPr>
          <p:nvPr/>
        </p:nvSpPr>
        <p:spPr bwMode="auto">
          <a:xfrm rot="-7282380">
            <a:off x="5943600" y="434340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910" name="Oval 46"/>
          <p:cNvSpPr>
            <a:spLocks noChangeArrowheads="1"/>
          </p:cNvSpPr>
          <p:nvPr/>
        </p:nvSpPr>
        <p:spPr bwMode="auto">
          <a:xfrm rot="-7282380">
            <a:off x="6743700" y="348615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911" name="Oval 47"/>
          <p:cNvSpPr>
            <a:spLocks noChangeArrowheads="1"/>
          </p:cNvSpPr>
          <p:nvPr/>
        </p:nvSpPr>
        <p:spPr bwMode="auto">
          <a:xfrm rot="-7282380">
            <a:off x="6686550" y="405765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912" name="Oval 48"/>
          <p:cNvSpPr>
            <a:spLocks noChangeArrowheads="1"/>
          </p:cNvSpPr>
          <p:nvPr/>
        </p:nvSpPr>
        <p:spPr bwMode="auto">
          <a:xfrm rot="-7282380">
            <a:off x="6629400" y="382905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913" name="Oval 49"/>
          <p:cNvSpPr>
            <a:spLocks noChangeArrowheads="1"/>
          </p:cNvSpPr>
          <p:nvPr/>
        </p:nvSpPr>
        <p:spPr bwMode="auto">
          <a:xfrm rot="-7282380">
            <a:off x="6858000" y="325755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914" name="Oval 50"/>
          <p:cNvSpPr>
            <a:spLocks noChangeArrowheads="1"/>
          </p:cNvSpPr>
          <p:nvPr/>
        </p:nvSpPr>
        <p:spPr bwMode="auto">
          <a:xfrm rot="-7282380">
            <a:off x="6115050" y="411480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eaVert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 sz="1800"/>
          </a:p>
        </p:txBody>
      </p:sp>
      <p:sp>
        <p:nvSpPr>
          <p:cNvPr id="36915" name="Oval 51"/>
          <p:cNvSpPr>
            <a:spLocks noChangeArrowheads="1"/>
          </p:cNvSpPr>
          <p:nvPr/>
        </p:nvSpPr>
        <p:spPr bwMode="auto">
          <a:xfrm rot="-7282380">
            <a:off x="6858000" y="382905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916" name="Oval 52"/>
          <p:cNvSpPr>
            <a:spLocks noChangeArrowheads="1"/>
          </p:cNvSpPr>
          <p:nvPr/>
        </p:nvSpPr>
        <p:spPr bwMode="auto">
          <a:xfrm rot="-7282380">
            <a:off x="6400800" y="400050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917" name="Oval 53"/>
          <p:cNvSpPr>
            <a:spLocks noChangeArrowheads="1"/>
          </p:cNvSpPr>
          <p:nvPr/>
        </p:nvSpPr>
        <p:spPr bwMode="auto">
          <a:xfrm rot="-7282380">
            <a:off x="6286500" y="422910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918" name="Text Box 54"/>
          <p:cNvSpPr txBox="1">
            <a:spLocks noChangeArrowheads="1"/>
          </p:cNvSpPr>
          <p:nvPr/>
        </p:nvSpPr>
        <p:spPr bwMode="auto">
          <a:xfrm>
            <a:off x="5257800" y="3349229"/>
            <a:ext cx="312906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500"/>
              <a:t>Y</a:t>
            </a:r>
          </a:p>
        </p:txBody>
      </p:sp>
      <p:sp>
        <p:nvSpPr>
          <p:cNvPr id="36919" name="Line 55"/>
          <p:cNvSpPr>
            <a:spLocks noChangeShapeType="1"/>
          </p:cNvSpPr>
          <p:nvPr/>
        </p:nvSpPr>
        <p:spPr bwMode="auto">
          <a:xfrm>
            <a:off x="5600700" y="4629150"/>
            <a:ext cx="17145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 sz="1050"/>
          </a:p>
        </p:txBody>
      </p:sp>
      <p:sp>
        <p:nvSpPr>
          <p:cNvPr id="36920" name="Line 56"/>
          <p:cNvSpPr>
            <a:spLocks noChangeShapeType="1"/>
          </p:cNvSpPr>
          <p:nvPr/>
        </p:nvSpPr>
        <p:spPr bwMode="auto">
          <a:xfrm flipH="1">
            <a:off x="5600700" y="1828800"/>
            <a:ext cx="0" cy="1143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 sz="1050"/>
          </a:p>
        </p:txBody>
      </p:sp>
      <p:sp>
        <p:nvSpPr>
          <p:cNvPr id="36921" name="Oval 57"/>
          <p:cNvSpPr>
            <a:spLocks noChangeArrowheads="1"/>
          </p:cNvSpPr>
          <p:nvPr/>
        </p:nvSpPr>
        <p:spPr bwMode="auto">
          <a:xfrm rot="-7282380">
            <a:off x="5657850" y="274320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922" name="Oval 58"/>
          <p:cNvSpPr>
            <a:spLocks noChangeArrowheads="1"/>
          </p:cNvSpPr>
          <p:nvPr/>
        </p:nvSpPr>
        <p:spPr bwMode="auto">
          <a:xfrm rot="-7282380">
            <a:off x="5829300" y="251460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923" name="Oval 59"/>
          <p:cNvSpPr>
            <a:spLocks noChangeArrowheads="1"/>
          </p:cNvSpPr>
          <p:nvPr/>
        </p:nvSpPr>
        <p:spPr bwMode="auto">
          <a:xfrm rot="-7282380">
            <a:off x="7258050" y="240030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924" name="Oval 60"/>
          <p:cNvSpPr>
            <a:spLocks noChangeArrowheads="1"/>
          </p:cNvSpPr>
          <p:nvPr/>
        </p:nvSpPr>
        <p:spPr bwMode="auto">
          <a:xfrm rot="-7282380">
            <a:off x="6915150" y="194310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925" name="Oval 61"/>
          <p:cNvSpPr>
            <a:spLocks noChangeArrowheads="1"/>
          </p:cNvSpPr>
          <p:nvPr/>
        </p:nvSpPr>
        <p:spPr bwMode="auto">
          <a:xfrm rot="-7282380">
            <a:off x="6115050" y="200025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926" name="Oval 62"/>
          <p:cNvSpPr>
            <a:spLocks noChangeArrowheads="1"/>
          </p:cNvSpPr>
          <p:nvPr/>
        </p:nvSpPr>
        <p:spPr bwMode="auto">
          <a:xfrm rot="-7282380">
            <a:off x="7258050" y="262890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927" name="Oval 63"/>
          <p:cNvSpPr>
            <a:spLocks noChangeArrowheads="1"/>
          </p:cNvSpPr>
          <p:nvPr/>
        </p:nvSpPr>
        <p:spPr bwMode="auto">
          <a:xfrm rot="-7282380">
            <a:off x="7029450" y="245745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928" name="Oval 64"/>
          <p:cNvSpPr>
            <a:spLocks noChangeArrowheads="1"/>
          </p:cNvSpPr>
          <p:nvPr/>
        </p:nvSpPr>
        <p:spPr bwMode="auto">
          <a:xfrm rot="-7282380">
            <a:off x="6686550" y="205740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929" name="Oval 65"/>
          <p:cNvSpPr>
            <a:spLocks noChangeArrowheads="1"/>
          </p:cNvSpPr>
          <p:nvPr/>
        </p:nvSpPr>
        <p:spPr bwMode="auto">
          <a:xfrm rot="-7282380">
            <a:off x="6400800" y="194310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930" name="Oval 66"/>
          <p:cNvSpPr>
            <a:spLocks noChangeArrowheads="1"/>
          </p:cNvSpPr>
          <p:nvPr/>
        </p:nvSpPr>
        <p:spPr bwMode="auto">
          <a:xfrm rot="-7282380">
            <a:off x="5772150" y="228600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931" name="Oval 67"/>
          <p:cNvSpPr>
            <a:spLocks noChangeArrowheads="1"/>
          </p:cNvSpPr>
          <p:nvPr/>
        </p:nvSpPr>
        <p:spPr bwMode="auto">
          <a:xfrm rot="-7282380">
            <a:off x="5943600" y="217170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932" name="Oval 68"/>
          <p:cNvSpPr>
            <a:spLocks noChangeArrowheads="1"/>
          </p:cNvSpPr>
          <p:nvPr/>
        </p:nvSpPr>
        <p:spPr bwMode="auto">
          <a:xfrm rot="-7282380">
            <a:off x="6172200" y="2312194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eaVert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 sz="1800"/>
          </a:p>
        </p:txBody>
      </p:sp>
      <p:sp>
        <p:nvSpPr>
          <p:cNvPr id="36933" name="Oval 69"/>
          <p:cNvSpPr>
            <a:spLocks noChangeArrowheads="1"/>
          </p:cNvSpPr>
          <p:nvPr/>
        </p:nvSpPr>
        <p:spPr bwMode="auto">
          <a:xfrm rot="-7282380">
            <a:off x="6858000" y="222885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934" name="Oval 70"/>
          <p:cNvSpPr>
            <a:spLocks noChangeArrowheads="1"/>
          </p:cNvSpPr>
          <p:nvPr/>
        </p:nvSpPr>
        <p:spPr bwMode="auto">
          <a:xfrm rot="-7282380">
            <a:off x="6457950" y="217170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935" name="Oval 71"/>
          <p:cNvSpPr>
            <a:spLocks noChangeArrowheads="1"/>
          </p:cNvSpPr>
          <p:nvPr/>
        </p:nvSpPr>
        <p:spPr bwMode="auto">
          <a:xfrm rot="-7282380">
            <a:off x="6629400" y="182880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936" name="Text Box 72"/>
          <p:cNvSpPr txBox="1">
            <a:spLocks noChangeArrowheads="1"/>
          </p:cNvSpPr>
          <p:nvPr/>
        </p:nvSpPr>
        <p:spPr bwMode="auto">
          <a:xfrm>
            <a:off x="5257800" y="1691879"/>
            <a:ext cx="312906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500"/>
              <a:t>Y</a:t>
            </a:r>
          </a:p>
        </p:txBody>
      </p:sp>
      <p:sp>
        <p:nvSpPr>
          <p:cNvPr id="36937" name="Line 73"/>
          <p:cNvSpPr>
            <a:spLocks noChangeShapeType="1"/>
          </p:cNvSpPr>
          <p:nvPr/>
        </p:nvSpPr>
        <p:spPr bwMode="auto">
          <a:xfrm>
            <a:off x="5600700" y="2971800"/>
            <a:ext cx="17145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 sz="1050"/>
          </a:p>
        </p:txBody>
      </p:sp>
      <p:sp>
        <p:nvSpPr>
          <p:cNvPr id="36938" name="Oval 74"/>
          <p:cNvSpPr>
            <a:spLocks noChangeArrowheads="1"/>
          </p:cNvSpPr>
          <p:nvPr/>
        </p:nvSpPr>
        <p:spPr bwMode="auto">
          <a:xfrm rot="-7282380">
            <a:off x="7086600" y="2228850"/>
            <a:ext cx="171450" cy="171450"/>
          </a:xfrm>
          <a:prstGeom prst="ellipse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939" name="Text Box 75"/>
          <p:cNvSpPr txBox="1">
            <a:spLocks noChangeArrowheads="1"/>
          </p:cNvSpPr>
          <p:nvPr/>
        </p:nvSpPr>
        <p:spPr bwMode="auto">
          <a:xfrm>
            <a:off x="7297341" y="2892029"/>
            <a:ext cx="312906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500"/>
              <a:t>X</a:t>
            </a:r>
          </a:p>
        </p:txBody>
      </p:sp>
      <p:sp>
        <p:nvSpPr>
          <p:cNvPr id="36940" name="Text Box 76"/>
          <p:cNvSpPr txBox="1">
            <a:spLocks noChangeArrowheads="1"/>
          </p:cNvSpPr>
          <p:nvPr/>
        </p:nvSpPr>
        <p:spPr bwMode="auto">
          <a:xfrm>
            <a:off x="7315200" y="4549379"/>
            <a:ext cx="312906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500"/>
              <a:t>X</a:t>
            </a:r>
          </a:p>
        </p:txBody>
      </p:sp>
      <p:sp>
        <p:nvSpPr>
          <p:cNvPr id="1030221" name="Text Box 77"/>
          <p:cNvSpPr txBox="1">
            <a:spLocks noChangeArrowheads="1"/>
          </p:cNvSpPr>
          <p:nvPr/>
        </p:nvSpPr>
        <p:spPr bwMode="auto">
          <a:xfrm>
            <a:off x="2000250" y="1257300"/>
            <a:ext cx="2000250" cy="323165"/>
          </a:xfrm>
          <a:prstGeom prst="rect">
            <a:avLst/>
          </a:prstGeom>
          <a:solidFill>
            <a:srgbClr val="FDE0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1500" dirty="0">
                <a:solidFill>
                  <a:schemeClr val="accent4">
                    <a:lumMod val="10000"/>
                  </a:schemeClr>
                </a:solidFill>
              </a:rPr>
              <a:t>Linear relationships</a:t>
            </a:r>
          </a:p>
        </p:txBody>
      </p:sp>
      <p:sp>
        <p:nvSpPr>
          <p:cNvPr id="1030222" name="Text Box 78"/>
          <p:cNvSpPr txBox="1">
            <a:spLocks noChangeArrowheads="1"/>
          </p:cNvSpPr>
          <p:nvPr/>
        </p:nvSpPr>
        <p:spPr bwMode="auto">
          <a:xfrm>
            <a:off x="5429250" y="1257300"/>
            <a:ext cx="2400300" cy="323165"/>
          </a:xfrm>
          <a:prstGeom prst="rect">
            <a:avLst/>
          </a:prstGeom>
          <a:solidFill>
            <a:srgbClr val="FDE0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1500" dirty="0">
                <a:solidFill>
                  <a:schemeClr val="accent4">
                    <a:lumMod val="10000"/>
                  </a:schemeClr>
                </a:solidFill>
              </a:rPr>
              <a:t>Curvilinear relationships</a:t>
            </a:r>
          </a:p>
        </p:txBody>
      </p:sp>
      <p:sp>
        <p:nvSpPr>
          <p:cNvPr id="36943" name="Line 79"/>
          <p:cNvSpPr>
            <a:spLocks noChangeShapeType="1"/>
          </p:cNvSpPr>
          <p:nvPr/>
        </p:nvSpPr>
        <p:spPr bwMode="auto">
          <a:xfrm>
            <a:off x="4629150" y="1257300"/>
            <a:ext cx="0" cy="3543300"/>
          </a:xfrm>
          <a:prstGeom prst="lin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 sz="1050"/>
          </a:p>
        </p:txBody>
      </p:sp>
      <p:sp>
        <p:nvSpPr>
          <p:cNvPr id="36944" name="Line 80"/>
          <p:cNvSpPr>
            <a:spLocks noChangeShapeType="1"/>
          </p:cNvSpPr>
          <p:nvPr/>
        </p:nvSpPr>
        <p:spPr bwMode="auto">
          <a:xfrm flipV="1">
            <a:off x="2000250" y="1943100"/>
            <a:ext cx="1771650" cy="85725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 sz="1050"/>
          </a:p>
        </p:txBody>
      </p:sp>
      <p:sp>
        <p:nvSpPr>
          <p:cNvPr id="36945" name="Line 81"/>
          <p:cNvSpPr>
            <a:spLocks noChangeShapeType="1"/>
          </p:cNvSpPr>
          <p:nvPr/>
        </p:nvSpPr>
        <p:spPr bwMode="auto">
          <a:xfrm>
            <a:off x="2114550" y="3543300"/>
            <a:ext cx="1371600" cy="97155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 sz="1050"/>
          </a:p>
        </p:txBody>
      </p:sp>
      <p:sp>
        <p:nvSpPr>
          <p:cNvPr id="36946" name="Freeform 82"/>
          <p:cNvSpPr>
            <a:spLocks/>
          </p:cNvSpPr>
          <p:nvPr/>
        </p:nvSpPr>
        <p:spPr bwMode="auto">
          <a:xfrm>
            <a:off x="5715000" y="2019300"/>
            <a:ext cx="1657350" cy="838200"/>
          </a:xfrm>
          <a:custGeom>
            <a:avLst/>
            <a:gdLst>
              <a:gd name="T0" fmla="*/ 0 w 1392"/>
              <a:gd name="T1" fmla="*/ 1774190178 h 704"/>
              <a:gd name="T2" fmla="*/ 1814512657 w 1392"/>
              <a:gd name="T3" fmla="*/ 80644997 h 704"/>
              <a:gd name="T4" fmla="*/ 2147483647 w 1392"/>
              <a:gd name="T5" fmla="*/ 1290319949 h 704"/>
              <a:gd name="T6" fmla="*/ 0 60000 65536"/>
              <a:gd name="T7" fmla="*/ 0 60000 65536"/>
              <a:gd name="T8" fmla="*/ 0 60000 65536"/>
              <a:gd name="T9" fmla="*/ 0 w 1392"/>
              <a:gd name="T10" fmla="*/ 0 h 704"/>
              <a:gd name="T11" fmla="*/ 1392 w 1392"/>
              <a:gd name="T12" fmla="*/ 704 h 7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92" h="704">
                <a:moveTo>
                  <a:pt x="0" y="704"/>
                </a:moveTo>
                <a:cubicBezTo>
                  <a:pt x="244" y="384"/>
                  <a:pt x="488" y="64"/>
                  <a:pt x="720" y="32"/>
                </a:cubicBezTo>
                <a:cubicBezTo>
                  <a:pt x="952" y="0"/>
                  <a:pt x="1172" y="256"/>
                  <a:pt x="1392" y="512"/>
                </a:cubicBezTo>
              </a:path>
            </a:pathLst>
          </a:cu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36947" name="Freeform 83"/>
          <p:cNvSpPr>
            <a:spLocks/>
          </p:cNvSpPr>
          <p:nvPr/>
        </p:nvSpPr>
        <p:spPr bwMode="auto">
          <a:xfrm>
            <a:off x="5715000" y="3314700"/>
            <a:ext cx="1371600" cy="1085850"/>
          </a:xfrm>
          <a:custGeom>
            <a:avLst/>
            <a:gdLst>
              <a:gd name="T0" fmla="*/ 0 w 1152"/>
              <a:gd name="T1" fmla="*/ 2147483647 h 912"/>
              <a:gd name="T2" fmla="*/ 2056447422 w 1152"/>
              <a:gd name="T3" fmla="*/ 1572577476 h 912"/>
              <a:gd name="T4" fmla="*/ 2147483647 w 1152"/>
              <a:gd name="T5" fmla="*/ 0 h 912"/>
              <a:gd name="T6" fmla="*/ 0 60000 65536"/>
              <a:gd name="T7" fmla="*/ 0 60000 65536"/>
              <a:gd name="T8" fmla="*/ 0 60000 65536"/>
              <a:gd name="T9" fmla="*/ 0 w 1152"/>
              <a:gd name="T10" fmla="*/ 0 h 912"/>
              <a:gd name="T11" fmla="*/ 1152 w 1152"/>
              <a:gd name="T12" fmla="*/ 912 h 9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52" h="912">
                <a:moveTo>
                  <a:pt x="0" y="912"/>
                </a:moveTo>
                <a:cubicBezTo>
                  <a:pt x="312" y="844"/>
                  <a:pt x="624" y="776"/>
                  <a:pt x="816" y="624"/>
                </a:cubicBezTo>
                <a:cubicBezTo>
                  <a:pt x="1008" y="472"/>
                  <a:pt x="1080" y="236"/>
                  <a:pt x="1152" y="0"/>
                </a:cubicBezTo>
              </a:path>
            </a:pathLst>
          </a:cu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sp>
        <p:nvSpPr>
          <p:cNvPr id="85" name="Slide Number Placeholder 8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5B76F60-DD16-4CEE-8A18-8379E702052D}" type="slidenum">
              <a:rPr lang="en-US" altLang="en-US"/>
              <a:pPr/>
              <a:t>47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040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9699" y="0"/>
            <a:ext cx="6683765" cy="960668"/>
          </a:xfrm>
        </p:spPr>
        <p:txBody>
          <a:bodyPr/>
          <a:lstStyle/>
          <a:p>
            <a:r>
              <a:rPr lang="en-IN" dirty="0" smtClean="0"/>
              <a:t>Regression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8759" y="1109546"/>
            <a:ext cx="6686550" cy="2833217"/>
          </a:xfrm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CA" dirty="0"/>
              <a:t>Regression model estimates the nature of the relationship between the independent and dependent variables. </a:t>
            </a:r>
            <a:endParaRPr lang="en-CA" dirty="0" smtClean="0"/>
          </a:p>
          <a:p>
            <a:pPr>
              <a:lnSpc>
                <a:spcPct val="150000"/>
              </a:lnSpc>
              <a:defRPr/>
            </a:pPr>
            <a:r>
              <a:rPr lang="en-CA" dirty="0"/>
              <a:t>Explanatory variables are termed the </a:t>
            </a:r>
            <a:r>
              <a:rPr lang="en-CA" b="1" dirty="0"/>
              <a:t>independent</a:t>
            </a:r>
            <a:r>
              <a:rPr lang="en-CA" dirty="0"/>
              <a:t> variables and the variables to be explained are termed the </a:t>
            </a:r>
            <a:r>
              <a:rPr lang="en-CA" b="1" dirty="0"/>
              <a:t>dependent</a:t>
            </a:r>
            <a:r>
              <a:rPr lang="en-CA" dirty="0"/>
              <a:t> variables</a:t>
            </a:r>
            <a:r>
              <a:rPr lang="en-CA" dirty="0" smtClean="0"/>
              <a:t>.</a:t>
            </a:r>
          </a:p>
          <a:p>
            <a:pPr>
              <a:lnSpc>
                <a:spcPct val="150000"/>
              </a:lnSpc>
              <a:defRPr/>
            </a:pPr>
            <a:r>
              <a:rPr lang="en-CA" dirty="0" smtClean="0"/>
              <a:t>Changes </a:t>
            </a:r>
            <a:r>
              <a:rPr lang="en-CA" dirty="0"/>
              <a:t>in some variables may </a:t>
            </a:r>
            <a:r>
              <a:rPr lang="en-CA" dirty="0" smtClean="0"/>
              <a:t>cause </a:t>
            </a:r>
            <a:r>
              <a:rPr lang="en-CA" dirty="0"/>
              <a:t>changes in other variables.  </a:t>
            </a:r>
          </a:p>
          <a:p>
            <a:pPr>
              <a:lnSpc>
                <a:spcPct val="150000"/>
              </a:lnSpc>
            </a:pP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021075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ChangeArrowheads="1"/>
          </p:cNvSpPr>
          <p:nvPr/>
        </p:nvSpPr>
        <p:spPr bwMode="auto">
          <a:xfrm>
            <a:off x="1685925" y="1538288"/>
            <a:ext cx="4458891" cy="2374106"/>
          </a:xfrm>
          <a:prstGeom prst="rect">
            <a:avLst/>
          </a:prstGeom>
          <a:solidFill>
            <a:schemeClr val="bg2"/>
          </a:solidFill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050"/>
          </a:p>
        </p:txBody>
      </p:sp>
      <p:graphicFrame>
        <p:nvGraphicFramePr>
          <p:cNvPr id="1026" name="Object 2">
            <a:hlinkClick r:id="" action="ppaction://ole?verb=0"/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6006734"/>
              </p:ext>
            </p:extLst>
          </p:nvPr>
        </p:nvGraphicFramePr>
        <p:xfrm>
          <a:off x="1543050" y="1143000"/>
          <a:ext cx="4972050" cy="291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4" name="VISIO" r:id="rId4" imgW="3993840" imgH="2073240" progId="Visio.Drawing.4">
                  <p:embed/>
                </p:oleObj>
              </mc:Choice>
              <mc:Fallback>
                <p:oleObj name="VISIO" r:id="rId4" imgW="3993840" imgH="2073240" progId="Visio.Drawing.4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3050" y="1143000"/>
                        <a:ext cx="4972050" cy="2914650"/>
                      </a:xfrm>
                      <a:prstGeom prst="rect">
                        <a:avLst/>
                      </a:prstGeom>
                      <a:solidFill>
                        <a:schemeClr val="accent2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48" name="Rectangle 4"/>
          <p:cNvSpPr>
            <a:spLocks noGrp="1" noChangeArrowheads="1"/>
          </p:cNvSpPr>
          <p:nvPr>
            <p:ph type="title"/>
          </p:nvPr>
        </p:nvSpPr>
        <p:spPr>
          <a:xfrm>
            <a:off x="1416870" y="37076"/>
            <a:ext cx="6683765" cy="960668"/>
          </a:xfrm>
        </p:spPr>
        <p:txBody>
          <a:bodyPr vert="horz" lIns="67866" tIns="33338" rIns="67866" bIns="33338" rtlCol="0" anchor="t">
            <a:normAutofit/>
          </a:bodyPr>
          <a:lstStyle/>
          <a:p>
            <a:pPr eaLnBrk="1" hangingPunct="1">
              <a:defRPr/>
            </a:pPr>
            <a:r>
              <a:rPr lang="en-US" dirty="0" smtClean="0"/>
              <a:t>Linear Equations</a:t>
            </a:r>
          </a:p>
        </p:txBody>
      </p:sp>
      <p:graphicFrame>
        <p:nvGraphicFramePr>
          <p:cNvPr id="1027" name="Object 3">
            <a:hlinkClick r:id="" action="ppaction://ole?verb=0"/>
          </p:cNvPr>
          <p:cNvGraphicFramePr>
            <a:graphicFrameLocks/>
          </p:cNvGraphicFramePr>
          <p:nvPr/>
        </p:nvGraphicFramePr>
        <p:xfrm>
          <a:off x="5886450" y="1657350"/>
          <a:ext cx="1496616" cy="25777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5" name="ClipArt" r:id="rId6" imgW="4959000" imgH="6238800" progId="MS_ClipArt_Gallery.2">
                  <p:embed/>
                </p:oleObj>
              </mc:Choice>
              <mc:Fallback>
                <p:oleObj name="ClipArt" r:id="rId6" imgW="4959000" imgH="6238800" progId="MS_ClipArt_Gallery.2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6450" y="1657350"/>
                        <a:ext cx="1496616" cy="25777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107763" dir="2700000" algn="ctr" rotWithShape="0">
                          <a:schemeClr val="bg2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CABF67F-6790-45CC-9CE2-0BE94EEE3107}" type="slidenum">
              <a:rPr lang="en-US" altLang="en-US"/>
              <a:pPr/>
              <a:t>49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215051"/>
      </p:ext>
    </p:extLst>
  </p:cSld>
  <p:clrMapOvr>
    <a:masterClrMapping/>
  </p:clrMapOvr>
  <p:transition>
    <p:wipe dir="r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094" y="110503"/>
            <a:ext cx="6683765" cy="960668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2767" y="967093"/>
            <a:ext cx="3195087" cy="3322409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150000"/>
              </a:lnSpc>
              <a:buNone/>
              <a:defRPr/>
            </a:pPr>
            <a:r>
              <a:rPr lang="en-US" sz="1500" dirty="0">
                <a:solidFill>
                  <a:schemeClr val="tx1"/>
                </a:solidFill>
              </a:rPr>
              <a:t>Commercial developer is considering purchasing a group of small office buildings in an established business district. He want to assess the value of an office building by floor space in square feet</a:t>
            </a:r>
          </a:p>
          <a:p>
            <a:pPr eaLnBrk="1" hangingPunct="1">
              <a:defRPr/>
            </a:pPr>
            <a:endParaRPr lang="en-US" sz="1500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49AD158-6B05-40EB-A466-D7AE32C6733C}" type="slidenum">
              <a:rPr lang="en-US" altLang="en-US"/>
              <a:pPr/>
              <a:t>50</a:t>
            </a:fld>
            <a:endParaRPr lang="en-US" alt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7665995"/>
              </p:ext>
            </p:extLst>
          </p:nvPr>
        </p:nvGraphicFramePr>
        <p:xfrm>
          <a:off x="5157439" y="488795"/>
          <a:ext cx="3810000" cy="44497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/>
                <a:gridCol w="1905000"/>
              </a:tblGrid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Value of Office</a:t>
                      </a:r>
                      <a:endParaRPr lang="en-US" sz="18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Floor space</a:t>
                      </a:r>
                      <a:endParaRPr lang="en-US" sz="1800" dirty="0"/>
                    </a:p>
                  </a:txBody>
                  <a:tcPr marT="45717" marB="45717"/>
                </a:tc>
              </a:tr>
              <a:tr h="3708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142000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2310</a:t>
                      </a:r>
                    </a:p>
                  </a:txBody>
                  <a:tcPr marL="0" marR="0" marT="0" marB="0" anchor="b"/>
                </a:tc>
              </a:tr>
              <a:tr h="3708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144000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2333</a:t>
                      </a:r>
                    </a:p>
                  </a:txBody>
                  <a:tcPr marL="0" marR="0" marT="0" marB="0" anchor="b"/>
                </a:tc>
              </a:tr>
              <a:tr h="3708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151000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2356</a:t>
                      </a:r>
                    </a:p>
                  </a:txBody>
                  <a:tcPr marL="0" marR="0" marT="0" marB="0" anchor="b"/>
                </a:tc>
              </a:tr>
              <a:tr h="3708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150000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2379</a:t>
                      </a:r>
                    </a:p>
                  </a:txBody>
                  <a:tcPr marL="0" marR="0" marT="0" marB="0" anchor="b"/>
                </a:tc>
              </a:tr>
              <a:tr h="3708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139000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2402</a:t>
                      </a:r>
                    </a:p>
                  </a:txBody>
                  <a:tcPr marL="0" marR="0" marT="0" marB="0" anchor="b"/>
                </a:tc>
              </a:tr>
              <a:tr h="3708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169000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2425</a:t>
                      </a:r>
                    </a:p>
                  </a:txBody>
                  <a:tcPr marL="0" marR="0" marT="0" marB="0" anchor="b"/>
                </a:tc>
              </a:tr>
              <a:tr h="3708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126000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2448</a:t>
                      </a:r>
                    </a:p>
                  </a:txBody>
                  <a:tcPr marL="0" marR="0" marT="0" marB="0" anchor="b"/>
                </a:tc>
              </a:tr>
              <a:tr h="3708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142900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2471</a:t>
                      </a:r>
                    </a:p>
                  </a:txBody>
                  <a:tcPr marL="0" marR="0" marT="0" marB="0" anchor="b"/>
                </a:tc>
              </a:tr>
              <a:tr h="3708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163000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2494</a:t>
                      </a:r>
                    </a:p>
                  </a:txBody>
                  <a:tcPr marL="0" marR="0" marT="0" marB="0" anchor="b"/>
                </a:tc>
              </a:tr>
              <a:tr h="3708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169000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2517</a:t>
                      </a:r>
                    </a:p>
                  </a:txBody>
                  <a:tcPr marL="0" marR="0" marT="0" marB="0" anchor="b"/>
                </a:tc>
              </a:tr>
              <a:tr h="3708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149000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2540</a:t>
                      </a:r>
                    </a:p>
                  </a:txBody>
                  <a:tcPr marL="0" marR="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055909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51</a:t>
            </a:fld>
            <a:endParaRPr lang="en"/>
          </a:p>
        </p:txBody>
      </p:sp>
      <p:pic>
        <p:nvPicPr>
          <p:cNvPr id="5" name="Content Placeholder 4" descr="Capture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96122" y="727759"/>
            <a:ext cx="6640513" cy="403860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335094" y="110503"/>
            <a:ext cx="6683765" cy="9606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buClrTx/>
              <a:buFontTx/>
              <a:defRPr/>
            </a:pPr>
            <a:r>
              <a:rPr lang="en-US" sz="2400" smtClean="0"/>
              <a:t>Example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989021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2265" y="110503"/>
            <a:ext cx="6683765" cy="960668"/>
          </a:xfrm>
        </p:spPr>
        <p:txBody>
          <a:bodyPr/>
          <a:lstStyle/>
          <a:p>
            <a:r>
              <a:rPr lang="en-US" dirty="0" smtClean="0"/>
              <a:t>Analyze Tollgate Checklist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2264" y="1071171"/>
            <a:ext cx="7452067" cy="2833217"/>
          </a:xfrm>
        </p:spPr>
        <p:txBody>
          <a:bodyPr/>
          <a:lstStyle/>
          <a:p>
            <a:r>
              <a:rPr lang="en-US" dirty="0" smtClean="0"/>
              <a:t>Identified primary root causes</a:t>
            </a:r>
          </a:p>
          <a:p>
            <a:r>
              <a:rPr lang="en-US" dirty="0" smtClean="0"/>
              <a:t>Prioritized root causes</a:t>
            </a:r>
          </a:p>
          <a:p>
            <a:r>
              <a:rPr lang="en-US" dirty="0" smtClean="0"/>
              <a:t>Root cause assumptions should be backed by statistical data</a:t>
            </a:r>
          </a:p>
          <a:p>
            <a:r>
              <a:rPr lang="en-US" dirty="0" smtClean="0"/>
              <a:t>Understand relationships between variables within a process </a:t>
            </a:r>
          </a:p>
          <a:p>
            <a:r>
              <a:rPr lang="en-US" dirty="0" smtClean="0"/>
              <a:t>Confirm variable relationships with statistic analysis.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7028400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250674" y="0"/>
            <a:ext cx="5772150" cy="742950"/>
          </a:xfrm>
        </p:spPr>
        <p:txBody>
          <a:bodyPr/>
          <a:lstStyle/>
          <a:p>
            <a:r>
              <a:rPr lang="en-US" altLang="en-US" dirty="0"/>
              <a:t>DMAIC - </a:t>
            </a:r>
            <a:r>
              <a:rPr lang="en-US" altLang="en-US" dirty="0">
                <a:solidFill>
                  <a:srgbClr val="FF0066"/>
                </a:solidFill>
              </a:rPr>
              <a:t>Improve</a:t>
            </a:r>
            <a:r>
              <a:rPr lang="en-US" altLang="en-US" dirty="0"/>
              <a:t> 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50674" y="898663"/>
            <a:ext cx="6897150" cy="33147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en-US" sz="1500" dirty="0"/>
              <a:t>Identify means to remove causes of the defects.</a:t>
            </a:r>
          </a:p>
          <a:p>
            <a:pPr>
              <a:lnSpc>
                <a:spcPct val="150000"/>
              </a:lnSpc>
            </a:pPr>
            <a:r>
              <a:rPr lang="en-US" altLang="en-US" sz="1500" dirty="0"/>
              <a:t>Confirm the key variables and quantify the effects on CTQ’s</a:t>
            </a:r>
          </a:p>
          <a:p>
            <a:pPr>
              <a:lnSpc>
                <a:spcPct val="150000"/>
              </a:lnSpc>
            </a:pPr>
            <a:r>
              <a:rPr lang="en-US" altLang="en-US" sz="1500" dirty="0"/>
              <a:t>Identify maximum acceptable ranges for the key variables and a system to measure deviations of the variable</a:t>
            </a:r>
          </a:p>
          <a:p>
            <a:pPr>
              <a:lnSpc>
                <a:spcPct val="150000"/>
              </a:lnSpc>
            </a:pPr>
            <a:r>
              <a:rPr lang="en-US" altLang="en-US" sz="1500" dirty="0"/>
              <a:t>Modify the process to stay within the acceptable ranges</a:t>
            </a:r>
          </a:p>
        </p:txBody>
      </p:sp>
    </p:spTree>
    <p:extLst>
      <p:ext uri="{BB962C8B-B14F-4D97-AF65-F5344CB8AC3E}">
        <p14:creationId xmlns:p14="http://schemas.microsoft.com/office/powerpoint/2010/main" val="303248439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257300" y="0"/>
            <a:ext cx="5772150" cy="742950"/>
          </a:xfrm>
        </p:spPr>
        <p:txBody>
          <a:bodyPr/>
          <a:lstStyle/>
          <a:p>
            <a:r>
              <a:rPr lang="en-US" altLang="en-US" dirty="0"/>
              <a:t>DMAIC - </a:t>
            </a:r>
            <a:r>
              <a:rPr lang="en-US" altLang="en-US" dirty="0">
                <a:solidFill>
                  <a:srgbClr val="FF0066"/>
                </a:solidFill>
              </a:rPr>
              <a:t>Control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57300" y="951671"/>
            <a:ext cx="6700630" cy="30861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en-US" sz="1500" dirty="0"/>
              <a:t>Determine how to maintain the improvement</a:t>
            </a:r>
          </a:p>
          <a:p>
            <a:pPr>
              <a:lnSpc>
                <a:spcPct val="150000"/>
              </a:lnSpc>
            </a:pPr>
            <a:r>
              <a:rPr lang="en-US" altLang="en-US" sz="1500" dirty="0"/>
              <a:t>Put tools in place to ensure that the key variables remain within the maximum acceptable ranges under the modified process</a:t>
            </a:r>
          </a:p>
        </p:txBody>
      </p:sp>
    </p:spTree>
    <p:extLst>
      <p:ext uri="{BB962C8B-B14F-4D97-AF65-F5344CB8AC3E}">
        <p14:creationId xmlns:p14="http://schemas.microsoft.com/office/powerpoint/2010/main" val="349277160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Content Placeholder 2"/>
          <p:cNvSpPr>
            <a:spLocks noGrp="1"/>
          </p:cNvSpPr>
          <p:nvPr>
            <p:ph idx="1"/>
          </p:nvPr>
        </p:nvSpPr>
        <p:spPr>
          <a:xfrm>
            <a:off x="685800" y="1885950"/>
            <a:ext cx="7772400" cy="2686050"/>
          </a:xfrm>
        </p:spPr>
        <p:txBody>
          <a:bodyPr/>
          <a:lstStyle/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7200" b="1" dirty="0" smtClean="0">
                <a:solidFill>
                  <a:schemeClr val="tx2"/>
                </a:solidFill>
                <a:ea typeface="+mj-ea"/>
              </a:rPr>
              <a:t>      Thank You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5326</TotalTime>
  <Words>1715</Words>
  <Application>Microsoft Office PowerPoint</Application>
  <PresentationFormat>On-screen Show (16:9)</PresentationFormat>
  <Paragraphs>422</Paragraphs>
  <Slides>55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55</vt:i4>
      </vt:variant>
    </vt:vector>
  </HeadingPairs>
  <TitlesOfParts>
    <vt:vector size="68" baseType="lpstr">
      <vt:lpstr>Arial</vt:lpstr>
      <vt:lpstr>Calibri</vt:lpstr>
      <vt:lpstr>Garamond</vt:lpstr>
      <vt:lpstr>Symbol</vt:lpstr>
      <vt:lpstr>Tahoma</vt:lpstr>
      <vt:lpstr>Times</vt:lpstr>
      <vt:lpstr>Times New Roman</vt:lpstr>
      <vt:lpstr>Wingdings</vt:lpstr>
      <vt:lpstr>Wingdings 3</vt:lpstr>
      <vt:lpstr>Wisp</vt:lpstr>
      <vt:lpstr>Photo Editor Photo</vt:lpstr>
      <vt:lpstr>VISIO</vt:lpstr>
      <vt:lpstr>ClipArt</vt:lpstr>
      <vt:lpstr>Six Sigma and its implementation steps </vt:lpstr>
      <vt:lpstr>Six Sigma</vt:lpstr>
      <vt:lpstr>Key Success Factors for Six Sigma</vt:lpstr>
      <vt:lpstr>Process Capability</vt:lpstr>
      <vt:lpstr>Process Capability Ratio</vt:lpstr>
      <vt:lpstr>Example</vt:lpstr>
      <vt:lpstr>Solution</vt:lpstr>
      <vt:lpstr>Process Capability Index</vt:lpstr>
      <vt:lpstr>Estimating Process Capability Index from A Sample - Cpk Index </vt:lpstr>
      <vt:lpstr>Interpreting Cpk</vt:lpstr>
      <vt:lpstr>Six-Sigma Metrics</vt:lpstr>
      <vt:lpstr>DMAIC approach for SIX sigma Implementation</vt:lpstr>
      <vt:lpstr>PowerPoint Presentation</vt:lpstr>
      <vt:lpstr>Define</vt:lpstr>
      <vt:lpstr>PowerPoint Presentation</vt:lpstr>
      <vt:lpstr>PowerPoint Presentation</vt:lpstr>
      <vt:lpstr>PowerPoint Presentation</vt:lpstr>
      <vt:lpstr>PowerPoint Presentation</vt:lpstr>
      <vt:lpstr>Stakeholder Analysis</vt:lpstr>
      <vt:lpstr>In scope and Out of the scope method </vt:lpstr>
      <vt:lpstr>Is/IS Not Matrix</vt:lpstr>
      <vt:lpstr>Define Tollgate Checklist</vt:lpstr>
      <vt:lpstr>PowerPoint Presentation</vt:lpstr>
      <vt:lpstr>Measure</vt:lpstr>
      <vt:lpstr>Failure Modes and Effect Analysis</vt:lpstr>
      <vt:lpstr>Example1: FMEA</vt:lpstr>
      <vt:lpstr>Example2: FMEA</vt:lpstr>
      <vt:lpstr>Collecting data</vt:lpstr>
      <vt:lpstr>Choosing Best Measurement System</vt:lpstr>
      <vt:lpstr>Gage R&amp;R test:</vt:lpstr>
      <vt:lpstr>Collecting Data Samples</vt:lpstr>
      <vt:lpstr>Measure Tollgate checklist</vt:lpstr>
      <vt:lpstr>PowerPoint Presentation</vt:lpstr>
      <vt:lpstr>Analyze</vt:lpstr>
      <vt:lpstr>Root cause Analysis</vt:lpstr>
      <vt:lpstr>Cause and Effect Diagrams </vt:lpstr>
      <vt:lpstr>Graphical Analysis</vt:lpstr>
      <vt:lpstr>Pareto Charts </vt:lpstr>
      <vt:lpstr>Pareto Charts </vt:lpstr>
      <vt:lpstr>Example 1</vt:lpstr>
      <vt:lpstr>Example 1</vt:lpstr>
      <vt:lpstr>Example 1</vt:lpstr>
      <vt:lpstr>Example 1</vt:lpstr>
      <vt:lpstr>BOX Plots</vt:lpstr>
      <vt:lpstr>Statistical Analysis</vt:lpstr>
      <vt:lpstr>Scatter Plots of Various Correlation Coefficients</vt:lpstr>
      <vt:lpstr>PowerPoint Presentation</vt:lpstr>
      <vt:lpstr>Regression</vt:lpstr>
      <vt:lpstr>Linear Equations</vt:lpstr>
      <vt:lpstr>Example</vt:lpstr>
      <vt:lpstr>PowerPoint Presentation</vt:lpstr>
      <vt:lpstr>Analyze Tollgate Checklist</vt:lpstr>
      <vt:lpstr>DMAIC - Improve </vt:lpstr>
      <vt:lpstr>DMAIC - Control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Barilla SpA</dc:title>
  <dc:creator>hp</dc:creator>
  <cp:lastModifiedBy>Microsoft account</cp:lastModifiedBy>
  <cp:revision>300</cp:revision>
  <dcterms:modified xsi:type="dcterms:W3CDTF">2023-10-31T18:07:50Z</dcterms:modified>
</cp:coreProperties>
</file>