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52"/>
  </p:notesMasterIdLst>
  <p:sldIdLst>
    <p:sldId id="263" r:id="rId2"/>
    <p:sldId id="391" r:id="rId3"/>
    <p:sldId id="375" r:id="rId4"/>
    <p:sldId id="416" r:id="rId5"/>
    <p:sldId id="417" r:id="rId6"/>
    <p:sldId id="418" r:id="rId7"/>
    <p:sldId id="419" r:id="rId8"/>
    <p:sldId id="420" r:id="rId9"/>
    <p:sldId id="441" r:id="rId10"/>
    <p:sldId id="421" r:id="rId11"/>
    <p:sldId id="376" r:id="rId12"/>
    <p:sldId id="382" r:id="rId13"/>
    <p:sldId id="446" r:id="rId14"/>
    <p:sldId id="383" r:id="rId15"/>
    <p:sldId id="394" r:id="rId16"/>
    <p:sldId id="443" r:id="rId17"/>
    <p:sldId id="444" r:id="rId18"/>
    <p:sldId id="395" r:id="rId19"/>
    <p:sldId id="396" r:id="rId20"/>
    <p:sldId id="397" r:id="rId21"/>
    <p:sldId id="398" r:id="rId22"/>
    <p:sldId id="399" r:id="rId23"/>
    <p:sldId id="445" r:id="rId24"/>
    <p:sldId id="384" r:id="rId25"/>
    <p:sldId id="400" r:id="rId26"/>
    <p:sldId id="412" r:id="rId27"/>
    <p:sldId id="413" r:id="rId28"/>
    <p:sldId id="402" r:id="rId29"/>
    <p:sldId id="414" r:id="rId30"/>
    <p:sldId id="404" r:id="rId31"/>
    <p:sldId id="407" r:id="rId32"/>
    <p:sldId id="447" r:id="rId33"/>
    <p:sldId id="385" r:id="rId34"/>
    <p:sldId id="408" r:id="rId35"/>
    <p:sldId id="423" r:id="rId36"/>
    <p:sldId id="424" r:id="rId37"/>
    <p:sldId id="425" r:id="rId38"/>
    <p:sldId id="428" r:id="rId39"/>
    <p:sldId id="429" r:id="rId40"/>
    <p:sldId id="430" r:id="rId41"/>
    <p:sldId id="431" r:id="rId42"/>
    <p:sldId id="410" r:id="rId43"/>
    <p:sldId id="434" r:id="rId44"/>
    <p:sldId id="435" r:id="rId45"/>
    <p:sldId id="437" r:id="rId46"/>
    <p:sldId id="438" r:id="rId47"/>
    <p:sldId id="411" r:id="rId48"/>
    <p:sldId id="386" r:id="rId49"/>
    <p:sldId id="387" r:id="rId50"/>
    <p:sldId id="333" r:id="rId5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46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3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12pe\OneDrive\eMDP%20Schedules\LOM%204\Session_DMAIC\Parato%20Char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IN" dirty="0" smtClean="0"/>
              <a:t>Pareto Chart</a:t>
            </a:r>
            <a:endParaRPr lang="en-IN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Frequency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107</c:v>
                </c:pt>
                <c:pt idx="1">
                  <c:v>101</c:v>
                </c:pt>
                <c:pt idx="2">
                  <c:v>109</c:v>
                </c:pt>
                <c:pt idx="3">
                  <c:v>105</c:v>
                </c:pt>
                <c:pt idx="4">
                  <c:v>102</c:v>
                </c:pt>
                <c:pt idx="5">
                  <c:v>106</c:v>
                </c:pt>
                <c:pt idx="6">
                  <c:v>104</c:v>
                </c:pt>
                <c:pt idx="7">
                  <c:v>110</c:v>
                </c:pt>
                <c:pt idx="8">
                  <c:v>103</c:v>
                </c:pt>
                <c:pt idx="9">
                  <c:v>108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3600</c:v>
                </c:pt>
                <c:pt idx="1">
                  <c:v>2400</c:v>
                </c:pt>
                <c:pt idx="2">
                  <c:v>450</c:v>
                </c:pt>
                <c:pt idx="3">
                  <c:v>336</c:v>
                </c:pt>
                <c:pt idx="4">
                  <c:v>220</c:v>
                </c:pt>
                <c:pt idx="5">
                  <c:v>192</c:v>
                </c:pt>
                <c:pt idx="6">
                  <c:v>64</c:v>
                </c:pt>
                <c:pt idx="7">
                  <c:v>60</c:v>
                </c:pt>
                <c:pt idx="8">
                  <c:v>45</c:v>
                </c:pt>
                <c:pt idx="9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overlap val="-27"/>
        <c:axId val="381103072"/>
        <c:axId val="381096800"/>
      </c:barChart>
      <c:lineChart>
        <c:grouping val="stacked"/>
        <c:varyColors val="0"/>
        <c:ser>
          <c:idx val="2"/>
          <c:order val="1"/>
          <c:tx>
            <c:strRef>
              <c:f>Sheet1!$D$1</c:f>
              <c:strCache>
                <c:ptCount val="1"/>
                <c:pt idx="0">
                  <c:v>Cumulative % of total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107</c:v>
                </c:pt>
                <c:pt idx="1">
                  <c:v>101</c:v>
                </c:pt>
                <c:pt idx="2">
                  <c:v>109</c:v>
                </c:pt>
                <c:pt idx="3">
                  <c:v>105</c:v>
                </c:pt>
                <c:pt idx="4">
                  <c:v>102</c:v>
                </c:pt>
                <c:pt idx="5">
                  <c:v>106</c:v>
                </c:pt>
                <c:pt idx="6">
                  <c:v>104</c:v>
                </c:pt>
                <c:pt idx="7">
                  <c:v>110</c:v>
                </c:pt>
                <c:pt idx="8">
                  <c:v>103</c:v>
                </c:pt>
                <c:pt idx="9">
                  <c:v>108</c:v>
                </c:pt>
              </c:numCache>
            </c:numRef>
          </c:cat>
          <c:val>
            <c:numRef>
              <c:f>Sheet1!$D$2:$D$11</c:f>
              <c:numCache>
                <c:formatCode>0.00%</c:formatCode>
                <c:ptCount val="10"/>
                <c:pt idx="0">
                  <c:v>0.48799999999999999</c:v>
                </c:pt>
                <c:pt idx="1">
                  <c:v>0.81299999999999994</c:v>
                </c:pt>
                <c:pt idx="2">
                  <c:v>0.874</c:v>
                </c:pt>
                <c:pt idx="3">
                  <c:v>0.92</c:v>
                </c:pt>
                <c:pt idx="4">
                  <c:v>0.94899999999999995</c:v>
                </c:pt>
                <c:pt idx="5">
                  <c:v>0.97499999999999998</c:v>
                </c:pt>
                <c:pt idx="6">
                  <c:v>0.98399999999999999</c:v>
                </c:pt>
                <c:pt idx="7">
                  <c:v>0.99199999999999999</c:v>
                </c:pt>
                <c:pt idx="8">
                  <c:v>0.998</c:v>
                </c:pt>
                <c:pt idx="9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1097976"/>
        <c:axId val="381102288"/>
      </c:lineChart>
      <c:catAx>
        <c:axId val="381103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96800"/>
        <c:crosses val="autoZero"/>
        <c:auto val="1"/>
        <c:lblAlgn val="ctr"/>
        <c:lblOffset val="100"/>
        <c:noMultiLvlLbl val="0"/>
      </c:catAx>
      <c:valAx>
        <c:axId val="38109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03072"/>
        <c:crosses val="autoZero"/>
        <c:crossBetween val="between"/>
      </c:valAx>
      <c:valAx>
        <c:axId val="381102288"/>
        <c:scaling>
          <c:orientation val="minMax"/>
        </c:scaling>
        <c:delete val="0"/>
        <c:axPos val="r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97976"/>
        <c:crosses val="max"/>
        <c:crossBetween val="between"/>
      </c:valAx>
      <c:catAx>
        <c:axId val="3810979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11022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13238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6975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="" xmlns:a16="http://schemas.microsoft.com/office/drawing/2014/main" id="{A7CD13B4-F707-3649-8595-FA5838EE87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DD179C9-F489-4DCC-A2E9-EE27D6E16AD2}" type="slidenum">
              <a:rPr lang="en-AU" altLang="en-US" sz="1200" smtClean="0">
                <a:latin typeface="Times" panose="02020603050405020304" pitchFamily="18" charset="0"/>
              </a:rPr>
              <a:pPr/>
              <a:t>8</a:t>
            </a:fld>
            <a:endParaRPr lang="en-AU" altLang="en-US" sz="1200">
              <a:latin typeface="Times" panose="02020603050405020304" pitchFamily="18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="" xmlns:a16="http://schemas.microsoft.com/office/drawing/2014/main" id="{AA446B7E-4870-326C-51B0-1C78A2CCA8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78852" name="Rectangle 3">
            <a:extLst>
              <a:ext uri="{FF2B5EF4-FFF2-40B4-BE49-F238E27FC236}">
                <a16:creationId xmlns="" xmlns:a16="http://schemas.microsoft.com/office/drawing/2014/main" id="{15F474DF-1FB2-53DB-DEA6-02E5CF129D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180927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="" xmlns:a16="http://schemas.microsoft.com/office/drawing/2014/main" id="{E0F0DB9E-E259-DBC0-BDDE-E07A77EC41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7E97CEB-40DC-47D9-BC0B-2B734C1F55FE}" type="slidenum">
              <a:rPr lang="en-AU" altLang="en-US" sz="1200" smtClean="0">
                <a:latin typeface="Times" panose="02020603050405020304" pitchFamily="18" charset="0"/>
              </a:rPr>
              <a:pPr/>
              <a:t>10</a:t>
            </a:fld>
            <a:endParaRPr lang="en-AU" altLang="en-US" sz="1200">
              <a:latin typeface="Times" panose="02020603050405020304" pitchFamily="18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="" xmlns:a16="http://schemas.microsoft.com/office/drawing/2014/main" id="{CBD5099D-D31A-20BE-8D4E-2A877F8634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80900" name="Rectangle 3">
            <a:extLst>
              <a:ext uri="{FF2B5EF4-FFF2-40B4-BE49-F238E27FC236}">
                <a16:creationId xmlns="" xmlns:a16="http://schemas.microsoft.com/office/drawing/2014/main" id="{36D12D43-1D6A-77E5-4305-8CB1868D9E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15401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9AAB348-409C-4B5E-A246-DD4F76842A69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13" tIns="44956" rIns="89913" bIns="44956"/>
          <a:lstStyle/>
          <a:p>
            <a:pPr eaLnBrk="1" hangingPunct="1"/>
            <a:endParaRPr lang="en-US" altLang="en-US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677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ECE859A-3BB0-4E95-A6D8-3DC511644D38}" type="slidenum">
              <a:rPr lang="en-US" altLang="en-US" sz="1200"/>
              <a:pPr/>
              <a:t>36</a:t>
            </a:fld>
            <a:endParaRPr lang="en-US" alt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13" tIns="44956" rIns="89913" bIns="44956"/>
          <a:lstStyle/>
          <a:p>
            <a:pPr eaLnBrk="1" hangingPunct="1"/>
            <a:r>
              <a:rPr lang="en-US" altLang="en-US">
                <a:latin typeface="Times" panose="02020603050405020304" pitchFamily="18" charset="0"/>
              </a:rPr>
              <a:t>This is the economic concept that Juran applied to quality problems.  The meaning behind that 80/20 rule is that there are </a:t>
            </a:r>
            <a:r>
              <a:rPr lang="en-US" altLang="en-US" i="1">
                <a:latin typeface="Times" panose="02020603050405020304" pitchFamily="18" charset="0"/>
              </a:rPr>
              <a:t>vital few </a:t>
            </a:r>
            <a:r>
              <a:rPr lang="en-US" altLang="en-US">
                <a:latin typeface="Times" panose="02020603050405020304" pitchFamily="18" charset="0"/>
              </a:rPr>
              <a:t>causes that create the problems.</a:t>
            </a:r>
            <a:endParaRPr lang="en-US" altLang="en-US" i="1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832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781C947-8F87-43F9-A463-F489BE69741C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13" tIns="44956" rIns="89913" bIns="44956"/>
          <a:lstStyle/>
          <a:p>
            <a:pPr eaLnBrk="1" hangingPunct="1"/>
            <a:r>
              <a:rPr lang="en-US" altLang="en-US">
                <a:latin typeface="Times" panose="02020603050405020304" pitchFamily="18" charset="0"/>
              </a:rPr>
              <a:t>Concentrating on reducing defects A, B and C since they make up 75% of all defects.  Or focus on eliminating defect E, if defect E causes 40% of monetary loss.</a:t>
            </a:r>
          </a:p>
        </p:txBody>
      </p:sp>
    </p:spTree>
    <p:extLst>
      <p:ext uri="{BB962C8B-B14F-4D97-AF65-F5344CB8AC3E}">
        <p14:creationId xmlns:p14="http://schemas.microsoft.com/office/powerpoint/2010/main" val="4038828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412" tIns="0" rIns="19412" bIns="0" anchor="b"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28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7591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 cap="flat"/>
        </p:spPr>
      </p:sp>
    </p:spTree>
    <p:extLst>
      <p:ext uri="{BB962C8B-B14F-4D97-AF65-F5344CB8AC3E}">
        <p14:creationId xmlns:p14="http://schemas.microsoft.com/office/powerpoint/2010/main" val="3592056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0549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0298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4285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07662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4232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41942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63220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47396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1211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7477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7189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6394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8219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33748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2288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25807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85900"/>
            <a:ext cx="7772400" cy="1485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086100"/>
            <a:ext cx="7772400" cy="1485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895077-417F-407B-AC5D-017037203A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085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8292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9" r:id="rId17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3200" kern="1200">
          <a:solidFill>
            <a:schemeClr val="tx1">
              <a:lumMod val="85000"/>
              <a:lumOff val="15000"/>
            </a:schemeClr>
          </a:solidFill>
          <a:latin typeface="Times New Roman" pitchFamily="18" charset="0"/>
          <a:ea typeface="+mj-ea"/>
          <a:cs typeface="Times New Roman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2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4643" y="578078"/>
            <a:ext cx="7678475" cy="932878"/>
          </a:xfrm>
        </p:spPr>
        <p:txBody>
          <a:bodyPr>
            <a:normAutofit fontScale="90000"/>
          </a:bodyPr>
          <a:lstStyle/>
          <a:p>
            <a:r>
              <a:rPr lang="en-US" dirty="0"/>
              <a:t>Six Sigma and its implementation steps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143" y="3644911"/>
            <a:ext cx="5263286" cy="1373976"/>
          </a:xfrm>
        </p:spPr>
        <p:txBody>
          <a:bodyPr>
            <a:normAutofit/>
          </a:bodyPr>
          <a:lstStyle/>
          <a:p>
            <a:r>
              <a:rPr lang="en-US" altLang="en-US" sz="1600" dirty="0" smtClean="0">
                <a:latin typeface="Times New Roman" pitchFamily="18" charset="0"/>
                <a:cs typeface="Times New Roman" pitchFamily="18" charset="0"/>
              </a:rPr>
              <a:t>Peeyush Pandey</a:t>
            </a:r>
          </a:p>
          <a:p>
            <a:r>
              <a:rPr lang="en-US" altLang="en-US" sz="1600" dirty="0" smtClean="0">
                <a:latin typeface="Times New Roman" pitchFamily="18" charset="0"/>
                <a:cs typeface="Times New Roman" pitchFamily="18" charset="0"/>
              </a:rPr>
              <a:t>Assistant Professor </a:t>
            </a:r>
          </a:p>
          <a:p>
            <a:r>
              <a:rPr lang="en-US" altLang="en-US" sz="1600" dirty="0" smtClean="0">
                <a:latin typeface="Times New Roman" pitchFamily="18" charset="0"/>
                <a:cs typeface="Times New Roman" pitchFamily="18" charset="0"/>
              </a:rPr>
              <a:t>IIM </a:t>
            </a:r>
            <a:r>
              <a:rPr lang="en-US" altLang="en-US" sz="1600" dirty="0" err="1" smtClean="0">
                <a:latin typeface="Times New Roman" pitchFamily="18" charset="0"/>
                <a:cs typeface="Times New Roman" pitchFamily="18" charset="0"/>
              </a:rPr>
              <a:t>Rohtak</a:t>
            </a:r>
            <a:r>
              <a:rPr lang="en-US" alt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latin typeface="Garamond" panose="02020404030301010803" pitchFamily="18" charset="0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en">
              <a:latin typeface="Garamond" panose="02020404030301010803" pitchFamily="18" charset="0"/>
            </a:endParaRPr>
          </a:p>
        </p:txBody>
      </p:sp>
      <p:pic>
        <p:nvPicPr>
          <p:cNvPr id="5" name="Content Placeholder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9305" y="1979530"/>
            <a:ext cx="1308960" cy="1196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484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4829" y="63890"/>
            <a:ext cx="6683765" cy="960668"/>
          </a:xfrm>
        </p:spPr>
        <p:txBody>
          <a:bodyPr/>
          <a:lstStyle/>
          <a:p>
            <a:r>
              <a:rPr lang="en-US" dirty="0" smtClean="0"/>
              <a:t>Six Sigma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9785" y="864681"/>
            <a:ext cx="7290010" cy="372054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Six Sigma originated at Motorola in the early </a:t>
            </a:r>
            <a:r>
              <a:rPr lang="en-US" dirty="0" smtClean="0"/>
              <a:t>1980s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The </a:t>
            </a:r>
            <a:r>
              <a:rPr lang="en-US" dirty="0"/>
              <a:t>word </a:t>
            </a:r>
            <a:r>
              <a:rPr lang="en-US" i="1" dirty="0"/>
              <a:t>Sigma </a:t>
            </a:r>
            <a:r>
              <a:rPr lang="en-US" dirty="0"/>
              <a:t>is a statistical term that measures how far a given process deviates from perfection. 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Six </a:t>
            </a:r>
            <a:r>
              <a:rPr lang="en-US" dirty="0"/>
              <a:t>Sigma is a data driven methodology, and requires accurate data collection for the processes being analyzed. 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It is </a:t>
            </a:r>
            <a:r>
              <a:rPr lang="en-US" dirty="0"/>
              <a:t>a </a:t>
            </a:r>
            <a:r>
              <a:rPr lang="en-US" dirty="0" smtClean="0"/>
              <a:t>multi-dimensional approach </a:t>
            </a:r>
            <a:r>
              <a:rPr lang="en-US" dirty="0"/>
              <a:t>for: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IN" dirty="0" smtClean="0"/>
              <a:t>Improving </a:t>
            </a:r>
            <a:r>
              <a:rPr lang="en-IN" dirty="0"/>
              <a:t>Processes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IN" dirty="0" smtClean="0"/>
              <a:t>Lowering </a:t>
            </a:r>
            <a:r>
              <a:rPr lang="en-IN" dirty="0"/>
              <a:t>Defects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IN" dirty="0" smtClean="0"/>
              <a:t>Reducing </a:t>
            </a:r>
            <a:r>
              <a:rPr lang="en-IN" dirty="0"/>
              <a:t>process variability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IN" dirty="0" smtClean="0"/>
              <a:t>Reducing </a:t>
            </a:r>
            <a:r>
              <a:rPr lang="en-IN" dirty="0"/>
              <a:t>costs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IN" dirty="0" smtClean="0"/>
              <a:t>Increasing </a:t>
            </a:r>
            <a:r>
              <a:rPr lang="en-IN" dirty="0"/>
              <a:t>customer satisfaction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IN" dirty="0" smtClean="0"/>
              <a:t>Increased </a:t>
            </a:r>
            <a:r>
              <a:rPr lang="en-IN" dirty="0"/>
              <a:t>profits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00830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0430" y="84483"/>
            <a:ext cx="6839778" cy="800100"/>
          </a:xfrm>
        </p:spPr>
        <p:txBody>
          <a:bodyPr>
            <a:normAutofit/>
          </a:bodyPr>
          <a:lstStyle/>
          <a:p>
            <a:r>
              <a:rPr lang="en-US" altLang="en-US" dirty="0"/>
              <a:t>Key Success Factors </a:t>
            </a:r>
            <a:r>
              <a:rPr lang="en-US" altLang="en-US" dirty="0" smtClean="0"/>
              <a:t>for Six </a:t>
            </a:r>
            <a:r>
              <a:rPr lang="en-US" altLang="en-US" dirty="0"/>
              <a:t>Sigma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84024" y="960782"/>
            <a:ext cx="6746184" cy="33147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1400" dirty="0" smtClean="0"/>
              <a:t>Commitment </a:t>
            </a:r>
            <a:r>
              <a:rPr lang="en-US" altLang="en-US" sz="1400" dirty="0"/>
              <a:t>from top management</a:t>
            </a:r>
          </a:p>
          <a:p>
            <a:pPr>
              <a:lnSpc>
                <a:spcPct val="150000"/>
              </a:lnSpc>
            </a:pPr>
            <a:r>
              <a:rPr lang="en-US" altLang="en-US" sz="1400" dirty="0"/>
              <a:t>Integration </a:t>
            </a:r>
            <a:r>
              <a:rPr lang="en-US" altLang="en-US" sz="1400" dirty="0" smtClean="0"/>
              <a:t>of business process, </a:t>
            </a:r>
            <a:r>
              <a:rPr lang="en-US" altLang="en-US" sz="1400" dirty="0"/>
              <a:t>strategy, and performance measurement</a:t>
            </a:r>
          </a:p>
          <a:p>
            <a:pPr>
              <a:lnSpc>
                <a:spcPct val="150000"/>
              </a:lnSpc>
            </a:pPr>
            <a:r>
              <a:rPr lang="en-US" altLang="en-US" sz="1400" dirty="0" smtClean="0"/>
              <a:t>Information of customer </a:t>
            </a:r>
            <a:r>
              <a:rPr lang="en-US" altLang="en-US" sz="1400" dirty="0"/>
              <a:t>and market </a:t>
            </a:r>
            <a:endParaRPr lang="en-US" altLang="en-US" sz="1400" dirty="0" smtClean="0"/>
          </a:p>
          <a:p>
            <a:pPr>
              <a:lnSpc>
                <a:spcPct val="150000"/>
              </a:lnSpc>
            </a:pPr>
            <a:r>
              <a:rPr lang="en-US" altLang="en-US" sz="1400" dirty="0" smtClean="0"/>
              <a:t>Bottom-line </a:t>
            </a:r>
            <a:r>
              <a:rPr lang="en-US" altLang="en-US" sz="1400" dirty="0"/>
              <a:t>orientation and continuous reinforcement and </a:t>
            </a:r>
            <a:r>
              <a:rPr lang="en-US" altLang="en-US" sz="1400" dirty="0" smtClean="0"/>
              <a:t>rewards</a:t>
            </a:r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89600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="" xmlns:a16="http://schemas.microsoft.com/office/drawing/2014/main" id="{9AADF368-477A-07A4-DCBA-4DF023797B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1110" y="17861"/>
            <a:ext cx="5257800" cy="638175"/>
          </a:xfr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Process Capability</a:t>
            </a:r>
          </a:p>
        </p:txBody>
      </p:sp>
      <p:sp>
        <p:nvSpPr>
          <p:cNvPr id="301059" name="Rectangle 3">
            <a:extLst>
              <a:ext uri="{FF2B5EF4-FFF2-40B4-BE49-F238E27FC236}">
                <a16:creationId xmlns="" xmlns:a16="http://schemas.microsoft.com/office/drawing/2014/main" id="{1B34A0F6-F2AF-D22A-0958-EB49A1060B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57350" y="734616"/>
            <a:ext cx="5829300" cy="3086100"/>
          </a:xfrm>
        </p:spPr>
        <p:txBody>
          <a:bodyPr/>
          <a:lstStyle/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endParaRPr lang="en-US"/>
          </a:p>
        </p:txBody>
      </p:sp>
      <p:sp>
        <p:nvSpPr>
          <p:cNvPr id="301060" name="Rectangle 4">
            <a:extLst>
              <a:ext uri="{FF2B5EF4-FFF2-40B4-BE49-F238E27FC236}">
                <a16:creationId xmlns="" xmlns:a16="http://schemas.microsoft.com/office/drawing/2014/main" id="{F49B4067-9347-9E4D-E241-903D6F260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956" y="1165861"/>
            <a:ext cx="7068264" cy="2354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82600" indent="-482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w"/>
              <a:defRPr sz="32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40000"/>
              </a:spcBef>
              <a:buClrTx/>
              <a:buFont typeface="Wingdings" panose="05000000000000000000" pitchFamily="2" charset="2"/>
              <a:buChar char="þ"/>
            </a:pPr>
            <a:r>
              <a:rPr lang="en-US" altLang="en-US" sz="1500" dirty="0">
                <a:latin typeface="Arial" panose="020B0604020202020204" pitchFamily="34" charset="0"/>
              </a:rPr>
              <a:t>The natural variation of a process should be small enough to produce products that meet the standards required</a:t>
            </a:r>
          </a:p>
          <a:p>
            <a:pPr algn="just">
              <a:lnSpc>
                <a:spcPct val="150000"/>
              </a:lnSpc>
              <a:spcBef>
                <a:spcPct val="40000"/>
              </a:spcBef>
              <a:buClrTx/>
              <a:buFont typeface="Wingdings" panose="05000000000000000000" pitchFamily="2" charset="2"/>
              <a:buChar char="þ"/>
            </a:pPr>
            <a:r>
              <a:rPr lang="en-US" altLang="en-US" sz="1500" dirty="0">
                <a:latin typeface="Arial" panose="020B0604020202020204" pitchFamily="34" charset="0"/>
              </a:rPr>
              <a:t>A process in statistical control does not necessarily meet the design specifications</a:t>
            </a:r>
          </a:p>
          <a:p>
            <a:pPr algn="just">
              <a:lnSpc>
                <a:spcPct val="150000"/>
              </a:lnSpc>
              <a:spcBef>
                <a:spcPct val="40000"/>
              </a:spcBef>
              <a:buClrTx/>
              <a:buFont typeface="Wingdings" panose="05000000000000000000" pitchFamily="2" charset="2"/>
              <a:buChar char="þ"/>
            </a:pPr>
            <a:r>
              <a:rPr lang="en-US" altLang="en-US" sz="1500" dirty="0">
                <a:latin typeface="Arial" panose="020B0604020202020204" pitchFamily="34" charset="0"/>
              </a:rPr>
              <a:t>Process capability is a measure of the relationship between the natural variation of the process and the design specifications</a:t>
            </a:r>
          </a:p>
        </p:txBody>
      </p:sp>
    </p:spTree>
    <p:extLst>
      <p:ext uri="{BB962C8B-B14F-4D97-AF65-F5344CB8AC3E}">
        <p14:creationId xmlns:p14="http://schemas.microsoft.com/office/powerpoint/2010/main" val="3015772059"/>
      </p:ext>
    </p:extLst>
  </p:cSld>
  <p:clrMapOvr>
    <a:masterClrMapping/>
  </p:clrMapOvr>
  <p:transition>
    <p:pull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>
            <a:extLst>
              <a:ext uri="{FF2B5EF4-FFF2-40B4-BE49-F238E27FC236}">
                <a16:creationId xmlns="" xmlns:a16="http://schemas.microsoft.com/office/drawing/2014/main" id="{B2F30338-B2F3-70E4-DD1D-134755F07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9925" y="0"/>
            <a:ext cx="5537597" cy="733425"/>
          </a:xfr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Process Capability Ratio</a:t>
            </a:r>
            <a:endParaRPr lang="en-US" baseline="-25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pSp>
        <p:nvGrpSpPr>
          <p:cNvPr id="302088" name="Group 8">
            <a:extLst>
              <a:ext uri="{FF2B5EF4-FFF2-40B4-BE49-F238E27FC236}">
                <a16:creationId xmlns="" xmlns:a16="http://schemas.microsoft.com/office/drawing/2014/main" id="{4F2D2097-87F1-9CAA-322A-80D8D256AEA6}"/>
              </a:ext>
            </a:extLst>
          </p:cNvPr>
          <p:cNvGrpSpPr>
            <a:grpSpLocks/>
          </p:cNvGrpSpPr>
          <p:nvPr/>
        </p:nvGrpSpPr>
        <p:grpSpPr bwMode="auto">
          <a:xfrm>
            <a:off x="2395062" y="1602345"/>
            <a:ext cx="4117249" cy="412309"/>
            <a:chOff x="710" y="1424"/>
            <a:chExt cx="5030" cy="587"/>
          </a:xfrm>
        </p:grpSpPr>
        <p:sp>
          <p:nvSpPr>
            <p:cNvPr id="302084" name="Rectangle 4">
              <a:extLst>
                <a:ext uri="{FF2B5EF4-FFF2-40B4-BE49-F238E27FC236}">
                  <a16:creationId xmlns="" xmlns:a16="http://schemas.microsoft.com/office/drawing/2014/main" id="{5D26F5A1-435D-3241-6915-E3C268203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" y="1609"/>
              <a:ext cx="597" cy="3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05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</a:t>
              </a:r>
              <a:r>
                <a:rPr lang="en-US" sz="105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</a:t>
              </a:r>
              <a:r>
                <a:rPr lang="en-US" sz="105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 </a:t>
              </a:r>
            </a:p>
          </p:txBody>
        </p:sp>
        <p:grpSp>
          <p:nvGrpSpPr>
            <p:cNvPr id="74758" name="Group 7">
              <a:extLst>
                <a:ext uri="{FF2B5EF4-FFF2-40B4-BE49-F238E27FC236}">
                  <a16:creationId xmlns="" xmlns:a16="http://schemas.microsoft.com/office/drawing/2014/main" id="{11657177-8513-130F-B721-C8A5FE68CB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08" y="1424"/>
              <a:ext cx="4432" cy="587"/>
              <a:chOff x="1332" y="1440"/>
              <a:chExt cx="4432" cy="587"/>
            </a:xfrm>
          </p:grpSpPr>
          <p:sp>
            <p:nvSpPr>
              <p:cNvPr id="302085" name="Rectangle 5">
                <a:extLst>
                  <a:ext uri="{FF2B5EF4-FFF2-40B4-BE49-F238E27FC236}">
                    <a16:creationId xmlns="" xmlns:a16="http://schemas.microsoft.com/office/drawing/2014/main" id="{BD72B3FE-D117-BB16-75C8-499263527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1440"/>
                <a:ext cx="3262" cy="5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15000"/>
                  </a:lnSpc>
                  <a:defRPr/>
                </a:pPr>
                <a:r>
                  <a:rPr lang="en-US" sz="105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Upper Specification - Lower Specification</a:t>
                </a:r>
              </a:p>
              <a:p>
                <a:pPr algn="ctr">
                  <a:lnSpc>
                    <a:spcPct val="115000"/>
                  </a:lnSpc>
                  <a:defRPr/>
                </a:pPr>
                <a:r>
                  <a:rPr lang="en-US" sz="105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6</a:t>
                </a:r>
                <a:r>
                  <a:rPr lang="en-US" sz="105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Symbol" panose="05050102010706020507" pitchFamily="18" charset="2"/>
                  </a:rPr>
                  <a:t>s</a:t>
                </a:r>
                <a:endParaRPr lang="en-US" sz="1050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302086" name="Line 6">
                <a:extLst>
                  <a:ext uri="{FF2B5EF4-FFF2-40B4-BE49-F238E27FC236}">
                    <a16:creationId xmlns="" xmlns:a16="http://schemas.microsoft.com/office/drawing/2014/main" id="{F0229689-01C5-3AB4-8BBC-5185F43E56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2" y="1800"/>
                <a:ext cx="443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302089" name="Rectangle 9">
            <a:extLst>
              <a:ext uri="{FF2B5EF4-FFF2-40B4-BE49-F238E27FC236}">
                <a16:creationId xmlns="" xmlns:a16="http://schemas.microsoft.com/office/drawing/2014/main" id="{6143BA4B-BA4B-6F3E-DB45-D26C2CDB2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6390" y="2292700"/>
            <a:ext cx="6938010" cy="122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82600" indent="-482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w"/>
              <a:defRPr sz="32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40000"/>
              </a:spcBef>
              <a:buClrTx/>
              <a:buFont typeface="Wingdings" panose="05000000000000000000" pitchFamily="2" charset="2"/>
              <a:buChar char="þ"/>
            </a:pPr>
            <a:r>
              <a:rPr lang="en-US" altLang="en-US" sz="1500" dirty="0">
                <a:latin typeface="Arial" panose="020B0604020202020204" pitchFamily="34" charset="0"/>
              </a:rPr>
              <a:t>A capable process must have a C</a:t>
            </a:r>
            <a:r>
              <a:rPr lang="en-US" altLang="en-US" sz="1500" baseline="-25000" dirty="0">
                <a:latin typeface="Arial" panose="020B0604020202020204" pitchFamily="34" charset="0"/>
              </a:rPr>
              <a:t>p</a:t>
            </a:r>
            <a:r>
              <a:rPr lang="en-US" altLang="en-US" sz="1500" dirty="0">
                <a:latin typeface="Arial" panose="020B0604020202020204" pitchFamily="34" charset="0"/>
              </a:rPr>
              <a:t> of at least 1.0</a:t>
            </a:r>
          </a:p>
          <a:p>
            <a:pPr algn="just">
              <a:lnSpc>
                <a:spcPct val="150000"/>
              </a:lnSpc>
              <a:spcBef>
                <a:spcPct val="40000"/>
              </a:spcBef>
              <a:buClrTx/>
              <a:buFont typeface="Wingdings" panose="05000000000000000000" pitchFamily="2" charset="2"/>
              <a:buChar char="þ"/>
            </a:pPr>
            <a:r>
              <a:rPr lang="en-US" altLang="en-US" sz="1500" dirty="0">
                <a:latin typeface="Arial" panose="020B0604020202020204" pitchFamily="34" charset="0"/>
              </a:rPr>
              <a:t>Does not look at how well the process is centered in the specification range </a:t>
            </a:r>
          </a:p>
        </p:txBody>
      </p:sp>
    </p:spTree>
    <p:extLst>
      <p:ext uri="{BB962C8B-B14F-4D97-AF65-F5344CB8AC3E}">
        <p14:creationId xmlns:p14="http://schemas.microsoft.com/office/powerpoint/2010/main" val="2459591071"/>
      </p:ext>
    </p:extLst>
  </p:cSld>
  <p:clrMapOvr>
    <a:masterClrMapping/>
  </p:clrMapOvr>
  <p:transition>
    <p:pull dir="l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00E551-ACAA-F187-787B-7A457CD1F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118" y="0"/>
            <a:ext cx="6683765" cy="960668"/>
          </a:xfrm>
        </p:spPr>
        <p:txBody>
          <a:bodyPr/>
          <a:lstStyle/>
          <a:p>
            <a:pPr>
              <a:defRPr/>
            </a:pPr>
            <a:r>
              <a:rPr lang="en-IN" dirty="0"/>
              <a:t>Example</a:t>
            </a:r>
          </a:p>
        </p:txBody>
      </p:sp>
      <p:sp>
        <p:nvSpPr>
          <p:cNvPr id="75779" name="Content Placeholder 2">
            <a:extLst>
              <a:ext uri="{FF2B5EF4-FFF2-40B4-BE49-F238E27FC236}">
                <a16:creationId xmlns="" xmlns:a16="http://schemas.microsoft.com/office/drawing/2014/main" id="{B262024D-58B9-3893-7106-9C77C1E10BC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30117" y="960668"/>
            <a:ext cx="7266183" cy="3459480"/>
          </a:xfrm>
        </p:spPr>
        <p:txBody>
          <a:bodyPr/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altLang="en-US" sz="1500" dirty="0"/>
              <a:t>The Munchies Snack Food Company packages potato chips in bags. The net weight of the chips in each bag is designed to be 9.0 oz, with a tolerance of 0.5 oz. The packaging process results in bags with an average net weight of 8.80 oz and a standard deviation of 0.12 oz. The company wants to determine if the process is capable of meeting design specifications.</a:t>
            </a:r>
            <a:endParaRPr lang="en-IN" alt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3F01B29-E805-BE54-C5DB-383B952352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4-</a:t>
            </a:r>
            <a:fld id="{0EF33732-DE1E-4DBB-B41F-DCB5297EBE83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7876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2A24B2-D97B-AA24-E77C-5319E6645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118" y="61310"/>
            <a:ext cx="6683765" cy="960668"/>
          </a:xfrm>
        </p:spPr>
        <p:txBody>
          <a:bodyPr/>
          <a:lstStyle/>
          <a:p>
            <a:pPr>
              <a:defRPr/>
            </a:pPr>
            <a:r>
              <a:rPr lang="en-IN" dirty="0"/>
              <a:t>Solution</a:t>
            </a:r>
          </a:p>
        </p:txBody>
      </p:sp>
      <p:pic>
        <p:nvPicPr>
          <p:cNvPr id="76804" name="Picture 5">
            <a:extLst>
              <a:ext uri="{FF2B5EF4-FFF2-40B4-BE49-F238E27FC236}">
                <a16:creationId xmlns="" xmlns:a16="http://schemas.microsoft.com/office/drawing/2014/main" id="{5324A3BF-0F54-BA9A-0DD5-D92F39AD5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988" y="1135856"/>
            <a:ext cx="7033632" cy="224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136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>
            <a:extLst>
              <a:ext uri="{FF2B5EF4-FFF2-40B4-BE49-F238E27FC236}">
                <a16:creationId xmlns="" xmlns:a16="http://schemas.microsoft.com/office/drawing/2014/main" id="{37431FA6-E5EF-31AA-F164-2352A79445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9925" y="0"/>
            <a:ext cx="4800600" cy="666750"/>
          </a:xfr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Process Capability Index</a:t>
            </a:r>
          </a:p>
        </p:txBody>
      </p:sp>
      <p:sp>
        <p:nvSpPr>
          <p:cNvPr id="303114" name="Rectangle 10">
            <a:extLst>
              <a:ext uri="{FF2B5EF4-FFF2-40B4-BE49-F238E27FC236}">
                <a16:creationId xmlns="" xmlns:a16="http://schemas.microsoft.com/office/drawing/2014/main" id="{62305F87-91C2-086A-7518-592142D5F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9261" y="3048953"/>
            <a:ext cx="6099572" cy="3416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82600" indent="-482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6731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40000"/>
              </a:spcBef>
              <a:buFont typeface="Wingdings" panose="05000000000000000000" pitchFamily="2" charset="2"/>
              <a:buChar char="þ"/>
              <a:defRPr/>
            </a:pP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A capable process must have a </a:t>
            </a:r>
            <a:r>
              <a:rPr lang="en-US" sz="1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C</a:t>
            </a:r>
            <a:r>
              <a:rPr lang="en-US" sz="18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pk</a:t>
            </a: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of at least 1.0</a:t>
            </a:r>
          </a:p>
        </p:txBody>
      </p:sp>
      <p:pic>
        <p:nvPicPr>
          <p:cNvPr id="77828" name="Picture 2">
            <a:extLst>
              <a:ext uri="{FF2B5EF4-FFF2-40B4-BE49-F238E27FC236}">
                <a16:creationId xmlns="" xmlns:a16="http://schemas.microsoft.com/office/drawing/2014/main" id="{57196B38-7A40-68D2-8818-801044329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516" y="1405890"/>
            <a:ext cx="5464969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657398"/>
      </p:ext>
    </p:extLst>
  </p:cSld>
  <p:clrMapOvr>
    <a:masterClrMapping/>
  </p:clrMapOvr>
  <p:transition>
    <p:pull dir="l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79443" y="92765"/>
            <a:ext cx="7865165" cy="914400"/>
          </a:xfrm>
        </p:spPr>
        <p:txBody>
          <a:bodyPr>
            <a:noAutofit/>
          </a:bodyPr>
          <a:lstStyle/>
          <a:p>
            <a:r>
              <a:rPr lang="en-US" altLang="en-US" sz="2000" dirty="0"/>
              <a:t>Estimating Process Capability Index from A Sample - </a:t>
            </a:r>
            <a:r>
              <a:rPr lang="en-US" altLang="en-US" sz="2000" dirty="0" err="1">
                <a:solidFill>
                  <a:srgbClr val="CC0099"/>
                </a:solidFill>
              </a:rPr>
              <a:t>Cpk</a:t>
            </a:r>
            <a:r>
              <a:rPr lang="en-US" altLang="en-US" sz="2000" dirty="0"/>
              <a:t> Index</a:t>
            </a:r>
            <a:r>
              <a:rPr lang="en-US" altLang="en-US" sz="1600" dirty="0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9724" y="1007165"/>
            <a:ext cx="6229350" cy="3314700"/>
          </a:xfrm>
        </p:spPr>
        <p:txBody>
          <a:bodyPr/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en-US" dirty="0" smtClean="0"/>
              <a:t>Example 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dirty="0" smtClean="0"/>
              <a:t>XBAR = 8.80 </a:t>
            </a:r>
            <a:r>
              <a:rPr lang="en-US" altLang="en-US" dirty="0" err="1" smtClean="0"/>
              <a:t>oz</a:t>
            </a:r>
            <a:r>
              <a:rPr lang="en-US" altLang="en-US" dirty="0" smtClean="0"/>
              <a:t>,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dirty="0" smtClean="0"/>
              <a:t>S = 0.12 </a:t>
            </a:r>
            <a:r>
              <a:rPr lang="en-US" altLang="en-US" dirty="0" err="1" smtClean="0"/>
              <a:t>oz</a:t>
            </a:r>
            <a:endParaRPr lang="en-US" altLang="en-US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dirty="0" smtClean="0"/>
              <a:t>USL = 9.5 </a:t>
            </a:r>
            <a:r>
              <a:rPr lang="en-US" altLang="en-US" dirty="0" err="1" smtClean="0"/>
              <a:t>oz</a:t>
            </a:r>
            <a:endParaRPr lang="en-US" altLang="en-US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dirty="0" smtClean="0"/>
              <a:t>LSL = 8.5 </a:t>
            </a:r>
            <a:r>
              <a:rPr lang="en-US" altLang="en-US" dirty="0" err="1" smtClean="0"/>
              <a:t>oz</a:t>
            </a:r>
            <a:endParaRPr lang="en-US" altLang="en-US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dirty="0" err="1">
                <a:solidFill>
                  <a:srgbClr val="FF0066"/>
                </a:solidFill>
              </a:rPr>
              <a:t>Cpk</a:t>
            </a:r>
            <a:r>
              <a:rPr lang="en-US" altLang="en-US" dirty="0">
                <a:solidFill>
                  <a:srgbClr val="FF0066"/>
                </a:solidFill>
              </a:rPr>
              <a:t> = min { (9.5-8.80) / (3*0.12), (8.80-8.5) / (3*0.12) }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dirty="0" smtClean="0"/>
              <a:t>            = min {1.94, 0.83} = 0.83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331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>
            <a:extLst>
              <a:ext uri="{FF2B5EF4-FFF2-40B4-BE49-F238E27FC236}">
                <a16:creationId xmlns="" xmlns:a16="http://schemas.microsoft.com/office/drawing/2014/main" id="{4E0C8273-665B-310B-4AA0-F59C25B576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1106" y="61318"/>
            <a:ext cx="5200650" cy="695325"/>
          </a:xfr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Interpreting </a:t>
            </a:r>
            <a:r>
              <a:rPr lang="en-US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</a:t>
            </a:r>
            <a:r>
              <a:rPr lang="en-US" baseline="-25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pk</a:t>
            </a: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05152" name="Picture 3051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995" y="771511"/>
            <a:ext cx="6349646" cy="409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770043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26240" y="93594"/>
            <a:ext cx="6691520" cy="914400"/>
          </a:xfrm>
        </p:spPr>
        <p:txBody>
          <a:bodyPr>
            <a:normAutofit/>
          </a:bodyPr>
          <a:lstStyle/>
          <a:p>
            <a:r>
              <a:rPr lang="en-US" altLang="en-US" dirty="0"/>
              <a:t>Six-Sigma </a:t>
            </a:r>
            <a:r>
              <a:rPr lang="en-US" altLang="en-US" dirty="0" smtClean="0"/>
              <a:t>Metrics</a:t>
            </a:r>
            <a:endParaRPr lang="en-US" alt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9566" y="1066800"/>
            <a:ext cx="7368208" cy="3314700"/>
          </a:xfrm>
        </p:spPr>
        <p:txBody>
          <a:bodyPr/>
          <a:lstStyle/>
          <a:p>
            <a:pPr>
              <a:lnSpc>
                <a:spcPct val="155000"/>
              </a:lnSpc>
            </a:pPr>
            <a:r>
              <a:rPr lang="en-US" altLang="en-US" dirty="0">
                <a:solidFill>
                  <a:srgbClr val="FF0066"/>
                </a:solidFill>
              </a:rPr>
              <a:t>Defects per unit (DPU)</a:t>
            </a:r>
            <a:r>
              <a:rPr lang="en-US" altLang="en-US" dirty="0"/>
              <a:t> = number of defects discovered </a:t>
            </a:r>
            <a:r>
              <a:rPr lang="en-US" altLang="en-US" dirty="0">
                <a:sym typeface="Symbol" panose="05050102010706020507" pitchFamily="18" charset="2"/>
              </a:rPr>
              <a:t> number of units produced </a:t>
            </a:r>
          </a:p>
          <a:p>
            <a:pPr>
              <a:lnSpc>
                <a:spcPct val="155000"/>
              </a:lnSpc>
            </a:pPr>
            <a:r>
              <a:rPr lang="en-US" altLang="en-US" dirty="0">
                <a:solidFill>
                  <a:srgbClr val="FF0066"/>
                </a:solidFill>
                <a:sym typeface="Symbol" panose="05050102010706020507" pitchFamily="18" charset="2"/>
              </a:rPr>
              <a:t>Defects per million opportunities (DPMO)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endParaRPr lang="en-US" altLang="en-US" dirty="0" smtClean="0">
              <a:sym typeface="Symbol" panose="05050102010706020507" pitchFamily="18" charset="2"/>
            </a:endParaRPr>
          </a:p>
          <a:p>
            <a:pPr marL="0" indent="0">
              <a:lnSpc>
                <a:spcPct val="155000"/>
              </a:lnSpc>
              <a:buNone/>
            </a:pP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smtClean="0">
                <a:sym typeface="Symbol" panose="05050102010706020507" pitchFamily="18" charset="2"/>
              </a:rPr>
              <a:t>                   = (number </a:t>
            </a:r>
            <a:r>
              <a:rPr lang="en-US" altLang="en-US" dirty="0">
                <a:sym typeface="Symbol" panose="05050102010706020507" pitchFamily="18" charset="2"/>
              </a:rPr>
              <a:t>of defects discovered  opportunities for </a:t>
            </a:r>
            <a:r>
              <a:rPr lang="en-US" altLang="en-US" dirty="0" smtClean="0">
                <a:sym typeface="Symbol" panose="05050102010706020507" pitchFamily="18" charset="2"/>
              </a:rPr>
              <a:t>error) </a:t>
            </a:r>
            <a:r>
              <a:rPr lang="en-US" altLang="en-US" dirty="0">
                <a:sym typeface="Symbol" panose="05050102010706020507" pitchFamily="18" charset="2"/>
              </a:rPr>
              <a:t> 1,000,000</a:t>
            </a:r>
          </a:p>
        </p:txBody>
      </p:sp>
    </p:spTree>
    <p:extLst>
      <p:ext uri="{BB962C8B-B14F-4D97-AF65-F5344CB8AC3E}">
        <p14:creationId xmlns:p14="http://schemas.microsoft.com/office/powerpoint/2010/main" val="301857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85680" y="83344"/>
            <a:ext cx="7294494" cy="800100"/>
          </a:xfrm>
        </p:spPr>
        <p:txBody>
          <a:bodyPr>
            <a:normAutofit/>
          </a:bodyPr>
          <a:lstStyle/>
          <a:p>
            <a:r>
              <a:rPr lang="en-US" altLang="en-US" sz="2400" dirty="0" smtClean="0"/>
              <a:t>DMAIC approach for SIX sigma Implementation</a:t>
            </a:r>
            <a:endParaRPr lang="en-US" altLang="en-US" sz="24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85680" y="947271"/>
            <a:ext cx="4867275" cy="2805113"/>
          </a:xfrm>
        </p:spPr>
        <p:txBody>
          <a:bodyPr>
            <a:normAutofit/>
          </a:bodyPr>
          <a:lstStyle/>
          <a:p>
            <a:pPr marL="457200" indent="-457200">
              <a:buClr>
                <a:schemeClr val="tx1"/>
              </a:buClr>
              <a:buSzPct val="80000"/>
              <a:buFontTx/>
              <a:buAutoNum type="arabicPeriod"/>
            </a:pPr>
            <a:r>
              <a:rPr lang="en-US" altLang="en-US" dirty="0"/>
              <a:t>Define</a:t>
            </a:r>
          </a:p>
          <a:p>
            <a:pPr marL="457200" indent="-457200">
              <a:buClr>
                <a:schemeClr val="tx1"/>
              </a:buClr>
              <a:buSzPct val="80000"/>
              <a:buFontTx/>
              <a:buAutoNum type="arabicPeriod"/>
            </a:pPr>
            <a:r>
              <a:rPr lang="en-US" altLang="en-US" dirty="0"/>
              <a:t>Measure</a:t>
            </a:r>
          </a:p>
          <a:p>
            <a:pPr marL="457200" indent="-457200">
              <a:buClr>
                <a:schemeClr val="tx1"/>
              </a:buClr>
              <a:buSzPct val="80000"/>
              <a:buFontTx/>
              <a:buAutoNum type="arabicPeriod"/>
            </a:pPr>
            <a:r>
              <a:rPr lang="en-US" altLang="en-US" dirty="0"/>
              <a:t>Analyze</a:t>
            </a:r>
          </a:p>
          <a:p>
            <a:pPr marL="457200" indent="-457200">
              <a:buClr>
                <a:schemeClr val="tx1"/>
              </a:buClr>
              <a:buSzPct val="80000"/>
              <a:buFontTx/>
              <a:buAutoNum type="arabicPeriod"/>
            </a:pPr>
            <a:r>
              <a:rPr lang="en-US" altLang="en-US" dirty="0"/>
              <a:t>Improve</a:t>
            </a:r>
          </a:p>
          <a:p>
            <a:pPr marL="457200" indent="-457200">
              <a:buClr>
                <a:schemeClr val="tx1"/>
              </a:buClr>
              <a:buSzPct val="80000"/>
              <a:buFontTx/>
              <a:buAutoNum type="arabicPeriod"/>
            </a:pPr>
            <a:r>
              <a:rPr lang="en-US" altLang="en-US" dirty="0"/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67011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en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00761" y="1600200"/>
            <a:ext cx="5327698" cy="2833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IN" sz="5400" dirty="0" smtClean="0">
                <a:solidFill>
                  <a:srgbClr val="00B0F0"/>
                </a:solidFill>
              </a:rPr>
              <a:t>Define</a:t>
            </a:r>
            <a:endParaRPr lang="en-IN" sz="5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455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7056" y="62120"/>
            <a:ext cx="5772150" cy="74295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7031" y="1008821"/>
            <a:ext cx="7364482" cy="320040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altLang="en-US" sz="1800" dirty="0"/>
              <a:t>Identify business objectives</a:t>
            </a:r>
          </a:p>
          <a:p>
            <a:pPr>
              <a:lnSpc>
                <a:spcPct val="130000"/>
              </a:lnSpc>
            </a:pPr>
            <a:r>
              <a:rPr lang="en-US" altLang="en-US" sz="1800" dirty="0" smtClean="0"/>
              <a:t>Identify </a:t>
            </a:r>
            <a:r>
              <a:rPr lang="en-US" altLang="en-US" sz="1800" dirty="0"/>
              <a:t>customers and their priorities</a:t>
            </a:r>
          </a:p>
          <a:p>
            <a:pPr>
              <a:lnSpc>
                <a:spcPct val="130000"/>
              </a:lnSpc>
            </a:pPr>
            <a:r>
              <a:rPr lang="en-US" altLang="en-US" sz="1800" dirty="0" smtClean="0"/>
              <a:t>Define </a:t>
            </a:r>
            <a:r>
              <a:rPr lang="en-US" altLang="en-US" sz="1800" dirty="0"/>
              <a:t>the </a:t>
            </a:r>
            <a:r>
              <a:rPr lang="en-US" altLang="en-US" sz="1800" dirty="0">
                <a:solidFill>
                  <a:srgbClr val="FF0066"/>
                </a:solidFill>
              </a:rPr>
              <a:t>Critical-to-Quality (CTQ’s)</a:t>
            </a:r>
            <a:r>
              <a:rPr lang="en-US" altLang="en-US" sz="1800" dirty="0"/>
              <a:t> characteristics that the customers consider to have the most impact on </a:t>
            </a:r>
            <a:r>
              <a:rPr lang="en-US" altLang="en-US" sz="1800" dirty="0" smtClean="0"/>
              <a:t>quality</a:t>
            </a:r>
          </a:p>
          <a:p>
            <a:pPr>
              <a:lnSpc>
                <a:spcPct val="130000"/>
              </a:lnSpc>
            </a:pPr>
            <a:r>
              <a:rPr lang="en-US" altLang="en-US" sz="1800" dirty="0"/>
              <a:t>Select a six sigma project team</a:t>
            </a:r>
          </a:p>
          <a:p>
            <a:pPr>
              <a:lnSpc>
                <a:spcPct val="130000"/>
              </a:lnSpc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732032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7056" y="975732"/>
            <a:ext cx="6686550" cy="2833217"/>
          </a:xfrm>
        </p:spPr>
        <p:txBody>
          <a:bodyPr>
            <a:normAutofit/>
          </a:bodyPr>
          <a:lstStyle/>
          <a:p>
            <a:r>
              <a:rPr lang="en-US" dirty="0" smtClean="0"/>
              <a:t>Prepare a Charter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Business case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Project Scope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List the stakeholders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Team Member roles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Milestones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Critical to quality measures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Financial drivers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en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297056" y="62120"/>
            <a:ext cx="5772150" cy="742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361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412" y="0"/>
            <a:ext cx="384075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162" y="0"/>
            <a:ext cx="43468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17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7056" y="864681"/>
            <a:ext cx="6686550" cy="283321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Tools</a:t>
            </a:r>
          </a:p>
          <a:p>
            <a:pPr lvl="1"/>
            <a:r>
              <a:rPr lang="en-US" dirty="0" smtClean="0"/>
              <a:t>5 </a:t>
            </a:r>
            <a:r>
              <a:rPr lang="en-US" dirty="0"/>
              <a:t>Whys</a:t>
            </a:r>
          </a:p>
          <a:p>
            <a:pPr lvl="1"/>
            <a:r>
              <a:rPr lang="en-US" dirty="0"/>
              <a:t>Process Map</a:t>
            </a:r>
          </a:p>
          <a:p>
            <a:pPr lvl="1"/>
            <a:r>
              <a:rPr lang="en-US" dirty="0"/>
              <a:t>Value stream Mapping</a:t>
            </a:r>
          </a:p>
          <a:p>
            <a:pPr lvl="1"/>
            <a:r>
              <a:rPr lang="en-US" dirty="0"/>
              <a:t>Run Chart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 lang="en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297056" y="62120"/>
            <a:ext cx="5772150" cy="742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756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953" y="983166"/>
            <a:ext cx="6686550" cy="283321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Analysis</a:t>
            </a:r>
          </a:p>
          <a:p>
            <a:pPr lvl="1"/>
            <a:r>
              <a:rPr lang="en-US" sz="1600" dirty="0" smtClean="0"/>
              <a:t>Stakeholder Analysis</a:t>
            </a:r>
          </a:p>
          <a:p>
            <a:pPr lvl="1"/>
            <a:r>
              <a:rPr lang="en-US" sz="1600" dirty="0" smtClean="0"/>
              <a:t>In and Out of the Box method</a:t>
            </a:r>
          </a:p>
          <a:p>
            <a:pPr lvl="1"/>
            <a:r>
              <a:rPr lang="en-US" sz="1600" dirty="0" smtClean="0"/>
              <a:t>Is/Is Not Matrix</a:t>
            </a:r>
            <a:endParaRPr lang="en-IN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lang="en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297056" y="62120"/>
            <a:ext cx="5772150" cy="742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279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8006" y="727759"/>
            <a:ext cx="6683765" cy="960668"/>
          </a:xfrm>
        </p:spPr>
        <p:txBody>
          <a:bodyPr>
            <a:normAutofit/>
          </a:bodyPr>
          <a:lstStyle/>
          <a:p>
            <a:r>
              <a:rPr lang="en-US" sz="2000" dirty="0"/>
              <a:t>Stakeholder </a:t>
            </a:r>
            <a:r>
              <a:rPr lang="en-US" sz="2000" dirty="0" smtClean="0"/>
              <a:t>Analysis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051" y="1208093"/>
            <a:ext cx="4577155" cy="3384461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297056" y="62120"/>
            <a:ext cx="5772150" cy="742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89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0089" y="966170"/>
            <a:ext cx="6683765" cy="960668"/>
          </a:xfrm>
        </p:spPr>
        <p:txBody>
          <a:bodyPr>
            <a:normAutofit/>
          </a:bodyPr>
          <a:lstStyle/>
          <a:p>
            <a:r>
              <a:rPr lang="en-US" sz="2400" dirty="0"/>
              <a:t>In </a:t>
            </a:r>
            <a:r>
              <a:rPr lang="en-US" sz="2400" dirty="0" smtClean="0"/>
              <a:t>scope and </a:t>
            </a:r>
            <a:r>
              <a:rPr lang="en-US" sz="2400" dirty="0"/>
              <a:t>Out of </a:t>
            </a:r>
            <a:r>
              <a:rPr lang="en-US" sz="2400" dirty="0" smtClean="0"/>
              <a:t>the scope method</a:t>
            </a:r>
            <a:r>
              <a:rPr lang="en-US" sz="2400" dirty="0"/>
              <a:t/>
            </a:r>
            <a:br>
              <a:rPr lang="en-US" sz="2400" dirty="0"/>
            </a:br>
            <a:endParaRPr lang="en-IN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6022556"/>
              </p:ext>
            </p:extLst>
          </p:nvPr>
        </p:nvGraphicFramePr>
        <p:xfrm>
          <a:off x="1711054" y="1986311"/>
          <a:ext cx="6686550" cy="241641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43275"/>
                <a:gridCol w="3343275"/>
              </a:tblGrid>
              <a:tr h="369851"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In Scope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Out of Scope</a:t>
                      </a:r>
                      <a:endParaRPr lang="en-IN" b="1" dirty="0"/>
                    </a:p>
                  </a:txBody>
                  <a:tcPr/>
                </a:tc>
              </a:tr>
              <a:tr h="2046563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 lang="en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297056" y="62120"/>
            <a:ext cx="5772150" cy="742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89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895" y="1119866"/>
            <a:ext cx="6683765" cy="96066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Is/IS Not Matrix</a:t>
            </a: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895" y="1676243"/>
            <a:ext cx="6335009" cy="2248214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297056" y="62120"/>
            <a:ext cx="5772150" cy="742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033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870" y="110503"/>
            <a:ext cx="6683765" cy="960668"/>
          </a:xfrm>
        </p:spPr>
        <p:txBody>
          <a:bodyPr/>
          <a:lstStyle/>
          <a:p>
            <a:r>
              <a:rPr lang="en-US" dirty="0" smtClean="0"/>
              <a:t>Define Tollgate Checklist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4085" y="1071171"/>
            <a:ext cx="6686550" cy="283321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successful define phase ends with all of the following deliverables.</a:t>
            </a:r>
          </a:p>
          <a:p>
            <a:r>
              <a:rPr lang="en-US" dirty="0" smtClean="0"/>
              <a:t>A comprehensive project statement</a:t>
            </a:r>
          </a:p>
          <a:p>
            <a:r>
              <a:rPr lang="en-US" dirty="0" smtClean="0"/>
              <a:t>A team charter</a:t>
            </a:r>
          </a:p>
          <a:p>
            <a:r>
              <a:rPr lang="en-US" dirty="0" smtClean="0"/>
              <a:t>List of stakeholders</a:t>
            </a:r>
          </a:p>
          <a:p>
            <a:r>
              <a:rPr lang="en-US" dirty="0" smtClean="0"/>
              <a:t>Project scope</a:t>
            </a:r>
          </a:p>
          <a:p>
            <a:pPr lvl="1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67780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761" y="1600200"/>
            <a:ext cx="5327698" cy="28332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5400" dirty="0">
                <a:solidFill>
                  <a:srgbClr val="00B0F0"/>
                </a:solidFill>
              </a:rPr>
              <a:t>Measure</a:t>
            </a:r>
            <a:endParaRPr lang="en-IN" sz="5400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57499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0463"/>
            <a:ext cx="5772150" cy="85725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0066"/>
                </a:solidFill>
              </a:rPr>
              <a:t>Measure</a:t>
            </a:r>
            <a:endParaRPr lang="en-US" altLang="en-US" dirty="0">
              <a:solidFill>
                <a:srgbClr val="FF0066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599" y="1006337"/>
            <a:ext cx="7309413" cy="3086100"/>
          </a:xfrm>
        </p:spPr>
        <p:txBody>
          <a:bodyPr>
            <a:normAutofit/>
          </a:bodyPr>
          <a:lstStyle/>
          <a:p>
            <a:pPr lvl="1">
              <a:lnSpc>
                <a:spcPct val="140000"/>
              </a:lnSpc>
            </a:pPr>
            <a:r>
              <a:rPr lang="en-US" altLang="en-US" sz="1800" dirty="0" smtClean="0"/>
              <a:t>Identify </a:t>
            </a:r>
            <a:r>
              <a:rPr lang="en-US" altLang="en-US" sz="1800" dirty="0"/>
              <a:t>key internal processes that influence CTQ’s </a:t>
            </a:r>
            <a:endParaRPr lang="en-US" altLang="en-US" sz="1800" dirty="0" smtClean="0"/>
          </a:p>
          <a:p>
            <a:pPr lvl="1">
              <a:lnSpc>
                <a:spcPct val="140000"/>
              </a:lnSpc>
            </a:pPr>
            <a:r>
              <a:rPr lang="en-US" altLang="en-US" sz="1800" dirty="0"/>
              <a:t>Determine how to measure the </a:t>
            </a:r>
            <a:r>
              <a:rPr lang="en-US" altLang="en-US" sz="1800" dirty="0" smtClean="0"/>
              <a:t>processes</a:t>
            </a:r>
            <a:endParaRPr lang="en-US" altLang="en-US" sz="1800" dirty="0"/>
          </a:p>
          <a:p>
            <a:pPr lvl="1">
              <a:lnSpc>
                <a:spcPct val="140000"/>
              </a:lnSpc>
            </a:pPr>
            <a:r>
              <a:rPr lang="en-US" altLang="en-US" sz="1800" dirty="0"/>
              <a:t>Measure the defect rates currently </a:t>
            </a:r>
            <a:r>
              <a:rPr lang="en-US" altLang="en-US" sz="1800" dirty="0" smtClean="0"/>
              <a:t>generated</a:t>
            </a:r>
            <a:endParaRPr lang="en-US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0218274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7535" y="0"/>
            <a:ext cx="6683765" cy="960668"/>
          </a:xfrm>
        </p:spPr>
        <p:txBody>
          <a:bodyPr/>
          <a:lstStyle/>
          <a:p>
            <a:r>
              <a:rPr lang="en-US" dirty="0" smtClean="0"/>
              <a:t>Failure Modes and Effect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4750" y="1114064"/>
            <a:ext cx="6686550" cy="2833217"/>
          </a:xfrm>
        </p:spPr>
        <p:txBody>
          <a:bodyPr>
            <a:normAutofit/>
          </a:bodyPr>
          <a:lstStyle/>
          <a:p>
            <a:r>
              <a:rPr lang="en-US" dirty="0" smtClean="0"/>
              <a:t>FMEA used for the detailed information about inputs and associated failed points</a:t>
            </a:r>
          </a:p>
          <a:p>
            <a:r>
              <a:rPr lang="en-US" dirty="0" smtClean="0"/>
              <a:t>FMEA includes following columns in spreadsheet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Process Step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Potential Failure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Potential failure effect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Severity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Potential cause of failure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 lang="en"/>
          </a:p>
        </p:txBody>
      </p:sp>
      <p:sp>
        <p:nvSpPr>
          <p:cNvPr id="6" name="Rectangle 5"/>
          <p:cNvSpPr/>
          <p:nvPr/>
        </p:nvSpPr>
        <p:spPr>
          <a:xfrm>
            <a:off x="4340505" y="2297419"/>
            <a:ext cx="33335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342900"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Occurrence</a:t>
            </a:r>
          </a:p>
          <a:p>
            <a:pPr marL="342900" indent="-342900" defTabSz="342900"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Current Monitor/Control</a:t>
            </a:r>
          </a:p>
          <a:p>
            <a:pPr marL="342900" indent="-342900" defTabSz="342900"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Detect failure</a:t>
            </a:r>
            <a:endParaRPr lang="en-US" sz="1600" kern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indent="-342900" defTabSz="342900"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Risk priority number</a:t>
            </a:r>
            <a:endParaRPr lang="en-US" sz="1600" kern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0269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960" y="110503"/>
            <a:ext cx="6683765" cy="960668"/>
          </a:xfrm>
        </p:spPr>
        <p:txBody>
          <a:bodyPr/>
          <a:lstStyle/>
          <a:p>
            <a:r>
              <a:rPr lang="en-US" dirty="0" smtClean="0"/>
              <a:t>Example1: FMEA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2151" y="1071171"/>
            <a:ext cx="7584055" cy="3697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Process step: </a:t>
            </a:r>
            <a:r>
              <a:rPr lang="en-US" dirty="0" smtClean="0"/>
              <a:t>Refund request is entered in system</a:t>
            </a:r>
          </a:p>
          <a:p>
            <a:pPr marL="0" indent="0">
              <a:buNone/>
            </a:pPr>
            <a:r>
              <a:rPr lang="en-US" b="1" dirty="0" smtClean="0"/>
              <a:t>Potential failure: </a:t>
            </a:r>
            <a:r>
              <a:rPr lang="en-US" dirty="0" smtClean="0"/>
              <a:t>Incorrect amount is entered</a:t>
            </a:r>
          </a:p>
          <a:p>
            <a:pPr marL="0" indent="0">
              <a:buNone/>
            </a:pPr>
            <a:r>
              <a:rPr lang="en-US" b="1" dirty="0" smtClean="0"/>
              <a:t>Potential failure effect: </a:t>
            </a:r>
            <a:r>
              <a:rPr lang="en-US" dirty="0" smtClean="0"/>
              <a:t>The customer receives more or less refund than anticipated</a:t>
            </a:r>
          </a:p>
          <a:p>
            <a:pPr marL="0" indent="0">
              <a:buNone/>
            </a:pPr>
            <a:r>
              <a:rPr lang="en-US" b="1" dirty="0" smtClean="0"/>
              <a:t>Severity</a:t>
            </a:r>
            <a:r>
              <a:rPr lang="en-IN" b="1" dirty="0" smtClean="0"/>
              <a:t>: </a:t>
            </a:r>
            <a:r>
              <a:rPr lang="en-IN" dirty="0" smtClean="0"/>
              <a:t>8</a:t>
            </a:r>
          </a:p>
          <a:p>
            <a:pPr marL="0" indent="0">
              <a:buNone/>
            </a:pPr>
            <a:r>
              <a:rPr lang="en-US" b="1" dirty="0" smtClean="0"/>
              <a:t>Potential cause of failure: </a:t>
            </a:r>
            <a:r>
              <a:rPr lang="en-US" dirty="0" smtClean="0"/>
              <a:t>data entry employee transposes numbers or makes a similar typing mistake</a:t>
            </a:r>
          </a:p>
          <a:p>
            <a:pPr marL="0" indent="0">
              <a:buNone/>
            </a:pPr>
            <a:r>
              <a:rPr lang="en-US" b="1" dirty="0" smtClean="0"/>
              <a:t>Occurrence: </a:t>
            </a:r>
            <a:r>
              <a:rPr lang="en-US" dirty="0" smtClean="0"/>
              <a:t>10</a:t>
            </a:r>
          </a:p>
          <a:p>
            <a:pPr marL="0" indent="0">
              <a:buNone/>
            </a:pPr>
            <a:r>
              <a:rPr lang="en-US" b="1" dirty="0" smtClean="0"/>
              <a:t>Current Monitor/Control: </a:t>
            </a:r>
            <a:r>
              <a:rPr lang="en-US" dirty="0" smtClean="0"/>
              <a:t>A  supervisor randomly reviews a sample of refund requests to ensure accuracy</a:t>
            </a:r>
          </a:p>
          <a:p>
            <a:pPr marL="0" indent="0">
              <a:buNone/>
            </a:pPr>
            <a:r>
              <a:rPr lang="en-US" b="1" dirty="0" smtClean="0"/>
              <a:t>Detect failure: </a:t>
            </a:r>
            <a:r>
              <a:rPr lang="en-US" dirty="0" smtClean="0"/>
              <a:t>7</a:t>
            </a:r>
          </a:p>
          <a:p>
            <a:pPr marL="0" indent="0">
              <a:buNone/>
            </a:pPr>
            <a:r>
              <a:rPr lang="en-US" b="1" dirty="0" smtClean="0"/>
              <a:t>Risk priority number: </a:t>
            </a:r>
            <a:r>
              <a:rPr lang="en-US" dirty="0" smtClean="0"/>
              <a:t>8*10*7 = </a:t>
            </a:r>
            <a:r>
              <a:rPr lang="en-US" b="1" dirty="0" smtClean="0">
                <a:solidFill>
                  <a:srgbClr val="FF0000"/>
                </a:solidFill>
              </a:rPr>
              <a:t>560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48605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960" y="110503"/>
            <a:ext cx="6683765" cy="960668"/>
          </a:xfrm>
        </p:spPr>
        <p:txBody>
          <a:bodyPr/>
          <a:lstStyle/>
          <a:p>
            <a:r>
              <a:rPr lang="en-US" dirty="0" smtClean="0"/>
              <a:t>Example2: FMEA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2151" y="1071171"/>
            <a:ext cx="7584055" cy="3697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Process step: </a:t>
            </a:r>
            <a:r>
              <a:rPr lang="en-US" dirty="0" smtClean="0"/>
              <a:t>Refund check is printed</a:t>
            </a:r>
          </a:p>
          <a:p>
            <a:pPr marL="0" indent="0">
              <a:buNone/>
            </a:pPr>
            <a:r>
              <a:rPr lang="en-US" b="1" dirty="0" smtClean="0"/>
              <a:t>Potential failure: </a:t>
            </a:r>
            <a:r>
              <a:rPr lang="en-US" dirty="0" smtClean="0"/>
              <a:t>The printed check has defects that make it difficult to cash</a:t>
            </a:r>
          </a:p>
          <a:p>
            <a:pPr marL="0" indent="0">
              <a:buNone/>
            </a:pPr>
            <a:r>
              <a:rPr lang="en-US" b="1" dirty="0" smtClean="0"/>
              <a:t>Potential failure effect: </a:t>
            </a:r>
            <a:r>
              <a:rPr lang="en-US" dirty="0" smtClean="0"/>
              <a:t>The customer can’t cash the check and has to call for a new one</a:t>
            </a:r>
          </a:p>
          <a:p>
            <a:pPr marL="0" indent="0">
              <a:buNone/>
            </a:pPr>
            <a:r>
              <a:rPr lang="en-US" b="1" dirty="0" smtClean="0"/>
              <a:t>Severity</a:t>
            </a:r>
            <a:r>
              <a:rPr lang="en-IN" b="1" dirty="0" smtClean="0"/>
              <a:t>: </a:t>
            </a:r>
            <a:r>
              <a:rPr lang="en-IN" dirty="0"/>
              <a:t>9</a:t>
            </a:r>
            <a:endParaRPr lang="en-IN" dirty="0" smtClean="0"/>
          </a:p>
          <a:p>
            <a:pPr marL="0" indent="0">
              <a:buNone/>
            </a:pPr>
            <a:r>
              <a:rPr lang="en-US" b="1" dirty="0" smtClean="0"/>
              <a:t>Potential cause of failure: </a:t>
            </a:r>
            <a:r>
              <a:rPr lang="en-US" dirty="0" smtClean="0"/>
              <a:t>printer is misaligned or out of link</a:t>
            </a:r>
          </a:p>
          <a:p>
            <a:pPr marL="0" indent="0">
              <a:buNone/>
            </a:pPr>
            <a:r>
              <a:rPr lang="en-US" b="1" dirty="0" smtClean="0"/>
              <a:t>Occurrence: </a:t>
            </a:r>
            <a:r>
              <a:rPr lang="en-US" dirty="0" smtClean="0"/>
              <a:t>1</a:t>
            </a:r>
          </a:p>
          <a:p>
            <a:pPr marL="0" indent="0">
              <a:buNone/>
            </a:pPr>
            <a:r>
              <a:rPr lang="en-US" b="1" dirty="0" smtClean="0"/>
              <a:t>Current Monitor/Control: </a:t>
            </a:r>
            <a:r>
              <a:rPr lang="en-US" dirty="0" smtClean="0"/>
              <a:t>The person who signs the checks reviews the checks as they sign them</a:t>
            </a:r>
          </a:p>
          <a:p>
            <a:pPr marL="0" indent="0">
              <a:buNone/>
            </a:pPr>
            <a:r>
              <a:rPr lang="en-US" b="1" dirty="0" smtClean="0"/>
              <a:t>Detect failure: </a:t>
            </a:r>
            <a:r>
              <a:rPr lang="en-US" dirty="0"/>
              <a:t>2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Risk priority number: </a:t>
            </a:r>
            <a:r>
              <a:rPr lang="en-US" dirty="0" smtClean="0"/>
              <a:t>9*1*2 = </a:t>
            </a:r>
            <a:r>
              <a:rPr lang="en-US" b="1" dirty="0" smtClean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271969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2810" y="110503"/>
            <a:ext cx="6683765" cy="960668"/>
          </a:xfrm>
        </p:spPr>
        <p:txBody>
          <a:bodyPr/>
          <a:lstStyle/>
          <a:p>
            <a:r>
              <a:rPr lang="en-US" dirty="0"/>
              <a:t>Collecting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0025" y="1071171"/>
            <a:ext cx="6686550" cy="283321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Levels </a:t>
            </a:r>
            <a:r>
              <a:rPr lang="en-US" b="1" dirty="0"/>
              <a:t>of data</a:t>
            </a:r>
            <a:endParaRPr lang="en-US" b="1" dirty="0" smtClean="0"/>
          </a:p>
          <a:p>
            <a:pPr lvl="1"/>
            <a:r>
              <a:rPr lang="en-US" dirty="0" smtClean="0"/>
              <a:t>Nominal data: mode is the measure of central tendency</a:t>
            </a:r>
            <a:endParaRPr lang="en-IN" dirty="0" smtClean="0"/>
          </a:p>
          <a:p>
            <a:pPr lvl="1"/>
            <a:r>
              <a:rPr lang="en-US" dirty="0" smtClean="0"/>
              <a:t>Ordinal data: mode, median are </a:t>
            </a:r>
            <a:r>
              <a:rPr lang="en-US" dirty="0"/>
              <a:t>the </a:t>
            </a:r>
            <a:r>
              <a:rPr lang="en-US" dirty="0" smtClean="0"/>
              <a:t>measures </a:t>
            </a:r>
            <a:r>
              <a:rPr lang="en-US" dirty="0"/>
              <a:t>of central tendency</a:t>
            </a:r>
          </a:p>
          <a:p>
            <a:pPr lvl="1"/>
            <a:r>
              <a:rPr lang="en-US" dirty="0" smtClean="0"/>
              <a:t>Interval data: continuous and quantitative data</a:t>
            </a:r>
          </a:p>
          <a:p>
            <a:pPr lvl="1"/>
            <a:r>
              <a:rPr lang="en-US" dirty="0" smtClean="0"/>
              <a:t>Ratio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04275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385" y="0"/>
            <a:ext cx="6683765" cy="960668"/>
          </a:xfrm>
        </p:spPr>
        <p:txBody>
          <a:bodyPr/>
          <a:lstStyle/>
          <a:p>
            <a:r>
              <a:rPr lang="en-US" dirty="0" smtClean="0"/>
              <a:t>Choosing Best Measurement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1129" y="1148788"/>
            <a:ext cx="6686550" cy="2833217"/>
          </a:xfrm>
        </p:spPr>
        <p:txBody>
          <a:bodyPr/>
          <a:lstStyle/>
          <a:p>
            <a:r>
              <a:rPr lang="en-US" dirty="0" smtClean="0"/>
              <a:t>Creating Accuracy</a:t>
            </a:r>
          </a:p>
          <a:p>
            <a:r>
              <a:rPr lang="en-US" dirty="0" smtClean="0"/>
              <a:t>Addressing Resolution</a:t>
            </a:r>
          </a:p>
          <a:p>
            <a:r>
              <a:rPr lang="en-US" dirty="0" smtClean="0"/>
              <a:t>Adjusting for the errors of linearity</a:t>
            </a:r>
          </a:p>
          <a:p>
            <a:r>
              <a:rPr lang="en-US" dirty="0" smtClean="0"/>
              <a:t>Stability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660414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937" y="110503"/>
            <a:ext cx="6683765" cy="960668"/>
          </a:xfrm>
        </p:spPr>
        <p:txBody>
          <a:bodyPr/>
          <a:lstStyle/>
          <a:p>
            <a:r>
              <a:rPr lang="en-US" dirty="0"/>
              <a:t>Gage R&amp;R test: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937" y="1071171"/>
            <a:ext cx="3341882" cy="3917518"/>
          </a:xfrm>
        </p:spPr>
        <p:txBody>
          <a:bodyPr>
            <a:normAutofit/>
          </a:bodyPr>
          <a:lstStyle/>
          <a:p>
            <a:r>
              <a:rPr lang="en-US" dirty="0" smtClean="0"/>
              <a:t>used to test repeatability and reproducibility</a:t>
            </a:r>
          </a:p>
          <a:p>
            <a:pPr lvl="1"/>
            <a:r>
              <a:rPr lang="en-US" dirty="0" smtClean="0"/>
              <a:t>Attribute gage R&amp;R</a:t>
            </a:r>
          </a:p>
          <a:p>
            <a:pPr lvl="1"/>
            <a:r>
              <a:rPr lang="en-US" dirty="0" smtClean="0"/>
              <a:t>Variable gage R&amp;R</a:t>
            </a:r>
          </a:p>
          <a:p>
            <a:endParaRPr lang="en-US" dirty="0"/>
          </a:p>
          <a:p>
            <a:r>
              <a:rPr lang="en-US" dirty="0" smtClean="0"/>
              <a:t>Reproducible only 50% of the time</a:t>
            </a:r>
          </a:p>
          <a:p>
            <a:r>
              <a:rPr lang="en-US" dirty="0" smtClean="0"/>
              <a:t>Repeatable 90% of the time for appraiser 1</a:t>
            </a:r>
          </a:p>
          <a:p>
            <a:r>
              <a:rPr lang="en-US" dirty="0"/>
              <a:t>Repeatable </a:t>
            </a:r>
            <a:r>
              <a:rPr lang="en-US" dirty="0" smtClean="0"/>
              <a:t>80</a:t>
            </a:r>
            <a:r>
              <a:rPr lang="en-US" dirty="0"/>
              <a:t>% of the time for appraiser </a:t>
            </a:r>
            <a:r>
              <a:rPr lang="en-US" dirty="0" smtClean="0"/>
              <a:t>2</a:t>
            </a:r>
          </a:p>
          <a:p>
            <a:r>
              <a:rPr lang="en-US" dirty="0" smtClean="0"/>
              <a:t>Appraisers are accurate 80% and 70% of the time respectively</a:t>
            </a:r>
          </a:p>
          <a:p>
            <a:endParaRPr lang="en-US" dirty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30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819" y="1071171"/>
            <a:ext cx="4589885" cy="355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83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094" y="0"/>
            <a:ext cx="6683765" cy="960668"/>
          </a:xfrm>
        </p:spPr>
        <p:txBody>
          <a:bodyPr/>
          <a:lstStyle/>
          <a:p>
            <a:r>
              <a:rPr lang="en-US" dirty="0" smtClean="0"/>
              <a:t>Measure Tollgate checklist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2309" y="1102112"/>
            <a:ext cx="6686550" cy="3536795"/>
          </a:xfrm>
        </p:spPr>
        <p:txBody>
          <a:bodyPr>
            <a:normAutofit/>
          </a:bodyPr>
          <a:lstStyle/>
          <a:p>
            <a:r>
              <a:rPr lang="en-US" dirty="0" smtClean="0"/>
              <a:t>Analyzed measurement systems and identify any issues </a:t>
            </a:r>
          </a:p>
          <a:p>
            <a:r>
              <a:rPr lang="en-US" dirty="0" smtClean="0"/>
              <a:t>Correct measurement system to remove error risks</a:t>
            </a:r>
          </a:p>
          <a:p>
            <a:r>
              <a:rPr lang="en-US" dirty="0"/>
              <a:t>Conducted appropriate sampling to allow for statistically valid conclusions </a:t>
            </a:r>
            <a:endParaRPr lang="en-US" dirty="0" smtClean="0"/>
          </a:p>
          <a:p>
            <a:r>
              <a:rPr lang="en-US" dirty="0"/>
              <a:t>Come up with the baseline </a:t>
            </a:r>
            <a:r>
              <a:rPr lang="en-US" dirty="0" smtClean="0"/>
              <a:t>measurement</a:t>
            </a:r>
          </a:p>
          <a:p>
            <a:r>
              <a:rPr lang="en-US" dirty="0" smtClean="0"/>
              <a:t>Calculated the process variation and sigma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662621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32</a:t>
            </a:fld>
            <a:endParaRPr lang="en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00761" y="1600200"/>
            <a:ext cx="5327698" cy="2833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altLang="en-US" sz="5400" dirty="0" smtClean="0">
                <a:solidFill>
                  <a:srgbClr val="00B0F0"/>
                </a:solidFill>
              </a:rPr>
              <a:t>Analyze</a:t>
            </a:r>
            <a:endParaRPr lang="en-IN" sz="5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0793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10308" y="68746"/>
            <a:ext cx="5772150" cy="74295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0066"/>
                </a:solidFill>
              </a:rPr>
              <a:t>Analyze</a:t>
            </a:r>
            <a:endParaRPr lang="en-US" altLang="en-US" dirty="0">
              <a:solidFill>
                <a:srgbClr val="FF0066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0307" y="1099102"/>
            <a:ext cx="7298433" cy="3143250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altLang="en-US" sz="1800" dirty="0"/>
              <a:t>Determine the most likely causes of defects.</a:t>
            </a:r>
          </a:p>
          <a:p>
            <a:pPr>
              <a:lnSpc>
                <a:spcPct val="140000"/>
              </a:lnSpc>
            </a:pPr>
            <a:r>
              <a:rPr lang="en-US" altLang="en-US" sz="2000" dirty="0"/>
              <a:t>Identify key factors that are most likely to create process variation.</a:t>
            </a:r>
          </a:p>
        </p:txBody>
      </p:sp>
    </p:spTree>
    <p:extLst>
      <p:ext uri="{BB962C8B-B14F-4D97-AF65-F5344CB8AC3E}">
        <p14:creationId xmlns:p14="http://schemas.microsoft.com/office/powerpoint/2010/main" val="9383275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7924" y="0"/>
            <a:ext cx="6683765" cy="960668"/>
          </a:xfrm>
        </p:spPr>
        <p:txBody>
          <a:bodyPr/>
          <a:lstStyle/>
          <a:p>
            <a:r>
              <a:rPr lang="en-US" dirty="0" smtClean="0"/>
              <a:t>Root cause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139" y="960668"/>
            <a:ext cx="6686550" cy="283321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The Cause and effect, or Fishbone Diagram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Times" panose="02020603050405020304" pitchFamily="18" charset="0"/>
                <a:cs typeface="Times" panose="02020603050405020304" pitchFamily="18" charset="0"/>
              </a:rPr>
              <a:t>The cause and effect diagram is also called the Ishikawa diagram or the fishbone diagram.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Times" panose="02020603050405020304" pitchFamily="18" charset="0"/>
                <a:cs typeface="Times" panose="02020603050405020304" pitchFamily="18" charset="0"/>
              </a:rPr>
              <a:t>It is a tool for discovering all the possible causes for a particular effect.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Times" panose="02020603050405020304" pitchFamily="18" charset="0"/>
                <a:cs typeface="Times" panose="02020603050405020304" pitchFamily="18" charset="0"/>
              </a:rPr>
              <a:t>The major purpose of this diagram is to act as a first step in problem solving by creating a list of possible causes.</a:t>
            </a:r>
            <a:endParaRPr lang="en-US" altLang="en-US" sz="11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indent="0">
              <a:buNone/>
            </a:pP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97849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057" y="617992"/>
            <a:ext cx="5829300" cy="37818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Cause and Effect Diagrams</a:t>
            </a:r>
            <a:br>
              <a:rPr lang="en-US" altLang="en-US" sz="1600" b="1" dirty="0">
                <a:latin typeface="Times" panose="02020603050405020304" pitchFamily="18" charset="0"/>
                <a:cs typeface="Times" panose="02020603050405020304" pitchFamily="18" charset="0"/>
              </a:rPr>
            </a:br>
            <a:endParaRPr lang="en-US" altLang="en-US" sz="105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4F28E35-D082-775D-16BA-3823C7308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057" y="1084270"/>
            <a:ext cx="7128298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726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1308215" y="0"/>
            <a:ext cx="5829300" cy="74056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000" dirty="0">
                <a:latin typeface="Times" panose="02020603050405020304" pitchFamily="18" charset="0"/>
                <a:cs typeface="Times" panose="02020603050405020304" pitchFamily="18" charset="0"/>
              </a:rPr>
              <a:t>Pareto Charts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sz="1800" dirty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8216" y="897120"/>
            <a:ext cx="7447165" cy="2833217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1950" dirty="0">
                <a:latin typeface="Times" panose="02020603050405020304" pitchFamily="18" charset="0"/>
                <a:cs typeface="Times" panose="02020603050405020304" pitchFamily="18" charset="0"/>
              </a:rPr>
              <a:t>Pareto charts are used to identify and prioritize problems to be solved.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1950" dirty="0">
                <a:latin typeface="Times" panose="02020603050405020304" pitchFamily="18" charset="0"/>
                <a:cs typeface="Times" panose="02020603050405020304" pitchFamily="18" charset="0"/>
              </a:rPr>
              <a:t>They are actually histograms aided by the 80/20 rule adapted by Joseph </a:t>
            </a:r>
            <a:r>
              <a:rPr lang="en-US" altLang="en-US" sz="1950" dirty="0" err="1">
                <a:latin typeface="Times" panose="02020603050405020304" pitchFamily="18" charset="0"/>
                <a:cs typeface="Times" panose="02020603050405020304" pitchFamily="18" charset="0"/>
              </a:rPr>
              <a:t>Juran</a:t>
            </a:r>
            <a:r>
              <a:rPr lang="en-US" altLang="en-US" sz="195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/>
          </p:nvPr>
        </p:nvGraphicFramePr>
        <p:xfrm>
          <a:off x="3194165" y="2785457"/>
          <a:ext cx="2057400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Photo Editor Photo" r:id="rId4" imgW="2266667" imgH="1457143" progId="MSPhotoEd.3">
                  <p:embed/>
                </p:oleObj>
              </mc:Choice>
              <mc:Fallback>
                <p:oleObj name="Photo Editor Photo" r:id="rId4" imgW="2266667" imgH="145714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165" y="2785457"/>
                        <a:ext cx="2057400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41102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5410" y="98823"/>
            <a:ext cx="5829300" cy="74056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000" dirty="0"/>
              <a:t>Pareto Charts</a:t>
            </a:r>
            <a:br>
              <a:rPr lang="en-US" altLang="en-US" sz="3000" dirty="0"/>
            </a:br>
            <a:endParaRPr lang="en-US" altLang="en-US" sz="1800" dirty="0"/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1802011" y="1230630"/>
          <a:ext cx="5539979" cy="3220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Photo Editor Photo" r:id="rId4" imgW="3809524" imgH="2343477" progId="MSPhotoEd.3">
                  <p:embed/>
                </p:oleObj>
              </mc:Choice>
              <mc:Fallback>
                <p:oleObj name="Photo Editor Photo" r:id="rId4" imgW="3809524" imgH="234347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" contrast="1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2011" y="1230630"/>
                        <a:ext cx="5539979" cy="32206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49502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118" y="36031"/>
            <a:ext cx="6683765" cy="960668"/>
          </a:xfrm>
        </p:spPr>
        <p:txBody>
          <a:bodyPr/>
          <a:lstStyle/>
          <a:p>
            <a:pPr algn="just"/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090855"/>
              </p:ext>
            </p:extLst>
          </p:nvPr>
        </p:nvGraphicFramePr>
        <p:xfrm>
          <a:off x="2986854" y="1242397"/>
          <a:ext cx="2705691" cy="3627120"/>
        </p:xfrm>
        <a:graphic>
          <a:graphicData uri="http://schemas.openxmlformats.org/drawingml/2006/table">
            <a:tbl>
              <a:tblPr/>
              <a:tblGrid>
                <a:gridCol w="10910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146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Problem Code</a:t>
                      </a:r>
                      <a:endParaRPr kumimoji="0" lang="hr-H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Problem Frequency</a:t>
                      </a:r>
                      <a:endParaRPr kumimoji="0" lang="hr-H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7379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55364D2-C95F-69BB-BD1D-D6C492B1C03D}"/>
              </a:ext>
            </a:extLst>
          </p:cNvPr>
          <p:cNvSpPr txBox="1"/>
          <p:nvPr/>
        </p:nvSpPr>
        <p:spPr>
          <a:xfrm>
            <a:off x="1569720" y="935921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1: </a:t>
            </a:r>
            <a:r>
              <a:rPr lang="en-IN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 the problems</a:t>
            </a:r>
            <a:endParaRPr lang="hr-H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9871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118" y="0"/>
            <a:ext cx="6683765" cy="960668"/>
          </a:xfrm>
        </p:spPr>
        <p:txBody>
          <a:bodyPr/>
          <a:lstStyle/>
          <a:p>
            <a:pPr algn="just"/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Group 1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346053"/>
              </p:ext>
            </p:extLst>
          </p:nvPr>
        </p:nvGraphicFramePr>
        <p:xfrm>
          <a:off x="2274117" y="1189837"/>
          <a:ext cx="3295518" cy="3787140"/>
        </p:xfrm>
        <a:graphic>
          <a:graphicData uri="http://schemas.openxmlformats.org/drawingml/2006/table">
            <a:tbl>
              <a:tblPr/>
              <a:tblGrid>
                <a:gridCol w="10571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55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528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Problem Code</a:t>
                      </a: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Problem Frequency</a:t>
                      </a:r>
                      <a:endParaRPr kumimoji="0" lang="hr-H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Proportion</a:t>
                      </a: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usage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7379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CA10927-967B-C42B-0F28-8B66C7BA830F}"/>
              </a:ext>
            </a:extLst>
          </p:cNvPr>
          <p:cNvSpPr txBox="1"/>
          <p:nvPr/>
        </p:nvSpPr>
        <p:spPr>
          <a:xfrm>
            <a:off x="1569720" y="935921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2: </a:t>
            </a: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Calculate the </a:t>
            </a:r>
            <a:r>
              <a:rPr lang="en-IN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</a:t>
            </a:r>
            <a:endParaRPr lang="hr-H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9631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547" y="0"/>
            <a:ext cx="6683765" cy="960668"/>
          </a:xfrm>
        </p:spPr>
        <p:txBody>
          <a:bodyPr/>
          <a:lstStyle/>
          <a:p>
            <a:pPr algn="just"/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7955" y="1030877"/>
            <a:ext cx="6686550" cy="2833217"/>
          </a:xfrm>
        </p:spPr>
        <p:txBody>
          <a:bodyPr/>
          <a:lstStyle/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3: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Sort the items by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Group 3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789337"/>
              </p:ext>
            </p:extLst>
          </p:nvPr>
        </p:nvGraphicFramePr>
        <p:xfrm>
          <a:off x="1765562" y="1428751"/>
          <a:ext cx="4169569" cy="3459725"/>
        </p:xfrm>
        <a:graphic>
          <a:graphicData uri="http://schemas.openxmlformats.org/drawingml/2006/table">
            <a:tbl>
              <a:tblPr/>
              <a:tblGrid>
                <a:gridCol w="8203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2631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7989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4301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512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Problem Code</a:t>
                      </a: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kumimoji="0" lang="hr-H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Proportion</a:t>
                      </a: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Cumulative % of total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7379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5523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41</a:t>
            </a:fld>
            <a:endParaRPr lang="en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5372540"/>
              </p:ext>
            </p:extLst>
          </p:nvPr>
        </p:nvGraphicFramePr>
        <p:xfrm>
          <a:off x="2133600" y="1018478"/>
          <a:ext cx="5326566" cy="3265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83547" y="0"/>
            <a:ext cx="6683765" cy="960668"/>
          </a:xfrm>
        </p:spPr>
        <p:txBody>
          <a:bodyPr/>
          <a:lstStyle/>
          <a:p>
            <a:pPr algn="just"/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5451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4567" y="0"/>
            <a:ext cx="6683765" cy="960668"/>
          </a:xfrm>
        </p:spPr>
        <p:txBody>
          <a:bodyPr/>
          <a:lstStyle/>
          <a:p>
            <a:r>
              <a:rPr lang="en-US" dirty="0" smtClean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899" y="864681"/>
            <a:ext cx="7023671" cy="283321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Correlation 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Measures the relative strength of the </a:t>
            </a:r>
            <a:r>
              <a:rPr lang="en-US" i="1" dirty="0"/>
              <a:t>linear </a:t>
            </a:r>
            <a:r>
              <a:rPr lang="en-US" dirty="0"/>
              <a:t>relationship between two variables</a:t>
            </a:r>
          </a:p>
          <a:p>
            <a:pPr>
              <a:lnSpc>
                <a:spcPct val="120000"/>
              </a:lnSpc>
              <a:defRPr/>
            </a:pPr>
            <a:r>
              <a:rPr lang="en-US" dirty="0"/>
              <a:t>Ranges between –1 and 1</a:t>
            </a:r>
          </a:p>
          <a:p>
            <a:pPr>
              <a:lnSpc>
                <a:spcPct val="120000"/>
              </a:lnSpc>
              <a:defRPr/>
            </a:pPr>
            <a:r>
              <a:rPr lang="en-US" dirty="0"/>
              <a:t>The closer to –1, the stronger the negative linear relationship</a:t>
            </a:r>
          </a:p>
          <a:p>
            <a:pPr>
              <a:lnSpc>
                <a:spcPct val="120000"/>
              </a:lnSpc>
              <a:defRPr/>
            </a:pPr>
            <a:r>
              <a:rPr lang="en-US" dirty="0"/>
              <a:t>The closer to 1, the stronger the positive linear relationship</a:t>
            </a:r>
          </a:p>
          <a:p>
            <a:pPr>
              <a:lnSpc>
                <a:spcPct val="120000"/>
              </a:lnSpc>
              <a:defRPr/>
            </a:pPr>
            <a:r>
              <a:rPr lang="en-US" dirty="0"/>
              <a:t>The closer to 0, the weaker any positive linear relationship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300232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/>
        </p:nvSpPr>
        <p:spPr bwMode="auto">
          <a:xfrm>
            <a:off x="5943600" y="19431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5938838" y="38862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968708" name="Rectangle 4"/>
          <p:cNvSpPr>
            <a:spLocks noGrp="1" noChangeArrowheads="1"/>
          </p:cNvSpPr>
          <p:nvPr>
            <p:ph type="title"/>
          </p:nvPr>
        </p:nvSpPr>
        <p:spPr>
          <a:xfrm>
            <a:off x="1543050" y="171450"/>
            <a:ext cx="6301979" cy="8572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Scatter Plots of Various Correlation Coefficients</a:t>
            </a:r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1453754" y="1489473"/>
            <a:ext cx="0" cy="11394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 flipH="1" flipV="1">
            <a:off x="1453754" y="1600200"/>
            <a:ext cx="1931194" cy="6548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47" name="Oval 7"/>
          <p:cNvSpPr>
            <a:spLocks noChangeArrowheads="1"/>
          </p:cNvSpPr>
          <p:nvPr/>
        </p:nvSpPr>
        <p:spPr bwMode="auto">
          <a:xfrm rot="7282380" flipH="1">
            <a:off x="3042047" y="21145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48" name="Oval 8"/>
          <p:cNvSpPr>
            <a:spLocks noChangeArrowheads="1"/>
          </p:cNvSpPr>
          <p:nvPr/>
        </p:nvSpPr>
        <p:spPr bwMode="auto">
          <a:xfrm rot="7282380" flipH="1">
            <a:off x="2470547" y="18859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49" name="Oval 9"/>
          <p:cNvSpPr>
            <a:spLocks noChangeArrowheads="1"/>
          </p:cNvSpPr>
          <p:nvPr/>
        </p:nvSpPr>
        <p:spPr bwMode="auto">
          <a:xfrm rot="7282380" flipH="1">
            <a:off x="2241947" y="1828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50" name="Oval 10"/>
          <p:cNvSpPr>
            <a:spLocks noChangeArrowheads="1"/>
          </p:cNvSpPr>
          <p:nvPr/>
        </p:nvSpPr>
        <p:spPr bwMode="auto">
          <a:xfrm rot="7282380" flipH="1">
            <a:off x="1498997" y="1543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51" name="Oval 11"/>
          <p:cNvSpPr>
            <a:spLocks noChangeArrowheads="1"/>
          </p:cNvSpPr>
          <p:nvPr/>
        </p:nvSpPr>
        <p:spPr bwMode="auto">
          <a:xfrm rot="7282380" flipH="1">
            <a:off x="1784747" y="16573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52" name="Oval 12"/>
          <p:cNvSpPr>
            <a:spLocks noChangeArrowheads="1"/>
          </p:cNvSpPr>
          <p:nvPr/>
        </p:nvSpPr>
        <p:spPr bwMode="auto">
          <a:xfrm rot="7282380" flipH="1">
            <a:off x="2013347" y="17145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>
              <a:solidFill>
                <a:schemeClr val="tx2"/>
              </a:solidFill>
            </a:endParaRP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1270397" y="12001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Y</a:t>
            </a:r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>
            <a:off x="1441847" y="26289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55" name="Oval 15"/>
          <p:cNvSpPr>
            <a:spLocks noChangeArrowheads="1"/>
          </p:cNvSpPr>
          <p:nvPr/>
        </p:nvSpPr>
        <p:spPr bwMode="auto">
          <a:xfrm rot="7282380" flipH="1">
            <a:off x="2756297" y="20002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3138487" y="24574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>
            <a:off x="3669506" y="1489473"/>
            <a:ext cx="0" cy="11394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 flipH="1" flipV="1">
            <a:off x="3669507" y="1600200"/>
            <a:ext cx="1931194" cy="6548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59" name="Oval 19"/>
          <p:cNvSpPr>
            <a:spLocks noChangeArrowheads="1"/>
          </p:cNvSpPr>
          <p:nvPr/>
        </p:nvSpPr>
        <p:spPr bwMode="auto">
          <a:xfrm rot="-7282380">
            <a:off x="5257800" y="23431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0" name="Oval 20"/>
          <p:cNvSpPr>
            <a:spLocks noChangeArrowheads="1"/>
          </p:cNvSpPr>
          <p:nvPr/>
        </p:nvSpPr>
        <p:spPr bwMode="auto">
          <a:xfrm rot="-7282380">
            <a:off x="5200650" y="20574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1" name="Oval 21"/>
          <p:cNvSpPr>
            <a:spLocks noChangeArrowheads="1"/>
          </p:cNvSpPr>
          <p:nvPr/>
        </p:nvSpPr>
        <p:spPr bwMode="auto">
          <a:xfrm rot="-7282380">
            <a:off x="3829050" y="13144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2" name="Oval 22"/>
          <p:cNvSpPr>
            <a:spLocks noChangeArrowheads="1"/>
          </p:cNvSpPr>
          <p:nvPr/>
        </p:nvSpPr>
        <p:spPr bwMode="auto">
          <a:xfrm rot="-7282380">
            <a:off x="3943350" y="16002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3" name="Oval 23"/>
          <p:cNvSpPr>
            <a:spLocks noChangeArrowheads="1"/>
          </p:cNvSpPr>
          <p:nvPr/>
        </p:nvSpPr>
        <p:spPr bwMode="auto">
          <a:xfrm rot="-7282380">
            <a:off x="4972050" y="22288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4" name="Oval 24"/>
          <p:cNvSpPr>
            <a:spLocks noChangeArrowheads="1"/>
          </p:cNvSpPr>
          <p:nvPr/>
        </p:nvSpPr>
        <p:spPr bwMode="auto">
          <a:xfrm rot="-7282380">
            <a:off x="3714750" y="1828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5" name="Oval 25"/>
          <p:cNvSpPr>
            <a:spLocks noChangeArrowheads="1"/>
          </p:cNvSpPr>
          <p:nvPr/>
        </p:nvSpPr>
        <p:spPr bwMode="auto">
          <a:xfrm rot="-7282380">
            <a:off x="4686300" y="20574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6" name="Oval 26"/>
          <p:cNvSpPr>
            <a:spLocks noChangeArrowheads="1"/>
          </p:cNvSpPr>
          <p:nvPr/>
        </p:nvSpPr>
        <p:spPr bwMode="auto">
          <a:xfrm rot="-7282380">
            <a:off x="4286250" y="16002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7" name="Oval 27"/>
          <p:cNvSpPr>
            <a:spLocks noChangeArrowheads="1"/>
          </p:cNvSpPr>
          <p:nvPr/>
        </p:nvSpPr>
        <p:spPr bwMode="auto">
          <a:xfrm rot="-7282380">
            <a:off x="4457700" y="14859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8" name="Oval 28"/>
          <p:cNvSpPr>
            <a:spLocks noChangeArrowheads="1"/>
          </p:cNvSpPr>
          <p:nvPr/>
        </p:nvSpPr>
        <p:spPr bwMode="auto">
          <a:xfrm rot="-7282380">
            <a:off x="5086350" y="18859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9" name="Oval 29"/>
          <p:cNvSpPr>
            <a:spLocks noChangeArrowheads="1"/>
          </p:cNvSpPr>
          <p:nvPr/>
        </p:nvSpPr>
        <p:spPr bwMode="auto">
          <a:xfrm rot="-7282380">
            <a:off x="4000500" y="1828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70" name="Oval 30"/>
          <p:cNvSpPr>
            <a:spLocks noChangeArrowheads="1"/>
          </p:cNvSpPr>
          <p:nvPr/>
        </p:nvSpPr>
        <p:spPr bwMode="auto">
          <a:xfrm rot="-7282380">
            <a:off x="4914900" y="17145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>
              <a:solidFill>
                <a:schemeClr val="tx2"/>
              </a:solidFill>
            </a:endParaRPr>
          </a:p>
        </p:txBody>
      </p:sp>
      <p:sp>
        <p:nvSpPr>
          <p:cNvPr id="35871" name="Oval 31"/>
          <p:cNvSpPr>
            <a:spLocks noChangeArrowheads="1"/>
          </p:cNvSpPr>
          <p:nvPr/>
        </p:nvSpPr>
        <p:spPr bwMode="auto">
          <a:xfrm rot="-7282380">
            <a:off x="4229100" y="1828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72" name="Oval 32"/>
          <p:cNvSpPr>
            <a:spLocks noChangeArrowheads="1"/>
          </p:cNvSpPr>
          <p:nvPr/>
        </p:nvSpPr>
        <p:spPr bwMode="auto">
          <a:xfrm rot="-7282380">
            <a:off x="4514850" y="18859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73" name="Oval 33"/>
          <p:cNvSpPr>
            <a:spLocks noChangeArrowheads="1"/>
          </p:cNvSpPr>
          <p:nvPr/>
        </p:nvSpPr>
        <p:spPr bwMode="auto">
          <a:xfrm rot="-7282380">
            <a:off x="4343400" y="20574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486150" y="11430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Y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>
            <a:off x="3657600" y="26289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76" name="Text Box 36"/>
          <p:cNvSpPr txBox="1">
            <a:spLocks noChangeArrowheads="1"/>
          </p:cNvSpPr>
          <p:nvPr/>
        </p:nvSpPr>
        <p:spPr bwMode="auto">
          <a:xfrm>
            <a:off x="5354241" y="24574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5916216" y="1489473"/>
            <a:ext cx="0" cy="11394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78" name="Oval 38"/>
          <p:cNvSpPr>
            <a:spLocks noChangeArrowheads="1"/>
          </p:cNvSpPr>
          <p:nvPr/>
        </p:nvSpPr>
        <p:spPr bwMode="auto">
          <a:xfrm rot="-7282380">
            <a:off x="6132910" y="21145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79" name="Oval 39"/>
          <p:cNvSpPr>
            <a:spLocks noChangeArrowheads="1"/>
          </p:cNvSpPr>
          <p:nvPr/>
        </p:nvSpPr>
        <p:spPr bwMode="auto">
          <a:xfrm rot="-7282380">
            <a:off x="7504510" y="16002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0" name="Oval 40"/>
          <p:cNvSpPr>
            <a:spLocks noChangeArrowheads="1"/>
          </p:cNvSpPr>
          <p:nvPr/>
        </p:nvSpPr>
        <p:spPr bwMode="auto">
          <a:xfrm rot="-7282380">
            <a:off x="7618810" y="1828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1" name="Oval 41"/>
          <p:cNvSpPr>
            <a:spLocks noChangeArrowheads="1"/>
          </p:cNvSpPr>
          <p:nvPr/>
        </p:nvSpPr>
        <p:spPr bwMode="auto">
          <a:xfrm rot="-7282380">
            <a:off x="6933010" y="20574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2" name="Oval 42"/>
          <p:cNvSpPr>
            <a:spLocks noChangeArrowheads="1"/>
          </p:cNvSpPr>
          <p:nvPr/>
        </p:nvSpPr>
        <p:spPr bwMode="auto">
          <a:xfrm rot="-7282380">
            <a:off x="6990160" y="16002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3" name="Oval 43"/>
          <p:cNvSpPr>
            <a:spLocks noChangeArrowheads="1"/>
          </p:cNvSpPr>
          <p:nvPr/>
        </p:nvSpPr>
        <p:spPr bwMode="auto">
          <a:xfrm rot="-7282380">
            <a:off x="6629400" y="1543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4" name="Oval 44"/>
          <p:cNvSpPr>
            <a:spLocks noChangeArrowheads="1"/>
          </p:cNvSpPr>
          <p:nvPr/>
        </p:nvSpPr>
        <p:spPr bwMode="auto">
          <a:xfrm rot="-7282380">
            <a:off x="6018610" y="16573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5" name="Oval 45"/>
          <p:cNvSpPr>
            <a:spLocks noChangeArrowheads="1"/>
          </p:cNvSpPr>
          <p:nvPr/>
        </p:nvSpPr>
        <p:spPr bwMode="auto">
          <a:xfrm rot="-7282380">
            <a:off x="6247210" y="17716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6" name="Oval 46"/>
          <p:cNvSpPr>
            <a:spLocks noChangeArrowheads="1"/>
          </p:cNvSpPr>
          <p:nvPr/>
        </p:nvSpPr>
        <p:spPr bwMode="auto">
          <a:xfrm rot="-7282380">
            <a:off x="6475810" y="1912144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>
              <a:solidFill>
                <a:schemeClr val="tx2"/>
              </a:solidFill>
            </a:endParaRPr>
          </a:p>
        </p:txBody>
      </p:sp>
      <p:sp>
        <p:nvSpPr>
          <p:cNvPr id="35887" name="Oval 47"/>
          <p:cNvSpPr>
            <a:spLocks noChangeArrowheads="1"/>
          </p:cNvSpPr>
          <p:nvPr/>
        </p:nvSpPr>
        <p:spPr bwMode="auto">
          <a:xfrm rot="-7282380">
            <a:off x="6761560" y="18859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8" name="Oval 48"/>
          <p:cNvSpPr>
            <a:spLocks noChangeArrowheads="1"/>
          </p:cNvSpPr>
          <p:nvPr/>
        </p:nvSpPr>
        <p:spPr bwMode="auto">
          <a:xfrm rot="-7282380">
            <a:off x="6590110" y="21145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9" name="Text Box 49"/>
          <p:cNvSpPr txBox="1">
            <a:spLocks noChangeArrowheads="1"/>
          </p:cNvSpPr>
          <p:nvPr/>
        </p:nvSpPr>
        <p:spPr bwMode="auto">
          <a:xfrm>
            <a:off x="5732860" y="11430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Y</a:t>
            </a:r>
          </a:p>
        </p:txBody>
      </p:sp>
      <p:sp>
        <p:nvSpPr>
          <p:cNvPr id="35890" name="Line 50"/>
          <p:cNvSpPr>
            <a:spLocks noChangeShapeType="1"/>
          </p:cNvSpPr>
          <p:nvPr/>
        </p:nvSpPr>
        <p:spPr bwMode="auto">
          <a:xfrm>
            <a:off x="5904310" y="26289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91" name="Oval 51"/>
          <p:cNvSpPr>
            <a:spLocks noChangeArrowheads="1"/>
          </p:cNvSpPr>
          <p:nvPr/>
        </p:nvSpPr>
        <p:spPr bwMode="auto">
          <a:xfrm rot="-7282380">
            <a:off x="7315200" y="20002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92" name="Text Box 52"/>
          <p:cNvSpPr txBox="1">
            <a:spLocks noChangeArrowheads="1"/>
          </p:cNvSpPr>
          <p:nvPr/>
        </p:nvSpPr>
        <p:spPr bwMode="auto">
          <a:xfrm>
            <a:off x="7600950" y="24574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35893" name="Line 53"/>
          <p:cNvSpPr>
            <a:spLocks noChangeShapeType="1"/>
          </p:cNvSpPr>
          <p:nvPr/>
        </p:nvSpPr>
        <p:spPr bwMode="auto">
          <a:xfrm>
            <a:off x="3739754" y="3432573"/>
            <a:ext cx="0" cy="11394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94" name="Line 54"/>
          <p:cNvSpPr>
            <a:spLocks noChangeShapeType="1"/>
          </p:cNvSpPr>
          <p:nvPr/>
        </p:nvSpPr>
        <p:spPr bwMode="auto">
          <a:xfrm flipV="1">
            <a:off x="3739754" y="3543300"/>
            <a:ext cx="1931194" cy="6548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95" name="Oval 55"/>
          <p:cNvSpPr>
            <a:spLocks noChangeArrowheads="1"/>
          </p:cNvSpPr>
          <p:nvPr/>
        </p:nvSpPr>
        <p:spPr bwMode="auto">
          <a:xfrm rot="-7282380">
            <a:off x="3784997" y="42862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96" name="Oval 56"/>
          <p:cNvSpPr>
            <a:spLocks noChangeArrowheads="1"/>
          </p:cNvSpPr>
          <p:nvPr/>
        </p:nvSpPr>
        <p:spPr bwMode="auto">
          <a:xfrm rot="-7282380">
            <a:off x="3956447" y="40576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97" name="Oval 57"/>
          <p:cNvSpPr>
            <a:spLocks noChangeArrowheads="1"/>
          </p:cNvSpPr>
          <p:nvPr/>
        </p:nvSpPr>
        <p:spPr bwMode="auto">
          <a:xfrm rot="-7282380">
            <a:off x="5200650" y="30861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98" name="Oval 58"/>
          <p:cNvSpPr>
            <a:spLocks noChangeArrowheads="1"/>
          </p:cNvSpPr>
          <p:nvPr/>
        </p:nvSpPr>
        <p:spPr bwMode="auto">
          <a:xfrm rot="-7282380">
            <a:off x="5328047" y="35433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99" name="Oval 59"/>
          <p:cNvSpPr>
            <a:spLocks noChangeArrowheads="1"/>
          </p:cNvSpPr>
          <p:nvPr/>
        </p:nvSpPr>
        <p:spPr bwMode="auto">
          <a:xfrm rot="-7282380">
            <a:off x="4171950" y="42862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0" name="Oval 60"/>
          <p:cNvSpPr>
            <a:spLocks noChangeArrowheads="1"/>
          </p:cNvSpPr>
          <p:nvPr/>
        </p:nvSpPr>
        <p:spPr bwMode="auto">
          <a:xfrm rot="-7282380">
            <a:off x="5486400" y="38862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1" name="Oval 61"/>
          <p:cNvSpPr>
            <a:spLocks noChangeArrowheads="1"/>
          </p:cNvSpPr>
          <p:nvPr/>
        </p:nvSpPr>
        <p:spPr bwMode="auto">
          <a:xfrm rot="-7282380">
            <a:off x="4857750" y="41719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2" name="Oval 62"/>
          <p:cNvSpPr>
            <a:spLocks noChangeArrowheads="1"/>
          </p:cNvSpPr>
          <p:nvPr/>
        </p:nvSpPr>
        <p:spPr bwMode="auto">
          <a:xfrm rot="-7282380">
            <a:off x="4914900" y="33147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3" name="Oval 63"/>
          <p:cNvSpPr>
            <a:spLocks noChangeArrowheads="1"/>
          </p:cNvSpPr>
          <p:nvPr/>
        </p:nvSpPr>
        <p:spPr bwMode="auto">
          <a:xfrm rot="-7282380">
            <a:off x="4457700" y="33147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4" name="Oval 64"/>
          <p:cNvSpPr>
            <a:spLocks noChangeArrowheads="1"/>
          </p:cNvSpPr>
          <p:nvPr/>
        </p:nvSpPr>
        <p:spPr bwMode="auto">
          <a:xfrm rot="-7282380">
            <a:off x="3829050" y="37719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5" name="Oval 65"/>
          <p:cNvSpPr>
            <a:spLocks noChangeArrowheads="1"/>
          </p:cNvSpPr>
          <p:nvPr/>
        </p:nvSpPr>
        <p:spPr bwMode="auto">
          <a:xfrm rot="-7282380">
            <a:off x="4000500" y="34290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6" name="Oval 66"/>
          <p:cNvSpPr>
            <a:spLocks noChangeArrowheads="1"/>
          </p:cNvSpPr>
          <p:nvPr/>
        </p:nvSpPr>
        <p:spPr bwMode="auto">
          <a:xfrm rot="-7282380">
            <a:off x="4286250" y="37147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>
              <a:solidFill>
                <a:schemeClr val="tx2"/>
              </a:solidFill>
            </a:endParaRPr>
          </a:p>
        </p:txBody>
      </p:sp>
      <p:sp>
        <p:nvSpPr>
          <p:cNvPr id="35907" name="Oval 67"/>
          <p:cNvSpPr>
            <a:spLocks noChangeArrowheads="1"/>
          </p:cNvSpPr>
          <p:nvPr/>
        </p:nvSpPr>
        <p:spPr bwMode="auto">
          <a:xfrm rot="-7282380">
            <a:off x="514350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8" name="Oval 68"/>
          <p:cNvSpPr>
            <a:spLocks noChangeArrowheads="1"/>
          </p:cNvSpPr>
          <p:nvPr/>
        </p:nvSpPr>
        <p:spPr bwMode="auto">
          <a:xfrm rot="-7282380">
            <a:off x="4585097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9" name="Oval 69"/>
          <p:cNvSpPr>
            <a:spLocks noChangeArrowheads="1"/>
          </p:cNvSpPr>
          <p:nvPr/>
        </p:nvSpPr>
        <p:spPr bwMode="auto">
          <a:xfrm rot="-7282380">
            <a:off x="4572000" y="43434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10" name="Text Box 70"/>
          <p:cNvSpPr txBox="1">
            <a:spLocks noChangeArrowheads="1"/>
          </p:cNvSpPr>
          <p:nvPr/>
        </p:nvSpPr>
        <p:spPr bwMode="auto">
          <a:xfrm>
            <a:off x="3538537" y="32575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Y</a:t>
            </a:r>
          </a:p>
        </p:txBody>
      </p:sp>
      <p:sp>
        <p:nvSpPr>
          <p:cNvPr id="35911" name="Line 71"/>
          <p:cNvSpPr>
            <a:spLocks noChangeShapeType="1"/>
          </p:cNvSpPr>
          <p:nvPr/>
        </p:nvSpPr>
        <p:spPr bwMode="auto">
          <a:xfrm>
            <a:off x="3727847" y="45720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912" name="Oval 72"/>
          <p:cNvSpPr>
            <a:spLocks noChangeArrowheads="1"/>
          </p:cNvSpPr>
          <p:nvPr/>
        </p:nvSpPr>
        <p:spPr bwMode="auto">
          <a:xfrm rot="-7282380">
            <a:off x="5143500" y="4114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13" name="Text Box 73"/>
          <p:cNvSpPr txBox="1">
            <a:spLocks noChangeArrowheads="1"/>
          </p:cNvSpPr>
          <p:nvPr/>
        </p:nvSpPr>
        <p:spPr bwMode="auto">
          <a:xfrm>
            <a:off x="5424487" y="44005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35914" name="Line 74"/>
          <p:cNvSpPr>
            <a:spLocks noChangeShapeType="1"/>
          </p:cNvSpPr>
          <p:nvPr/>
        </p:nvSpPr>
        <p:spPr bwMode="auto">
          <a:xfrm>
            <a:off x="1440656" y="3432573"/>
            <a:ext cx="0" cy="11394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915" name="Line 75"/>
          <p:cNvSpPr>
            <a:spLocks noChangeShapeType="1"/>
          </p:cNvSpPr>
          <p:nvPr/>
        </p:nvSpPr>
        <p:spPr bwMode="auto">
          <a:xfrm flipV="1">
            <a:off x="1440657" y="3543300"/>
            <a:ext cx="1931194" cy="6548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916" name="Oval 76"/>
          <p:cNvSpPr>
            <a:spLocks noChangeArrowheads="1"/>
          </p:cNvSpPr>
          <p:nvPr/>
        </p:nvSpPr>
        <p:spPr bwMode="auto">
          <a:xfrm rot="-7282380">
            <a:off x="1485900" y="40576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17" name="Oval 77"/>
          <p:cNvSpPr>
            <a:spLocks noChangeArrowheads="1"/>
          </p:cNvSpPr>
          <p:nvPr/>
        </p:nvSpPr>
        <p:spPr bwMode="auto">
          <a:xfrm rot="-7282380">
            <a:off x="1714500" y="40005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18" name="Oval 78"/>
          <p:cNvSpPr>
            <a:spLocks noChangeArrowheads="1"/>
          </p:cNvSpPr>
          <p:nvPr/>
        </p:nvSpPr>
        <p:spPr bwMode="auto">
          <a:xfrm rot="-7282380">
            <a:off x="3257550" y="34861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19" name="Oval 79"/>
          <p:cNvSpPr>
            <a:spLocks noChangeArrowheads="1"/>
          </p:cNvSpPr>
          <p:nvPr/>
        </p:nvSpPr>
        <p:spPr bwMode="auto">
          <a:xfrm rot="-7282380">
            <a:off x="2971800" y="35433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20" name="Oval 80"/>
          <p:cNvSpPr>
            <a:spLocks noChangeArrowheads="1"/>
          </p:cNvSpPr>
          <p:nvPr/>
        </p:nvSpPr>
        <p:spPr bwMode="auto">
          <a:xfrm rot="-7282380">
            <a:off x="1943100" y="38862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>
              <a:solidFill>
                <a:schemeClr val="tx2"/>
              </a:solidFill>
            </a:endParaRPr>
          </a:p>
        </p:txBody>
      </p:sp>
      <p:sp>
        <p:nvSpPr>
          <p:cNvPr id="35921" name="Oval 81"/>
          <p:cNvSpPr>
            <a:spLocks noChangeArrowheads="1"/>
          </p:cNvSpPr>
          <p:nvPr/>
        </p:nvSpPr>
        <p:spPr bwMode="auto">
          <a:xfrm rot="-7282380">
            <a:off x="2457450" y="37147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22" name="Oval 82"/>
          <p:cNvSpPr>
            <a:spLocks noChangeArrowheads="1"/>
          </p:cNvSpPr>
          <p:nvPr/>
        </p:nvSpPr>
        <p:spPr bwMode="auto">
          <a:xfrm rot="-7282380">
            <a:off x="222885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23" name="Text Box 83"/>
          <p:cNvSpPr txBox="1">
            <a:spLocks noChangeArrowheads="1"/>
          </p:cNvSpPr>
          <p:nvPr/>
        </p:nvSpPr>
        <p:spPr bwMode="auto">
          <a:xfrm>
            <a:off x="1182291" y="32575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Y</a:t>
            </a:r>
          </a:p>
        </p:txBody>
      </p:sp>
      <p:sp>
        <p:nvSpPr>
          <p:cNvPr id="35924" name="Line 84"/>
          <p:cNvSpPr>
            <a:spLocks noChangeShapeType="1"/>
          </p:cNvSpPr>
          <p:nvPr/>
        </p:nvSpPr>
        <p:spPr bwMode="auto">
          <a:xfrm>
            <a:off x="1428750" y="45720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925" name="Oval 85"/>
          <p:cNvSpPr>
            <a:spLocks noChangeArrowheads="1"/>
          </p:cNvSpPr>
          <p:nvPr/>
        </p:nvSpPr>
        <p:spPr bwMode="auto">
          <a:xfrm rot="-7282380">
            <a:off x="2743200" y="36576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26" name="Text Box 86"/>
          <p:cNvSpPr txBox="1">
            <a:spLocks noChangeArrowheads="1"/>
          </p:cNvSpPr>
          <p:nvPr/>
        </p:nvSpPr>
        <p:spPr bwMode="auto">
          <a:xfrm>
            <a:off x="3125391" y="44005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968791" name="Text Box 87"/>
          <p:cNvSpPr txBox="1">
            <a:spLocks noChangeArrowheads="1"/>
          </p:cNvSpPr>
          <p:nvPr/>
        </p:nvSpPr>
        <p:spPr bwMode="auto">
          <a:xfrm>
            <a:off x="1944292" y="2686050"/>
            <a:ext cx="729687" cy="369332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 = -1</a:t>
            </a:r>
          </a:p>
        </p:txBody>
      </p:sp>
      <p:sp>
        <p:nvSpPr>
          <p:cNvPr id="968792" name="Text Box 88"/>
          <p:cNvSpPr txBox="1">
            <a:spLocks noChangeArrowheads="1"/>
          </p:cNvSpPr>
          <p:nvPr/>
        </p:nvSpPr>
        <p:spPr bwMode="auto">
          <a:xfrm>
            <a:off x="4164807" y="2693194"/>
            <a:ext cx="922047" cy="369332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 = -0.6</a:t>
            </a:r>
          </a:p>
        </p:txBody>
      </p:sp>
      <p:sp>
        <p:nvSpPr>
          <p:cNvPr id="968793" name="Text Box 89"/>
          <p:cNvSpPr txBox="1">
            <a:spLocks noChangeArrowheads="1"/>
          </p:cNvSpPr>
          <p:nvPr/>
        </p:nvSpPr>
        <p:spPr bwMode="auto">
          <a:xfrm>
            <a:off x="6507957" y="2693194"/>
            <a:ext cx="652743" cy="369332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 = 0</a:t>
            </a:r>
          </a:p>
        </p:txBody>
      </p:sp>
      <p:sp>
        <p:nvSpPr>
          <p:cNvPr id="968794" name="Text Box 90"/>
          <p:cNvSpPr txBox="1">
            <a:spLocks noChangeArrowheads="1"/>
          </p:cNvSpPr>
          <p:nvPr/>
        </p:nvSpPr>
        <p:spPr bwMode="auto">
          <a:xfrm>
            <a:off x="4235054" y="4620816"/>
            <a:ext cx="979755" cy="369332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 = +0.3</a:t>
            </a:r>
          </a:p>
        </p:txBody>
      </p:sp>
      <p:sp>
        <p:nvSpPr>
          <p:cNvPr id="968795" name="Text Box 91"/>
          <p:cNvSpPr txBox="1">
            <a:spLocks noChangeArrowheads="1"/>
          </p:cNvSpPr>
          <p:nvPr/>
        </p:nvSpPr>
        <p:spPr bwMode="auto">
          <a:xfrm>
            <a:off x="1935957" y="4610100"/>
            <a:ext cx="787395" cy="369332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 = +1</a:t>
            </a:r>
          </a:p>
        </p:txBody>
      </p:sp>
      <p:sp>
        <p:nvSpPr>
          <p:cNvPr id="35932" name="Line 92"/>
          <p:cNvSpPr>
            <a:spLocks noChangeShapeType="1"/>
          </p:cNvSpPr>
          <p:nvPr/>
        </p:nvSpPr>
        <p:spPr bwMode="auto">
          <a:xfrm>
            <a:off x="5911454" y="3432573"/>
            <a:ext cx="0" cy="11394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933" name="Oval 93"/>
          <p:cNvSpPr>
            <a:spLocks noChangeArrowheads="1"/>
          </p:cNvSpPr>
          <p:nvPr/>
        </p:nvSpPr>
        <p:spPr bwMode="auto">
          <a:xfrm rot="-7282380">
            <a:off x="754380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34" name="Oval 94"/>
          <p:cNvSpPr>
            <a:spLocks noChangeArrowheads="1"/>
          </p:cNvSpPr>
          <p:nvPr/>
        </p:nvSpPr>
        <p:spPr bwMode="auto">
          <a:xfrm rot="-7282380">
            <a:off x="714375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35" name="Oval 95"/>
          <p:cNvSpPr>
            <a:spLocks noChangeArrowheads="1"/>
          </p:cNvSpPr>
          <p:nvPr/>
        </p:nvSpPr>
        <p:spPr bwMode="auto">
          <a:xfrm rot="-7282380">
            <a:off x="605790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36" name="Oval 96"/>
          <p:cNvSpPr>
            <a:spLocks noChangeArrowheads="1"/>
          </p:cNvSpPr>
          <p:nvPr/>
        </p:nvSpPr>
        <p:spPr bwMode="auto">
          <a:xfrm rot="-7282380">
            <a:off x="628650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37" name="Oval 97"/>
          <p:cNvSpPr>
            <a:spLocks noChangeArrowheads="1"/>
          </p:cNvSpPr>
          <p:nvPr/>
        </p:nvSpPr>
        <p:spPr bwMode="auto">
          <a:xfrm rot="-7282380">
            <a:off x="651510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>
              <a:solidFill>
                <a:schemeClr val="tx2"/>
              </a:solidFill>
            </a:endParaRPr>
          </a:p>
        </p:txBody>
      </p:sp>
      <p:sp>
        <p:nvSpPr>
          <p:cNvPr id="35938" name="Oval 98"/>
          <p:cNvSpPr>
            <a:spLocks noChangeArrowheads="1"/>
          </p:cNvSpPr>
          <p:nvPr/>
        </p:nvSpPr>
        <p:spPr bwMode="auto">
          <a:xfrm rot="-7282380">
            <a:off x="6756797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39" name="Text Box 99"/>
          <p:cNvSpPr txBox="1">
            <a:spLocks noChangeArrowheads="1"/>
          </p:cNvSpPr>
          <p:nvPr/>
        </p:nvSpPr>
        <p:spPr bwMode="auto">
          <a:xfrm>
            <a:off x="5728097" y="30861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Y</a:t>
            </a:r>
          </a:p>
        </p:txBody>
      </p:sp>
      <p:sp>
        <p:nvSpPr>
          <p:cNvPr id="35940" name="Line 100"/>
          <p:cNvSpPr>
            <a:spLocks noChangeShapeType="1"/>
          </p:cNvSpPr>
          <p:nvPr/>
        </p:nvSpPr>
        <p:spPr bwMode="auto">
          <a:xfrm>
            <a:off x="5899547" y="45720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941" name="Text Box 101"/>
          <p:cNvSpPr txBox="1">
            <a:spLocks noChangeArrowheads="1"/>
          </p:cNvSpPr>
          <p:nvPr/>
        </p:nvSpPr>
        <p:spPr bwMode="auto">
          <a:xfrm>
            <a:off x="7596187" y="44005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968806" name="Text Box 102"/>
          <p:cNvSpPr txBox="1">
            <a:spLocks noChangeArrowheads="1"/>
          </p:cNvSpPr>
          <p:nvPr/>
        </p:nvSpPr>
        <p:spPr bwMode="auto">
          <a:xfrm>
            <a:off x="6503194" y="4619625"/>
            <a:ext cx="652743" cy="369332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 = 0</a:t>
            </a:r>
          </a:p>
        </p:txBody>
      </p:sp>
      <p:sp>
        <p:nvSpPr>
          <p:cNvPr id="35943" name="Oval 103"/>
          <p:cNvSpPr>
            <a:spLocks noChangeArrowheads="1"/>
          </p:cNvSpPr>
          <p:nvPr/>
        </p:nvSpPr>
        <p:spPr bwMode="auto">
          <a:xfrm rot="-7282380">
            <a:off x="4857750" y="36576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44" name="Oval 104"/>
          <p:cNvSpPr>
            <a:spLocks noChangeArrowheads="1"/>
          </p:cNvSpPr>
          <p:nvPr/>
        </p:nvSpPr>
        <p:spPr bwMode="auto">
          <a:xfrm rot="-7282380">
            <a:off x="4400550" y="4114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45" name="Oval 105"/>
          <p:cNvSpPr>
            <a:spLocks noChangeArrowheads="1"/>
          </p:cNvSpPr>
          <p:nvPr/>
        </p:nvSpPr>
        <p:spPr bwMode="auto">
          <a:xfrm rot="-7282380">
            <a:off x="4686300" y="33718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106" name="Slide Number Placeholder 10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4451A9-FB24-4903-991C-B4BC3B071A3A}" type="slidenum">
              <a:rPr lang="en-US" altLang="en-US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734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9699" y="0"/>
            <a:ext cx="6683765" cy="960668"/>
          </a:xfrm>
        </p:spPr>
        <p:txBody>
          <a:bodyPr/>
          <a:lstStyle/>
          <a:p>
            <a:r>
              <a:rPr lang="en-IN" dirty="0" smtClean="0"/>
              <a:t>Regression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8759" y="1109546"/>
            <a:ext cx="6686550" cy="2833217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CA" dirty="0"/>
              <a:t>Regression model estimates the nature of the relationship between the independent and dependent variables. </a:t>
            </a:r>
            <a:endParaRPr lang="en-CA" dirty="0" smtClean="0"/>
          </a:p>
          <a:p>
            <a:pPr>
              <a:lnSpc>
                <a:spcPct val="150000"/>
              </a:lnSpc>
              <a:defRPr/>
            </a:pPr>
            <a:r>
              <a:rPr lang="en-CA" dirty="0"/>
              <a:t>Explanatory variables are termed the </a:t>
            </a:r>
            <a:r>
              <a:rPr lang="en-CA" b="1" dirty="0"/>
              <a:t>independent</a:t>
            </a:r>
            <a:r>
              <a:rPr lang="en-CA" dirty="0"/>
              <a:t> variables and the variables to be explained are termed the </a:t>
            </a:r>
            <a:r>
              <a:rPr lang="en-CA" b="1" dirty="0"/>
              <a:t>dependent</a:t>
            </a:r>
            <a:r>
              <a:rPr lang="en-CA" dirty="0"/>
              <a:t> variables</a:t>
            </a:r>
            <a:r>
              <a:rPr lang="en-CA" dirty="0" smtClean="0"/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CA" dirty="0" smtClean="0"/>
              <a:t>Changes </a:t>
            </a:r>
            <a:r>
              <a:rPr lang="en-CA" dirty="0"/>
              <a:t>in some variables may </a:t>
            </a:r>
            <a:r>
              <a:rPr lang="en-CA" dirty="0" smtClean="0"/>
              <a:t>cause </a:t>
            </a:r>
            <a:r>
              <a:rPr lang="en-CA" dirty="0"/>
              <a:t>changes in other variables.  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021075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1685925" y="1538288"/>
            <a:ext cx="4458891" cy="237410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graphicFrame>
        <p:nvGraphicFramePr>
          <p:cNvPr id="1026" name="Object 2">
            <a:hlinkClick r:id="" action="ppaction://ole?verb=0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006734"/>
              </p:ext>
            </p:extLst>
          </p:nvPr>
        </p:nvGraphicFramePr>
        <p:xfrm>
          <a:off x="1543050" y="1143000"/>
          <a:ext cx="4972050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VISIO" r:id="rId4" imgW="3993840" imgH="2073240" progId="Visio.Drawing.4">
                  <p:embed/>
                </p:oleObj>
              </mc:Choice>
              <mc:Fallback>
                <p:oleObj name="VISIO" r:id="rId4" imgW="3993840" imgH="2073240" progId="Visio.Drawing.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1143000"/>
                        <a:ext cx="4972050" cy="291465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>
          <a:xfrm>
            <a:off x="1416870" y="37076"/>
            <a:ext cx="6683765" cy="960668"/>
          </a:xfrm>
        </p:spPr>
        <p:txBody>
          <a:bodyPr vert="horz" lIns="67866" tIns="33338" rIns="67866" bIns="33338" rtlCol="0" anchor="t"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Linear Equations</a:t>
            </a:r>
          </a:p>
        </p:txBody>
      </p:sp>
      <p:graphicFrame>
        <p:nvGraphicFramePr>
          <p:cNvPr id="1027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5886450" y="1657350"/>
          <a:ext cx="1496616" cy="2577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ClipArt" r:id="rId6" imgW="4959000" imgH="6238800" progId="MS_ClipArt_Gallery.2">
                  <p:embed/>
                </p:oleObj>
              </mc:Choice>
              <mc:Fallback>
                <p:oleObj name="ClipArt" r:id="rId6" imgW="4959000" imgH="6238800" progId="MS_ClipArt_Gallery.2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6450" y="1657350"/>
                        <a:ext cx="1496616" cy="25777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107763" dir="27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ABF67F-6790-45CC-9CE2-0BE94EEE3107}" type="slidenum">
              <a:rPr lang="en-US" altLang="en-US"/>
              <a:pPr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15051"/>
      </p:ext>
    </p:extLst>
  </p:cSld>
  <p:clrMapOvr>
    <a:masterClrMapping/>
  </p:clrMapOvr>
  <p:transition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094" y="110503"/>
            <a:ext cx="6683765" cy="960668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2767" y="967093"/>
            <a:ext cx="3195087" cy="3322409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sz="1500" dirty="0">
                <a:solidFill>
                  <a:schemeClr val="tx1"/>
                </a:solidFill>
              </a:rPr>
              <a:t>Commercial developer is considering purchasing a group of small office buildings in an established business district. He want to assess the value of an office building by floor space in square feet</a:t>
            </a:r>
          </a:p>
          <a:p>
            <a:pPr eaLnBrk="1" hangingPunct="1">
              <a:defRPr/>
            </a:pP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9AD158-6B05-40EB-A466-D7AE32C6733C}" type="slidenum">
              <a:rPr lang="en-US" altLang="en-US"/>
              <a:pPr/>
              <a:t>46</a:t>
            </a:fld>
            <a:endParaRPr lang="en-US" alt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665995"/>
              </p:ext>
            </p:extLst>
          </p:nvPr>
        </p:nvGraphicFramePr>
        <p:xfrm>
          <a:off x="5157439" y="488795"/>
          <a:ext cx="3810000" cy="4449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</a:tblGrid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Value of Office</a:t>
                      </a:r>
                      <a:endParaRPr lang="en-US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Floor space</a:t>
                      </a:r>
                      <a:endParaRPr lang="en-US" sz="1800" dirty="0"/>
                    </a:p>
                  </a:txBody>
                  <a:tcPr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142000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2310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144000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2333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151000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2356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150000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2379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139000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2402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2425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2448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142900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2471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163000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2494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2517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149000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2540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05590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265" y="110503"/>
            <a:ext cx="6683765" cy="960668"/>
          </a:xfrm>
        </p:spPr>
        <p:txBody>
          <a:bodyPr/>
          <a:lstStyle/>
          <a:p>
            <a:r>
              <a:rPr lang="en-US" dirty="0" smtClean="0"/>
              <a:t>Analyze Tollgate Checklist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2264" y="1071171"/>
            <a:ext cx="7452067" cy="2833217"/>
          </a:xfrm>
        </p:spPr>
        <p:txBody>
          <a:bodyPr/>
          <a:lstStyle/>
          <a:p>
            <a:r>
              <a:rPr lang="en-US" dirty="0" smtClean="0"/>
              <a:t>Identified primary root causes</a:t>
            </a:r>
          </a:p>
          <a:p>
            <a:r>
              <a:rPr lang="en-US" dirty="0" smtClean="0"/>
              <a:t>Prioritized root causes</a:t>
            </a:r>
          </a:p>
          <a:p>
            <a:r>
              <a:rPr lang="en-US" dirty="0" smtClean="0"/>
              <a:t>Root cause assumptions should be backed by statistical data</a:t>
            </a:r>
          </a:p>
          <a:p>
            <a:r>
              <a:rPr lang="en-US" dirty="0" smtClean="0"/>
              <a:t>Understand relationships between variables within a process </a:t>
            </a:r>
          </a:p>
          <a:p>
            <a:r>
              <a:rPr lang="en-US" dirty="0" smtClean="0"/>
              <a:t>Confirm variable relationships with statistic analysis.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702840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0674" y="0"/>
            <a:ext cx="5772150" cy="742950"/>
          </a:xfrm>
        </p:spPr>
        <p:txBody>
          <a:bodyPr/>
          <a:lstStyle/>
          <a:p>
            <a:r>
              <a:rPr lang="en-US" altLang="en-US" dirty="0"/>
              <a:t>DMAIC - </a:t>
            </a:r>
            <a:r>
              <a:rPr lang="en-US" altLang="en-US" dirty="0">
                <a:solidFill>
                  <a:srgbClr val="FF0066"/>
                </a:solidFill>
              </a:rPr>
              <a:t>Improve</a:t>
            </a:r>
            <a:r>
              <a:rPr lang="en-US" altLang="en-US" dirty="0"/>
              <a:t>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0674" y="898663"/>
            <a:ext cx="6897150" cy="33147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1500" dirty="0"/>
              <a:t>Identify means to remove causes of the defects.</a:t>
            </a:r>
          </a:p>
          <a:p>
            <a:pPr>
              <a:lnSpc>
                <a:spcPct val="150000"/>
              </a:lnSpc>
            </a:pPr>
            <a:r>
              <a:rPr lang="en-US" altLang="en-US" sz="1500" dirty="0"/>
              <a:t>Confirm the key variables and quantify the effects on CTQ’s</a:t>
            </a:r>
          </a:p>
          <a:p>
            <a:pPr>
              <a:lnSpc>
                <a:spcPct val="150000"/>
              </a:lnSpc>
            </a:pPr>
            <a:r>
              <a:rPr lang="en-US" altLang="en-US" sz="1500" dirty="0"/>
              <a:t>Identify maximum acceptable ranges for the key variables and a system to measure deviations of the variable</a:t>
            </a:r>
          </a:p>
          <a:p>
            <a:pPr>
              <a:lnSpc>
                <a:spcPct val="150000"/>
              </a:lnSpc>
            </a:pPr>
            <a:r>
              <a:rPr lang="en-US" altLang="en-US" sz="1500" dirty="0"/>
              <a:t>Modify the process to stay within the acceptable ranges</a:t>
            </a:r>
          </a:p>
        </p:txBody>
      </p:sp>
    </p:spTree>
    <p:extLst>
      <p:ext uri="{BB962C8B-B14F-4D97-AF65-F5344CB8AC3E}">
        <p14:creationId xmlns:p14="http://schemas.microsoft.com/office/powerpoint/2010/main" val="30324843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0"/>
            <a:ext cx="5772150" cy="742950"/>
          </a:xfrm>
        </p:spPr>
        <p:txBody>
          <a:bodyPr/>
          <a:lstStyle/>
          <a:p>
            <a:r>
              <a:rPr lang="en-US" altLang="en-US" dirty="0"/>
              <a:t>DMAIC - </a:t>
            </a:r>
            <a:r>
              <a:rPr lang="en-US" altLang="en-US" dirty="0">
                <a:solidFill>
                  <a:srgbClr val="FF0066"/>
                </a:solidFill>
              </a:rPr>
              <a:t>Control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7300" y="951671"/>
            <a:ext cx="6700630" cy="30861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1500" dirty="0"/>
              <a:t>Determine how to maintain the improvement</a:t>
            </a:r>
          </a:p>
          <a:p>
            <a:pPr>
              <a:lnSpc>
                <a:spcPct val="150000"/>
              </a:lnSpc>
            </a:pPr>
            <a:r>
              <a:rPr lang="en-US" altLang="en-US" sz="1500" dirty="0"/>
              <a:t>Put tools in place to ensure that the key variables remain within the maximum acceptable ranges under the modified process</a:t>
            </a:r>
          </a:p>
        </p:txBody>
      </p:sp>
    </p:spTree>
    <p:extLst>
      <p:ext uri="{BB962C8B-B14F-4D97-AF65-F5344CB8AC3E}">
        <p14:creationId xmlns:p14="http://schemas.microsoft.com/office/powerpoint/2010/main" val="34927716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685800" y="1885950"/>
            <a:ext cx="7772400" cy="2686050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7200" b="1" dirty="0" smtClean="0">
                <a:solidFill>
                  <a:schemeClr val="tx2"/>
                </a:solidFill>
                <a:ea typeface="+mj-ea"/>
              </a:rPr>
              <a:t>      Thank 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5183</TotalTime>
  <Words>1668</Words>
  <Application>Microsoft Office PowerPoint</Application>
  <PresentationFormat>On-screen Show (16:9)</PresentationFormat>
  <Paragraphs>395</Paragraphs>
  <Slides>50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63" baseType="lpstr">
      <vt:lpstr>Arial</vt:lpstr>
      <vt:lpstr>Calibri</vt:lpstr>
      <vt:lpstr>Century Gothic</vt:lpstr>
      <vt:lpstr>Garamond</vt:lpstr>
      <vt:lpstr>Symbol</vt:lpstr>
      <vt:lpstr>Times</vt:lpstr>
      <vt:lpstr>Times New Roman</vt:lpstr>
      <vt:lpstr>Wingdings</vt:lpstr>
      <vt:lpstr>Wingdings 3</vt:lpstr>
      <vt:lpstr>Wisp</vt:lpstr>
      <vt:lpstr>Photo Editor Photo</vt:lpstr>
      <vt:lpstr>VISIO</vt:lpstr>
      <vt:lpstr>ClipArt</vt:lpstr>
      <vt:lpstr>Six Sigma and its implementation steps </vt:lpstr>
      <vt:lpstr>Six Sigma</vt:lpstr>
      <vt:lpstr>Key Success Factors for Six Sigma</vt:lpstr>
      <vt:lpstr>Process Capability</vt:lpstr>
      <vt:lpstr>Process Capability Ratio</vt:lpstr>
      <vt:lpstr>Example</vt:lpstr>
      <vt:lpstr>Solution</vt:lpstr>
      <vt:lpstr>Process Capability Index</vt:lpstr>
      <vt:lpstr>Estimating Process Capability Index from A Sample - Cpk Index </vt:lpstr>
      <vt:lpstr>Interpreting Cpk</vt:lpstr>
      <vt:lpstr>Six-Sigma Metrics</vt:lpstr>
      <vt:lpstr>DMAIC approach for SIX sigma Implementation</vt:lpstr>
      <vt:lpstr>PowerPoint Presentation</vt:lpstr>
      <vt:lpstr>Define</vt:lpstr>
      <vt:lpstr>PowerPoint Presentation</vt:lpstr>
      <vt:lpstr>PowerPoint Presentation</vt:lpstr>
      <vt:lpstr>PowerPoint Presentation</vt:lpstr>
      <vt:lpstr>PowerPoint Presentation</vt:lpstr>
      <vt:lpstr>Stakeholder Analysis</vt:lpstr>
      <vt:lpstr>In scope and Out of the scope method </vt:lpstr>
      <vt:lpstr>Is/IS Not Matrix</vt:lpstr>
      <vt:lpstr>Define Tollgate Checklist</vt:lpstr>
      <vt:lpstr>PowerPoint Presentation</vt:lpstr>
      <vt:lpstr>Measure</vt:lpstr>
      <vt:lpstr>Failure Modes and Effect Analysis</vt:lpstr>
      <vt:lpstr>Example1: FMEA</vt:lpstr>
      <vt:lpstr>Example2: FMEA</vt:lpstr>
      <vt:lpstr>Collecting data</vt:lpstr>
      <vt:lpstr>Choosing Best Measurement System</vt:lpstr>
      <vt:lpstr>Gage R&amp;R test:</vt:lpstr>
      <vt:lpstr>Measure Tollgate checklist</vt:lpstr>
      <vt:lpstr>PowerPoint Presentation</vt:lpstr>
      <vt:lpstr>Analyze</vt:lpstr>
      <vt:lpstr>Root cause Analysis</vt:lpstr>
      <vt:lpstr>Cause and Effect Diagrams </vt:lpstr>
      <vt:lpstr>Pareto Charts </vt:lpstr>
      <vt:lpstr>Pareto Charts </vt:lpstr>
      <vt:lpstr>Example 1</vt:lpstr>
      <vt:lpstr>Example 1</vt:lpstr>
      <vt:lpstr>Example 1</vt:lpstr>
      <vt:lpstr>Example 1</vt:lpstr>
      <vt:lpstr>Statistical Analysis</vt:lpstr>
      <vt:lpstr>Scatter Plots of Various Correlation Coefficients</vt:lpstr>
      <vt:lpstr>Regression</vt:lpstr>
      <vt:lpstr>Linear Equations</vt:lpstr>
      <vt:lpstr>Example</vt:lpstr>
      <vt:lpstr>Analyze Tollgate Checklist</vt:lpstr>
      <vt:lpstr>DMAIC - Improve </vt:lpstr>
      <vt:lpstr>DMAIC - Control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Barilla SpA</dc:title>
  <dc:creator>hp</dc:creator>
  <cp:lastModifiedBy>peeyush pandey</cp:lastModifiedBy>
  <cp:revision>294</cp:revision>
  <dcterms:modified xsi:type="dcterms:W3CDTF">2023-06-05T05:44:29Z</dcterms:modified>
</cp:coreProperties>
</file>