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4">
  <p:sldMasterIdLst>
    <p:sldMasterId id="2147483660" r:id="rId1"/>
  </p:sldMasterIdLst>
  <p:notesMasterIdLst>
    <p:notesMasterId r:id="rId10"/>
  </p:notesMasterIdLst>
  <p:sldIdLst>
    <p:sldId id="256" r:id="rId2"/>
    <p:sldId id="472" r:id="rId3"/>
    <p:sldId id="512" r:id="rId4"/>
    <p:sldId id="513" r:id="rId5"/>
    <p:sldId id="514" r:id="rId6"/>
    <p:sldId id="515" r:id="rId7"/>
    <p:sldId id="516" r:id="rId8"/>
    <p:sldId id="517" r:id="rId9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FF"/>
    <a:srgbClr val="173A59"/>
    <a:srgbClr val="ECF3FA"/>
    <a:srgbClr val="B4B4B4"/>
    <a:srgbClr val="CDCDCD"/>
    <a:srgbClr val="DBDBDB"/>
    <a:srgbClr val="E2E2E2"/>
    <a:srgbClr val="E8E8E8"/>
    <a:srgbClr val="F9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755" autoAdjust="0"/>
  </p:normalViewPr>
  <p:slideViewPr>
    <p:cSldViewPr snapToGrid="0">
      <p:cViewPr varScale="1">
        <p:scale>
          <a:sx n="63" d="100"/>
          <a:sy n="63" d="100"/>
        </p:scale>
        <p:origin x="1228" y="5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81EA57-BDE3-45C6-8688-0873A9E8870A}" type="datetimeFigureOut">
              <a:rPr lang="en-IN" smtClean="0"/>
              <a:pPr/>
              <a:t>07-03-2025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1CA8BD-0525-4F47-95EE-A20F037D0387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00460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311965"/>
            <a:ext cx="8420100" cy="219799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4C51EF-2F94-47B3-B92E-D36D1AED70CE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81038" y="808385"/>
            <a:ext cx="8714753" cy="2120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0687" y="6356352"/>
            <a:ext cx="5995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Book Antiqua" panose="02040602050305030304" pitchFamily="18" charset="0"/>
              </a:defRPr>
            </a:lvl1pPr>
          </a:lstStyle>
          <a:p>
            <a:r>
              <a:rPr lang="en-US"/>
              <a:t>Inter-Ministerial Conflict in India’s Forest Governance: Rethinking Anticommons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53146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298867"/>
            <a:ext cx="8543925" cy="4300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1152939"/>
            <a:ext cx="8543925" cy="50240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9EFFE-E617-421B-B1E3-D062AFB49E2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0687" y="6356352"/>
            <a:ext cx="5995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Book Antiqua" panose="02040602050305030304" pitchFamily="18" charset="0"/>
              </a:defRPr>
            </a:lvl1pPr>
          </a:lstStyle>
          <a:p>
            <a:r>
              <a:rPr lang="en-US" dirty="0"/>
              <a:t>AI–based System for Cerebral Stroke Diagnosis and Management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88887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9EFFE-E617-421B-B1E3-D062AFB49E2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0687" y="6356352"/>
            <a:ext cx="5995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Book Antiqua" panose="02040602050305030304" pitchFamily="18" charset="0"/>
              </a:defRPr>
            </a:lvl1pPr>
          </a:lstStyle>
          <a:p>
            <a:r>
              <a:rPr lang="en-US"/>
              <a:t>Inter-Ministerial Conflict in India’s Forest Governance: Rethinking Anticommons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40507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9EFFE-E617-421B-B1E3-D062AFB49E2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0687" y="6356352"/>
            <a:ext cx="5995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Book Antiqua" panose="02040602050305030304" pitchFamily="18" charset="0"/>
              </a:defRPr>
            </a:lvl1pPr>
          </a:lstStyle>
          <a:p>
            <a:r>
              <a:rPr lang="en-US"/>
              <a:t>Inter-Ministerial Conflict in India’s Forest Governance: Rethinking Anticommons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7987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73480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283597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107509"/>
            <a:ext cx="4190702" cy="40547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283597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107509"/>
            <a:ext cx="4211340" cy="40547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9EFFE-E617-421B-B1E3-D062AFB49E2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670687" y="6356352"/>
            <a:ext cx="5995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Book Antiqua" panose="02040602050305030304" pitchFamily="18" charset="0"/>
              </a:defRPr>
            </a:lvl1pPr>
          </a:lstStyle>
          <a:p>
            <a:r>
              <a:rPr lang="en-US"/>
              <a:t>Inter-Ministerial Conflict in India’s Forest Governance: Rethinking Anticommons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46406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9EFFE-E617-421B-B1E3-D062AFB49E2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0687" y="6356352"/>
            <a:ext cx="5995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Book Antiqua" panose="02040602050305030304" pitchFamily="18" charset="0"/>
              </a:defRPr>
            </a:lvl1pPr>
          </a:lstStyle>
          <a:p>
            <a:r>
              <a:rPr lang="en-US"/>
              <a:t>Inter-Ministerial Conflict in India’s Forest Governance: Rethinking Anticommons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01800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Inter-Ministerial Conflict in India’s Forest Governance: Rethinking Anticommons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9EFFE-E617-421B-B1E3-D062AFB49E2C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49700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/>
              <a:t>Inter-Ministerial Conflict in India’s Forest Governance: Rethinking Anticommons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9EFFE-E617-421B-B1E3-D062AFB49E2C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81055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9EFFE-E617-421B-B1E3-D062AFB49E2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70687" y="6356352"/>
            <a:ext cx="5995156" cy="365125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Inter-Ministerial Conflict in India’s Forest Governance: Rethinking Anticommons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35063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9EFFE-E617-421B-B1E3-D062AFB49E2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70687" y="6356352"/>
            <a:ext cx="5995156" cy="365125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Inter-Ministerial Conflict in India’s Forest Governance: Rethinking Anticommons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42832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9EFFE-E617-421B-B1E3-D062AFB49E2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70687" y="6356352"/>
            <a:ext cx="5995156" cy="365125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Inter-Ministerial Conflict in India’s Forest Governance: Rethinking Anticommons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41184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25371"/>
            <a:ext cx="8543925" cy="4300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179443"/>
            <a:ext cx="8543925" cy="4997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0687" y="6356352"/>
            <a:ext cx="5995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Book Antiqua" panose="02040602050305030304" pitchFamily="18" charset="0"/>
              </a:defRPr>
            </a:lvl1pPr>
          </a:lstStyle>
          <a:p>
            <a:r>
              <a:rPr lang="en-IN" dirty="0"/>
              <a:t>Inter-Ministerial Conflict in India’s Forest Governance: Rethinking </a:t>
            </a:r>
            <a:r>
              <a:rPr lang="en-IN" dirty="0" err="1"/>
              <a:t>Anticommons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9EFFE-E617-421B-B1E3-D062AFB49E2C}" type="slidenum">
              <a:rPr lang="en-IN" smtClean="0"/>
              <a:pPr/>
              <a:t>‹#›</a:t>
            </a:fld>
            <a:endParaRPr lang="en-IN" dirty="0"/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681038" y="894039"/>
            <a:ext cx="8543925" cy="203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8759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accent1">
              <a:lumMod val="50000"/>
            </a:schemeClr>
          </a:solidFill>
          <a:latin typeface="Book Antiqua" panose="020406020503050303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Book Antiqua" panose="020406020503050303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Book Antiqua" panose="020406020503050303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ook Antiqua" panose="020406020503050303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Book Antiqua" panose="020406020503050303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Book Antiqua" panose="0204060205030503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Ma2PmYJlCo" TargetMode="External"/><Relationship Id="rId2" Type="http://schemas.openxmlformats.org/officeDocument/2006/relationships/hyperlink" Target="https://youtu.be/aircAruvnKk?si=ypnRuHewp9oCyypo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LPZh9BOjkQs?si=ze2gKy2uy1oi1_3Q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olab.research.google.com/drive/1lgqCl-MGs3n35OX4qpUvtZkJxSK4T5LE?usp=sharing" TargetMode="External"/><Relationship Id="rId2" Type="http://schemas.openxmlformats.org/officeDocument/2006/relationships/hyperlink" Target="https://colab.research.google.com/drive/16h1So2FZ1drl5JcrzVkJWk4GON-Cz3EL?usp=sharin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olab.research.google.com/drive/1oc3JGR3EcJ6LovvTaaNoU724cL6HTQqA?usp=shar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750096" y="1483420"/>
            <a:ext cx="8912064" cy="1917005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IN" sz="4400" dirty="0"/>
              <a:t>LLM - Foundations and applications</a:t>
            </a:r>
            <a:endParaRPr lang="en-US" sz="40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1543053" y="5543561"/>
            <a:ext cx="708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Book Antiqua" panose="02040602050305030304" pitchFamily="18" charset="0"/>
              </a:rPr>
              <a:t>IIM Visakhapatnam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291" y="4114799"/>
            <a:ext cx="55721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400" b="1" i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+mj-ea"/>
                <a:cs typeface="+mj-cs"/>
              </a:rPr>
              <a:t>23 February 2025</a:t>
            </a:r>
          </a:p>
          <a:p>
            <a:pPr algn="ctr">
              <a:spcBef>
                <a:spcPct val="0"/>
              </a:spcBef>
            </a:pPr>
            <a:endParaRPr lang="en-US" sz="2400" b="1" i="1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ea typeface="+mj-ea"/>
              <a:cs typeface="+mj-cs"/>
            </a:endParaRPr>
          </a:p>
          <a:p>
            <a:pPr algn="ctr">
              <a:spcBef>
                <a:spcPct val="0"/>
              </a:spcBef>
            </a:pP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+mj-ea"/>
                <a:cs typeface="+mj-cs"/>
              </a:rPr>
              <a:t>Rishi Raj</a:t>
            </a:r>
            <a:r>
              <a:rPr lang="en-US" sz="2400" b="1" i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0852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Word Embeddings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IN" sz="2200" dirty="0"/>
              <a:t>Background:  </a:t>
            </a:r>
          </a:p>
          <a:p>
            <a:pPr marL="457200" lvl="1" indent="0">
              <a:buNone/>
            </a:pPr>
            <a:endParaRPr lang="en-IN" sz="2200" dirty="0"/>
          </a:p>
          <a:p>
            <a:pPr marL="457200" lvl="1" indent="0">
              <a:buNone/>
            </a:pPr>
            <a:r>
              <a:rPr lang="en-IN" sz="2200" dirty="0"/>
              <a:t>Does AI work on text/images or numbers? </a:t>
            </a:r>
          </a:p>
          <a:p>
            <a:pPr marL="457200" lvl="1" indent="0">
              <a:buNone/>
            </a:pPr>
            <a:endParaRPr lang="en-IN" sz="2200" dirty="0"/>
          </a:p>
          <a:p>
            <a:pPr lvl="1">
              <a:buFont typeface="Wingdings" panose="05000000000000000000" pitchFamily="2" charset="2"/>
              <a:buChar char="à"/>
            </a:pPr>
            <a:r>
              <a:rPr lang="en-IN" sz="2200" dirty="0">
                <a:sym typeface="Wingdings" panose="05000000000000000000" pitchFamily="2" charset="2"/>
              </a:rPr>
              <a:t>Numbers</a:t>
            </a:r>
          </a:p>
          <a:p>
            <a:pPr lvl="1">
              <a:buFont typeface="Wingdings" panose="05000000000000000000" pitchFamily="2" charset="2"/>
              <a:buChar char="à"/>
            </a:pPr>
            <a:endParaRPr lang="en-IN" sz="2200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r>
              <a:rPr lang="en-IN" sz="2200" dirty="0">
                <a:sym typeface="Wingdings" panose="05000000000000000000" pitchFamily="2" charset="2"/>
              </a:rPr>
              <a:t>So, we need to convert text/images to numerical representation</a:t>
            </a:r>
          </a:p>
          <a:p>
            <a:pPr marL="457200" lvl="1" indent="0">
              <a:buNone/>
            </a:pPr>
            <a:endParaRPr lang="en-IN" sz="2200" dirty="0">
              <a:sym typeface="Wingdings" panose="05000000000000000000" pitchFamily="2" charset="2"/>
            </a:endParaRPr>
          </a:p>
          <a:p>
            <a:pPr lvl="1">
              <a:buFont typeface="Wingdings" panose="05000000000000000000" pitchFamily="2" charset="2"/>
              <a:buChar char="à"/>
            </a:pPr>
            <a:endParaRPr lang="en-IN" dirty="0">
              <a:sym typeface="Wingdings" panose="05000000000000000000" pitchFamily="2" charset="2"/>
            </a:endParaRPr>
          </a:p>
          <a:p>
            <a:pPr lvl="1">
              <a:buFont typeface="Wingdings" panose="05000000000000000000" pitchFamily="2" charset="2"/>
              <a:buChar char="à"/>
            </a:pPr>
            <a:endParaRPr lang="en-IN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9EFFE-E617-421B-B1E3-D062AFB49E2C}" type="slidenum">
              <a:rPr lang="en-IN" smtClean="0"/>
              <a:pPr/>
              <a:t>2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IN" sz="1200" dirty="0"/>
              <a:t>LLM - Foundations and applications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30404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834A4-FA38-112C-D026-8E9D415EF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7FD9E-1161-F340-6893-F85BFED22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Word Embeddings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CDF0B-E574-656F-AD93-BB1AA766A4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à"/>
            </a:pPr>
            <a:endParaRPr lang="en-IN" dirty="0">
              <a:sym typeface="Wingdings" panose="05000000000000000000" pitchFamily="2" charset="2"/>
            </a:endParaRPr>
          </a:p>
          <a:p>
            <a:pPr lvl="1">
              <a:buFont typeface="Wingdings" panose="05000000000000000000" pitchFamily="2" charset="2"/>
              <a:buChar char="à"/>
            </a:pPr>
            <a:endParaRPr lang="en-IN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14F896-09E8-4130-6DBD-C07BD7512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9EFFE-E617-421B-B1E3-D062AFB49E2C}" type="slidenum">
              <a:rPr lang="en-IN" smtClean="0"/>
              <a:pPr/>
              <a:t>3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AD98D7-DF93-E6BD-2FE5-84E1D86E82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IN" sz="1200" dirty="0"/>
              <a:t>LLM - Foundations and applications</a:t>
            </a:r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34CD4B-1D4D-0751-879A-A6F7DEC5D820}"/>
              </a:ext>
            </a:extLst>
          </p:cNvPr>
          <p:cNvSpPr txBox="1"/>
          <p:nvPr/>
        </p:nvSpPr>
        <p:spPr>
          <a:xfrm>
            <a:off x="681038" y="973550"/>
            <a:ext cx="861536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IN" sz="2200" dirty="0">
                <a:latin typeface="Book Antiqua" panose="02040602050305030304" pitchFamily="18" charset="0"/>
                <a:sym typeface="Wingdings" panose="05000000000000000000" pitchFamily="2" charset="2"/>
              </a:rPr>
              <a:t>Map all words in a language into a vector space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en-IN" sz="2200" dirty="0"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GB" sz="2200" dirty="0">
                <a:latin typeface="Book Antiqua" panose="02040602050305030304" pitchFamily="18" charset="0"/>
              </a:rPr>
              <a:t>They capture </a:t>
            </a:r>
            <a:r>
              <a:rPr lang="en-GB" sz="2200" b="1" dirty="0">
                <a:latin typeface="Book Antiqua" panose="02040602050305030304" pitchFamily="18" charset="0"/>
              </a:rPr>
              <a:t>semantic meaning</a:t>
            </a:r>
            <a:r>
              <a:rPr lang="en-GB" sz="2200" dirty="0">
                <a:latin typeface="Book Antiqua" panose="02040602050305030304" pitchFamily="18" charset="0"/>
              </a:rPr>
              <a:t> and </a:t>
            </a:r>
            <a:r>
              <a:rPr lang="en-GB" sz="2200" b="1" dirty="0">
                <a:latin typeface="Book Antiqua" panose="02040602050305030304" pitchFamily="18" charset="0"/>
              </a:rPr>
              <a:t>contextual relationships</a:t>
            </a:r>
            <a:r>
              <a:rPr lang="en-GB" sz="2200" dirty="0">
                <a:latin typeface="Book Antiqua" panose="02040602050305030304" pitchFamily="18" charset="0"/>
              </a:rPr>
              <a:t> between words.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en-GB" sz="2200" dirty="0">
              <a:latin typeface="Book Antiqua" panose="020406020503050303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GB" sz="2200" dirty="0">
                <a:latin typeface="Book Antiqua" panose="02040602050305030304" pitchFamily="18" charset="0"/>
              </a:rPr>
              <a:t>Words with </a:t>
            </a:r>
            <a:r>
              <a:rPr lang="en-GB" sz="2200" b="1" dirty="0">
                <a:latin typeface="Book Antiqua" panose="02040602050305030304" pitchFamily="18" charset="0"/>
              </a:rPr>
              <a:t>similar meanings</a:t>
            </a:r>
            <a:r>
              <a:rPr lang="en-GB" sz="2200" dirty="0">
                <a:latin typeface="Book Antiqua" panose="02040602050305030304" pitchFamily="18" charset="0"/>
              </a:rPr>
              <a:t> have embeddings that are </a:t>
            </a:r>
            <a:r>
              <a:rPr lang="en-GB" sz="2200" b="1" dirty="0">
                <a:latin typeface="Book Antiqua" panose="02040602050305030304" pitchFamily="18" charset="0"/>
              </a:rPr>
              <a:t>closer</a:t>
            </a:r>
            <a:r>
              <a:rPr lang="en-GB" sz="2200" dirty="0">
                <a:latin typeface="Book Antiqua" panose="02040602050305030304" pitchFamily="18" charset="0"/>
              </a:rPr>
              <a:t> in vector space.</a:t>
            </a:r>
          </a:p>
          <a:p>
            <a:pPr lvl="1"/>
            <a:endParaRPr lang="en-GB" sz="2200" dirty="0">
              <a:latin typeface="Book Antiqua" panose="02040602050305030304" pitchFamily="18" charset="0"/>
            </a:endParaRPr>
          </a:p>
          <a:p>
            <a:r>
              <a:rPr lang="en-GB" sz="2200" dirty="0">
                <a:latin typeface="Book Antiqua" panose="02040602050305030304" pitchFamily="18" charset="0"/>
              </a:rPr>
              <a:t>💡 </a:t>
            </a:r>
            <a:r>
              <a:rPr lang="en-GB" sz="2200" b="1" dirty="0">
                <a:latin typeface="Book Antiqua" panose="02040602050305030304" pitchFamily="18" charset="0"/>
              </a:rPr>
              <a:t>Example:</a:t>
            </a:r>
            <a:endParaRPr lang="en-GB" sz="2200" dirty="0">
              <a:latin typeface="Book Antiqua" panose="0204060205030503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200" dirty="0">
                <a:latin typeface="Book Antiqua" panose="02040602050305030304" pitchFamily="18" charset="0"/>
              </a:rPr>
              <a:t>"King" and "Queen" will have similar embeddings.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200" dirty="0">
                <a:latin typeface="Book Antiqua" panose="02040602050305030304" pitchFamily="18" charset="0"/>
              </a:rPr>
              <a:t>"Apple" and "Orange" will be closer in the vector space than "Apple" and "Laptop.“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2200" dirty="0">
              <a:latin typeface="Book Antiqua" panose="02040602050305030304" pitchFamily="18" charset="0"/>
            </a:endParaRPr>
          </a:p>
          <a:p>
            <a:r>
              <a:rPr lang="en-GB" sz="2200" dirty="0">
                <a:latin typeface="Book Antiqua" panose="02040602050305030304" pitchFamily="18" charset="0"/>
              </a:rPr>
              <a:t>There are different techniques for learning word embeddings, and </a:t>
            </a:r>
            <a:r>
              <a:rPr lang="en-GB" sz="2200" b="1" dirty="0">
                <a:latin typeface="Book Antiqua" panose="02040602050305030304" pitchFamily="18" charset="0"/>
              </a:rPr>
              <a:t>Word2Vec</a:t>
            </a:r>
            <a:r>
              <a:rPr lang="en-GB" sz="2200" dirty="0">
                <a:latin typeface="Book Antiqua" panose="02040602050305030304" pitchFamily="18" charset="0"/>
              </a:rPr>
              <a:t> is one of them.</a:t>
            </a:r>
          </a:p>
        </p:txBody>
      </p:sp>
    </p:spTree>
    <p:extLst>
      <p:ext uri="{BB962C8B-B14F-4D97-AF65-F5344CB8AC3E}">
        <p14:creationId xmlns:p14="http://schemas.microsoft.com/office/powerpoint/2010/main" val="1235591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B89FE-8426-603B-C3A7-69276A31A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E92E1-3F81-FE99-1976-8E634B76B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Word2Vec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09F053-ADE6-B047-6AA2-D4EBF5268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Word2Vec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is a 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specific algorithm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for learning word embeddings.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endParaRPr kumimoji="0" lang="en-US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Developed by 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Google (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Mikolov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et al., 2013)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Uses 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neural networks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to generate word embeddings.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endParaRPr lang="en-US" altLang="en-US" sz="2200" dirty="0"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E.g. : Vector (King – Man + Women) = Vector (Queen)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endParaRPr lang="en-US" sz="2200" dirty="0"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lang="en-US" sz="2200" dirty="0">
                <a:latin typeface="Arial" panose="020B0604020202020204" pitchFamily="34" charset="0"/>
                <a:sym typeface="Wingdings" panose="05000000000000000000" pitchFamily="2" charset="2"/>
              </a:rPr>
              <a:t>Similar words are placed together in a vector space.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endParaRPr lang="en-US" sz="2200" dirty="0"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lang="en-US" sz="2200" dirty="0">
                <a:latin typeface="Arial" panose="020B0604020202020204" pitchFamily="34" charset="0"/>
                <a:sym typeface="Wingdings" panose="05000000000000000000" pitchFamily="2" charset="2"/>
              </a:rPr>
              <a:t>The </a:t>
            </a:r>
            <a:r>
              <a:rPr lang="en-US" sz="2200" b="1" u="sng" dirty="0">
                <a:latin typeface="Arial" panose="020B0604020202020204" pitchFamily="34" charset="0"/>
                <a:sym typeface="Wingdings" panose="05000000000000000000" pitchFamily="2" charset="2"/>
              </a:rPr>
              <a:t>kid</a:t>
            </a:r>
            <a:r>
              <a:rPr lang="en-US" sz="2200" dirty="0">
                <a:latin typeface="Arial" panose="020B0604020202020204" pitchFamily="34" charset="0"/>
                <a:sym typeface="Wingdings" panose="05000000000000000000" pitchFamily="2" charset="2"/>
              </a:rPr>
              <a:t> said he would grow up to be a superman.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endParaRPr lang="en-US" sz="2200" dirty="0"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lang="en-US" sz="2200" dirty="0">
                <a:latin typeface="Arial" panose="020B0604020202020204" pitchFamily="34" charset="0"/>
                <a:sym typeface="Wingdings" panose="05000000000000000000" pitchFamily="2" charset="2"/>
              </a:rPr>
              <a:t>The </a:t>
            </a:r>
            <a:r>
              <a:rPr lang="en-US" sz="2200" b="1" u="sng" dirty="0">
                <a:latin typeface="Arial" panose="020B0604020202020204" pitchFamily="34" charset="0"/>
                <a:sym typeface="Wingdings" panose="05000000000000000000" pitchFamily="2" charset="2"/>
              </a:rPr>
              <a:t>child</a:t>
            </a:r>
            <a:r>
              <a:rPr lang="en-US" sz="2200" dirty="0">
                <a:latin typeface="Arial" panose="020B0604020202020204" pitchFamily="34" charset="0"/>
                <a:sym typeface="Wingdings" panose="05000000000000000000" pitchFamily="2" charset="2"/>
              </a:rPr>
              <a:t> said he would grow up to be a superman. </a:t>
            </a:r>
            <a:endParaRPr lang="en-IN" dirty="0">
              <a:sym typeface="Wingdings" panose="05000000000000000000" pitchFamily="2" charset="2"/>
            </a:endParaRPr>
          </a:p>
          <a:p>
            <a:pPr lvl="1">
              <a:buFont typeface="Wingdings" panose="05000000000000000000" pitchFamily="2" charset="2"/>
              <a:buChar char="à"/>
            </a:pPr>
            <a:endParaRPr lang="en-IN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0AF624-68F0-E98E-00CA-41E7AA89B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9EFFE-E617-421B-B1E3-D062AFB49E2C}" type="slidenum">
              <a:rPr lang="en-IN" smtClean="0"/>
              <a:pPr/>
              <a:t>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34D7FC-A2E9-D632-F8BF-6984CE47D5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IN" sz="1200" dirty="0"/>
              <a:t>LLM - Foundations and applications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38599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68FAA-4261-F690-303E-E4BD62E52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57AB2-5DB4-5422-4348-B90FD72DB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Word2Vec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270933-B641-3BD3-1AED-DE1B5FE503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Comes in two main variants: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CBOW (Continuous Bag of Words)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Predicts the target word from its context.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lang="en-US" altLang="en-US" sz="20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en-US" altLang="en-US" sz="20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Skip-gram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Predicts context words from a given word</a:t>
            </a:r>
          </a:p>
          <a:p>
            <a:pPr marL="457200" lvl="1" indent="0">
              <a:buNone/>
            </a:pPr>
            <a:endParaRPr lang="en-IN" dirty="0">
              <a:sym typeface="Wingdings" panose="05000000000000000000" pitchFamily="2" charset="2"/>
            </a:endParaRPr>
          </a:p>
          <a:p>
            <a:pPr lvl="1">
              <a:buFont typeface="Wingdings" panose="05000000000000000000" pitchFamily="2" charset="2"/>
              <a:buChar char="à"/>
            </a:pPr>
            <a:endParaRPr lang="en-IN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A7353B-0BDF-F291-9514-2DCACE412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9EFFE-E617-421B-B1E3-D062AFB49E2C}" type="slidenum">
              <a:rPr lang="en-IN" smtClean="0"/>
              <a:pPr/>
              <a:t>5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17033D-3509-DFE8-993B-0B62CD1927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IN" sz="1200" dirty="0"/>
              <a:t>LLM - Foundations and applications</a:t>
            </a:r>
            <a:endParaRPr lang="en-IN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05C6A79-290D-1597-79F7-8FF352A53C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8465159"/>
              </p:ext>
            </p:extLst>
          </p:nvPr>
        </p:nvGraphicFramePr>
        <p:xfrm>
          <a:off x="1427480" y="2578946"/>
          <a:ext cx="7584444" cy="3962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716">
                  <a:extLst>
                    <a:ext uri="{9D8B030D-6E8A-4147-A177-3AD203B41FA5}">
                      <a16:colId xmlns:a16="http://schemas.microsoft.com/office/drawing/2014/main" val="4103436809"/>
                    </a:ext>
                  </a:extLst>
                </a:gridCol>
                <a:gridCol w="842716">
                  <a:extLst>
                    <a:ext uri="{9D8B030D-6E8A-4147-A177-3AD203B41FA5}">
                      <a16:colId xmlns:a16="http://schemas.microsoft.com/office/drawing/2014/main" val="841706659"/>
                    </a:ext>
                  </a:extLst>
                </a:gridCol>
                <a:gridCol w="842716">
                  <a:extLst>
                    <a:ext uri="{9D8B030D-6E8A-4147-A177-3AD203B41FA5}">
                      <a16:colId xmlns:a16="http://schemas.microsoft.com/office/drawing/2014/main" val="823185586"/>
                    </a:ext>
                  </a:extLst>
                </a:gridCol>
                <a:gridCol w="842716">
                  <a:extLst>
                    <a:ext uri="{9D8B030D-6E8A-4147-A177-3AD203B41FA5}">
                      <a16:colId xmlns:a16="http://schemas.microsoft.com/office/drawing/2014/main" val="3462733925"/>
                    </a:ext>
                  </a:extLst>
                </a:gridCol>
                <a:gridCol w="842716">
                  <a:extLst>
                    <a:ext uri="{9D8B030D-6E8A-4147-A177-3AD203B41FA5}">
                      <a16:colId xmlns:a16="http://schemas.microsoft.com/office/drawing/2014/main" val="1479428458"/>
                    </a:ext>
                  </a:extLst>
                </a:gridCol>
                <a:gridCol w="842716">
                  <a:extLst>
                    <a:ext uri="{9D8B030D-6E8A-4147-A177-3AD203B41FA5}">
                      <a16:colId xmlns:a16="http://schemas.microsoft.com/office/drawing/2014/main" val="1547010184"/>
                    </a:ext>
                  </a:extLst>
                </a:gridCol>
                <a:gridCol w="842716">
                  <a:extLst>
                    <a:ext uri="{9D8B030D-6E8A-4147-A177-3AD203B41FA5}">
                      <a16:colId xmlns:a16="http://schemas.microsoft.com/office/drawing/2014/main" val="3308778637"/>
                    </a:ext>
                  </a:extLst>
                </a:gridCol>
                <a:gridCol w="842716">
                  <a:extLst>
                    <a:ext uri="{9D8B030D-6E8A-4147-A177-3AD203B41FA5}">
                      <a16:colId xmlns:a16="http://schemas.microsoft.com/office/drawing/2014/main" val="2804079839"/>
                    </a:ext>
                  </a:extLst>
                </a:gridCol>
                <a:gridCol w="842716">
                  <a:extLst>
                    <a:ext uri="{9D8B030D-6E8A-4147-A177-3AD203B41FA5}">
                      <a16:colId xmlns:a16="http://schemas.microsoft.com/office/drawing/2014/main" val="1842436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The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Quick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Brown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Fox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Over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The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Lazy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Dog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029858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911BCE0-67FA-1C0B-5729-9D24CCD39E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801405"/>
              </p:ext>
            </p:extLst>
          </p:nvPr>
        </p:nvGraphicFramePr>
        <p:xfrm>
          <a:off x="4818383" y="3511975"/>
          <a:ext cx="80263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2638">
                  <a:extLst>
                    <a:ext uri="{9D8B030D-6E8A-4147-A177-3AD203B41FA5}">
                      <a16:colId xmlns:a16="http://schemas.microsoft.com/office/drawing/2014/main" val="4025277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Jumps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506794"/>
                  </a:ext>
                </a:extLst>
              </a:tr>
            </a:tbl>
          </a:graphicData>
        </a:graphic>
      </p:graphicFrame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3CA08F9-CA06-FB90-2A97-DE578921FA3A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1879600" y="2975186"/>
            <a:ext cx="2938783" cy="7222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E554A58-5103-7795-CC5C-890EB4E8F0CC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2804160" y="3038150"/>
            <a:ext cx="2014223" cy="659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CBFB598-AA35-C558-E317-A5AA345EA2B2}"/>
              </a:ext>
            </a:extLst>
          </p:cNvPr>
          <p:cNvCxnSpPr>
            <a:cxnSpLocks/>
            <a:endCxn id="7" idx="0"/>
          </p:cNvCxnSpPr>
          <p:nvPr/>
        </p:nvCxnSpPr>
        <p:spPr>
          <a:xfrm>
            <a:off x="3500307" y="2999893"/>
            <a:ext cx="1719395" cy="5120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4B47378-B5AB-D8A3-2620-A2ED83B5CC86}"/>
              </a:ext>
            </a:extLst>
          </p:cNvPr>
          <p:cNvCxnSpPr>
            <a:cxnSpLocks/>
            <a:endCxn id="7" idx="0"/>
          </p:cNvCxnSpPr>
          <p:nvPr/>
        </p:nvCxnSpPr>
        <p:spPr>
          <a:xfrm>
            <a:off x="4241921" y="2968411"/>
            <a:ext cx="977781" cy="5435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F062161-EEFC-89ED-7DDB-B82756862FBB}"/>
              </a:ext>
            </a:extLst>
          </p:cNvPr>
          <p:cNvCxnSpPr>
            <a:cxnSpLocks/>
            <a:endCxn id="7" idx="0"/>
          </p:cNvCxnSpPr>
          <p:nvPr/>
        </p:nvCxnSpPr>
        <p:spPr>
          <a:xfrm flipH="1">
            <a:off x="5219702" y="3014788"/>
            <a:ext cx="818069" cy="4971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07D859C-DAF5-D133-84C2-7970C81D6F09}"/>
              </a:ext>
            </a:extLst>
          </p:cNvPr>
          <p:cNvCxnSpPr>
            <a:cxnSpLocks/>
            <a:endCxn id="7" idx="0"/>
          </p:cNvCxnSpPr>
          <p:nvPr/>
        </p:nvCxnSpPr>
        <p:spPr>
          <a:xfrm flipH="1">
            <a:off x="5219702" y="2983306"/>
            <a:ext cx="1559683" cy="5286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BD6E3FB-CA75-0B81-D922-4FBFB624A0C1}"/>
              </a:ext>
            </a:extLst>
          </p:cNvPr>
          <p:cNvCxnSpPr>
            <a:cxnSpLocks/>
            <a:endCxn id="7" idx="3"/>
          </p:cNvCxnSpPr>
          <p:nvPr/>
        </p:nvCxnSpPr>
        <p:spPr>
          <a:xfrm flipH="1">
            <a:off x="5621021" y="2968411"/>
            <a:ext cx="1961002" cy="7289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89ABD19-A9AC-F35F-9A83-AE0B5815C5A4}"/>
              </a:ext>
            </a:extLst>
          </p:cNvPr>
          <p:cNvCxnSpPr>
            <a:cxnSpLocks/>
            <a:endCxn id="7" idx="3"/>
          </p:cNvCxnSpPr>
          <p:nvPr/>
        </p:nvCxnSpPr>
        <p:spPr>
          <a:xfrm flipH="1">
            <a:off x="5621021" y="3031375"/>
            <a:ext cx="2885562" cy="6660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EC7AF306-BDFE-0586-973F-50CD35BE0C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8681479"/>
              </p:ext>
            </p:extLst>
          </p:nvPr>
        </p:nvGraphicFramePr>
        <p:xfrm>
          <a:off x="1427480" y="5610698"/>
          <a:ext cx="7584444" cy="3962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42716">
                  <a:extLst>
                    <a:ext uri="{9D8B030D-6E8A-4147-A177-3AD203B41FA5}">
                      <a16:colId xmlns:a16="http://schemas.microsoft.com/office/drawing/2014/main" val="4103436809"/>
                    </a:ext>
                  </a:extLst>
                </a:gridCol>
                <a:gridCol w="842716">
                  <a:extLst>
                    <a:ext uri="{9D8B030D-6E8A-4147-A177-3AD203B41FA5}">
                      <a16:colId xmlns:a16="http://schemas.microsoft.com/office/drawing/2014/main" val="841706659"/>
                    </a:ext>
                  </a:extLst>
                </a:gridCol>
                <a:gridCol w="842716">
                  <a:extLst>
                    <a:ext uri="{9D8B030D-6E8A-4147-A177-3AD203B41FA5}">
                      <a16:colId xmlns:a16="http://schemas.microsoft.com/office/drawing/2014/main" val="823185586"/>
                    </a:ext>
                  </a:extLst>
                </a:gridCol>
                <a:gridCol w="842716">
                  <a:extLst>
                    <a:ext uri="{9D8B030D-6E8A-4147-A177-3AD203B41FA5}">
                      <a16:colId xmlns:a16="http://schemas.microsoft.com/office/drawing/2014/main" val="3462733925"/>
                    </a:ext>
                  </a:extLst>
                </a:gridCol>
                <a:gridCol w="842716">
                  <a:extLst>
                    <a:ext uri="{9D8B030D-6E8A-4147-A177-3AD203B41FA5}">
                      <a16:colId xmlns:a16="http://schemas.microsoft.com/office/drawing/2014/main" val="1479428458"/>
                    </a:ext>
                  </a:extLst>
                </a:gridCol>
                <a:gridCol w="842716">
                  <a:extLst>
                    <a:ext uri="{9D8B030D-6E8A-4147-A177-3AD203B41FA5}">
                      <a16:colId xmlns:a16="http://schemas.microsoft.com/office/drawing/2014/main" val="1547010184"/>
                    </a:ext>
                  </a:extLst>
                </a:gridCol>
                <a:gridCol w="842716">
                  <a:extLst>
                    <a:ext uri="{9D8B030D-6E8A-4147-A177-3AD203B41FA5}">
                      <a16:colId xmlns:a16="http://schemas.microsoft.com/office/drawing/2014/main" val="3308778637"/>
                    </a:ext>
                  </a:extLst>
                </a:gridCol>
                <a:gridCol w="842716">
                  <a:extLst>
                    <a:ext uri="{9D8B030D-6E8A-4147-A177-3AD203B41FA5}">
                      <a16:colId xmlns:a16="http://schemas.microsoft.com/office/drawing/2014/main" val="2804079839"/>
                    </a:ext>
                  </a:extLst>
                </a:gridCol>
                <a:gridCol w="842716">
                  <a:extLst>
                    <a:ext uri="{9D8B030D-6E8A-4147-A177-3AD203B41FA5}">
                      <a16:colId xmlns:a16="http://schemas.microsoft.com/office/drawing/2014/main" val="1842436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The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Quick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Brown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Fox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Over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The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Lazy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Dog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029858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5DB7CCCD-5F46-E0EF-F575-5F189D9D21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946363"/>
              </p:ext>
            </p:extLst>
          </p:nvPr>
        </p:nvGraphicFramePr>
        <p:xfrm>
          <a:off x="4837310" y="4574780"/>
          <a:ext cx="80263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2638">
                  <a:extLst>
                    <a:ext uri="{9D8B030D-6E8A-4147-A177-3AD203B41FA5}">
                      <a16:colId xmlns:a16="http://schemas.microsoft.com/office/drawing/2014/main" val="4025277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Jumps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506794"/>
                  </a:ext>
                </a:extLst>
              </a:tr>
            </a:tbl>
          </a:graphicData>
        </a:graphic>
      </p:graphicFrame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FC3A25A-28FB-59F1-77B1-30FF8E0FA797}"/>
              </a:ext>
            </a:extLst>
          </p:cNvPr>
          <p:cNvCxnSpPr>
            <a:cxnSpLocks/>
          </p:cNvCxnSpPr>
          <p:nvPr/>
        </p:nvCxnSpPr>
        <p:spPr>
          <a:xfrm flipH="1">
            <a:off x="1879600" y="4805680"/>
            <a:ext cx="2938783" cy="8050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5BC3A921-29B9-F7C4-0187-F7728E85BFAA}"/>
              </a:ext>
            </a:extLst>
          </p:cNvPr>
          <p:cNvCxnSpPr>
            <a:cxnSpLocks/>
            <a:stCxn id="29" idx="1"/>
          </p:cNvCxnSpPr>
          <p:nvPr/>
        </p:nvCxnSpPr>
        <p:spPr>
          <a:xfrm flipH="1">
            <a:off x="2804160" y="4760200"/>
            <a:ext cx="2033150" cy="8303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29D9CA0-5C06-853A-4BE7-27C4B27D1517}"/>
              </a:ext>
            </a:extLst>
          </p:cNvPr>
          <p:cNvCxnSpPr>
            <a:cxnSpLocks/>
            <a:stCxn id="29" idx="1"/>
          </p:cNvCxnSpPr>
          <p:nvPr/>
        </p:nvCxnSpPr>
        <p:spPr>
          <a:xfrm flipH="1">
            <a:off x="3668265" y="4760200"/>
            <a:ext cx="1169045" cy="8303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A8BA954-D602-8EDB-6700-030E6DA32E92}"/>
              </a:ext>
            </a:extLst>
          </p:cNvPr>
          <p:cNvCxnSpPr>
            <a:cxnSpLocks/>
            <a:stCxn id="29" idx="1"/>
          </p:cNvCxnSpPr>
          <p:nvPr/>
        </p:nvCxnSpPr>
        <p:spPr>
          <a:xfrm flipH="1">
            <a:off x="4435507" y="4760200"/>
            <a:ext cx="401803" cy="840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E9EE2D3-C1F9-D329-759B-BA11069BFAEC}"/>
              </a:ext>
            </a:extLst>
          </p:cNvPr>
          <p:cNvCxnSpPr>
            <a:cxnSpLocks/>
            <a:stCxn id="29" idx="3"/>
          </p:cNvCxnSpPr>
          <p:nvPr/>
        </p:nvCxnSpPr>
        <p:spPr>
          <a:xfrm>
            <a:off x="5639948" y="4760200"/>
            <a:ext cx="429449" cy="8303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23ADE4B9-FFAA-F2C7-AF1C-E581A55B892D}"/>
              </a:ext>
            </a:extLst>
          </p:cNvPr>
          <p:cNvCxnSpPr>
            <a:cxnSpLocks/>
            <a:stCxn id="29" idx="3"/>
          </p:cNvCxnSpPr>
          <p:nvPr/>
        </p:nvCxnSpPr>
        <p:spPr>
          <a:xfrm>
            <a:off x="5639948" y="4760200"/>
            <a:ext cx="1285910" cy="8303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AAB79D1D-BF3A-9B74-6A49-81BEFFF101F7}"/>
              </a:ext>
            </a:extLst>
          </p:cNvPr>
          <p:cNvCxnSpPr>
            <a:cxnSpLocks/>
            <a:stCxn id="29" idx="3"/>
          </p:cNvCxnSpPr>
          <p:nvPr/>
        </p:nvCxnSpPr>
        <p:spPr>
          <a:xfrm>
            <a:off x="5639948" y="4760200"/>
            <a:ext cx="2121516" cy="8504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5AEBCC96-C590-9000-259A-BFE5A82D5215}"/>
              </a:ext>
            </a:extLst>
          </p:cNvPr>
          <p:cNvCxnSpPr>
            <a:cxnSpLocks/>
            <a:stCxn id="29" idx="3"/>
          </p:cNvCxnSpPr>
          <p:nvPr/>
        </p:nvCxnSpPr>
        <p:spPr>
          <a:xfrm>
            <a:off x="5639948" y="4760200"/>
            <a:ext cx="3069090" cy="830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9532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2204C-DBA4-9C05-75FF-F4598BDBA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Vision Transformer</a:t>
            </a:r>
          </a:p>
        </p:txBody>
      </p:sp>
      <p:pic>
        <p:nvPicPr>
          <p:cNvPr id="7" name="Content Placeholder 6" descr="A diagram of a multi-layered structure&#10;&#10;AI-generated content may be incorrect.">
            <a:extLst>
              <a:ext uri="{FF2B5EF4-FFF2-40B4-BE49-F238E27FC236}">
                <a16:creationId xmlns:a16="http://schemas.microsoft.com/office/drawing/2014/main" id="{689AAD88-E789-CE27-7F50-B1B260E6D4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666" y="1152525"/>
            <a:ext cx="7930668" cy="502443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8C42CA-E763-C098-1856-6AE86797D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9EFFE-E617-421B-B1E3-D062AFB49E2C}" type="slidenum">
              <a:rPr lang="en-IN" smtClean="0"/>
              <a:pPr/>
              <a:t>6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B3F8F-D116-89DF-C57D-C335820A85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IN" sz="1200" dirty="0"/>
              <a:t>LLM - Foundations and applications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69451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CCBF7-5238-DC83-0969-057F5EC80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Visuals of Foundational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BEC95-E806-8FCD-D5B8-54EEA9148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hlinkClick r:id="rId2"/>
              </a:rPr>
              <a:t>Visual Basics of Neural Network</a:t>
            </a:r>
            <a:endParaRPr lang="en-IN" dirty="0"/>
          </a:p>
          <a:p>
            <a:endParaRPr lang="en-IN" dirty="0"/>
          </a:p>
          <a:p>
            <a:r>
              <a:rPr lang="en-IN" dirty="0">
                <a:hlinkClick r:id="rId3"/>
              </a:rPr>
              <a:t>Visual Basics of a Transformer</a:t>
            </a:r>
            <a:r>
              <a:rPr lang="en-IN" dirty="0"/>
              <a:t> </a:t>
            </a:r>
          </a:p>
          <a:p>
            <a:endParaRPr lang="en-IN" dirty="0"/>
          </a:p>
          <a:p>
            <a:r>
              <a:rPr lang="en-IN" dirty="0">
                <a:hlinkClick r:id="rId4"/>
              </a:rPr>
              <a:t>Visual Basics of LLM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F62D84-817F-9110-9EA6-9F7DD651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9EFFE-E617-421B-B1E3-D062AFB49E2C}" type="slidenum">
              <a:rPr lang="en-IN" smtClean="0"/>
              <a:pPr/>
              <a:t>7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C44FF7-A7DF-5DE5-9F8D-057F9C4E9D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IN" sz="1200" dirty="0"/>
              <a:t>LLM - Foundations and applications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40588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C5512-49B3-B251-3C44-1BB4FAEF2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B6DDE-14CD-F35D-2224-2483C797D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Code along Sessions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CA454-F257-7BED-DE23-A01D93CF1A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hlinkClick r:id="rId2"/>
              </a:rPr>
              <a:t>Building a GPT</a:t>
            </a:r>
            <a:endParaRPr lang="en-IN" dirty="0"/>
          </a:p>
          <a:p>
            <a:endParaRPr lang="en-IN" dirty="0"/>
          </a:p>
          <a:p>
            <a:r>
              <a:rPr lang="en-IN" dirty="0">
                <a:hlinkClick r:id="rId3"/>
              </a:rPr>
              <a:t>Building a simple RAG</a:t>
            </a:r>
            <a:endParaRPr lang="en-IN" dirty="0"/>
          </a:p>
          <a:p>
            <a:endParaRPr lang="en-IN" dirty="0"/>
          </a:p>
          <a:p>
            <a:r>
              <a:rPr lang="en-IN" dirty="0">
                <a:hlinkClick r:id="rId4"/>
              </a:rPr>
              <a:t>Building a RAG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0B7BD5-5AF3-7D5E-C27C-95F602FD1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9EFFE-E617-421B-B1E3-D062AFB49E2C}" type="slidenum">
              <a:rPr lang="en-IN" smtClean="0"/>
              <a:pPr/>
              <a:t>8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EFA23-3789-D905-ABEA-31F5C4EB68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IN" sz="1200" dirty="0"/>
              <a:t>LLM - Foundations and applications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40519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33961</TotalTime>
  <Words>333</Words>
  <Application>Microsoft Office PowerPoint</Application>
  <PresentationFormat>A4 Paper (210x297 mm)</PresentationFormat>
  <Paragraphs>98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Book Antiqua</vt:lpstr>
      <vt:lpstr>Calibri</vt:lpstr>
      <vt:lpstr>Wingdings</vt:lpstr>
      <vt:lpstr>Office Theme</vt:lpstr>
      <vt:lpstr>LLM - Foundations and applications</vt:lpstr>
      <vt:lpstr>Word Embeddings</vt:lpstr>
      <vt:lpstr>Word Embeddings</vt:lpstr>
      <vt:lpstr>Word2Vec</vt:lpstr>
      <vt:lpstr>Word2Vec</vt:lpstr>
      <vt:lpstr>Vision Transformer</vt:lpstr>
      <vt:lpstr>Visuals of Foundational Concepts</vt:lpstr>
      <vt:lpstr>Code along Sessions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P.K. Gupta</dc:creator>
  <cp:lastModifiedBy>Prof. Rishi Raj</cp:lastModifiedBy>
  <cp:revision>674</cp:revision>
  <dcterms:created xsi:type="dcterms:W3CDTF">2017-09-09T09:56:50Z</dcterms:created>
  <dcterms:modified xsi:type="dcterms:W3CDTF">2025-03-07T11:50:08Z</dcterms:modified>
</cp:coreProperties>
</file>