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1"/>
  </p:sldMasterIdLst>
  <p:sldIdLst>
    <p:sldId id="257" r:id="rId2"/>
    <p:sldId id="258" r:id="rId3"/>
    <p:sldId id="267" r:id="rId4"/>
    <p:sldId id="259" r:id="rId5"/>
    <p:sldId id="261" r:id="rId6"/>
    <p:sldId id="263" r:id="rId7"/>
    <p:sldId id="264" r:id="rId8"/>
    <p:sldId id="265" r:id="rId9"/>
    <p:sldId id="266" r:id="rId10"/>
    <p:sldId id="262" r:id="rId11"/>
    <p:sldId id="279" r:id="rId12"/>
    <p:sldId id="268" r:id="rId13"/>
    <p:sldId id="269" r:id="rId14"/>
    <p:sldId id="281" r:id="rId15"/>
    <p:sldId id="282" r:id="rId16"/>
    <p:sldId id="270" r:id="rId17"/>
    <p:sldId id="271" r:id="rId18"/>
    <p:sldId id="272" r:id="rId19"/>
    <p:sldId id="273" r:id="rId20"/>
    <p:sldId id="275" r:id="rId21"/>
    <p:sldId id="276" r:id="rId22"/>
    <p:sldId id="277" r:id="rId23"/>
    <p:sldId id="278" r:id="rId24"/>
    <p:sldId id="280"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27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98A420-EB93-4B89-ADF5-2D7E4621D6F7}" type="datetimeFigureOut">
              <a:rPr lang="en-IN" smtClean="0"/>
              <a:t>09-03-2024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28B0F4-D71B-442E-99F5-A0BEF873C83B}" type="slidenum">
              <a:rPr lang="en-IN" smtClean="0"/>
              <a:t>‹#›</a:t>
            </a:fld>
            <a:endParaRPr lang="en-IN"/>
          </a:p>
        </p:txBody>
      </p:sp>
    </p:spTree>
    <p:extLst>
      <p:ext uri="{BB962C8B-B14F-4D97-AF65-F5344CB8AC3E}">
        <p14:creationId xmlns:p14="http://schemas.microsoft.com/office/powerpoint/2010/main" val="504533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98A420-EB93-4B89-ADF5-2D7E4621D6F7}" type="datetimeFigureOut">
              <a:rPr lang="en-IN" smtClean="0"/>
              <a:t>09-03-2024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28B0F4-D71B-442E-99F5-A0BEF873C83B}" type="slidenum">
              <a:rPr lang="en-IN" smtClean="0"/>
              <a:t>‹#›</a:t>
            </a:fld>
            <a:endParaRPr lang="en-IN"/>
          </a:p>
        </p:txBody>
      </p:sp>
    </p:spTree>
    <p:extLst>
      <p:ext uri="{BB962C8B-B14F-4D97-AF65-F5344CB8AC3E}">
        <p14:creationId xmlns:p14="http://schemas.microsoft.com/office/powerpoint/2010/main" val="324064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98A420-EB93-4B89-ADF5-2D7E4621D6F7}" type="datetimeFigureOut">
              <a:rPr lang="en-IN" smtClean="0"/>
              <a:t>09-03-2024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28B0F4-D71B-442E-99F5-A0BEF873C83B}" type="slidenum">
              <a:rPr lang="en-IN" smtClean="0"/>
              <a:t>‹#›</a:t>
            </a:fld>
            <a:endParaRPr lang="en-IN"/>
          </a:p>
        </p:txBody>
      </p:sp>
    </p:spTree>
    <p:extLst>
      <p:ext uri="{BB962C8B-B14F-4D97-AF65-F5344CB8AC3E}">
        <p14:creationId xmlns:p14="http://schemas.microsoft.com/office/powerpoint/2010/main" val="3591358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98A420-EB93-4B89-ADF5-2D7E4621D6F7}" type="datetimeFigureOut">
              <a:rPr lang="en-IN" smtClean="0"/>
              <a:t>09-03-2024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B28B0F4-D71B-442E-99F5-A0BEF873C83B}" type="slidenum">
              <a:rPr lang="en-IN" smtClean="0"/>
              <a:t>‹#›</a:t>
            </a:fld>
            <a:endParaRPr lang="en-IN"/>
          </a:p>
        </p:txBody>
      </p:sp>
    </p:spTree>
    <p:extLst>
      <p:ext uri="{BB962C8B-B14F-4D97-AF65-F5344CB8AC3E}">
        <p14:creationId xmlns:p14="http://schemas.microsoft.com/office/powerpoint/2010/main" val="2083331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98A420-EB93-4B89-ADF5-2D7E4621D6F7}" type="datetimeFigureOut">
              <a:rPr lang="en-IN" smtClean="0"/>
              <a:t>09-03-2024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B28B0F4-D71B-442E-99F5-A0BEF873C83B}" type="slidenum">
              <a:rPr lang="en-IN" smtClean="0"/>
              <a:t>‹#›</a:t>
            </a:fld>
            <a:endParaRPr lang="en-IN"/>
          </a:p>
        </p:txBody>
      </p:sp>
    </p:spTree>
    <p:extLst>
      <p:ext uri="{BB962C8B-B14F-4D97-AF65-F5344CB8AC3E}">
        <p14:creationId xmlns:p14="http://schemas.microsoft.com/office/powerpoint/2010/main" val="2732620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98A420-EB93-4B89-ADF5-2D7E4621D6F7}" type="datetimeFigureOut">
              <a:rPr lang="en-IN" smtClean="0"/>
              <a:t>09-03-2024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B28B0F4-D71B-442E-99F5-A0BEF873C83B}" type="slidenum">
              <a:rPr lang="en-IN" smtClean="0"/>
              <a:t>‹#›</a:t>
            </a:fld>
            <a:endParaRPr lang="en-IN"/>
          </a:p>
        </p:txBody>
      </p:sp>
    </p:spTree>
    <p:extLst>
      <p:ext uri="{BB962C8B-B14F-4D97-AF65-F5344CB8AC3E}">
        <p14:creationId xmlns:p14="http://schemas.microsoft.com/office/powerpoint/2010/main" val="3039597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98A420-EB93-4B89-ADF5-2D7E4621D6F7}" type="datetimeFigureOut">
              <a:rPr lang="en-IN" smtClean="0"/>
              <a:t>09-03-2024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B28B0F4-D71B-442E-99F5-A0BEF873C83B}" type="slidenum">
              <a:rPr lang="en-IN" smtClean="0"/>
              <a:t>‹#›</a:t>
            </a:fld>
            <a:endParaRPr lang="en-IN"/>
          </a:p>
        </p:txBody>
      </p:sp>
    </p:spTree>
    <p:extLst>
      <p:ext uri="{BB962C8B-B14F-4D97-AF65-F5344CB8AC3E}">
        <p14:creationId xmlns:p14="http://schemas.microsoft.com/office/powerpoint/2010/main" val="1845615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98A420-EB93-4B89-ADF5-2D7E4621D6F7}" type="datetimeFigureOut">
              <a:rPr lang="en-IN" smtClean="0"/>
              <a:t>09-03-2024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B28B0F4-D71B-442E-99F5-A0BEF873C83B}" type="slidenum">
              <a:rPr lang="en-IN" smtClean="0"/>
              <a:t>‹#›</a:t>
            </a:fld>
            <a:endParaRPr lang="en-IN"/>
          </a:p>
        </p:txBody>
      </p:sp>
    </p:spTree>
    <p:extLst>
      <p:ext uri="{BB962C8B-B14F-4D97-AF65-F5344CB8AC3E}">
        <p14:creationId xmlns:p14="http://schemas.microsoft.com/office/powerpoint/2010/main" val="2299069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B28B0F4-D71B-442E-99F5-A0BEF873C83B}" type="slidenum">
              <a:rPr lang="en-IN" smtClean="0"/>
              <a:t>‹#›</a:t>
            </a:fld>
            <a:endParaRPr lang="en-IN"/>
          </a:p>
        </p:txBody>
      </p:sp>
      <p:sp>
        <p:nvSpPr>
          <p:cNvPr id="5" name="Date Placeholder 4"/>
          <p:cNvSpPr>
            <a:spLocks noGrp="1"/>
          </p:cNvSpPr>
          <p:nvPr>
            <p:ph type="dt" sz="half" idx="10"/>
          </p:nvPr>
        </p:nvSpPr>
        <p:spPr/>
        <p:txBody>
          <a:bodyPr/>
          <a:lstStyle/>
          <a:p>
            <a:fld id="{DF98A420-EB93-4B89-ADF5-2D7E4621D6F7}" type="datetimeFigureOut">
              <a:rPr lang="en-IN" smtClean="0"/>
              <a:t>09-03-2024</a:t>
            </a:fld>
            <a:endParaRPr lang="en-IN"/>
          </a:p>
        </p:txBody>
      </p:sp>
    </p:spTree>
    <p:extLst>
      <p:ext uri="{BB962C8B-B14F-4D97-AF65-F5344CB8AC3E}">
        <p14:creationId xmlns:p14="http://schemas.microsoft.com/office/powerpoint/2010/main" val="4046338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98A420-EB93-4B89-ADF5-2D7E4621D6F7}" type="datetimeFigureOut">
              <a:rPr lang="en-IN" smtClean="0"/>
              <a:t>09-03-2024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28B0F4-D71B-442E-99F5-A0BEF873C83B}" type="slidenum">
              <a:rPr lang="en-IN" smtClean="0"/>
              <a:t>‹#›</a:t>
            </a:fld>
            <a:endParaRPr lang="en-IN"/>
          </a:p>
        </p:txBody>
      </p:sp>
    </p:spTree>
    <p:extLst>
      <p:ext uri="{BB962C8B-B14F-4D97-AF65-F5344CB8AC3E}">
        <p14:creationId xmlns:p14="http://schemas.microsoft.com/office/powerpoint/2010/main" val="3597298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98A420-EB93-4B89-ADF5-2D7E4621D6F7}" type="datetimeFigureOut">
              <a:rPr lang="en-IN" smtClean="0"/>
              <a:t>09-03-2024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28B0F4-D71B-442E-99F5-A0BEF873C83B}"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22149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98A420-EB93-4B89-ADF5-2D7E4621D6F7}" type="datetimeFigureOut">
              <a:rPr lang="en-IN" smtClean="0"/>
              <a:t>09-03-2024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28B0F4-D71B-442E-99F5-A0BEF873C83B}" type="slidenum">
              <a:rPr lang="en-IN" smtClean="0"/>
              <a:t>‹#›</a:t>
            </a:fld>
            <a:endParaRPr lang="en-IN"/>
          </a:p>
        </p:txBody>
      </p:sp>
    </p:spTree>
    <p:extLst>
      <p:ext uri="{BB962C8B-B14F-4D97-AF65-F5344CB8AC3E}">
        <p14:creationId xmlns:p14="http://schemas.microsoft.com/office/powerpoint/2010/main" val="3192102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98A420-EB93-4B89-ADF5-2D7E4621D6F7}" type="datetimeFigureOut">
              <a:rPr lang="en-IN" smtClean="0"/>
              <a:t>09-03-2024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28B0F4-D71B-442E-99F5-A0BEF873C83B}"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7469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98A420-EB93-4B89-ADF5-2D7E4621D6F7}" type="datetimeFigureOut">
              <a:rPr lang="en-IN" smtClean="0"/>
              <a:t>09-03-2024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28B0F4-D71B-442E-99F5-A0BEF873C83B}" type="slidenum">
              <a:rPr lang="en-IN" smtClean="0"/>
              <a:t>‹#›</a:t>
            </a:fld>
            <a:endParaRPr lang="en-IN"/>
          </a:p>
        </p:txBody>
      </p:sp>
    </p:spTree>
    <p:extLst>
      <p:ext uri="{BB962C8B-B14F-4D97-AF65-F5344CB8AC3E}">
        <p14:creationId xmlns:p14="http://schemas.microsoft.com/office/powerpoint/2010/main" val="24118100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98A420-EB93-4B89-ADF5-2D7E4621D6F7}" type="datetimeFigureOut">
              <a:rPr lang="en-IN" smtClean="0"/>
              <a:t>09-03-2024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28B0F4-D71B-442E-99F5-A0BEF873C83B}" type="slidenum">
              <a:rPr lang="en-IN" smtClean="0"/>
              <a:t>‹#›</a:t>
            </a:fld>
            <a:endParaRPr lang="en-IN"/>
          </a:p>
        </p:txBody>
      </p:sp>
    </p:spTree>
    <p:extLst>
      <p:ext uri="{BB962C8B-B14F-4D97-AF65-F5344CB8AC3E}">
        <p14:creationId xmlns:p14="http://schemas.microsoft.com/office/powerpoint/2010/main" val="2547851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98A420-EB93-4B89-ADF5-2D7E4621D6F7}" type="datetimeFigureOut">
              <a:rPr lang="en-IN" smtClean="0"/>
              <a:t>09-03-2024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B28B0F4-D71B-442E-99F5-A0BEF873C83B}" type="slidenum">
              <a:rPr lang="en-IN" smtClean="0"/>
              <a:t>‹#›</a:t>
            </a:fld>
            <a:endParaRPr lang="en-IN"/>
          </a:p>
        </p:txBody>
      </p:sp>
    </p:spTree>
    <p:extLst>
      <p:ext uri="{BB962C8B-B14F-4D97-AF65-F5344CB8AC3E}">
        <p14:creationId xmlns:p14="http://schemas.microsoft.com/office/powerpoint/2010/main" val="893128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F98A420-EB93-4B89-ADF5-2D7E4621D6F7}" type="datetimeFigureOut">
              <a:rPr lang="en-IN" smtClean="0"/>
              <a:t>09-03-2024</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B28B0F4-D71B-442E-99F5-A0BEF873C83B}" type="slidenum">
              <a:rPr lang="en-IN" smtClean="0"/>
              <a:t>‹#›</a:t>
            </a:fld>
            <a:endParaRPr lang="en-IN"/>
          </a:p>
        </p:txBody>
      </p:sp>
    </p:spTree>
    <p:extLst>
      <p:ext uri="{BB962C8B-B14F-4D97-AF65-F5344CB8AC3E}">
        <p14:creationId xmlns:p14="http://schemas.microsoft.com/office/powerpoint/2010/main" val="3358756338"/>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825741" y="223831"/>
            <a:ext cx="6670214" cy="1475013"/>
          </a:xfrm>
        </p:spPr>
        <p:txBody>
          <a:bodyPr>
            <a:normAutofit/>
          </a:bodyPr>
          <a:lstStyle/>
          <a:p>
            <a:r>
              <a:rPr lang="en-US" dirty="0" err="1"/>
              <a:t>Kalihari</a:t>
            </a:r>
            <a:r>
              <a:rPr lang="en-US" dirty="0"/>
              <a:t> Port Project</a:t>
            </a: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825741" y="1922122"/>
            <a:ext cx="6510722" cy="468233"/>
          </a:xfrm>
        </p:spPr>
        <p:txBody>
          <a:bodyPr>
            <a:normAutofit/>
          </a:bodyPr>
          <a:lstStyle/>
          <a:p>
            <a:r>
              <a:rPr lang="en-US" sz="2000" dirty="0">
                <a:solidFill>
                  <a:schemeClr val="tx1"/>
                </a:solidFill>
              </a:rPr>
              <a:t>Vishnuprasad Nagadevara</a:t>
            </a:r>
          </a:p>
        </p:txBody>
      </p:sp>
      <p:pic>
        <p:nvPicPr>
          <p:cNvPr id="6" name="Picture 5" descr="abstract image">
            <a:extLst>
              <a:ext uri="{FF2B5EF4-FFF2-40B4-BE49-F238E27FC236}">
                <a16:creationId xmlns:a16="http://schemas.microsoft.com/office/drawing/2014/main" id="{F1A8C364-94D4-4630-BAD0-78722F34705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48733" y="3081867"/>
            <a:ext cx="11260667" cy="3310466"/>
          </a:xfrm>
          <a:prstGeom prst="rect">
            <a:avLst/>
          </a:prstGeom>
        </p:spPr>
      </p:pic>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DC1C2-F671-C356-F4F4-0B77E4419ACF}"/>
              </a:ext>
            </a:extLst>
          </p:cNvPr>
          <p:cNvSpPr>
            <a:spLocks noGrp="1"/>
          </p:cNvSpPr>
          <p:nvPr>
            <p:ph type="title"/>
          </p:nvPr>
        </p:nvSpPr>
        <p:spPr>
          <a:xfrm>
            <a:off x="666448" y="185058"/>
            <a:ext cx="8596668" cy="974271"/>
          </a:xfrm>
        </p:spPr>
        <p:txBody>
          <a:bodyPr/>
          <a:lstStyle/>
          <a:p>
            <a:r>
              <a:rPr lang="en-IN" dirty="0"/>
              <a:t>Introduction</a:t>
            </a:r>
          </a:p>
        </p:txBody>
      </p:sp>
      <p:sp>
        <p:nvSpPr>
          <p:cNvPr id="4" name="Rectangle 1">
            <a:extLst>
              <a:ext uri="{FF2B5EF4-FFF2-40B4-BE49-F238E27FC236}">
                <a16:creationId xmlns:a16="http://schemas.microsoft.com/office/drawing/2014/main" id="{5FF1ED5E-6E54-D9C7-A8B3-0A57E2FEDEDA}"/>
              </a:ext>
            </a:extLst>
          </p:cNvPr>
          <p:cNvSpPr>
            <a:spLocks noGrp="1" noChangeArrowheads="1"/>
          </p:cNvSpPr>
          <p:nvPr>
            <p:ph idx="1"/>
          </p:nvPr>
        </p:nvSpPr>
        <p:spPr bwMode="auto">
          <a:xfrm>
            <a:off x="114432" y="1283691"/>
            <a:ext cx="11666864"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539750" indent="-539750" eaLnBrk="0" fontAlgn="base" hangingPunct="0">
              <a:lnSpc>
                <a:spcPct val="100000"/>
              </a:lnSpc>
              <a:spcBef>
                <a:spcPts val="1200"/>
              </a:spcBef>
              <a:spcAft>
                <a:spcPct val="0"/>
              </a:spcAft>
              <a:buFont typeface="Wingdings" panose="05000000000000000000" pitchFamily="2" charset="2"/>
              <a:buChar char="Ø"/>
            </a:pPr>
            <a:r>
              <a:rPr kumimoji="0" lang="en-US" altLang="en-US" sz="2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Anchorage Port</a:t>
            </a:r>
          </a:p>
          <a:p>
            <a:pPr marL="539750" indent="-539750" eaLnBrk="0" fontAlgn="base" hangingPunct="0">
              <a:lnSpc>
                <a:spcPct val="100000"/>
              </a:lnSpc>
              <a:spcBef>
                <a:spcPts val="1200"/>
              </a:spcBef>
              <a:spcAft>
                <a:spcPct val="0"/>
              </a:spcAft>
              <a:buFont typeface="Wingdings" panose="05000000000000000000" pitchFamily="2" charset="2"/>
              <a:buChar char="Ø"/>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This port was in operation since 1805 and is currently under the administrative control of the Department of Ports of the State Government. </a:t>
            </a:r>
          </a:p>
          <a:p>
            <a:pPr marL="539750" indent="-539750" eaLnBrk="0" fontAlgn="base" hangingPunct="0">
              <a:lnSpc>
                <a:spcPct val="100000"/>
              </a:lnSpc>
              <a:spcBef>
                <a:spcPts val="1200"/>
              </a:spcBef>
              <a:spcAft>
                <a:spcPct val="0"/>
              </a:spcAft>
              <a:buFont typeface="Wingdings" panose="05000000000000000000" pitchFamily="2" charset="2"/>
              <a:buChar char="Ø"/>
            </a:pPr>
            <a:r>
              <a:rPr kumimoji="0" lang="en-US" altLang="en-US" sz="24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Kalihari</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Port is not a deep-water port</a:t>
            </a:r>
          </a:p>
          <a:p>
            <a:pPr marL="539750" indent="-539750" eaLnBrk="0" fontAlgn="base" hangingPunct="0">
              <a:lnSpc>
                <a:spcPct val="100000"/>
              </a:lnSpc>
              <a:spcBef>
                <a:spcPts val="1200"/>
              </a:spcBef>
              <a:spcAft>
                <a:spcPct val="0"/>
              </a:spcAft>
              <a:buFont typeface="Wingdings" panose="05000000000000000000" pitchFamily="2" charset="2"/>
              <a:buChar char="Ø"/>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port is operating as an anchorage port near Hoop Island.  </a:t>
            </a:r>
          </a:p>
          <a:p>
            <a:pPr marL="539750" indent="-539750" eaLnBrk="0" fontAlgn="base" hangingPunct="0">
              <a:lnSpc>
                <a:spcPct val="100000"/>
              </a:lnSpc>
              <a:spcBef>
                <a:spcPts val="1200"/>
              </a:spcBef>
              <a:spcAft>
                <a:spcPct val="0"/>
              </a:spcAft>
              <a:buFont typeface="Wingdings" panose="05000000000000000000" pitchFamily="2" charset="2"/>
              <a:buChar char="Ø"/>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Hoop Island is 6 km away in the sea from the shoreline and is 21 km long and 2 km wide at its widest point.  </a:t>
            </a:r>
          </a:p>
          <a:p>
            <a:pPr marL="539750" indent="-539750" eaLnBrk="0" fontAlgn="base" hangingPunct="0">
              <a:lnSpc>
                <a:spcPct val="100000"/>
              </a:lnSpc>
              <a:spcBef>
                <a:spcPts val="1200"/>
              </a:spcBef>
              <a:spcAft>
                <a:spcPct val="0"/>
              </a:spcAft>
              <a:buFont typeface="Wingdings" panose="05000000000000000000" pitchFamily="2" charset="2"/>
              <a:buChar char="Ø"/>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Between this narrow island and the </a:t>
            </a:r>
            <a:r>
              <a:rPr kumimoji="0" lang="en-US" altLang="en-US" sz="24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Kalihari</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shoreline, a 100 sq. km stretch of seawater, called the </a:t>
            </a:r>
            <a:r>
              <a:rPr kumimoji="0" lang="en-US" altLang="en-US" sz="24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Kalihari</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Bay, remains calm for most of the year.  </a:t>
            </a:r>
          </a:p>
          <a:p>
            <a:pPr marL="539750" indent="-539750" eaLnBrk="0" fontAlgn="base" hangingPunct="0">
              <a:lnSpc>
                <a:spcPct val="100000"/>
              </a:lnSpc>
              <a:spcBef>
                <a:spcPts val="1200"/>
              </a:spcBef>
              <a:spcAft>
                <a:spcPct val="0"/>
              </a:spcAft>
              <a:buFont typeface="Wingdings" panose="05000000000000000000" pitchFamily="2" charset="2"/>
              <a:buChar char="Ø"/>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This calm area of the bay is used by the ships to load and unload the cargo.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52392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90E1-7F55-677B-7199-C279F54E1383}"/>
              </a:ext>
            </a:extLst>
          </p:cNvPr>
          <p:cNvSpPr>
            <a:spLocks noGrp="1"/>
          </p:cNvSpPr>
          <p:nvPr>
            <p:ph type="title"/>
          </p:nvPr>
        </p:nvSpPr>
        <p:spPr/>
        <p:txBody>
          <a:bodyPr/>
          <a:lstStyle/>
          <a:p>
            <a:r>
              <a:rPr lang="en-IN" dirty="0"/>
              <a:t>Anchorage Port</a:t>
            </a:r>
          </a:p>
        </p:txBody>
      </p:sp>
      <p:sp>
        <p:nvSpPr>
          <p:cNvPr id="3" name="Content Placeholder 2">
            <a:extLst>
              <a:ext uri="{FF2B5EF4-FFF2-40B4-BE49-F238E27FC236}">
                <a16:creationId xmlns:a16="http://schemas.microsoft.com/office/drawing/2014/main" id="{3493BB72-DDDF-B562-09FF-F398FCE6479F}"/>
              </a:ext>
            </a:extLst>
          </p:cNvPr>
          <p:cNvSpPr>
            <a:spLocks noGrp="1"/>
          </p:cNvSpPr>
          <p:nvPr>
            <p:ph idx="1"/>
          </p:nvPr>
        </p:nvSpPr>
        <p:spPr>
          <a:xfrm>
            <a:off x="677334" y="1866900"/>
            <a:ext cx="9903580" cy="3652157"/>
          </a:xfrm>
        </p:spPr>
        <p:txBody>
          <a:bodyPr>
            <a:noAutofit/>
          </a:bodyPr>
          <a:lstStyle/>
          <a:p>
            <a:r>
              <a:rPr lang="en-US" sz="2400" dirty="0">
                <a:effectLst/>
                <a:latin typeface="Times New Roman" panose="02020603050405020304" pitchFamily="18" charset="0"/>
                <a:ea typeface="Times New Roman" panose="02020603050405020304" pitchFamily="18" charset="0"/>
              </a:rPr>
              <a:t>The anchorage port handles less than a million tons a year at present.  </a:t>
            </a:r>
            <a:endParaRPr lang="en-US" sz="2400" dirty="0">
              <a:latin typeface="Times New Roman" panose="02020603050405020304" pitchFamily="18" charset="0"/>
              <a:ea typeface="Times New Roman" panose="02020603050405020304" pitchFamily="18" charset="0"/>
            </a:endParaRPr>
          </a:p>
          <a:p>
            <a:r>
              <a:rPr lang="en-US" sz="2400" dirty="0">
                <a:effectLst/>
                <a:latin typeface="Times New Roman" panose="02020603050405020304" pitchFamily="18" charset="0"/>
                <a:ea typeface="Times New Roman" panose="02020603050405020304" pitchFamily="18" charset="0"/>
              </a:rPr>
              <a:t>Only about 6 ships at a time could be handled at the anchorage port at present and the ships have to wait for a long time to load and unload cargo.  </a:t>
            </a:r>
          </a:p>
          <a:p>
            <a:r>
              <a:rPr lang="en-US" sz="2400" dirty="0">
                <a:effectLst/>
                <a:latin typeface="Times New Roman" panose="02020603050405020304" pitchFamily="18" charset="0"/>
                <a:ea typeface="Times New Roman" panose="02020603050405020304" pitchFamily="18" charset="0"/>
              </a:rPr>
              <a:t>This makes the operations very expensive for the ships and the transporters are reluctant to use the port.  </a:t>
            </a:r>
          </a:p>
          <a:p>
            <a:r>
              <a:rPr lang="en-US" sz="2400" dirty="0">
                <a:effectLst/>
                <a:latin typeface="Times New Roman" panose="02020603050405020304" pitchFamily="18" charset="0"/>
                <a:ea typeface="Times New Roman" panose="02020603050405020304" pitchFamily="18" charset="0"/>
              </a:rPr>
              <a:t>The only reason they still use the port is because the LBS Port (about 100 km away) is already clogged and there is no alternative.  But, in the process the imports and exports are becoming expensive.</a:t>
            </a:r>
            <a:endParaRPr lang="en-IN" sz="2400" dirty="0"/>
          </a:p>
        </p:txBody>
      </p:sp>
    </p:spTree>
    <p:extLst>
      <p:ext uri="{BB962C8B-B14F-4D97-AF65-F5344CB8AC3E}">
        <p14:creationId xmlns:p14="http://schemas.microsoft.com/office/powerpoint/2010/main" val="93830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0DABB-498B-68C3-7EC2-88403D6D8085}"/>
              </a:ext>
            </a:extLst>
          </p:cNvPr>
          <p:cNvSpPr>
            <a:spLocks noGrp="1"/>
          </p:cNvSpPr>
          <p:nvPr>
            <p:ph type="title"/>
          </p:nvPr>
        </p:nvSpPr>
        <p:spPr>
          <a:xfrm>
            <a:off x="677334" y="244929"/>
            <a:ext cx="8596668" cy="838200"/>
          </a:xfrm>
        </p:spPr>
        <p:txBody>
          <a:bodyPr/>
          <a:lstStyle/>
          <a:p>
            <a:r>
              <a:rPr lang="en-IN" dirty="0"/>
              <a:t>New Port</a:t>
            </a:r>
          </a:p>
        </p:txBody>
      </p:sp>
      <p:sp>
        <p:nvSpPr>
          <p:cNvPr id="3" name="Content Placeholder 2">
            <a:extLst>
              <a:ext uri="{FF2B5EF4-FFF2-40B4-BE49-F238E27FC236}">
                <a16:creationId xmlns:a16="http://schemas.microsoft.com/office/drawing/2014/main" id="{B22D37E1-D0F5-9447-32A5-177B10189323}"/>
              </a:ext>
            </a:extLst>
          </p:cNvPr>
          <p:cNvSpPr>
            <a:spLocks noGrp="1"/>
          </p:cNvSpPr>
          <p:nvPr>
            <p:ph idx="1"/>
          </p:nvPr>
        </p:nvSpPr>
        <p:spPr>
          <a:xfrm>
            <a:off x="677334" y="1485899"/>
            <a:ext cx="10333566" cy="5127171"/>
          </a:xfrm>
        </p:spPr>
        <p:txBody>
          <a:bodyPr>
            <a:normAutofit fontScale="77500" lnSpcReduction="20000"/>
          </a:bodyPr>
          <a:lstStyle/>
          <a:p>
            <a:pPr defTabSz="914400" eaLnBrk="0" fontAlgn="base" hangingPunct="0">
              <a:spcBef>
                <a:spcPts val="1200"/>
              </a:spcBef>
              <a:spcAft>
                <a:spcPct val="0"/>
              </a:spcAft>
              <a:buClrTx/>
              <a:buSzTx/>
              <a:buFont typeface="Wingdings" panose="05000000000000000000" pitchFamily="2" charset="2"/>
              <a:buChar char="Ø"/>
            </a:pP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All cargo are transported between the anchored vessel and the shore by private operators through wooden boats of different sizes.  </a:t>
            </a:r>
          </a:p>
          <a:p>
            <a:pPr defTabSz="914400" eaLnBrk="0" fontAlgn="base" hangingPunct="0">
              <a:spcBef>
                <a:spcPts val="1200"/>
              </a:spcBef>
              <a:spcAft>
                <a:spcPct val="0"/>
              </a:spcAft>
              <a:buClrTx/>
              <a:buSzTx/>
              <a:buFont typeface="Wingdings" panose="05000000000000000000" pitchFamily="2" charset="2"/>
              <a:buChar char="Ø"/>
            </a:pP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cargo is loaded and unloaded at the shore by a group of laborers known as shore labor.  </a:t>
            </a:r>
          </a:p>
          <a:p>
            <a:pPr defTabSz="914400" eaLnBrk="0" fontAlgn="base" hangingPunct="0">
              <a:spcBef>
                <a:spcPts val="1200"/>
              </a:spcBef>
              <a:spcAft>
                <a:spcPct val="0"/>
              </a:spcAft>
              <a:buClrTx/>
              <a:buSzTx/>
              <a:buFont typeface="Wingdings" panose="05000000000000000000" pitchFamily="2" charset="2"/>
              <a:buChar char="Ø"/>
            </a:pP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boats are handled by laborers known as boat labor.  </a:t>
            </a:r>
          </a:p>
          <a:p>
            <a:pPr defTabSz="914400" eaLnBrk="0" fontAlgn="base" hangingPunct="0">
              <a:spcBef>
                <a:spcPts val="1200"/>
              </a:spcBef>
              <a:spcAft>
                <a:spcPct val="0"/>
              </a:spcAft>
              <a:buClrTx/>
              <a:buSzTx/>
              <a:buFont typeface="Wingdings" panose="05000000000000000000" pitchFamily="2" charset="2"/>
              <a:buChar char="Ø"/>
            </a:pP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stevedore labor handles the loading and unloading between the ships and boats.  </a:t>
            </a:r>
          </a:p>
          <a:p>
            <a:pPr defTabSz="914400" eaLnBrk="0" fontAlgn="base" hangingPunct="0">
              <a:spcBef>
                <a:spcPts val="1200"/>
              </a:spcBef>
              <a:spcAft>
                <a:spcPct val="0"/>
              </a:spcAft>
              <a:buClrTx/>
              <a:buSzTx/>
              <a:buFont typeface="Wingdings" panose="05000000000000000000" pitchFamily="2" charset="2"/>
              <a:buChar char="Ø"/>
            </a:pPr>
            <a:r>
              <a:rPr kumimoji="0" lang="en-US" altLang="en-US" sz="2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NEW PORT</a:t>
            </a:r>
          </a:p>
          <a:p>
            <a:pPr defTabSz="914400" eaLnBrk="0" fontAlgn="base" hangingPunct="0">
              <a:spcBef>
                <a:spcPts val="1200"/>
              </a:spcBef>
              <a:spcAft>
                <a:spcPct val="0"/>
              </a:spcAft>
              <a:buClrTx/>
              <a:buSzTx/>
              <a:buFont typeface="Wingdings" panose="05000000000000000000" pitchFamily="2" charset="2"/>
              <a:buChar char="Ø"/>
            </a:pP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present project visualizes the construction of a deep-water port at the shoreline so that the ships can load and unload the cargo at the wharfs directly</a:t>
            </a:r>
          </a:p>
          <a:p>
            <a:pPr defTabSz="914400" eaLnBrk="0" fontAlgn="base" hangingPunct="0">
              <a:spcBef>
                <a:spcPts val="1200"/>
              </a:spcBef>
              <a:spcAft>
                <a:spcPct val="0"/>
              </a:spcAft>
              <a:buClrTx/>
              <a:buSzTx/>
              <a:buFont typeface="Wingdings" panose="05000000000000000000" pitchFamily="2" charset="2"/>
              <a:buChar char="Ø"/>
            </a:pP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laborers in the area are afraid that this will completely eliminate the need for boat labor and shore labor creating severe unemployment among these groups.</a:t>
            </a:r>
          </a:p>
          <a:p>
            <a:pPr defTabSz="914400" eaLnBrk="0" fontAlgn="base" hangingPunct="0">
              <a:spcBef>
                <a:spcPts val="1200"/>
              </a:spcBef>
              <a:spcAft>
                <a:spcPct val="0"/>
              </a:spcAft>
              <a:buClrTx/>
              <a:buSzTx/>
              <a:buFont typeface="Wingdings" panose="05000000000000000000" pitchFamily="2" charset="2"/>
              <a:buChar char="Ø"/>
            </a:pPr>
            <a:r>
              <a:rPr lang="en-US" sz="2800" dirty="0">
                <a:effectLst/>
                <a:latin typeface="Arial" panose="020B0604020202020204" pitchFamily="34" charset="0"/>
                <a:ea typeface="Times New Roman" panose="02020603050405020304" pitchFamily="18" charset="0"/>
                <a:cs typeface="Arial" panose="020B0604020202020204" pitchFamily="34" charset="0"/>
              </a:rPr>
              <a:t>The new port is designed to handle four times that of anchorage port.</a:t>
            </a:r>
            <a:endParaRPr kumimoji="0" lang="en-US"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endParaRPr lang="en-IN" dirty="0"/>
          </a:p>
        </p:txBody>
      </p:sp>
    </p:spTree>
    <p:extLst>
      <p:ext uri="{BB962C8B-B14F-4D97-AF65-F5344CB8AC3E}">
        <p14:creationId xmlns:p14="http://schemas.microsoft.com/office/powerpoint/2010/main" val="2629182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95A4A-FF73-DE77-106B-D4B28AFCF1AA}"/>
              </a:ext>
            </a:extLst>
          </p:cNvPr>
          <p:cNvSpPr>
            <a:spLocks noGrp="1"/>
          </p:cNvSpPr>
          <p:nvPr>
            <p:ph type="title"/>
          </p:nvPr>
        </p:nvSpPr>
        <p:spPr>
          <a:xfrm>
            <a:off x="677334" y="609600"/>
            <a:ext cx="8596668" cy="849086"/>
          </a:xfrm>
        </p:spPr>
        <p:txBody>
          <a:bodyPr/>
          <a:lstStyle/>
          <a:p>
            <a:r>
              <a:rPr lang="en-IN" dirty="0"/>
              <a:t>The Issue</a:t>
            </a:r>
          </a:p>
        </p:txBody>
      </p:sp>
      <p:sp>
        <p:nvSpPr>
          <p:cNvPr id="3" name="Content Placeholder 2">
            <a:extLst>
              <a:ext uri="{FF2B5EF4-FFF2-40B4-BE49-F238E27FC236}">
                <a16:creationId xmlns:a16="http://schemas.microsoft.com/office/drawing/2014/main" id="{32884D22-6266-A052-A202-BDB77FEA76DF}"/>
              </a:ext>
            </a:extLst>
          </p:cNvPr>
          <p:cNvSpPr>
            <a:spLocks noGrp="1"/>
          </p:cNvSpPr>
          <p:nvPr>
            <p:ph idx="1"/>
          </p:nvPr>
        </p:nvSpPr>
        <p:spPr>
          <a:xfrm>
            <a:off x="535820" y="1676400"/>
            <a:ext cx="9685866" cy="4620986"/>
          </a:xfrm>
        </p:spPr>
        <p:txBody>
          <a:bodyPr>
            <a:noAutofit/>
          </a:bodyPr>
          <a:lstStyle/>
          <a:p>
            <a:pPr>
              <a:spcBef>
                <a:spcPts val="1200"/>
              </a:spcBef>
            </a:pPr>
            <a:r>
              <a:rPr lang="en-US" altLang="en-US" sz="2400" dirty="0">
                <a:latin typeface="+mj-lt"/>
              </a:rPr>
              <a:t>Indra Naidu, </a:t>
            </a:r>
            <a:r>
              <a:rPr lang="en-US" sz="2400" dirty="0">
                <a:effectLst/>
                <a:latin typeface="+mj-lt"/>
                <a:ea typeface="Times New Roman" panose="02020603050405020304" pitchFamily="18" charset="0"/>
              </a:rPr>
              <a:t>the member of legislature from </a:t>
            </a:r>
            <a:r>
              <a:rPr lang="en-US" sz="2400" dirty="0" err="1">
                <a:effectLst/>
                <a:latin typeface="+mj-lt"/>
                <a:ea typeface="Times New Roman" panose="02020603050405020304" pitchFamily="18" charset="0"/>
              </a:rPr>
              <a:t>Kalihari</a:t>
            </a:r>
            <a:r>
              <a:rPr lang="en-US" sz="2400" dirty="0">
                <a:effectLst/>
                <a:latin typeface="+mj-lt"/>
                <a:ea typeface="Times New Roman" panose="02020603050405020304" pitchFamily="18" charset="0"/>
              </a:rPr>
              <a:t> constituency is worried about the upcoming elections</a:t>
            </a:r>
            <a:endParaRPr kumimoji="0" lang="en-US" altLang="en-US" sz="2400" b="0" i="0" u="none" strike="noStrike" cap="none" normalizeH="0" baseline="0" dirty="0">
              <a:ln>
                <a:noFill/>
              </a:ln>
              <a:solidFill>
                <a:schemeClr val="tx1"/>
              </a:solidFill>
              <a:effectLst/>
              <a:latin typeface="+mj-lt"/>
            </a:endParaRPr>
          </a:p>
          <a:p>
            <a:pPr>
              <a:spcBef>
                <a:spcPts val="1200"/>
              </a:spcBef>
            </a:pPr>
            <a:r>
              <a:rPr lang="en-US" sz="2400" dirty="0">
                <a:effectLst/>
                <a:latin typeface="+mj-lt"/>
                <a:ea typeface="Times New Roman" panose="02020603050405020304" pitchFamily="18" charset="0"/>
              </a:rPr>
              <a:t>“People are worried about the loss of their jobs with the modernization of the port”.  </a:t>
            </a:r>
          </a:p>
          <a:p>
            <a:pPr>
              <a:spcBef>
                <a:spcPts val="1200"/>
              </a:spcBef>
            </a:pPr>
            <a:r>
              <a:rPr lang="en-US" sz="2400" dirty="0">
                <a:effectLst/>
                <a:latin typeface="+mj-lt"/>
                <a:ea typeface="Times New Roman" panose="02020603050405020304" pitchFamily="18" charset="0"/>
              </a:rPr>
              <a:t>“There are thousands of them there and they are worried and the unions are going to make an issue of this.  It will be very difficult to explain this to the people, when they lose their only livelihood”.  </a:t>
            </a:r>
          </a:p>
          <a:p>
            <a:pPr>
              <a:spcBef>
                <a:spcPts val="1200"/>
              </a:spcBef>
            </a:pPr>
            <a:r>
              <a:rPr lang="en-US" sz="2400" dirty="0">
                <a:effectLst/>
                <a:latin typeface="+mj-lt"/>
                <a:ea typeface="Times New Roman" panose="02020603050405020304" pitchFamily="18" charset="0"/>
              </a:rPr>
              <a:t>“This will become a major election issue next year and this was and still is a marginal constituency for our party” – Indra Naidu</a:t>
            </a:r>
            <a:endParaRPr lang="en-IN" sz="2400" dirty="0">
              <a:latin typeface="+mj-lt"/>
            </a:endParaRPr>
          </a:p>
        </p:txBody>
      </p:sp>
    </p:spTree>
    <p:extLst>
      <p:ext uri="{BB962C8B-B14F-4D97-AF65-F5344CB8AC3E}">
        <p14:creationId xmlns:p14="http://schemas.microsoft.com/office/powerpoint/2010/main" val="2322692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2B9ED-C0BC-6B82-3EBD-6D55CFE9EFE1}"/>
              </a:ext>
            </a:extLst>
          </p:cNvPr>
          <p:cNvSpPr>
            <a:spLocks noGrp="1"/>
          </p:cNvSpPr>
          <p:nvPr>
            <p:ph type="title"/>
          </p:nvPr>
        </p:nvSpPr>
        <p:spPr>
          <a:xfrm>
            <a:off x="677334" y="609600"/>
            <a:ext cx="8596668" cy="930729"/>
          </a:xfrm>
        </p:spPr>
        <p:txBody>
          <a:bodyPr/>
          <a:lstStyle/>
          <a:p>
            <a:r>
              <a:rPr lang="en-IN" dirty="0"/>
              <a:t>The Issue</a:t>
            </a:r>
          </a:p>
        </p:txBody>
      </p:sp>
      <p:sp>
        <p:nvSpPr>
          <p:cNvPr id="3" name="Content Placeholder 2">
            <a:extLst>
              <a:ext uri="{FF2B5EF4-FFF2-40B4-BE49-F238E27FC236}">
                <a16:creationId xmlns:a16="http://schemas.microsoft.com/office/drawing/2014/main" id="{A772B82C-11B5-8F15-5491-D69C238715C7}"/>
              </a:ext>
            </a:extLst>
          </p:cNvPr>
          <p:cNvSpPr>
            <a:spLocks noGrp="1"/>
          </p:cNvSpPr>
          <p:nvPr>
            <p:ph idx="1"/>
          </p:nvPr>
        </p:nvSpPr>
        <p:spPr/>
        <p:txBody>
          <a:bodyPr>
            <a:normAutofit/>
          </a:bodyPr>
          <a:lstStyle/>
          <a:p>
            <a:r>
              <a:rPr lang="en-IN" sz="2400" dirty="0"/>
              <a:t>There are 10,000 labourers (families) employed </a:t>
            </a:r>
            <a:r>
              <a:rPr lang="en-IN" sz="2400" dirty="0">
                <a:sym typeface="Wingdings" panose="05000000000000000000" pitchFamily="2" charset="2"/>
              </a:rPr>
              <a:t> effecting 50,000 individual members!</a:t>
            </a:r>
          </a:p>
          <a:p>
            <a:r>
              <a:rPr lang="en-IN" sz="2400" dirty="0">
                <a:sym typeface="Wingdings" panose="05000000000000000000" pitchFamily="2" charset="2"/>
              </a:rPr>
              <a:t>Need to protect their livelihood</a:t>
            </a:r>
            <a:endParaRPr lang="en-IN" sz="2400" dirty="0"/>
          </a:p>
          <a:p>
            <a:r>
              <a:rPr lang="en-IN" sz="2400" dirty="0"/>
              <a:t>Is it a</a:t>
            </a:r>
          </a:p>
          <a:p>
            <a:pPr lvl="1"/>
            <a:r>
              <a:rPr lang="en-IN" sz="2200" dirty="0"/>
              <a:t>Social Welfare Decision?</a:t>
            </a:r>
          </a:p>
          <a:p>
            <a:pPr lvl="1"/>
            <a:r>
              <a:rPr lang="en-IN" sz="2200" dirty="0"/>
              <a:t>Economic Decision?</a:t>
            </a:r>
          </a:p>
          <a:p>
            <a:pPr lvl="1"/>
            <a:r>
              <a:rPr lang="en-IN" sz="2200" dirty="0"/>
              <a:t>Political Decision?</a:t>
            </a:r>
          </a:p>
        </p:txBody>
      </p:sp>
    </p:spTree>
    <p:extLst>
      <p:ext uri="{BB962C8B-B14F-4D97-AF65-F5344CB8AC3E}">
        <p14:creationId xmlns:p14="http://schemas.microsoft.com/office/powerpoint/2010/main" val="2991831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2B1C3-BCBE-FD0E-6D91-38095AD8C253}"/>
              </a:ext>
            </a:extLst>
          </p:cNvPr>
          <p:cNvSpPr>
            <a:spLocks noGrp="1"/>
          </p:cNvSpPr>
          <p:nvPr>
            <p:ph type="title"/>
          </p:nvPr>
        </p:nvSpPr>
        <p:spPr>
          <a:xfrm>
            <a:off x="677334" y="248220"/>
            <a:ext cx="8596668" cy="873009"/>
          </a:xfrm>
        </p:spPr>
        <p:txBody>
          <a:bodyPr/>
          <a:lstStyle/>
          <a:p>
            <a:r>
              <a:rPr lang="en-IN" dirty="0"/>
              <a:t>KPIC</a:t>
            </a:r>
          </a:p>
        </p:txBody>
      </p:sp>
      <p:sp>
        <p:nvSpPr>
          <p:cNvPr id="4" name="Rectangle 1">
            <a:extLst>
              <a:ext uri="{FF2B5EF4-FFF2-40B4-BE49-F238E27FC236}">
                <a16:creationId xmlns:a16="http://schemas.microsoft.com/office/drawing/2014/main" id="{675C39C3-293C-5C5F-9CC9-75885E0A70E2}"/>
              </a:ext>
            </a:extLst>
          </p:cNvPr>
          <p:cNvSpPr>
            <a:spLocks noGrp="1" noChangeArrowheads="1"/>
          </p:cNvSpPr>
          <p:nvPr>
            <p:ph idx="1"/>
          </p:nvPr>
        </p:nvSpPr>
        <p:spPr bwMode="auto">
          <a:xfrm>
            <a:off x="677333" y="1297647"/>
            <a:ext cx="10550647" cy="5570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ts val="120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project is to construct a deep-water port at </a:t>
            </a:r>
            <a:r>
              <a:rPr kumimoji="0" lang="en-US" altLang="en-US" sz="24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Kalihari</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p>
          <a:p>
            <a:pPr marR="0" lvl="0" algn="l" defTabSz="914400" rtl="0" eaLnBrk="0" fontAlgn="base" latinLnBrk="0" hangingPunct="0">
              <a:lnSpc>
                <a:spcPct val="100000"/>
              </a:lnSpc>
              <a:spcBef>
                <a:spcPts val="120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The Asian Infrastructure Development Bank had already agreed to fund the project </a:t>
            </a:r>
          </a:p>
          <a:p>
            <a:pPr marR="0" lvl="0" algn="l" defTabSz="914400" rtl="0" eaLnBrk="0" fontAlgn="base" latinLnBrk="0" hangingPunct="0">
              <a:lnSpc>
                <a:spcPct val="100000"/>
              </a:lnSpc>
              <a:spcBef>
                <a:spcPts val="1200"/>
              </a:spcBef>
              <a:spcAft>
                <a:spcPct val="0"/>
              </a:spcAft>
              <a:buClrTx/>
              <a:buSzTx/>
              <a:buFont typeface="Wingdings" panose="05000000000000000000" pitchFamily="2" charset="2"/>
              <a:buChar char="Ø"/>
              <a:tabLst/>
            </a:pPr>
            <a:r>
              <a:rPr kumimoji="0" lang="en-US" altLang="en-US" sz="24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Kalihari</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Port and Infrastructure Corporation (KPIC) was set up.  </a:t>
            </a:r>
          </a:p>
          <a:p>
            <a:pPr marR="0" lvl="0" algn="l" defTabSz="914400" rtl="0" eaLnBrk="0" fontAlgn="base" latinLnBrk="0" hangingPunct="0">
              <a:lnSpc>
                <a:spcPct val="100000"/>
              </a:lnSpc>
              <a:spcBef>
                <a:spcPts val="120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It is proposed to channel the funding from The Bank to KPIC and KPIC will in turn take up not only the construction of the project but operate the port for 25 years before handing it back to the state.  </a:t>
            </a:r>
          </a:p>
          <a:p>
            <a:pPr marR="0" lvl="0" algn="l" defTabSz="914400" rtl="0" eaLnBrk="0" fontAlgn="base" latinLnBrk="0" hangingPunct="0">
              <a:lnSpc>
                <a:spcPct val="100000"/>
              </a:lnSpc>
              <a:spcBef>
                <a:spcPts val="120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While the State government owns 26% of the equity of KPIC, the rest is owned by a major industry group in the state.  </a:t>
            </a:r>
          </a:p>
          <a:p>
            <a:pPr marR="0" lvl="0" algn="l" defTabSz="914400" rtl="0" eaLnBrk="0" fontAlgn="base" latinLnBrk="0" hangingPunct="0">
              <a:lnSpc>
                <a:spcPct val="100000"/>
              </a:lnSpc>
              <a:spcBef>
                <a:spcPts val="120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 Memorandum of Understanding had already been signed between the State Government, the Bank and KPIC and the state government stood guarantee for the loan and agreed to pay the entire interest on the loan.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46491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64490-62D6-7D01-F802-00A27FD4E7EC}"/>
              </a:ext>
            </a:extLst>
          </p:cNvPr>
          <p:cNvSpPr>
            <a:spLocks noGrp="1"/>
          </p:cNvSpPr>
          <p:nvPr>
            <p:ph type="title"/>
          </p:nvPr>
        </p:nvSpPr>
        <p:spPr>
          <a:xfrm>
            <a:off x="595691" y="156237"/>
            <a:ext cx="8596668" cy="1019419"/>
          </a:xfrm>
        </p:spPr>
        <p:txBody>
          <a:bodyPr/>
          <a:lstStyle/>
          <a:p>
            <a:r>
              <a:rPr lang="en-IN" dirty="0"/>
              <a:t>Present Scenario</a:t>
            </a:r>
          </a:p>
        </p:txBody>
      </p:sp>
      <p:sp>
        <p:nvSpPr>
          <p:cNvPr id="3" name="Content Placeholder 2">
            <a:extLst>
              <a:ext uri="{FF2B5EF4-FFF2-40B4-BE49-F238E27FC236}">
                <a16:creationId xmlns:a16="http://schemas.microsoft.com/office/drawing/2014/main" id="{3A193758-A2FD-E0EC-62B8-C6B9584B777F}"/>
              </a:ext>
            </a:extLst>
          </p:cNvPr>
          <p:cNvSpPr>
            <a:spLocks noGrp="1"/>
          </p:cNvSpPr>
          <p:nvPr>
            <p:ph idx="1"/>
          </p:nvPr>
        </p:nvSpPr>
        <p:spPr>
          <a:xfrm>
            <a:off x="720877" y="1436915"/>
            <a:ext cx="8596668" cy="3741141"/>
          </a:xfrm>
        </p:spPr>
        <p:txBody>
          <a:bodyPr>
            <a:normAutofit/>
          </a:bodyPr>
          <a:lstStyle/>
          <a:p>
            <a:r>
              <a:rPr lang="en-US" sz="2800" dirty="0">
                <a:effectLst/>
                <a:latin typeface="Times New Roman" panose="02020603050405020304" pitchFamily="18" charset="0"/>
                <a:ea typeface="Times New Roman" panose="02020603050405020304" pitchFamily="18" charset="0"/>
              </a:rPr>
              <a:t>The KPIC has already drawn the first installment.  </a:t>
            </a:r>
          </a:p>
          <a:p>
            <a:r>
              <a:rPr lang="en-US" sz="2800" dirty="0">
                <a:effectLst/>
                <a:latin typeface="Times New Roman" panose="02020603050405020304" pitchFamily="18" charset="0"/>
                <a:ea typeface="Times New Roman" panose="02020603050405020304" pitchFamily="18" charset="0"/>
              </a:rPr>
              <a:t>The orders for some of the equipment have already been placed.  </a:t>
            </a:r>
          </a:p>
          <a:p>
            <a:r>
              <a:rPr lang="en-US" sz="2800" dirty="0">
                <a:effectLst/>
                <a:latin typeface="Times New Roman" panose="02020603050405020304" pitchFamily="18" charset="0"/>
                <a:ea typeface="Times New Roman" panose="02020603050405020304" pitchFamily="18" charset="0"/>
              </a:rPr>
              <a:t>The contracts for civil works have already been awarded and to defer this project at this point will create serious problems for the state government with the Bank.  </a:t>
            </a:r>
          </a:p>
          <a:p>
            <a:endParaRPr lang="en-IN" dirty="0"/>
          </a:p>
        </p:txBody>
      </p:sp>
    </p:spTree>
    <p:extLst>
      <p:ext uri="{BB962C8B-B14F-4D97-AF65-F5344CB8AC3E}">
        <p14:creationId xmlns:p14="http://schemas.microsoft.com/office/powerpoint/2010/main" val="2314707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989D-5D56-EE83-2ED4-590B80E1C574}"/>
              </a:ext>
            </a:extLst>
          </p:cNvPr>
          <p:cNvSpPr>
            <a:spLocks noGrp="1"/>
          </p:cNvSpPr>
          <p:nvPr>
            <p:ph type="title"/>
          </p:nvPr>
        </p:nvSpPr>
        <p:spPr>
          <a:xfrm>
            <a:off x="731763" y="114300"/>
            <a:ext cx="8596668" cy="930729"/>
          </a:xfrm>
        </p:spPr>
        <p:txBody>
          <a:bodyPr/>
          <a:lstStyle/>
          <a:p>
            <a:r>
              <a:rPr lang="en-IN" dirty="0"/>
              <a:t>KFCL</a:t>
            </a:r>
          </a:p>
        </p:txBody>
      </p:sp>
      <p:sp>
        <p:nvSpPr>
          <p:cNvPr id="3" name="Content Placeholder 2">
            <a:extLst>
              <a:ext uri="{FF2B5EF4-FFF2-40B4-BE49-F238E27FC236}">
                <a16:creationId xmlns:a16="http://schemas.microsoft.com/office/drawing/2014/main" id="{B5180CE4-405F-669F-1503-740FDE621A79}"/>
              </a:ext>
            </a:extLst>
          </p:cNvPr>
          <p:cNvSpPr>
            <a:spLocks noGrp="1"/>
          </p:cNvSpPr>
          <p:nvPr>
            <p:ph idx="1"/>
          </p:nvPr>
        </p:nvSpPr>
        <p:spPr>
          <a:xfrm>
            <a:off x="601133" y="1371600"/>
            <a:ext cx="10605709" cy="5230586"/>
          </a:xfrm>
        </p:spPr>
        <p:txBody>
          <a:bodyPr>
            <a:noAutofit/>
          </a:bodyPr>
          <a:lstStyle/>
          <a:p>
            <a:r>
              <a:rPr lang="en-US" sz="2200" dirty="0">
                <a:effectLst/>
                <a:latin typeface="Times New Roman" panose="02020603050405020304" pitchFamily="18" charset="0"/>
                <a:ea typeface="Times New Roman" panose="02020603050405020304" pitchFamily="18" charset="0"/>
              </a:rPr>
              <a:t>The </a:t>
            </a:r>
            <a:r>
              <a:rPr lang="en-US" sz="2200" dirty="0" err="1">
                <a:effectLst/>
                <a:latin typeface="Times New Roman" panose="02020603050405020304" pitchFamily="18" charset="0"/>
                <a:ea typeface="Times New Roman" panose="02020603050405020304" pitchFamily="18" charset="0"/>
              </a:rPr>
              <a:t>Kalihari</a:t>
            </a:r>
            <a:r>
              <a:rPr lang="en-US" sz="2200" dirty="0">
                <a:effectLst/>
                <a:latin typeface="Times New Roman" panose="02020603050405020304" pitchFamily="18" charset="0"/>
                <a:ea typeface="Times New Roman" panose="02020603050405020304" pitchFamily="18" charset="0"/>
              </a:rPr>
              <a:t> Fertilizer Corporation Ltd. had set up a plant at </a:t>
            </a:r>
            <a:r>
              <a:rPr lang="en-US" sz="2200" dirty="0" err="1">
                <a:effectLst/>
                <a:latin typeface="Times New Roman" panose="02020603050405020304" pitchFamily="18" charset="0"/>
                <a:ea typeface="Times New Roman" panose="02020603050405020304" pitchFamily="18" charset="0"/>
              </a:rPr>
              <a:t>Kalihari</a:t>
            </a:r>
            <a:r>
              <a:rPr lang="en-US" sz="2200" dirty="0">
                <a:effectLst/>
                <a:latin typeface="Times New Roman" panose="02020603050405020304" pitchFamily="18" charset="0"/>
                <a:ea typeface="Times New Roman" panose="02020603050405020304" pitchFamily="18" charset="0"/>
              </a:rPr>
              <a:t>, about 5 years ago</a:t>
            </a:r>
          </a:p>
          <a:p>
            <a:r>
              <a:rPr lang="en-US" sz="2200" dirty="0">
                <a:effectLst/>
                <a:latin typeface="Times New Roman" panose="02020603050405020304" pitchFamily="18" charset="0"/>
                <a:ea typeface="Times New Roman" panose="02020603050405020304" pitchFamily="18" charset="0"/>
              </a:rPr>
              <a:t>KFCL transports phosphoric acid and liquid ammonia depending on the need at the factory and the storage position at </a:t>
            </a:r>
            <a:r>
              <a:rPr lang="en-US" sz="2200" dirty="0" err="1">
                <a:effectLst/>
                <a:latin typeface="Times New Roman" panose="02020603050405020304" pitchFamily="18" charset="0"/>
                <a:ea typeface="Times New Roman" panose="02020603050405020304" pitchFamily="18" charset="0"/>
              </a:rPr>
              <a:t>Kalihari</a:t>
            </a:r>
            <a:r>
              <a:rPr lang="en-US" sz="2200" dirty="0">
                <a:effectLst/>
                <a:latin typeface="Times New Roman" panose="02020603050405020304" pitchFamily="18" charset="0"/>
                <a:ea typeface="Times New Roman" panose="02020603050405020304" pitchFamily="18" charset="0"/>
              </a:rPr>
              <a:t>.  </a:t>
            </a:r>
          </a:p>
          <a:p>
            <a:r>
              <a:rPr lang="en-US" sz="2200" dirty="0">
                <a:effectLst/>
                <a:latin typeface="Times New Roman" panose="02020603050405020304" pitchFamily="18" charset="0"/>
                <a:ea typeface="Times New Roman" panose="02020603050405020304" pitchFamily="18" charset="0"/>
              </a:rPr>
              <a:t>There is no specific schedule for transport.  </a:t>
            </a:r>
          </a:p>
          <a:p>
            <a:r>
              <a:rPr lang="en-US" sz="2200" dirty="0">
                <a:effectLst/>
                <a:latin typeface="Times New Roman" panose="02020603050405020304" pitchFamily="18" charset="0"/>
                <a:ea typeface="Times New Roman" panose="02020603050405020304" pitchFamily="18" charset="0"/>
              </a:rPr>
              <a:t>They do give an advance notice to the state government regarding the movement of phosphoric acid and liquid ammonia</a:t>
            </a:r>
          </a:p>
          <a:p>
            <a:r>
              <a:rPr lang="en-US" sz="2200" dirty="0">
                <a:effectLst/>
                <a:latin typeface="Times New Roman" panose="02020603050405020304" pitchFamily="18" charset="0"/>
                <a:ea typeface="Times New Roman" panose="02020603050405020304" pitchFamily="18" charset="0"/>
              </a:rPr>
              <a:t>The rail tankers have to pass through three districts in the state and the district administration has to gear up for any possible emergency.  </a:t>
            </a:r>
          </a:p>
          <a:p>
            <a:r>
              <a:rPr lang="en-US" sz="2200" dirty="0">
                <a:effectLst/>
                <a:latin typeface="Times New Roman" panose="02020603050405020304" pitchFamily="18" charset="0"/>
                <a:ea typeface="Times New Roman" panose="02020603050405020304" pitchFamily="18" charset="0"/>
              </a:rPr>
              <a:t>At the same time, the railways have to keep their traffic clear of the rail tankers, which invariably affects their entire schedule.  </a:t>
            </a:r>
          </a:p>
          <a:p>
            <a:r>
              <a:rPr lang="en-US" sz="2200" dirty="0">
                <a:effectLst/>
                <a:latin typeface="Times New Roman" panose="02020603050405020304" pitchFamily="18" charset="0"/>
                <a:ea typeface="Times New Roman" panose="02020603050405020304" pitchFamily="18" charset="0"/>
              </a:rPr>
              <a:t>Fortunately, there have not been any mishaps till now, but the experts feel that the probability of a major mishap is increasing each day.</a:t>
            </a:r>
            <a:endParaRPr lang="en-IN"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27094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BE11C-030C-A292-3AC7-CB1736625EDC}"/>
              </a:ext>
            </a:extLst>
          </p:cNvPr>
          <p:cNvSpPr>
            <a:spLocks noGrp="1"/>
          </p:cNvSpPr>
          <p:nvPr>
            <p:ph type="title"/>
          </p:nvPr>
        </p:nvSpPr>
        <p:spPr>
          <a:xfrm>
            <a:off x="758977" y="190500"/>
            <a:ext cx="8596668" cy="941614"/>
          </a:xfrm>
        </p:spPr>
        <p:txBody>
          <a:bodyPr/>
          <a:lstStyle/>
          <a:p>
            <a:r>
              <a:rPr lang="en-IN" dirty="0"/>
              <a:t>Indus Oil Company</a:t>
            </a:r>
          </a:p>
        </p:txBody>
      </p:sp>
      <p:sp>
        <p:nvSpPr>
          <p:cNvPr id="3" name="Content Placeholder 2">
            <a:extLst>
              <a:ext uri="{FF2B5EF4-FFF2-40B4-BE49-F238E27FC236}">
                <a16:creationId xmlns:a16="http://schemas.microsoft.com/office/drawing/2014/main" id="{D24410A0-65B3-4120-8B77-23F88F815A70}"/>
              </a:ext>
            </a:extLst>
          </p:cNvPr>
          <p:cNvSpPr>
            <a:spLocks noGrp="1"/>
          </p:cNvSpPr>
          <p:nvPr>
            <p:ph idx="1"/>
          </p:nvPr>
        </p:nvSpPr>
        <p:spPr>
          <a:xfrm>
            <a:off x="481390" y="1529442"/>
            <a:ext cx="10469637" cy="4920343"/>
          </a:xfrm>
        </p:spPr>
        <p:txBody>
          <a:bodyPr>
            <a:noAutofit/>
          </a:bodyPr>
          <a:lstStyle/>
          <a:p>
            <a:r>
              <a:rPr lang="en-US" sz="2000" dirty="0"/>
              <a:t>KFCL imports the required phosphoric acid and liquid ammonia at the LBS Port, which is about 100 km away from </a:t>
            </a:r>
            <a:r>
              <a:rPr lang="en-US" sz="2000" dirty="0" err="1"/>
              <a:t>Kalihari</a:t>
            </a:r>
            <a:r>
              <a:rPr lang="en-US" sz="2000" dirty="0"/>
              <a:t>.  </a:t>
            </a:r>
          </a:p>
          <a:p>
            <a:r>
              <a:rPr lang="en-US" sz="2000" dirty="0"/>
              <a:t>This is necessitated because of the lack of berthing and handling facilities for handling phosphoric acid and liquid ammonia at </a:t>
            </a:r>
            <a:r>
              <a:rPr lang="en-US" sz="2000" dirty="0" err="1"/>
              <a:t>Kalihari</a:t>
            </a:r>
            <a:r>
              <a:rPr lang="en-US" sz="2000" dirty="0"/>
              <a:t> Port.  </a:t>
            </a:r>
          </a:p>
          <a:p>
            <a:r>
              <a:rPr lang="en-US" sz="2000" dirty="0"/>
              <a:t>As a result, the company has to incur additional expenses for transporting phosphoric acid and liquid ammonia, but also has to maintain duplicate storage facilities at </a:t>
            </a:r>
            <a:r>
              <a:rPr lang="en-US" sz="2000" dirty="0" err="1"/>
              <a:t>Kalihari</a:t>
            </a:r>
            <a:r>
              <a:rPr lang="en-US" sz="2000" dirty="0"/>
              <a:t> as well as at the LBS Port.  </a:t>
            </a:r>
          </a:p>
          <a:p>
            <a:r>
              <a:rPr lang="en-US" sz="2000" dirty="0"/>
              <a:t>They have been complaining that their profitability is being affected by this arrangement.</a:t>
            </a:r>
          </a:p>
          <a:p>
            <a:r>
              <a:rPr lang="en-US" sz="2000" dirty="0"/>
              <a:t>The new port can handle phosphoric acid and liquid cargo at </a:t>
            </a:r>
            <a:r>
              <a:rPr lang="en-US" sz="2000" dirty="0" err="1"/>
              <a:t>Kalihari</a:t>
            </a:r>
            <a:r>
              <a:rPr lang="en-US" sz="2000" dirty="0"/>
              <a:t>.  </a:t>
            </a:r>
          </a:p>
          <a:p>
            <a:r>
              <a:rPr lang="en-US" sz="2000" dirty="0"/>
              <a:t>The Indus Oil Company (IOC) is ready to invest in </a:t>
            </a:r>
            <a:r>
              <a:rPr lang="en-US" sz="2000" dirty="0" err="1"/>
              <a:t>Kalihari</a:t>
            </a:r>
            <a:r>
              <a:rPr lang="en-US" sz="2000" dirty="0"/>
              <a:t> if only we can ensure handling facilities for the petroleum products. </a:t>
            </a:r>
            <a:endParaRPr lang="en-IN" sz="2000" dirty="0"/>
          </a:p>
        </p:txBody>
      </p:sp>
    </p:spTree>
    <p:extLst>
      <p:ext uri="{BB962C8B-B14F-4D97-AF65-F5344CB8AC3E}">
        <p14:creationId xmlns:p14="http://schemas.microsoft.com/office/powerpoint/2010/main" val="1504484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6BCA1-E9FE-DB92-62A7-897F82AA39DC}"/>
              </a:ext>
            </a:extLst>
          </p:cNvPr>
          <p:cNvSpPr>
            <a:spLocks noGrp="1"/>
          </p:cNvSpPr>
          <p:nvPr>
            <p:ph type="title"/>
          </p:nvPr>
        </p:nvSpPr>
        <p:spPr>
          <a:xfrm>
            <a:off x="677334" y="609600"/>
            <a:ext cx="9040824" cy="1320800"/>
          </a:xfrm>
        </p:spPr>
        <p:txBody>
          <a:bodyPr/>
          <a:lstStyle/>
          <a:p>
            <a:r>
              <a:rPr lang="en-IN" dirty="0"/>
              <a:t>Plan to protect the livelihood of labourers</a:t>
            </a:r>
          </a:p>
        </p:txBody>
      </p:sp>
      <p:sp>
        <p:nvSpPr>
          <p:cNvPr id="3" name="Content Placeholder 2">
            <a:extLst>
              <a:ext uri="{FF2B5EF4-FFF2-40B4-BE49-F238E27FC236}">
                <a16:creationId xmlns:a16="http://schemas.microsoft.com/office/drawing/2014/main" id="{E2DECCE7-58F8-1321-5B46-4DEEE1DF2CC9}"/>
              </a:ext>
            </a:extLst>
          </p:cNvPr>
          <p:cNvSpPr>
            <a:spLocks noGrp="1"/>
          </p:cNvSpPr>
          <p:nvPr>
            <p:ph idx="1"/>
          </p:nvPr>
        </p:nvSpPr>
        <p:spPr/>
        <p:txBody>
          <a:bodyPr/>
          <a:lstStyle/>
          <a:p>
            <a:endParaRPr lang="en-IN" dirty="0"/>
          </a:p>
        </p:txBody>
      </p:sp>
    </p:spTree>
    <p:extLst>
      <p:ext uri="{BB962C8B-B14F-4D97-AF65-F5344CB8AC3E}">
        <p14:creationId xmlns:p14="http://schemas.microsoft.com/office/powerpoint/2010/main" val="3979164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738A6-D54E-650D-E138-626BD6185F47}"/>
              </a:ext>
            </a:extLst>
          </p:cNvPr>
          <p:cNvSpPr>
            <a:spLocks noGrp="1"/>
          </p:cNvSpPr>
          <p:nvPr>
            <p:ph type="title"/>
          </p:nvPr>
        </p:nvSpPr>
        <p:spPr>
          <a:xfrm>
            <a:off x="677334" y="364672"/>
            <a:ext cx="8596668" cy="936171"/>
          </a:xfrm>
        </p:spPr>
        <p:txBody>
          <a:bodyPr/>
          <a:lstStyle/>
          <a:p>
            <a:r>
              <a:rPr lang="en-IN" dirty="0"/>
              <a:t>Revised Plan</a:t>
            </a:r>
          </a:p>
        </p:txBody>
      </p:sp>
      <p:sp>
        <p:nvSpPr>
          <p:cNvPr id="3" name="Content Placeholder 2">
            <a:extLst>
              <a:ext uri="{FF2B5EF4-FFF2-40B4-BE49-F238E27FC236}">
                <a16:creationId xmlns:a16="http://schemas.microsoft.com/office/drawing/2014/main" id="{4CB932CB-76F2-FED6-FE71-499FF59652D0}"/>
              </a:ext>
            </a:extLst>
          </p:cNvPr>
          <p:cNvSpPr>
            <a:spLocks noGrp="1"/>
          </p:cNvSpPr>
          <p:nvPr>
            <p:ph idx="1"/>
          </p:nvPr>
        </p:nvSpPr>
        <p:spPr>
          <a:xfrm>
            <a:off x="581641" y="1140215"/>
            <a:ext cx="10561280" cy="5505133"/>
          </a:xfrm>
        </p:spPr>
        <p:txBody>
          <a:bodyPr>
            <a:noAutofit/>
          </a:bodyPr>
          <a:lstStyle/>
          <a:p>
            <a:r>
              <a:rPr lang="en-US" sz="2400" dirty="0"/>
              <a:t>Secretary, Department of Ports submitted a proposal for a new policy for operating the anchorage port and the new port such that there is minimum possible loss of jobs to the laborers.  </a:t>
            </a:r>
          </a:p>
          <a:p>
            <a:r>
              <a:rPr lang="en-US" sz="2400" dirty="0"/>
              <a:t>The total quantity of cargo to be handled at the anchorage port as well as the new port remains the same as in the original proposal, but there is a redistribution of the cargo between the two ports.  </a:t>
            </a:r>
          </a:p>
          <a:p>
            <a:r>
              <a:rPr lang="en-US" sz="2400" dirty="0"/>
              <a:t>It is assumed that the anchorage port can handle a maximum of 1.2 million tons per annum without difficulty and the redistribution is done keeping this in mind.  </a:t>
            </a:r>
          </a:p>
          <a:p>
            <a:r>
              <a:rPr lang="en-US" sz="2400" dirty="0"/>
              <a:t>The anchorage port is given priority on items such as rice bran, fertilizer, and tobacco etc., which are bulky in nature.  </a:t>
            </a:r>
          </a:p>
          <a:p>
            <a:r>
              <a:rPr lang="en-US" sz="2400" dirty="0"/>
              <a:t>Part of the sponge iron is shifted to the anchorage port to make up the total traffic of 1.2 million tons. </a:t>
            </a:r>
            <a:endParaRPr lang="en-IN" sz="2400" dirty="0"/>
          </a:p>
        </p:txBody>
      </p:sp>
    </p:spTree>
    <p:extLst>
      <p:ext uri="{BB962C8B-B14F-4D97-AF65-F5344CB8AC3E}">
        <p14:creationId xmlns:p14="http://schemas.microsoft.com/office/powerpoint/2010/main" val="2233050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E55D9-7B2C-E506-9A40-CAC7F8EBBCA9}"/>
              </a:ext>
            </a:extLst>
          </p:cNvPr>
          <p:cNvSpPr>
            <a:spLocks noGrp="1"/>
          </p:cNvSpPr>
          <p:nvPr>
            <p:ph type="title"/>
          </p:nvPr>
        </p:nvSpPr>
        <p:spPr>
          <a:xfrm>
            <a:off x="677334" y="283029"/>
            <a:ext cx="8596668" cy="932121"/>
          </a:xfrm>
        </p:spPr>
        <p:txBody>
          <a:bodyPr/>
          <a:lstStyle/>
          <a:p>
            <a:r>
              <a:rPr lang="en-IN" dirty="0"/>
              <a:t>Labor Employment and other Costs</a:t>
            </a:r>
          </a:p>
        </p:txBody>
      </p:sp>
      <p:sp>
        <p:nvSpPr>
          <p:cNvPr id="3" name="Content Placeholder 2">
            <a:extLst>
              <a:ext uri="{FF2B5EF4-FFF2-40B4-BE49-F238E27FC236}">
                <a16:creationId xmlns:a16="http://schemas.microsoft.com/office/drawing/2014/main" id="{99101F15-65E8-4CCE-4E77-CC8B2151F916}"/>
              </a:ext>
            </a:extLst>
          </p:cNvPr>
          <p:cNvSpPr>
            <a:spLocks noGrp="1"/>
          </p:cNvSpPr>
          <p:nvPr>
            <p:ph idx="1"/>
          </p:nvPr>
        </p:nvSpPr>
        <p:spPr>
          <a:xfrm>
            <a:off x="677334" y="1877787"/>
            <a:ext cx="10017880" cy="4697184"/>
          </a:xfrm>
        </p:spPr>
        <p:txBody>
          <a:bodyPr>
            <a:noAutofit/>
          </a:bodyPr>
          <a:lstStyle/>
          <a:p>
            <a:r>
              <a:rPr lang="en-US" sz="2400" dirty="0">
                <a:effectLst/>
                <a:latin typeface="Times New Roman" panose="02020603050405020304" pitchFamily="18" charset="0"/>
                <a:ea typeface="Times New Roman" panose="02020603050405020304" pitchFamily="18" charset="0"/>
              </a:rPr>
              <a:t>On average, 2 shore </a:t>
            </a:r>
            <a:r>
              <a:rPr lang="en-US" sz="2400" dirty="0" err="1">
                <a:effectLst/>
                <a:latin typeface="Times New Roman" panose="02020603050405020304" pitchFamily="18" charset="0"/>
                <a:ea typeface="Times New Roman" panose="02020603050405020304" pitchFamily="18" charset="0"/>
              </a:rPr>
              <a:t>labourers</a:t>
            </a:r>
            <a:r>
              <a:rPr lang="en-US" sz="2400" dirty="0">
                <a:effectLst/>
                <a:latin typeface="Times New Roman" panose="02020603050405020304" pitchFamily="18" charset="0"/>
                <a:ea typeface="Times New Roman" panose="02020603050405020304" pitchFamily="18" charset="0"/>
              </a:rPr>
              <a:t> be employed for every boat </a:t>
            </a:r>
            <a:r>
              <a:rPr lang="en-US" sz="2400" dirty="0" err="1">
                <a:effectLst/>
                <a:latin typeface="Times New Roman" panose="02020603050405020304" pitchFamily="18" charset="0"/>
                <a:ea typeface="Times New Roman" panose="02020603050405020304" pitchFamily="18" charset="0"/>
              </a:rPr>
              <a:t>labourer</a:t>
            </a:r>
            <a:r>
              <a:rPr lang="en-US" sz="2400" dirty="0">
                <a:effectLst/>
                <a:latin typeface="Times New Roman" panose="02020603050405020304" pitchFamily="18" charset="0"/>
                <a:ea typeface="Times New Roman" panose="02020603050405020304" pitchFamily="18" charset="0"/>
              </a:rPr>
              <a:t> employed in the loading and unloading operations.  </a:t>
            </a:r>
          </a:p>
          <a:p>
            <a:r>
              <a:rPr lang="en-US" sz="2400" dirty="0">
                <a:effectLst/>
                <a:latin typeface="Times New Roman" panose="02020603050405020304" pitchFamily="18" charset="0"/>
                <a:ea typeface="Times New Roman" panose="02020603050405020304" pitchFamily="18" charset="0"/>
              </a:rPr>
              <a:t>This ratio is derived based on the “</a:t>
            </a:r>
            <a:r>
              <a:rPr lang="en-US" sz="2400" dirty="0" err="1">
                <a:effectLst/>
                <a:latin typeface="Times New Roman" panose="02020603050405020304" pitchFamily="18" charset="0"/>
                <a:ea typeface="Times New Roman" panose="02020603050405020304" pitchFamily="18" charset="0"/>
              </a:rPr>
              <a:t>mastar</a:t>
            </a:r>
            <a:r>
              <a:rPr lang="en-US" sz="2400" dirty="0">
                <a:effectLst/>
                <a:latin typeface="Times New Roman" panose="02020603050405020304" pitchFamily="18" charset="0"/>
                <a:ea typeface="Times New Roman" panose="02020603050405020304" pitchFamily="18" charset="0"/>
              </a:rPr>
              <a:t>” rolls maintained by the transporters and boat owners.  </a:t>
            </a:r>
          </a:p>
          <a:p>
            <a:r>
              <a:rPr lang="en-US" sz="2400" dirty="0">
                <a:effectLst/>
                <a:latin typeface="Times New Roman" panose="02020603050405020304" pitchFamily="18" charset="0"/>
                <a:ea typeface="Times New Roman" panose="02020603050405020304" pitchFamily="18" charset="0"/>
              </a:rPr>
              <a:t>Similarly, 3 stevedore </a:t>
            </a:r>
            <a:r>
              <a:rPr lang="en-US" sz="2400" dirty="0" err="1">
                <a:effectLst/>
                <a:latin typeface="Times New Roman" panose="02020603050405020304" pitchFamily="18" charset="0"/>
                <a:ea typeface="Times New Roman" panose="02020603050405020304" pitchFamily="18" charset="0"/>
              </a:rPr>
              <a:t>labourers</a:t>
            </a:r>
            <a:r>
              <a:rPr lang="en-US" sz="2400" dirty="0">
                <a:effectLst/>
                <a:latin typeface="Times New Roman" panose="02020603050405020304" pitchFamily="18" charset="0"/>
                <a:ea typeface="Times New Roman" panose="02020603050405020304" pitchFamily="18" charset="0"/>
              </a:rPr>
              <a:t> required for every 2 shore </a:t>
            </a:r>
            <a:r>
              <a:rPr lang="en-US" sz="2400" dirty="0" err="1">
                <a:effectLst/>
                <a:latin typeface="Times New Roman" panose="02020603050405020304" pitchFamily="18" charset="0"/>
                <a:ea typeface="Times New Roman" panose="02020603050405020304" pitchFamily="18" charset="0"/>
              </a:rPr>
              <a:t>labourers</a:t>
            </a:r>
            <a:r>
              <a:rPr lang="en-US" sz="2400" dirty="0">
                <a:effectLst/>
                <a:latin typeface="Times New Roman" panose="02020603050405020304" pitchFamily="18" charset="0"/>
                <a:ea typeface="Times New Roman" panose="02020603050405020304" pitchFamily="18" charset="0"/>
              </a:rPr>
              <a:t>.</a:t>
            </a:r>
            <a:endParaRPr lang="en-IN" sz="2400" dirty="0">
              <a:effectLst/>
              <a:latin typeface="Times New Roman" panose="02020603050405020304" pitchFamily="18" charset="0"/>
              <a:ea typeface="Times New Roman" panose="02020603050405020304" pitchFamily="18" charset="0"/>
            </a:endParaRPr>
          </a:p>
          <a:p>
            <a:r>
              <a:rPr lang="en-US" sz="2400" dirty="0">
                <a:effectLst/>
                <a:latin typeface="Times New Roman" panose="02020603050405020304" pitchFamily="18" charset="0"/>
                <a:ea typeface="Times New Roman" panose="02020603050405020304" pitchFamily="18" charset="0"/>
              </a:rPr>
              <a:t>It is estimated that each ship day will cost the shipping company Rs. 279,000 (based on the current exchange rate)</a:t>
            </a:r>
          </a:p>
          <a:p>
            <a:r>
              <a:rPr lang="en-US" sz="2400" dirty="0">
                <a:effectLst/>
                <a:latin typeface="Times New Roman" panose="02020603050405020304" pitchFamily="18" charset="0"/>
                <a:ea typeface="Times New Roman" panose="02020603050405020304" pitchFamily="18" charset="0"/>
              </a:rPr>
              <a:t>Based on the operations of the companies in the reference year, it is calculated that the cost of transporting phosphoric acid and liquid ammonia from LBS Port to </a:t>
            </a:r>
            <a:r>
              <a:rPr lang="en-US" sz="2400" dirty="0" err="1">
                <a:effectLst/>
                <a:latin typeface="Times New Roman" panose="02020603050405020304" pitchFamily="18" charset="0"/>
                <a:ea typeface="Times New Roman" panose="02020603050405020304" pitchFamily="18" charset="0"/>
              </a:rPr>
              <a:t>Kalihari</a:t>
            </a:r>
            <a:r>
              <a:rPr lang="en-US" sz="2400" dirty="0">
                <a:effectLst/>
                <a:latin typeface="Times New Roman" panose="02020603050405020304" pitchFamily="18" charset="0"/>
                <a:ea typeface="Times New Roman" panose="02020603050405020304" pitchFamily="18" charset="0"/>
              </a:rPr>
              <a:t> is Rs. 150 per ton and that of petroleum products is Rs. 21.30 per ton</a:t>
            </a:r>
            <a:endParaRPr lang="en-IN" sz="2400" dirty="0"/>
          </a:p>
        </p:txBody>
      </p:sp>
    </p:spTree>
    <p:extLst>
      <p:ext uri="{BB962C8B-B14F-4D97-AF65-F5344CB8AC3E}">
        <p14:creationId xmlns:p14="http://schemas.microsoft.com/office/powerpoint/2010/main" val="3177738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EDA59-192F-3CBB-F94A-B7ED156C23C7}"/>
              </a:ext>
            </a:extLst>
          </p:cNvPr>
          <p:cNvSpPr>
            <a:spLocks noGrp="1"/>
          </p:cNvSpPr>
          <p:nvPr>
            <p:ph type="title"/>
          </p:nvPr>
        </p:nvSpPr>
        <p:spPr>
          <a:xfrm>
            <a:off x="677334" y="228600"/>
            <a:ext cx="8596668" cy="859971"/>
          </a:xfrm>
        </p:spPr>
        <p:txBody>
          <a:bodyPr/>
          <a:lstStyle/>
          <a:p>
            <a:r>
              <a:rPr lang="en-IN" dirty="0"/>
              <a:t>Benefits</a:t>
            </a:r>
          </a:p>
        </p:txBody>
      </p:sp>
      <p:sp>
        <p:nvSpPr>
          <p:cNvPr id="3" name="Content Placeholder 2">
            <a:extLst>
              <a:ext uri="{FF2B5EF4-FFF2-40B4-BE49-F238E27FC236}">
                <a16:creationId xmlns:a16="http://schemas.microsoft.com/office/drawing/2014/main" id="{5D55F656-2ABC-DCBA-3E41-4248D55A88B2}"/>
              </a:ext>
            </a:extLst>
          </p:cNvPr>
          <p:cNvSpPr>
            <a:spLocks noGrp="1"/>
          </p:cNvSpPr>
          <p:nvPr>
            <p:ph idx="1"/>
          </p:nvPr>
        </p:nvSpPr>
        <p:spPr>
          <a:xfrm>
            <a:off x="677334" y="1088571"/>
            <a:ext cx="9228666" cy="4952792"/>
          </a:xfrm>
        </p:spPr>
        <p:txBody>
          <a:bodyPr/>
          <a:lstStyle/>
          <a:p>
            <a:r>
              <a:rPr lang="en-IN" sz="2400" dirty="0"/>
              <a:t>Direct Benefits:</a:t>
            </a:r>
          </a:p>
          <a:p>
            <a:pPr lvl="1"/>
            <a:r>
              <a:rPr lang="en-IN" sz="2200" dirty="0"/>
              <a:t>Handling Charges (including Liquid Cargo)</a:t>
            </a:r>
          </a:p>
          <a:p>
            <a:pPr lvl="1"/>
            <a:r>
              <a:rPr lang="en-IN" sz="2200" dirty="0"/>
              <a:t>Waiver of interest</a:t>
            </a:r>
          </a:p>
          <a:p>
            <a:r>
              <a:rPr lang="en-IN" sz="2400" dirty="0"/>
              <a:t>Indirect Benefits:</a:t>
            </a:r>
          </a:p>
          <a:p>
            <a:pPr lvl="1"/>
            <a:r>
              <a:rPr lang="en-IN" sz="2200" dirty="0"/>
              <a:t>Savings to ships</a:t>
            </a:r>
          </a:p>
          <a:p>
            <a:pPr lvl="1"/>
            <a:r>
              <a:rPr lang="en-IN" sz="2200" dirty="0"/>
              <a:t>Savings to KFCL and IOC</a:t>
            </a:r>
          </a:p>
          <a:p>
            <a:pPr lvl="1"/>
            <a:r>
              <a:rPr lang="en-IN" sz="2200" dirty="0"/>
              <a:t>Increased Taxes</a:t>
            </a:r>
          </a:p>
          <a:p>
            <a:r>
              <a:rPr lang="en-IN" sz="2400" dirty="0"/>
              <a:t>Intangible Benefits:</a:t>
            </a:r>
          </a:p>
          <a:p>
            <a:pPr lvl="1"/>
            <a:r>
              <a:rPr lang="en-IN" sz="2200" dirty="0"/>
              <a:t>Saving of possible damage due to transport of Ammonia and Phosphoric Acid</a:t>
            </a:r>
          </a:p>
          <a:p>
            <a:endParaRPr lang="en-IN" dirty="0"/>
          </a:p>
          <a:p>
            <a:endParaRPr lang="en-IN" dirty="0"/>
          </a:p>
        </p:txBody>
      </p:sp>
    </p:spTree>
    <p:extLst>
      <p:ext uri="{BB962C8B-B14F-4D97-AF65-F5344CB8AC3E}">
        <p14:creationId xmlns:p14="http://schemas.microsoft.com/office/powerpoint/2010/main" val="1089808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4E373-3CCF-C5CB-A3AE-D50053DBD2E3}"/>
              </a:ext>
            </a:extLst>
          </p:cNvPr>
          <p:cNvSpPr>
            <a:spLocks noGrp="1"/>
          </p:cNvSpPr>
          <p:nvPr>
            <p:ph type="title"/>
          </p:nvPr>
        </p:nvSpPr>
        <p:spPr>
          <a:xfrm>
            <a:off x="639234" y="326572"/>
            <a:ext cx="8596668" cy="740228"/>
          </a:xfrm>
        </p:spPr>
        <p:txBody>
          <a:bodyPr/>
          <a:lstStyle/>
          <a:p>
            <a:r>
              <a:rPr lang="en-IN" dirty="0"/>
              <a:t>Costs</a:t>
            </a:r>
          </a:p>
        </p:txBody>
      </p:sp>
      <p:sp>
        <p:nvSpPr>
          <p:cNvPr id="3" name="Content Placeholder 2">
            <a:extLst>
              <a:ext uri="{FF2B5EF4-FFF2-40B4-BE49-F238E27FC236}">
                <a16:creationId xmlns:a16="http://schemas.microsoft.com/office/drawing/2014/main" id="{7C7FC6D1-B6A4-D44C-D170-C3C752A8C941}"/>
              </a:ext>
            </a:extLst>
          </p:cNvPr>
          <p:cNvSpPr>
            <a:spLocks noGrp="1"/>
          </p:cNvSpPr>
          <p:nvPr>
            <p:ph idx="1"/>
          </p:nvPr>
        </p:nvSpPr>
        <p:spPr>
          <a:xfrm>
            <a:off x="748091" y="1807237"/>
            <a:ext cx="8596668" cy="4724191"/>
          </a:xfrm>
        </p:spPr>
        <p:txBody>
          <a:bodyPr>
            <a:normAutofit/>
          </a:bodyPr>
          <a:lstStyle/>
          <a:p>
            <a:r>
              <a:rPr lang="en-IN" sz="2400" dirty="0"/>
              <a:t>Direct Costs:</a:t>
            </a:r>
          </a:p>
          <a:p>
            <a:pPr lvl="1"/>
            <a:r>
              <a:rPr lang="en-IN" sz="2200" dirty="0"/>
              <a:t>Cost of constructing the project</a:t>
            </a:r>
          </a:p>
          <a:p>
            <a:pPr lvl="1"/>
            <a:r>
              <a:rPr lang="en-IN" sz="2200" dirty="0"/>
              <a:t>Taxes paid</a:t>
            </a:r>
          </a:p>
          <a:p>
            <a:r>
              <a:rPr lang="en-IN" sz="2400" dirty="0"/>
              <a:t>Indirect Costs:</a:t>
            </a:r>
          </a:p>
          <a:p>
            <a:pPr lvl="1"/>
            <a:r>
              <a:rPr lang="en-IN" sz="2200" dirty="0"/>
              <a:t>Loss of wages</a:t>
            </a:r>
          </a:p>
          <a:p>
            <a:pPr lvl="1"/>
            <a:r>
              <a:rPr lang="en-IN" sz="2200" dirty="0"/>
              <a:t>Loss of revenue from Boats</a:t>
            </a:r>
          </a:p>
          <a:p>
            <a:pPr lvl="1"/>
            <a:r>
              <a:rPr lang="en-IN" sz="2200" dirty="0"/>
              <a:t>Loss of revenue for Railways</a:t>
            </a:r>
          </a:p>
          <a:p>
            <a:r>
              <a:rPr lang="en-IN" sz="2400" dirty="0"/>
              <a:t>Intangible costs:</a:t>
            </a:r>
          </a:p>
          <a:p>
            <a:pPr lvl="1"/>
            <a:r>
              <a:rPr lang="en-IN" sz="2200" dirty="0"/>
              <a:t>Loss of livelihood for labourers</a:t>
            </a:r>
          </a:p>
        </p:txBody>
      </p:sp>
    </p:spTree>
    <p:extLst>
      <p:ext uri="{BB962C8B-B14F-4D97-AF65-F5344CB8AC3E}">
        <p14:creationId xmlns:p14="http://schemas.microsoft.com/office/powerpoint/2010/main" val="268396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2BFCF-30F3-CF2E-5E2E-7F9218F246AC}"/>
              </a:ext>
            </a:extLst>
          </p:cNvPr>
          <p:cNvSpPr>
            <a:spLocks noGrp="1"/>
          </p:cNvSpPr>
          <p:nvPr>
            <p:ph type="title"/>
          </p:nvPr>
        </p:nvSpPr>
        <p:spPr>
          <a:xfrm>
            <a:off x="677334" y="609600"/>
            <a:ext cx="8596668" cy="1039586"/>
          </a:xfrm>
        </p:spPr>
        <p:txBody>
          <a:bodyPr/>
          <a:lstStyle/>
          <a:p>
            <a:r>
              <a:rPr lang="en-IN" dirty="0"/>
              <a:t>Investments and other details</a:t>
            </a:r>
          </a:p>
        </p:txBody>
      </p:sp>
      <p:graphicFrame>
        <p:nvGraphicFramePr>
          <p:cNvPr id="5" name="Content Placeholder 4">
            <a:extLst>
              <a:ext uri="{FF2B5EF4-FFF2-40B4-BE49-F238E27FC236}">
                <a16:creationId xmlns:a16="http://schemas.microsoft.com/office/drawing/2014/main" id="{552804B4-FED8-0C45-2F2D-FF0DE0D5F812}"/>
              </a:ext>
            </a:extLst>
          </p:cNvPr>
          <p:cNvGraphicFramePr>
            <a:graphicFrameLocks noGrp="1"/>
          </p:cNvGraphicFramePr>
          <p:nvPr>
            <p:ph idx="1"/>
            <p:extLst>
              <p:ext uri="{D42A27DB-BD31-4B8C-83A1-F6EECF244321}">
                <p14:modId xmlns:p14="http://schemas.microsoft.com/office/powerpoint/2010/main" val="1392747615"/>
              </p:ext>
            </p:extLst>
          </p:nvPr>
        </p:nvGraphicFramePr>
        <p:xfrm>
          <a:off x="829340" y="1881963"/>
          <a:ext cx="9615503" cy="4462245"/>
        </p:xfrm>
        <a:graphic>
          <a:graphicData uri="http://schemas.openxmlformats.org/drawingml/2006/table">
            <a:tbl>
              <a:tblPr firstRow="1" firstCol="1" bandRow="1" bandCol="1"/>
              <a:tblGrid>
                <a:gridCol w="9615503">
                  <a:extLst>
                    <a:ext uri="{9D8B030D-6E8A-4147-A177-3AD203B41FA5}">
                      <a16:colId xmlns:a16="http://schemas.microsoft.com/office/drawing/2014/main" val="3573221399"/>
                    </a:ext>
                  </a:extLst>
                </a:gridCol>
              </a:tblGrid>
              <a:tr h="343047">
                <a:tc>
                  <a:txBody>
                    <a:bodyPr/>
                    <a:lstStyle/>
                    <a:p>
                      <a:pPr algn="ctr"/>
                      <a:r>
                        <a:rPr lang="en-US" sz="2000" dirty="0">
                          <a:effectLst/>
                          <a:latin typeface="Arial" panose="020B0604020202020204" pitchFamily="34" charset="0"/>
                          <a:ea typeface="Times New Roman" panose="02020603050405020304" pitchFamily="18" charset="0"/>
                        </a:rPr>
                        <a:t>Year-wise Investment</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5245870"/>
                  </a:ext>
                </a:extLst>
              </a:tr>
              <a:tr h="880401">
                <a:tc>
                  <a:txBody>
                    <a:bodyPr/>
                    <a:lstStyle/>
                    <a:p>
                      <a:r>
                        <a:rPr lang="en-US" sz="2000" dirty="0">
                          <a:effectLst/>
                          <a:latin typeface="Arial" panose="020B0604020202020204" pitchFamily="34" charset="0"/>
                          <a:ea typeface="Times New Roman" panose="02020603050405020304" pitchFamily="18" charset="0"/>
                        </a:rPr>
                        <a:t>It is estimated that the total investment will be Rs. 990 million, of which Rs. 605 million will be incurred during the first year and the remaining in the second year.</a:t>
                      </a:r>
                      <a:endParaRPr lang="en-IN" sz="2000" dirty="0">
                        <a:effectLst/>
                        <a:latin typeface="Times New Roman" panose="02020603050405020304" pitchFamily="18" charset="0"/>
                        <a:ea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4076036"/>
                  </a:ext>
                </a:extLst>
              </a:tr>
              <a:tr h="592578">
                <a:tc>
                  <a:txBody>
                    <a:bodyPr/>
                    <a:lstStyle/>
                    <a:p>
                      <a:r>
                        <a:rPr lang="en-US" sz="2000" dirty="0">
                          <a:effectLst/>
                          <a:latin typeface="Arial" panose="020B0604020202020204" pitchFamily="34" charset="0"/>
                          <a:ea typeface="Times New Roman" panose="02020603050405020304" pitchFamily="18" charset="0"/>
                        </a:rPr>
                        <a:t>The port will be able handle the cargo after the completion of the investment.</a:t>
                      </a:r>
                      <a:endParaRPr lang="en-IN" sz="2000" dirty="0">
                        <a:effectLst/>
                        <a:latin typeface="Times New Roman" panose="02020603050405020304" pitchFamily="18" charset="0"/>
                        <a:ea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4642799"/>
                  </a:ext>
                </a:extLst>
              </a:tr>
              <a:tr h="675698">
                <a:tc>
                  <a:txBody>
                    <a:bodyPr/>
                    <a:lstStyle/>
                    <a:p>
                      <a:r>
                        <a:rPr lang="en-US" sz="2000" dirty="0">
                          <a:effectLst/>
                          <a:latin typeface="Arial" panose="020B0604020202020204" pitchFamily="34" charset="0"/>
                          <a:ea typeface="Times New Roman" panose="02020603050405020304" pitchFamily="18" charset="0"/>
                        </a:rPr>
                        <a:t>It is estimated that the operating cost will be 20 percent of the revenue accrued from cargo handling.</a:t>
                      </a:r>
                      <a:endParaRPr lang="en-IN" sz="2000" dirty="0">
                        <a:effectLst/>
                        <a:latin typeface="Times New Roman" panose="02020603050405020304" pitchFamily="18" charset="0"/>
                        <a:ea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9793395"/>
                  </a:ext>
                </a:extLst>
              </a:tr>
              <a:tr h="675698">
                <a:tc>
                  <a:txBody>
                    <a:bodyPr/>
                    <a:lstStyle/>
                    <a:p>
                      <a:r>
                        <a:rPr lang="en-US" sz="2000" dirty="0">
                          <a:effectLst/>
                          <a:latin typeface="Arial" panose="020B0604020202020204" pitchFamily="34" charset="0"/>
                          <a:ea typeface="Times New Roman" panose="02020603050405020304" pitchFamily="18" charset="0"/>
                        </a:rPr>
                        <a:t>KPIC has decided to use a depreciation rate of 10 percent using written down value method.</a:t>
                      </a:r>
                      <a:endParaRPr lang="en-IN" sz="2000" dirty="0">
                        <a:effectLst/>
                        <a:latin typeface="Times New Roman" panose="02020603050405020304" pitchFamily="18" charset="0"/>
                        <a:ea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67921574"/>
                  </a:ext>
                </a:extLst>
              </a:tr>
              <a:tr h="675698">
                <a:tc>
                  <a:txBody>
                    <a:bodyPr/>
                    <a:lstStyle/>
                    <a:p>
                      <a:r>
                        <a:rPr lang="en-US" sz="2000" dirty="0">
                          <a:effectLst/>
                          <a:latin typeface="Arial" panose="020B0604020202020204" pitchFamily="34" charset="0"/>
                          <a:ea typeface="Times New Roman" panose="02020603050405020304" pitchFamily="18" charset="0"/>
                        </a:rPr>
                        <a:t>It is estimated that the annual maintenance cost will be 10 percent of the capital investment</a:t>
                      </a:r>
                      <a:endParaRPr lang="en-IN" sz="2000" dirty="0">
                        <a:effectLst/>
                        <a:latin typeface="Times New Roman" panose="02020603050405020304" pitchFamily="18" charset="0"/>
                        <a:ea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0000083"/>
                  </a:ext>
                </a:extLst>
              </a:tr>
              <a:tr h="592578">
                <a:tc>
                  <a:txBody>
                    <a:bodyPr/>
                    <a:lstStyle/>
                    <a:p>
                      <a:r>
                        <a:rPr lang="en-US" sz="2000" dirty="0">
                          <a:effectLst/>
                          <a:latin typeface="Arial" panose="020B0604020202020204" pitchFamily="34" charset="0"/>
                          <a:ea typeface="Times New Roman" panose="02020603050405020304" pitchFamily="18" charset="0"/>
                        </a:rPr>
                        <a:t>Based on the current tax structure, the effective rate of tax for KPIC will be 20 percent.</a:t>
                      </a:r>
                      <a:endParaRPr lang="en-IN" sz="2000" dirty="0">
                        <a:effectLst/>
                        <a:latin typeface="Times New Roman" panose="02020603050405020304" pitchFamily="18" charset="0"/>
                        <a:ea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2994982"/>
                  </a:ext>
                </a:extLst>
              </a:tr>
            </a:tbl>
          </a:graphicData>
        </a:graphic>
      </p:graphicFrame>
    </p:spTree>
    <p:extLst>
      <p:ext uri="{BB962C8B-B14F-4D97-AF65-F5344CB8AC3E}">
        <p14:creationId xmlns:p14="http://schemas.microsoft.com/office/powerpoint/2010/main" val="1689876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02B33-D8B2-031F-AE65-7EB8CA58951B}"/>
              </a:ext>
            </a:extLst>
          </p:cNvPr>
          <p:cNvSpPr>
            <a:spLocks noGrp="1"/>
          </p:cNvSpPr>
          <p:nvPr>
            <p:ph type="title"/>
          </p:nvPr>
        </p:nvSpPr>
        <p:spPr>
          <a:xfrm>
            <a:off x="677334" y="609600"/>
            <a:ext cx="8596668" cy="854529"/>
          </a:xfrm>
        </p:spPr>
        <p:txBody>
          <a:bodyPr/>
          <a:lstStyle/>
          <a:p>
            <a:r>
              <a:rPr lang="en-IN" dirty="0"/>
              <a:t>Ship Details</a:t>
            </a:r>
          </a:p>
        </p:txBody>
      </p:sp>
      <p:graphicFrame>
        <p:nvGraphicFramePr>
          <p:cNvPr id="4" name="Content Placeholder 3">
            <a:extLst>
              <a:ext uri="{FF2B5EF4-FFF2-40B4-BE49-F238E27FC236}">
                <a16:creationId xmlns:a16="http://schemas.microsoft.com/office/drawing/2014/main" id="{C2663BFB-2FBE-E5FA-0D64-696CE54DE992}"/>
              </a:ext>
            </a:extLst>
          </p:cNvPr>
          <p:cNvGraphicFramePr>
            <a:graphicFrameLocks noGrp="1"/>
          </p:cNvGraphicFramePr>
          <p:nvPr>
            <p:ph idx="1"/>
            <p:extLst>
              <p:ext uri="{D42A27DB-BD31-4B8C-83A1-F6EECF244321}">
                <p14:modId xmlns:p14="http://schemas.microsoft.com/office/powerpoint/2010/main" val="3347780931"/>
              </p:ext>
            </p:extLst>
          </p:nvPr>
        </p:nvGraphicFramePr>
        <p:xfrm>
          <a:off x="536349" y="1861457"/>
          <a:ext cx="10360251" cy="4201888"/>
        </p:xfrm>
        <a:graphic>
          <a:graphicData uri="http://schemas.openxmlformats.org/drawingml/2006/table">
            <a:tbl>
              <a:tblPr firstRow="1" bandRow="1">
                <a:tableStyleId>{5C22544A-7EE6-4342-B048-85BDC9FD1C3A}</a:tableStyleId>
              </a:tblPr>
              <a:tblGrid>
                <a:gridCol w="1966459">
                  <a:extLst>
                    <a:ext uri="{9D8B030D-6E8A-4147-A177-3AD203B41FA5}">
                      <a16:colId xmlns:a16="http://schemas.microsoft.com/office/drawing/2014/main" val="1047972737"/>
                    </a:ext>
                  </a:extLst>
                </a:gridCol>
                <a:gridCol w="1459592">
                  <a:extLst>
                    <a:ext uri="{9D8B030D-6E8A-4147-A177-3AD203B41FA5}">
                      <a16:colId xmlns:a16="http://schemas.microsoft.com/office/drawing/2014/main" val="3401171253"/>
                    </a:ext>
                  </a:extLst>
                </a:gridCol>
                <a:gridCol w="2473326">
                  <a:extLst>
                    <a:ext uri="{9D8B030D-6E8A-4147-A177-3AD203B41FA5}">
                      <a16:colId xmlns:a16="http://schemas.microsoft.com/office/drawing/2014/main" val="318070394"/>
                    </a:ext>
                  </a:extLst>
                </a:gridCol>
                <a:gridCol w="1831974">
                  <a:extLst>
                    <a:ext uri="{9D8B030D-6E8A-4147-A177-3AD203B41FA5}">
                      <a16:colId xmlns:a16="http://schemas.microsoft.com/office/drawing/2014/main" val="677505481"/>
                    </a:ext>
                  </a:extLst>
                </a:gridCol>
                <a:gridCol w="2628900">
                  <a:extLst>
                    <a:ext uri="{9D8B030D-6E8A-4147-A177-3AD203B41FA5}">
                      <a16:colId xmlns:a16="http://schemas.microsoft.com/office/drawing/2014/main" val="4271048643"/>
                    </a:ext>
                  </a:extLst>
                </a:gridCol>
              </a:tblGrid>
              <a:tr h="1129300">
                <a:tc>
                  <a:txBody>
                    <a:bodyPr/>
                    <a:lstStyle/>
                    <a:p>
                      <a:pPr algn="ctr"/>
                      <a:r>
                        <a:rPr lang="en-US" sz="2400" dirty="0">
                          <a:effectLst/>
                          <a:latin typeface="Times New Roman" panose="02020603050405020304" pitchFamily="18" charset="0"/>
                          <a:ea typeface="Times New Roman" panose="02020603050405020304" pitchFamily="18" charset="0"/>
                        </a:rPr>
                        <a:t>Period (Days)</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dirty="0">
                          <a:effectLst/>
                          <a:latin typeface="Times New Roman" panose="02020603050405020304" pitchFamily="18" charset="0"/>
                          <a:ea typeface="Times New Roman" panose="02020603050405020304" pitchFamily="18" charset="0"/>
                        </a:rPr>
                        <a:t>No. Of Ships</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dirty="0">
                          <a:effectLst/>
                          <a:latin typeface="Times New Roman" panose="02020603050405020304" pitchFamily="18" charset="0"/>
                          <a:ea typeface="Times New Roman" panose="02020603050405020304" pitchFamily="18" charset="0"/>
                        </a:rPr>
                        <a:t>Average Number of Days</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dirty="0">
                          <a:effectLst/>
                          <a:latin typeface="Times New Roman" panose="02020603050405020304" pitchFamily="18" charset="0"/>
                          <a:ea typeface="Times New Roman" panose="02020603050405020304" pitchFamily="18" charset="0"/>
                        </a:rPr>
                        <a:t>Cargo Handled (Tons)</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dirty="0">
                          <a:effectLst/>
                          <a:latin typeface="Times New Roman" panose="02020603050405020304" pitchFamily="18" charset="0"/>
                          <a:ea typeface="Times New Roman" panose="02020603050405020304" pitchFamily="18" charset="0"/>
                        </a:rPr>
                        <a:t>Number of Ships Handled as % of Total</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394144444"/>
                  </a:ext>
                </a:extLst>
              </a:tr>
              <a:tr h="512098">
                <a:tc>
                  <a:txBody>
                    <a:bodyPr/>
                    <a:lstStyle/>
                    <a:p>
                      <a:pPr algn="ctr"/>
                      <a:r>
                        <a:rPr lang="en-US" sz="2400">
                          <a:effectLst/>
                          <a:latin typeface="Times New Roman" panose="02020603050405020304" pitchFamily="18" charset="0"/>
                          <a:ea typeface="Times New Roman" panose="02020603050405020304" pitchFamily="18" charset="0"/>
                        </a:rPr>
                        <a:t>&lt;10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51</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5</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160,875</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38.06%</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850209653"/>
                  </a:ext>
                </a:extLst>
              </a:tr>
              <a:tr h="512098">
                <a:tc>
                  <a:txBody>
                    <a:bodyPr/>
                    <a:lstStyle/>
                    <a:p>
                      <a:pPr algn="ctr"/>
                      <a:r>
                        <a:rPr lang="en-US" sz="2400">
                          <a:effectLst/>
                          <a:latin typeface="Times New Roman" panose="02020603050405020304" pitchFamily="18" charset="0"/>
                          <a:ea typeface="Times New Roman" panose="02020603050405020304" pitchFamily="18" charset="0"/>
                        </a:rPr>
                        <a:t>10-19</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58</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14</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585,311</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43.28%</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637488314"/>
                  </a:ext>
                </a:extLst>
              </a:tr>
              <a:tr h="512098">
                <a:tc>
                  <a:txBody>
                    <a:bodyPr/>
                    <a:lstStyle/>
                    <a:p>
                      <a:pPr algn="ctr"/>
                      <a:r>
                        <a:rPr lang="en-US" sz="2400">
                          <a:effectLst/>
                          <a:latin typeface="Times New Roman" panose="02020603050405020304" pitchFamily="18" charset="0"/>
                          <a:ea typeface="Times New Roman" panose="02020603050405020304" pitchFamily="18" charset="0"/>
                        </a:rPr>
                        <a:t>20-29</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18</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23</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287,683</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13.43%</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108303427"/>
                  </a:ext>
                </a:extLst>
              </a:tr>
              <a:tr h="512098">
                <a:tc>
                  <a:txBody>
                    <a:bodyPr/>
                    <a:lstStyle/>
                    <a:p>
                      <a:pPr algn="ctr"/>
                      <a:r>
                        <a:rPr lang="en-US" sz="2400">
                          <a:effectLst/>
                          <a:latin typeface="Times New Roman" panose="02020603050405020304" pitchFamily="18" charset="0"/>
                          <a:ea typeface="Times New Roman" panose="02020603050405020304" pitchFamily="18" charset="0"/>
                        </a:rPr>
                        <a:t>30-39</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5</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31</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116,957</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3.73%</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0574662"/>
                  </a:ext>
                </a:extLst>
              </a:tr>
              <a:tr h="512098">
                <a:tc>
                  <a:txBody>
                    <a:bodyPr/>
                    <a:lstStyle/>
                    <a:p>
                      <a:pPr algn="ctr"/>
                      <a:r>
                        <a:rPr lang="en-US" sz="2400">
                          <a:effectLst/>
                          <a:latin typeface="Times New Roman" panose="02020603050405020304" pitchFamily="18" charset="0"/>
                          <a:ea typeface="Times New Roman" panose="02020603050405020304" pitchFamily="18" charset="0"/>
                        </a:rPr>
                        <a:t>&gt;40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2</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50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72,035</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1.49%</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051387500"/>
                  </a:ext>
                </a:extLst>
              </a:tr>
              <a:tr h="512098">
                <a:tc>
                  <a:txBody>
                    <a:bodyPr/>
                    <a:lstStyle/>
                    <a:p>
                      <a:pPr algn="ctr"/>
                      <a:r>
                        <a:rPr lang="en-US" sz="2400">
                          <a:effectLst/>
                          <a:latin typeface="Times New Roman" panose="02020603050405020304" pitchFamily="18" charset="0"/>
                          <a:ea typeface="Times New Roman" panose="02020603050405020304" pitchFamily="18" charset="0"/>
                        </a:rPr>
                        <a:t>All</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134</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Arial Unicode MS" panose="020B0604020202020204" pitchFamily="34" charset="-128"/>
                        </a:rPr>
                        <a:t> </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1,222,861</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dirty="0">
                          <a:effectLst/>
                          <a:latin typeface="Times New Roman" panose="02020603050405020304" pitchFamily="18" charset="0"/>
                          <a:ea typeface="Times New Roman" panose="02020603050405020304" pitchFamily="18" charset="0"/>
                        </a:rPr>
                        <a:t>100.00%</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562671434"/>
                  </a:ext>
                </a:extLst>
              </a:tr>
            </a:tbl>
          </a:graphicData>
        </a:graphic>
      </p:graphicFrame>
    </p:spTree>
    <p:extLst>
      <p:ext uri="{BB962C8B-B14F-4D97-AF65-F5344CB8AC3E}">
        <p14:creationId xmlns:p14="http://schemas.microsoft.com/office/powerpoint/2010/main" val="3679787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AFA33-29A5-B81F-7332-57F0288F19C0}"/>
              </a:ext>
            </a:extLst>
          </p:cNvPr>
          <p:cNvSpPr>
            <a:spLocks noGrp="1"/>
          </p:cNvSpPr>
          <p:nvPr>
            <p:ph type="title"/>
          </p:nvPr>
        </p:nvSpPr>
        <p:spPr>
          <a:xfrm>
            <a:off x="677334" y="609600"/>
            <a:ext cx="8596668" cy="1039586"/>
          </a:xfrm>
        </p:spPr>
        <p:txBody>
          <a:bodyPr/>
          <a:lstStyle/>
          <a:p>
            <a:r>
              <a:rPr lang="en-IN" dirty="0"/>
              <a:t>Details of Boats</a:t>
            </a:r>
          </a:p>
        </p:txBody>
      </p:sp>
      <p:graphicFrame>
        <p:nvGraphicFramePr>
          <p:cNvPr id="4" name="Content Placeholder 3">
            <a:extLst>
              <a:ext uri="{FF2B5EF4-FFF2-40B4-BE49-F238E27FC236}">
                <a16:creationId xmlns:a16="http://schemas.microsoft.com/office/drawing/2014/main" id="{F804FC3A-3C13-922B-61DC-CB1C08CCD104}"/>
              </a:ext>
            </a:extLst>
          </p:cNvPr>
          <p:cNvGraphicFramePr>
            <a:graphicFrameLocks noGrp="1"/>
          </p:cNvGraphicFramePr>
          <p:nvPr>
            <p:ph idx="1"/>
            <p:extLst>
              <p:ext uri="{D42A27DB-BD31-4B8C-83A1-F6EECF244321}">
                <p14:modId xmlns:p14="http://schemas.microsoft.com/office/powerpoint/2010/main" val="3666026756"/>
              </p:ext>
            </p:extLst>
          </p:nvPr>
        </p:nvGraphicFramePr>
        <p:xfrm>
          <a:off x="677334" y="1964871"/>
          <a:ext cx="9696224" cy="4054930"/>
        </p:xfrm>
        <a:graphic>
          <a:graphicData uri="http://schemas.openxmlformats.org/drawingml/2006/table">
            <a:tbl>
              <a:tblPr firstRow="1" bandRow="1">
                <a:tableStyleId>{5C22544A-7EE6-4342-B048-85BDC9FD1C3A}</a:tableStyleId>
              </a:tblPr>
              <a:tblGrid>
                <a:gridCol w="2424056">
                  <a:extLst>
                    <a:ext uri="{9D8B030D-6E8A-4147-A177-3AD203B41FA5}">
                      <a16:colId xmlns:a16="http://schemas.microsoft.com/office/drawing/2014/main" val="654596390"/>
                    </a:ext>
                  </a:extLst>
                </a:gridCol>
                <a:gridCol w="2292481">
                  <a:extLst>
                    <a:ext uri="{9D8B030D-6E8A-4147-A177-3AD203B41FA5}">
                      <a16:colId xmlns:a16="http://schemas.microsoft.com/office/drawing/2014/main" val="1229294833"/>
                    </a:ext>
                  </a:extLst>
                </a:gridCol>
                <a:gridCol w="2555631">
                  <a:extLst>
                    <a:ext uri="{9D8B030D-6E8A-4147-A177-3AD203B41FA5}">
                      <a16:colId xmlns:a16="http://schemas.microsoft.com/office/drawing/2014/main" val="1097606406"/>
                    </a:ext>
                  </a:extLst>
                </a:gridCol>
                <a:gridCol w="2424056">
                  <a:extLst>
                    <a:ext uri="{9D8B030D-6E8A-4147-A177-3AD203B41FA5}">
                      <a16:colId xmlns:a16="http://schemas.microsoft.com/office/drawing/2014/main" val="832234641"/>
                    </a:ext>
                  </a:extLst>
                </a:gridCol>
              </a:tblGrid>
              <a:tr h="839764">
                <a:tc>
                  <a:txBody>
                    <a:bodyPr/>
                    <a:lstStyle/>
                    <a:p>
                      <a:pPr algn="ctr"/>
                      <a:r>
                        <a:rPr lang="en-US" sz="2000" dirty="0">
                          <a:effectLst/>
                          <a:latin typeface="Times New Roman" panose="02020603050405020304" pitchFamily="18" charset="0"/>
                          <a:ea typeface="Times New Roman" panose="02020603050405020304" pitchFamily="18" charset="0"/>
                        </a:rPr>
                        <a:t>Size of the Boat (Tons)</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No. Of Boat Laborers Employed</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Total Tonnage for the Year</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Total Earnings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664680755"/>
                  </a:ext>
                </a:extLst>
              </a:tr>
              <a:tr h="535861">
                <a:tc>
                  <a:txBody>
                    <a:bodyPr/>
                    <a:lstStyle/>
                    <a:p>
                      <a:pPr algn="ctr"/>
                      <a:r>
                        <a:rPr lang="en-US" sz="2000">
                          <a:effectLst/>
                          <a:latin typeface="Times New Roman" panose="02020603050405020304" pitchFamily="18" charset="0"/>
                          <a:ea typeface="Times New Roman" panose="02020603050405020304" pitchFamily="18" charset="0"/>
                        </a:rPr>
                        <a:t>0-50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4,062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134,781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946234580"/>
                  </a:ext>
                </a:extLst>
              </a:tr>
              <a:tr h="535861">
                <a:tc>
                  <a:txBody>
                    <a:bodyPr/>
                    <a:lstStyle/>
                    <a:p>
                      <a:pPr algn="ctr"/>
                      <a:r>
                        <a:rPr lang="en-US" sz="2000">
                          <a:effectLst/>
                          <a:latin typeface="Times New Roman" panose="02020603050405020304" pitchFamily="18" charset="0"/>
                          <a:ea typeface="Times New Roman" panose="02020603050405020304" pitchFamily="18" charset="0"/>
                        </a:rPr>
                        <a:t>50-100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29,797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984,425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163014398"/>
                  </a:ext>
                </a:extLst>
              </a:tr>
              <a:tr h="535861">
                <a:tc>
                  <a:txBody>
                    <a:bodyPr/>
                    <a:lstStyle/>
                    <a:p>
                      <a:pPr algn="ctr"/>
                      <a:r>
                        <a:rPr lang="en-US" sz="2000">
                          <a:effectLst/>
                          <a:latin typeface="Times New Roman" panose="02020603050405020304" pitchFamily="18" charset="0"/>
                          <a:ea typeface="Times New Roman" panose="02020603050405020304" pitchFamily="18" charset="0"/>
                        </a:rPr>
                        <a:t>100-150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181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73,605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2,491,970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146323133"/>
                  </a:ext>
                </a:extLst>
              </a:tr>
              <a:tr h="535861">
                <a:tc>
                  <a:txBody>
                    <a:bodyPr/>
                    <a:lstStyle/>
                    <a:p>
                      <a:pPr algn="ctr"/>
                      <a:r>
                        <a:rPr lang="en-US" sz="2000">
                          <a:effectLst/>
                          <a:latin typeface="Times New Roman" panose="02020603050405020304" pitchFamily="18" charset="0"/>
                          <a:ea typeface="Times New Roman" panose="02020603050405020304" pitchFamily="18" charset="0"/>
                        </a:rPr>
                        <a:t>150-200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526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268,877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9,338,909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986599720"/>
                  </a:ext>
                </a:extLst>
              </a:tr>
              <a:tr h="535861">
                <a:tc>
                  <a:txBody>
                    <a:bodyPr/>
                    <a:lstStyle/>
                    <a:p>
                      <a:pPr algn="ctr"/>
                      <a:r>
                        <a:rPr lang="en-US" sz="2000">
                          <a:effectLst/>
                          <a:latin typeface="Times New Roman" panose="02020603050405020304" pitchFamily="18" charset="0"/>
                          <a:ea typeface="Times New Roman" panose="02020603050405020304" pitchFamily="18" charset="0"/>
                        </a:rPr>
                        <a:t>200-1000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238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131,627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5,026,036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343568622"/>
                  </a:ext>
                </a:extLst>
              </a:tr>
              <a:tr h="535861">
                <a:tc>
                  <a:txBody>
                    <a:bodyPr/>
                    <a:lstStyle/>
                    <a:p>
                      <a:pPr algn="ctr"/>
                      <a:r>
                        <a:rPr lang="en-US" sz="2000">
                          <a:effectLst/>
                          <a:latin typeface="Times New Roman" panose="02020603050405020304" pitchFamily="18" charset="0"/>
                          <a:ea typeface="Times New Roman" panose="02020603050405020304" pitchFamily="18" charset="0"/>
                        </a:rPr>
                        <a:t>Total</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1,045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507,968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17,976,121</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947334107"/>
                  </a:ext>
                </a:extLst>
              </a:tr>
            </a:tbl>
          </a:graphicData>
        </a:graphic>
      </p:graphicFrame>
    </p:spTree>
    <p:extLst>
      <p:ext uri="{BB962C8B-B14F-4D97-AF65-F5344CB8AC3E}">
        <p14:creationId xmlns:p14="http://schemas.microsoft.com/office/powerpoint/2010/main" val="857834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ED1E8-00A6-B5D1-83F7-C8D91872C287}"/>
              </a:ext>
            </a:extLst>
          </p:cNvPr>
          <p:cNvSpPr>
            <a:spLocks noGrp="1"/>
          </p:cNvSpPr>
          <p:nvPr>
            <p:ph type="title"/>
          </p:nvPr>
        </p:nvSpPr>
        <p:spPr>
          <a:xfrm>
            <a:off x="731762" y="217714"/>
            <a:ext cx="8596668" cy="734786"/>
          </a:xfrm>
        </p:spPr>
        <p:txBody>
          <a:bodyPr/>
          <a:lstStyle/>
          <a:p>
            <a:r>
              <a:rPr lang="en-IN" dirty="0"/>
              <a:t>Efficiency of New Port</a:t>
            </a:r>
          </a:p>
        </p:txBody>
      </p:sp>
      <p:graphicFrame>
        <p:nvGraphicFramePr>
          <p:cNvPr id="4" name="Content Placeholder 3">
            <a:extLst>
              <a:ext uri="{FF2B5EF4-FFF2-40B4-BE49-F238E27FC236}">
                <a16:creationId xmlns:a16="http://schemas.microsoft.com/office/drawing/2014/main" id="{32C6D550-6115-63E8-7E54-76947A3DF9BD}"/>
              </a:ext>
            </a:extLst>
          </p:cNvPr>
          <p:cNvGraphicFramePr>
            <a:graphicFrameLocks noGrp="1"/>
          </p:cNvGraphicFramePr>
          <p:nvPr>
            <p:ph idx="1"/>
            <p:extLst>
              <p:ext uri="{D42A27DB-BD31-4B8C-83A1-F6EECF244321}">
                <p14:modId xmlns:p14="http://schemas.microsoft.com/office/powerpoint/2010/main" val="691296575"/>
              </p:ext>
            </p:extLst>
          </p:nvPr>
        </p:nvGraphicFramePr>
        <p:xfrm>
          <a:off x="628348" y="1066574"/>
          <a:ext cx="9239024" cy="3505425"/>
        </p:xfrm>
        <a:graphic>
          <a:graphicData uri="http://schemas.openxmlformats.org/drawingml/2006/table">
            <a:tbl>
              <a:tblPr firstRow="1" bandRow="1">
                <a:tableStyleId>{5C22544A-7EE6-4342-B048-85BDC9FD1C3A}</a:tableStyleId>
              </a:tblPr>
              <a:tblGrid>
                <a:gridCol w="2309756">
                  <a:extLst>
                    <a:ext uri="{9D8B030D-6E8A-4147-A177-3AD203B41FA5}">
                      <a16:colId xmlns:a16="http://schemas.microsoft.com/office/drawing/2014/main" val="3401664735"/>
                    </a:ext>
                  </a:extLst>
                </a:gridCol>
                <a:gridCol w="2309756">
                  <a:extLst>
                    <a:ext uri="{9D8B030D-6E8A-4147-A177-3AD203B41FA5}">
                      <a16:colId xmlns:a16="http://schemas.microsoft.com/office/drawing/2014/main" val="2884466309"/>
                    </a:ext>
                  </a:extLst>
                </a:gridCol>
                <a:gridCol w="2309756">
                  <a:extLst>
                    <a:ext uri="{9D8B030D-6E8A-4147-A177-3AD203B41FA5}">
                      <a16:colId xmlns:a16="http://schemas.microsoft.com/office/drawing/2014/main" val="2152668778"/>
                    </a:ext>
                  </a:extLst>
                </a:gridCol>
                <a:gridCol w="2309756">
                  <a:extLst>
                    <a:ext uri="{9D8B030D-6E8A-4147-A177-3AD203B41FA5}">
                      <a16:colId xmlns:a16="http://schemas.microsoft.com/office/drawing/2014/main" val="1655268873"/>
                    </a:ext>
                  </a:extLst>
                </a:gridCol>
              </a:tblGrid>
              <a:tr h="500775">
                <a:tc>
                  <a:txBody>
                    <a:bodyPr/>
                    <a:lstStyle/>
                    <a:p>
                      <a:r>
                        <a:rPr lang="en-US" sz="2400" dirty="0">
                          <a:effectLst/>
                          <a:latin typeface="Times New Roman" panose="02020603050405020304" pitchFamily="18" charset="0"/>
                          <a:ea typeface="Arial Unicode MS" panose="020B0604020202020204" pitchFamily="34" charset="-128"/>
                        </a:rPr>
                        <a:t> </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tc gridSpan="2">
                  <a:txBody>
                    <a:bodyPr/>
                    <a:lstStyle/>
                    <a:p>
                      <a:pPr algn="ctr"/>
                      <a:r>
                        <a:rPr lang="en-US" sz="2400" dirty="0">
                          <a:effectLst/>
                          <a:latin typeface="Times New Roman" panose="02020603050405020304" pitchFamily="18" charset="0"/>
                          <a:ea typeface="Times New Roman" panose="02020603050405020304" pitchFamily="18" charset="0"/>
                        </a:rPr>
                        <a:t>Tons Handled per Day</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tc hMerge="1">
                  <a:txBody>
                    <a:bodyPr/>
                    <a:lstStyle/>
                    <a:p>
                      <a:endParaRPr lang="en-IN"/>
                    </a:p>
                  </a:txBody>
                  <a:tcPr/>
                </a:tc>
                <a:tc>
                  <a:txBody>
                    <a:bodyPr/>
                    <a:lstStyle/>
                    <a:p>
                      <a:r>
                        <a:rPr lang="en-US" sz="2400">
                          <a:effectLst/>
                          <a:latin typeface="Times New Roman" panose="02020603050405020304" pitchFamily="18" charset="0"/>
                          <a:ea typeface="Arial Unicode MS" panose="020B0604020202020204" pitchFamily="34" charset="-128"/>
                        </a:rPr>
                        <a:t> </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829246253"/>
                  </a:ext>
                </a:extLst>
              </a:tr>
              <a:tr h="500775">
                <a:tc>
                  <a:txBody>
                    <a:bodyPr/>
                    <a:lstStyle/>
                    <a:p>
                      <a:r>
                        <a:rPr lang="en-US" sz="2400">
                          <a:effectLst/>
                          <a:latin typeface="Times New Roman" panose="02020603050405020304" pitchFamily="18" charset="0"/>
                          <a:ea typeface="Times New Roman" panose="02020603050405020304" pitchFamily="18" charset="0"/>
                        </a:rPr>
                        <a:t>Cargo</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dirty="0">
                          <a:effectLst/>
                          <a:latin typeface="Times New Roman" panose="02020603050405020304" pitchFamily="18" charset="0"/>
                          <a:ea typeface="Times New Roman" panose="02020603050405020304" pitchFamily="18" charset="0"/>
                        </a:rPr>
                        <a:t>New Port</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Anchorage Port</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Ratio</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457251345"/>
                  </a:ext>
                </a:extLst>
              </a:tr>
              <a:tr h="500775">
                <a:tc>
                  <a:txBody>
                    <a:bodyPr/>
                    <a:lstStyle/>
                    <a:p>
                      <a:r>
                        <a:rPr lang="en-US" sz="2400">
                          <a:effectLst/>
                          <a:latin typeface="Times New Roman" panose="02020603050405020304" pitchFamily="18" charset="0"/>
                          <a:ea typeface="Times New Roman" panose="02020603050405020304" pitchFamily="18" charset="0"/>
                        </a:rPr>
                        <a:t>Fertilizer</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2000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1000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2.00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078505678"/>
                  </a:ext>
                </a:extLst>
              </a:tr>
              <a:tr h="500775">
                <a:tc>
                  <a:txBody>
                    <a:bodyPr/>
                    <a:lstStyle/>
                    <a:p>
                      <a:r>
                        <a:rPr lang="en-US" sz="2400">
                          <a:effectLst/>
                          <a:latin typeface="Times New Roman" panose="02020603050405020304" pitchFamily="18" charset="0"/>
                          <a:ea typeface="Times New Roman" panose="02020603050405020304" pitchFamily="18" charset="0"/>
                        </a:rPr>
                        <a:t>Iron Pellets</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10000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1500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6.67</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834461246"/>
                  </a:ext>
                </a:extLst>
              </a:tr>
              <a:tr h="500775">
                <a:tc>
                  <a:txBody>
                    <a:bodyPr/>
                    <a:lstStyle/>
                    <a:p>
                      <a:r>
                        <a:rPr lang="en-US" sz="2400">
                          <a:effectLst/>
                          <a:latin typeface="Times New Roman" panose="02020603050405020304" pitchFamily="18" charset="0"/>
                          <a:ea typeface="Times New Roman" panose="02020603050405020304" pitchFamily="18" charset="0"/>
                        </a:rPr>
                        <a:t>Sponge Iron</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5000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1500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3.33</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608013914"/>
                  </a:ext>
                </a:extLst>
              </a:tr>
              <a:tr h="500775">
                <a:tc>
                  <a:txBody>
                    <a:bodyPr/>
                    <a:lstStyle/>
                    <a:p>
                      <a:r>
                        <a:rPr lang="en-US" sz="2400">
                          <a:effectLst/>
                          <a:latin typeface="Times New Roman" panose="02020603050405020304" pitchFamily="18" charset="0"/>
                          <a:ea typeface="Times New Roman" panose="02020603050405020304" pitchFamily="18" charset="0"/>
                        </a:rPr>
                        <a:t>Tobacco</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2000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1000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2.00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3393994"/>
                  </a:ext>
                </a:extLst>
              </a:tr>
              <a:tr h="500775">
                <a:tc>
                  <a:txBody>
                    <a:bodyPr/>
                    <a:lstStyle/>
                    <a:p>
                      <a:r>
                        <a:rPr lang="en-US" sz="2400">
                          <a:effectLst/>
                          <a:latin typeface="Times New Roman" panose="02020603050405020304" pitchFamily="18" charset="0"/>
                          <a:ea typeface="Times New Roman" panose="02020603050405020304" pitchFamily="18" charset="0"/>
                        </a:rPr>
                        <a:t>Miscellaneous</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2000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a:effectLst/>
                          <a:latin typeface="Times New Roman" panose="02020603050405020304" pitchFamily="18" charset="0"/>
                          <a:ea typeface="Times New Roman" panose="02020603050405020304" pitchFamily="18" charset="0"/>
                        </a:rPr>
                        <a:t>1000</a:t>
                      </a:r>
                      <a:endParaRPr lang="en-IN" sz="24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400" dirty="0">
                          <a:effectLst/>
                          <a:latin typeface="Times New Roman" panose="02020603050405020304" pitchFamily="18" charset="0"/>
                          <a:ea typeface="Times New Roman" panose="02020603050405020304" pitchFamily="18" charset="0"/>
                        </a:rPr>
                        <a:t>2.00</a:t>
                      </a:r>
                      <a:endParaRPr lang="en-IN" sz="24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87546672"/>
                  </a:ext>
                </a:extLst>
              </a:tr>
            </a:tbl>
          </a:graphicData>
        </a:graphic>
      </p:graphicFrame>
      <p:graphicFrame>
        <p:nvGraphicFramePr>
          <p:cNvPr id="5" name="Content Placeholder 3">
            <a:extLst>
              <a:ext uri="{FF2B5EF4-FFF2-40B4-BE49-F238E27FC236}">
                <a16:creationId xmlns:a16="http://schemas.microsoft.com/office/drawing/2014/main" id="{F7AF73A7-B361-9D40-9FF7-FFA2294D7D1D}"/>
              </a:ext>
            </a:extLst>
          </p:cNvPr>
          <p:cNvGraphicFramePr>
            <a:graphicFrameLocks/>
          </p:cNvGraphicFramePr>
          <p:nvPr>
            <p:extLst>
              <p:ext uri="{D42A27DB-BD31-4B8C-83A1-F6EECF244321}">
                <p14:modId xmlns:p14="http://schemas.microsoft.com/office/powerpoint/2010/main" val="2411006122"/>
              </p:ext>
            </p:extLst>
          </p:nvPr>
        </p:nvGraphicFramePr>
        <p:xfrm>
          <a:off x="533399" y="5111023"/>
          <a:ext cx="10798174" cy="1360805"/>
        </p:xfrm>
        <a:graphic>
          <a:graphicData uri="http://schemas.openxmlformats.org/drawingml/2006/table">
            <a:tbl>
              <a:tblPr firstRow="1" bandRow="1">
                <a:tableStyleId>{5C22544A-7EE6-4342-B048-85BDC9FD1C3A}</a:tableStyleId>
              </a:tblPr>
              <a:tblGrid>
                <a:gridCol w="3061495">
                  <a:extLst>
                    <a:ext uri="{9D8B030D-6E8A-4147-A177-3AD203B41FA5}">
                      <a16:colId xmlns:a16="http://schemas.microsoft.com/office/drawing/2014/main" val="2026633177"/>
                    </a:ext>
                  </a:extLst>
                </a:gridCol>
                <a:gridCol w="859631">
                  <a:extLst>
                    <a:ext uri="{9D8B030D-6E8A-4147-A177-3AD203B41FA5}">
                      <a16:colId xmlns:a16="http://schemas.microsoft.com/office/drawing/2014/main" val="3184718230"/>
                    </a:ext>
                  </a:extLst>
                </a:gridCol>
                <a:gridCol w="859631">
                  <a:extLst>
                    <a:ext uri="{9D8B030D-6E8A-4147-A177-3AD203B41FA5}">
                      <a16:colId xmlns:a16="http://schemas.microsoft.com/office/drawing/2014/main" val="3934646923"/>
                    </a:ext>
                  </a:extLst>
                </a:gridCol>
                <a:gridCol w="859631">
                  <a:extLst>
                    <a:ext uri="{9D8B030D-6E8A-4147-A177-3AD203B41FA5}">
                      <a16:colId xmlns:a16="http://schemas.microsoft.com/office/drawing/2014/main" val="3207924635"/>
                    </a:ext>
                  </a:extLst>
                </a:gridCol>
                <a:gridCol w="859631">
                  <a:extLst>
                    <a:ext uri="{9D8B030D-6E8A-4147-A177-3AD203B41FA5}">
                      <a16:colId xmlns:a16="http://schemas.microsoft.com/office/drawing/2014/main" val="656314164"/>
                    </a:ext>
                  </a:extLst>
                </a:gridCol>
                <a:gridCol w="859631">
                  <a:extLst>
                    <a:ext uri="{9D8B030D-6E8A-4147-A177-3AD203B41FA5}">
                      <a16:colId xmlns:a16="http://schemas.microsoft.com/office/drawing/2014/main" val="2893235031"/>
                    </a:ext>
                  </a:extLst>
                </a:gridCol>
                <a:gridCol w="859631">
                  <a:extLst>
                    <a:ext uri="{9D8B030D-6E8A-4147-A177-3AD203B41FA5}">
                      <a16:colId xmlns:a16="http://schemas.microsoft.com/office/drawing/2014/main" val="424705913"/>
                    </a:ext>
                  </a:extLst>
                </a:gridCol>
                <a:gridCol w="859631">
                  <a:extLst>
                    <a:ext uri="{9D8B030D-6E8A-4147-A177-3AD203B41FA5}">
                      <a16:colId xmlns:a16="http://schemas.microsoft.com/office/drawing/2014/main" val="3836846972"/>
                    </a:ext>
                  </a:extLst>
                </a:gridCol>
                <a:gridCol w="859631">
                  <a:extLst>
                    <a:ext uri="{9D8B030D-6E8A-4147-A177-3AD203B41FA5}">
                      <a16:colId xmlns:a16="http://schemas.microsoft.com/office/drawing/2014/main" val="918773751"/>
                    </a:ext>
                  </a:extLst>
                </a:gridCol>
                <a:gridCol w="859631">
                  <a:extLst>
                    <a:ext uri="{9D8B030D-6E8A-4147-A177-3AD203B41FA5}">
                      <a16:colId xmlns:a16="http://schemas.microsoft.com/office/drawing/2014/main" val="2884924449"/>
                    </a:ext>
                  </a:extLst>
                </a:gridCol>
              </a:tblGrid>
              <a:tr h="370840">
                <a:tc>
                  <a:txBody>
                    <a:bodyPr/>
                    <a:lstStyle/>
                    <a:p>
                      <a:r>
                        <a:rPr lang="en-US" sz="2000" dirty="0">
                          <a:effectLst/>
                          <a:latin typeface="Times New Roman" panose="02020603050405020304" pitchFamily="18" charset="0"/>
                          <a:ea typeface="Times New Roman" panose="02020603050405020304" pitchFamily="18" charset="0"/>
                        </a:rPr>
                        <a:t>Item</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583184177"/>
                  </a:ext>
                </a:extLst>
              </a:tr>
              <a:tr h="370840">
                <a:tc>
                  <a:txBody>
                    <a:bodyPr/>
                    <a:lstStyle/>
                    <a:p>
                      <a:r>
                        <a:rPr lang="en-US" sz="2000" dirty="0">
                          <a:effectLst/>
                          <a:latin typeface="Times New Roman" panose="02020603050405020304" pitchFamily="18" charset="0"/>
                          <a:ea typeface="Times New Roman" panose="02020603050405020304" pitchFamily="18" charset="0"/>
                        </a:rPr>
                        <a:t>Phosphoric Acid and Liquid Ammonia</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640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640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135267919"/>
                  </a:ext>
                </a:extLst>
              </a:tr>
              <a:tr h="370840">
                <a:tc>
                  <a:txBody>
                    <a:bodyPr/>
                    <a:lstStyle/>
                    <a:p>
                      <a:r>
                        <a:rPr lang="en-US" sz="2000">
                          <a:effectLst/>
                          <a:latin typeface="Times New Roman" panose="02020603050405020304" pitchFamily="18" charset="0"/>
                          <a:ea typeface="Times New Roman" panose="02020603050405020304" pitchFamily="18" charset="0"/>
                        </a:rPr>
                        <a:t>Petroleum Products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378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378</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397</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417</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438</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459</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482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507</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532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866315323"/>
                  </a:ext>
                </a:extLst>
              </a:tr>
            </a:tbl>
          </a:graphicData>
        </a:graphic>
      </p:graphicFrame>
    </p:spTree>
    <p:extLst>
      <p:ext uri="{BB962C8B-B14F-4D97-AF65-F5344CB8AC3E}">
        <p14:creationId xmlns:p14="http://schemas.microsoft.com/office/powerpoint/2010/main" val="1973235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2460414-607A-4DC8-8911-5C4CB0E11CA4}"/>
              </a:ext>
            </a:extLst>
          </p:cNvPr>
          <p:cNvSpPr>
            <a:spLocks noGrp="1" noChangeArrowheads="1"/>
          </p:cNvSpPr>
          <p:nvPr>
            <p:ph type="title"/>
          </p:nvPr>
        </p:nvSpPr>
        <p:spPr>
          <a:xfrm>
            <a:off x="718897" y="325581"/>
            <a:ext cx="8596668" cy="741218"/>
          </a:xfrm>
        </p:spPr>
        <p:txBody>
          <a:bodyPr/>
          <a:lstStyle/>
          <a:p>
            <a:pPr eaLnBrk="1" hangingPunct="1">
              <a:defRPr/>
            </a:pPr>
            <a:r>
              <a:rPr lang="en-US" altLang="en-US" dirty="0"/>
              <a:t>Quantities at New Port (Original Plan)</a:t>
            </a:r>
          </a:p>
        </p:txBody>
      </p:sp>
      <p:graphicFrame>
        <p:nvGraphicFramePr>
          <p:cNvPr id="2" name="Table 1">
            <a:extLst>
              <a:ext uri="{FF2B5EF4-FFF2-40B4-BE49-F238E27FC236}">
                <a16:creationId xmlns:a16="http://schemas.microsoft.com/office/drawing/2014/main" id="{D031930D-0CB3-1982-AC7B-BC4519F28647}"/>
              </a:ext>
            </a:extLst>
          </p:cNvPr>
          <p:cNvGraphicFramePr>
            <a:graphicFrameLocks noGrp="1"/>
          </p:cNvGraphicFramePr>
          <p:nvPr>
            <p:extLst>
              <p:ext uri="{D42A27DB-BD31-4B8C-83A1-F6EECF244321}">
                <p14:modId xmlns:p14="http://schemas.microsoft.com/office/powerpoint/2010/main" val="62733426"/>
              </p:ext>
            </p:extLst>
          </p:nvPr>
        </p:nvGraphicFramePr>
        <p:xfrm>
          <a:off x="450272" y="1066800"/>
          <a:ext cx="11083633" cy="3629889"/>
        </p:xfrm>
        <a:graphic>
          <a:graphicData uri="http://schemas.openxmlformats.org/drawingml/2006/table">
            <a:tbl>
              <a:tblPr firstRow="1" bandRow="1">
                <a:tableStyleId>{5C22544A-7EE6-4342-B048-85BDC9FD1C3A}</a:tableStyleId>
              </a:tblPr>
              <a:tblGrid>
                <a:gridCol w="2430862">
                  <a:extLst>
                    <a:ext uri="{9D8B030D-6E8A-4147-A177-3AD203B41FA5}">
                      <a16:colId xmlns:a16="http://schemas.microsoft.com/office/drawing/2014/main" val="1492016320"/>
                    </a:ext>
                  </a:extLst>
                </a:gridCol>
                <a:gridCol w="961419">
                  <a:extLst>
                    <a:ext uri="{9D8B030D-6E8A-4147-A177-3AD203B41FA5}">
                      <a16:colId xmlns:a16="http://schemas.microsoft.com/office/drawing/2014/main" val="2218184805"/>
                    </a:ext>
                  </a:extLst>
                </a:gridCol>
                <a:gridCol w="961419">
                  <a:extLst>
                    <a:ext uri="{9D8B030D-6E8A-4147-A177-3AD203B41FA5}">
                      <a16:colId xmlns:a16="http://schemas.microsoft.com/office/drawing/2014/main" val="3906969781"/>
                    </a:ext>
                  </a:extLst>
                </a:gridCol>
                <a:gridCol w="961419">
                  <a:extLst>
                    <a:ext uri="{9D8B030D-6E8A-4147-A177-3AD203B41FA5}">
                      <a16:colId xmlns:a16="http://schemas.microsoft.com/office/drawing/2014/main" val="2907200073"/>
                    </a:ext>
                  </a:extLst>
                </a:gridCol>
                <a:gridCol w="961419">
                  <a:extLst>
                    <a:ext uri="{9D8B030D-6E8A-4147-A177-3AD203B41FA5}">
                      <a16:colId xmlns:a16="http://schemas.microsoft.com/office/drawing/2014/main" val="273870662"/>
                    </a:ext>
                  </a:extLst>
                </a:gridCol>
                <a:gridCol w="961419">
                  <a:extLst>
                    <a:ext uri="{9D8B030D-6E8A-4147-A177-3AD203B41FA5}">
                      <a16:colId xmlns:a16="http://schemas.microsoft.com/office/drawing/2014/main" val="2622604006"/>
                    </a:ext>
                  </a:extLst>
                </a:gridCol>
                <a:gridCol w="961419">
                  <a:extLst>
                    <a:ext uri="{9D8B030D-6E8A-4147-A177-3AD203B41FA5}">
                      <a16:colId xmlns:a16="http://schemas.microsoft.com/office/drawing/2014/main" val="1097152513"/>
                    </a:ext>
                  </a:extLst>
                </a:gridCol>
                <a:gridCol w="961419">
                  <a:extLst>
                    <a:ext uri="{9D8B030D-6E8A-4147-A177-3AD203B41FA5}">
                      <a16:colId xmlns:a16="http://schemas.microsoft.com/office/drawing/2014/main" val="2584110870"/>
                    </a:ext>
                  </a:extLst>
                </a:gridCol>
                <a:gridCol w="961419">
                  <a:extLst>
                    <a:ext uri="{9D8B030D-6E8A-4147-A177-3AD203B41FA5}">
                      <a16:colId xmlns:a16="http://schemas.microsoft.com/office/drawing/2014/main" val="1587597071"/>
                    </a:ext>
                  </a:extLst>
                </a:gridCol>
                <a:gridCol w="961419">
                  <a:extLst>
                    <a:ext uri="{9D8B030D-6E8A-4147-A177-3AD203B41FA5}">
                      <a16:colId xmlns:a16="http://schemas.microsoft.com/office/drawing/2014/main" val="798003693"/>
                    </a:ext>
                  </a:extLst>
                </a:gridCol>
              </a:tblGrid>
              <a:tr h="403321">
                <a:tc>
                  <a:txBody>
                    <a:bodyPr/>
                    <a:lstStyle/>
                    <a:p>
                      <a:r>
                        <a:rPr lang="en-US" sz="2000" dirty="0">
                          <a:effectLst/>
                          <a:latin typeface="Times New Roman" panose="02020603050405020304" pitchFamily="18" charset="0"/>
                          <a:ea typeface="Times New Roman" panose="02020603050405020304" pitchFamily="18" charset="0"/>
                        </a:rPr>
                        <a:t>Cargo</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dirty="0">
                          <a:effectLst/>
                          <a:latin typeface="Times New Roman" panose="02020603050405020304" pitchFamily="18" charset="0"/>
                          <a:ea typeface="Times New Roman" panose="02020603050405020304" pitchFamily="18" charset="0"/>
                        </a:rPr>
                        <a:t>Year 1</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dirty="0">
                          <a:effectLst/>
                          <a:latin typeface="Times New Roman" panose="02020603050405020304" pitchFamily="18" charset="0"/>
                          <a:ea typeface="Times New Roman" panose="02020603050405020304" pitchFamily="18" charset="0"/>
                        </a:rPr>
                        <a:t>Year 9</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079556110"/>
                  </a:ext>
                </a:extLst>
              </a:tr>
              <a:tr h="403321">
                <a:tc gridSpan="10">
                  <a:txBody>
                    <a:bodyPr/>
                    <a:lstStyle/>
                    <a:p>
                      <a:pPr algn="ctr"/>
                      <a:r>
                        <a:rPr lang="en-US" sz="2000" b="1" dirty="0">
                          <a:effectLst/>
                          <a:latin typeface="Times New Roman" panose="02020603050405020304" pitchFamily="18" charset="0"/>
                          <a:ea typeface="Times New Roman" panose="02020603050405020304" pitchFamily="18" charset="0"/>
                        </a:rPr>
                        <a:t>New Port</a:t>
                      </a:r>
                      <a:endParaRPr lang="en-IN" sz="2000" b="1" dirty="0">
                        <a:effectLst/>
                        <a:latin typeface="Times New Roman" panose="02020603050405020304" pitchFamily="18" charset="0"/>
                        <a:ea typeface="Arial Unicode MS" panose="020B0604020202020204" pitchFamily="34" charset="-128"/>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691467157"/>
                  </a:ext>
                </a:extLst>
              </a:tr>
              <a:tr h="403321">
                <a:tc gridSpan="10">
                  <a:txBody>
                    <a:bodyPr/>
                    <a:lstStyle/>
                    <a:p>
                      <a:pPr algn="ctr"/>
                      <a:r>
                        <a:rPr lang="en-US" sz="2000" dirty="0">
                          <a:effectLst/>
                          <a:latin typeface="Times New Roman" panose="02020603050405020304" pitchFamily="18" charset="0"/>
                          <a:ea typeface="Times New Roman" panose="02020603050405020304" pitchFamily="18" charset="0"/>
                        </a:rPr>
                        <a:t>Dry Cargo</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330279280"/>
                  </a:ext>
                </a:extLst>
              </a:tr>
              <a:tr h="403321">
                <a:tc>
                  <a:txBody>
                    <a:bodyPr/>
                    <a:lstStyle/>
                    <a:p>
                      <a:r>
                        <a:rPr lang="en-US" sz="2000">
                          <a:effectLst/>
                          <a:latin typeface="Times New Roman" panose="02020603050405020304" pitchFamily="18" charset="0"/>
                          <a:ea typeface="Times New Roman" panose="02020603050405020304" pitchFamily="18" charset="0"/>
                        </a:rPr>
                        <a:t>Dry Fertilizer</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360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380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415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450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485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555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590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795491096"/>
                  </a:ext>
                </a:extLst>
              </a:tr>
              <a:tr h="403321">
                <a:tc>
                  <a:txBody>
                    <a:bodyPr/>
                    <a:lstStyle/>
                    <a:p>
                      <a:r>
                        <a:rPr lang="en-US" sz="2000">
                          <a:effectLst/>
                          <a:latin typeface="Times New Roman" panose="02020603050405020304" pitchFamily="18" charset="0"/>
                          <a:ea typeface="Times New Roman" panose="02020603050405020304" pitchFamily="18" charset="0"/>
                        </a:rPr>
                        <a:t>Iron Pellets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986246384"/>
                  </a:ext>
                </a:extLst>
              </a:tr>
              <a:tr h="403321">
                <a:tc>
                  <a:txBody>
                    <a:bodyPr/>
                    <a:lstStyle/>
                    <a:p>
                      <a:r>
                        <a:rPr lang="en-US" sz="2000">
                          <a:effectLst/>
                          <a:latin typeface="Times New Roman" panose="02020603050405020304" pitchFamily="18" charset="0"/>
                          <a:ea typeface="Times New Roman" panose="02020603050405020304" pitchFamily="18" charset="0"/>
                        </a:rPr>
                        <a:t>Sponge Iron</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275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275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629918853"/>
                  </a:ext>
                </a:extLst>
              </a:tr>
              <a:tr h="403321">
                <a:tc>
                  <a:txBody>
                    <a:bodyPr/>
                    <a:lstStyle/>
                    <a:p>
                      <a:r>
                        <a:rPr lang="en-US" sz="2000">
                          <a:effectLst/>
                          <a:latin typeface="Times New Roman" panose="02020603050405020304" pitchFamily="18" charset="0"/>
                          <a:ea typeface="Times New Roman" panose="02020603050405020304" pitchFamily="18" charset="0"/>
                        </a:rPr>
                        <a:t>Tobacco</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085076988"/>
                  </a:ext>
                </a:extLst>
              </a:tr>
              <a:tr h="403321">
                <a:tc>
                  <a:txBody>
                    <a:bodyPr/>
                    <a:lstStyle/>
                    <a:p>
                      <a:r>
                        <a:rPr lang="en-US" sz="2000">
                          <a:effectLst/>
                          <a:latin typeface="Times New Roman" panose="02020603050405020304" pitchFamily="18" charset="0"/>
                          <a:ea typeface="Times New Roman" panose="02020603050405020304" pitchFamily="18" charset="0"/>
                        </a:rPr>
                        <a:t>Miscellaneous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20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20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081029728"/>
                  </a:ext>
                </a:extLst>
              </a:tr>
              <a:tr h="403321">
                <a:tc>
                  <a:txBody>
                    <a:bodyPr/>
                    <a:lstStyle/>
                    <a:p>
                      <a:r>
                        <a:rPr lang="en-US" sz="2000" dirty="0">
                          <a:effectLst/>
                          <a:latin typeface="Times New Roman" panose="02020603050405020304" pitchFamily="18" charset="0"/>
                          <a:ea typeface="Times New Roman" panose="02020603050405020304" pitchFamily="18" charset="0"/>
                        </a:rPr>
                        <a:t>Total</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1,475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1,495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1,530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1,565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1,600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1,635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1,670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1,705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979263523"/>
                  </a:ext>
                </a:extLst>
              </a:tr>
            </a:tbl>
          </a:graphicData>
        </a:graphic>
      </p:graphicFrame>
      <p:graphicFrame>
        <p:nvGraphicFramePr>
          <p:cNvPr id="3" name="Table 2">
            <a:extLst>
              <a:ext uri="{FF2B5EF4-FFF2-40B4-BE49-F238E27FC236}">
                <a16:creationId xmlns:a16="http://schemas.microsoft.com/office/drawing/2014/main" id="{8A53BD02-69D4-C546-6120-9E31C7E29DF5}"/>
              </a:ext>
            </a:extLst>
          </p:cNvPr>
          <p:cNvGraphicFramePr>
            <a:graphicFrameLocks noGrp="1"/>
          </p:cNvGraphicFramePr>
          <p:nvPr>
            <p:extLst>
              <p:ext uri="{D42A27DB-BD31-4B8C-83A1-F6EECF244321}">
                <p14:modId xmlns:p14="http://schemas.microsoft.com/office/powerpoint/2010/main" val="1324046766"/>
              </p:ext>
            </p:extLst>
          </p:nvPr>
        </p:nvGraphicFramePr>
        <p:xfrm>
          <a:off x="471055" y="4717470"/>
          <a:ext cx="11062854" cy="1854200"/>
        </p:xfrm>
        <a:graphic>
          <a:graphicData uri="http://schemas.openxmlformats.org/drawingml/2006/table">
            <a:tbl>
              <a:tblPr firstRow="1" bandRow="1">
                <a:tableStyleId>{5C22544A-7EE6-4342-B048-85BDC9FD1C3A}</a:tableStyleId>
              </a:tblPr>
              <a:tblGrid>
                <a:gridCol w="2353194">
                  <a:extLst>
                    <a:ext uri="{9D8B030D-6E8A-4147-A177-3AD203B41FA5}">
                      <a16:colId xmlns:a16="http://schemas.microsoft.com/office/drawing/2014/main" val="351676405"/>
                    </a:ext>
                  </a:extLst>
                </a:gridCol>
                <a:gridCol w="967740">
                  <a:extLst>
                    <a:ext uri="{9D8B030D-6E8A-4147-A177-3AD203B41FA5}">
                      <a16:colId xmlns:a16="http://schemas.microsoft.com/office/drawing/2014/main" val="2928043800"/>
                    </a:ext>
                  </a:extLst>
                </a:gridCol>
                <a:gridCol w="967740">
                  <a:extLst>
                    <a:ext uri="{9D8B030D-6E8A-4147-A177-3AD203B41FA5}">
                      <a16:colId xmlns:a16="http://schemas.microsoft.com/office/drawing/2014/main" val="2920901599"/>
                    </a:ext>
                  </a:extLst>
                </a:gridCol>
                <a:gridCol w="967740">
                  <a:extLst>
                    <a:ext uri="{9D8B030D-6E8A-4147-A177-3AD203B41FA5}">
                      <a16:colId xmlns:a16="http://schemas.microsoft.com/office/drawing/2014/main" val="556209208"/>
                    </a:ext>
                  </a:extLst>
                </a:gridCol>
                <a:gridCol w="967740">
                  <a:extLst>
                    <a:ext uri="{9D8B030D-6E8A-4147-A177-3AD203B41FA5}">
                      <a16:colId xmlns:a16="http://schemas.microsoft.com/office/drawing/2014/main" val="2444112832"/>
                    </a:ext>
                  </a:extLst>
                </a:gridCol>
                <a:gridCol w="967740">
                  <a:extLst>
                    <a:ext uri="{9D8B030D-6E8A-4147-A177-3AD203B41FA5}">
                      <a16:colId xmlns:a16="http://schemas.microsoft.com/office/drawing/2014/main" val="4065790002"/>
                    </a:ext>
                  </a:extLst>
                </a:gridCol>
                <a:gridCol w="967740">
                  <a:extLst>
                    <a:ext uri="{9D8B030D-6E8A-4147-A177-3AD203B41FA5}">
                      <a16:colId xmlns:a16="http://schemas.microsoft.com/office/drawing/2014/main" val="752442914"/>
                    </a:ext>
                  </a:extLst>
                </a:gridCol>
                <a:gridCol w="967740">
                  <a:extLst>
                    <a:ext uri="{9D8B030D-6E8A-4147-A177-3AD203B41FA5}">
                      <a16:colId xmlns:a16="http://schemas.microsoft.com/office/drawing/2014/main" val="2688255022"/>
                    </a:ext>
                  </a:extLst>
                </a:gridCol>
                <a:gridCol w="967740">
                  <a:extLst>
                    <a:ext uri="{9D8B030D-6E8A-4147-A177-3AD203B41FA5}">
                      <a16:colId xmlns:a16="http://schemas.microsoft.com/office/drawing/2014/main" val="916467010"/>
                    </a:ext>
                  </a:extLst>
                </a:gridCol>
                <a:gridCol w="967740">
                  <a:extLst>
                    <a:ext uri="{9D8B030D-6E8A-4147-A177-3AD203B41FA5}">
                      <a16:colId xmlns:a16="http://schemas.microsoft.com/office/drawing/2014/main" val="3567114631"/>
                    </a:ext>
                  </a:extLst>
                </a:gridCol>
              </a:tblGrid>
              <a:tr h="370840">
                <a:tc gridSpan="10">
                  <a:txBody>
                    <a:bodyPr/>
                    <a:lstStyle/>
                    <a:p>
                      <a:pPr algn="ctr"/>
                      <a:r>
                        <a:rPr lang="en-US" sz="2000" dirty="0">
                          <a:effectLst/>
                          <a:latin typeface="Times New Roman" panose="02020603050405020304" pitchFamily="18" charset="0"/>
                          <a:ea typeface="Times New Roman" panose="02020603050405020304" pitchFamily="18" charset="0"/>
                        </a:rPr>
                        <a:t>Liquid Cargo</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59501686"/>
                  </a:ext>
                </a:extLst>
              </a:tr>
              <a:tr h="370840">
                <a:tc>
                  <a:txBody>
                    <a:bodyPr/>
                    <a:lstStyle/>
                    <a:p>
                      <a:r>
                        <a:rPr lang="en-US" sz="2000">
                          <a:effectLst/>
                          <a:latin typeface="Times New Roman" panose="02020603050405020304" pitchFamily="18" charset="0"/>
                          <a:ea typeface="Times New Roman" panose="02020603050405020304" pitchFamily="18" charset="0"/>
                        </a:rPr>
                        <a:t>Phosphoric Acid</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823496145"/>
                  </a:ext>
                </a:extLst>
              </a:tr>
              <a:tr h="370840">
                <a:tc>
                  <a:txBody>
                    <a:bodyPr/>
                    <a:lstStyle/>
                    <a:p>
                      <a:r>
                        <a:rPr lang="en-US" sz="2000">
                          <a:effectLst/>
                          <a:latin typeface="Times New Roman" panose="02020603050405020304" pitchFamily="18" charset="0"/>
                          <a:ea typeface="Times New Roman" panose="02020603050405020304" pitchFamily="18" charset="0"/>
                        </a:rPr>
                        <a:t>Liquid Ammonia</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918293715"/>
                  </a:ext>
                </a:extLst>
              </a:tr>
              <a:tr h="370840">
                <a:tc>
                  <a:txBody>
                    <a:bodyPr/>
                    <a:lstStyle/>
                    <a:p>
                      <a:r>
                        <a:rPr lang="en-US" sz="2000">
                          <a:effectLst/>
                          <a:latin typeface="Times New Roman" panose="02020603050405020304" pitchFamily="18" charset="0"/>
                          <a:ea typeface="Times New Roman" panose="02020603050405020304" pitchFamily="18" charset="0"/>
                        </a:rPr>
                        <a:t>Petroleum Products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378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397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417</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438</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459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482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507</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532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083381879"/>
                  </a:ext>
                </a:extLst>
              </a:tr>
              <a:tr h="370840">
                <a:tc>
                  <a:txBody>
                    <a:bodyPr/>
                    <a:lstStyle/>
                    <a:p>
                      <a:r>
                        <a:rPr lang="en-US" sz="2000">
                          <a:effectLst/>
                          <a:latin typeface="Times New Roman" panose="02020603050405020304" pitchFamily="18" charset="0"/>
                          <a:ea typeface="Times New Roman" panose="02020603050405020304" pitchFamily="18" charset="0"/>
                        </a:rPr>
                        <a:t>Total</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1,018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1,037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1,057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1,078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1,099</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1,122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1,147</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1,172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792597067"/>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FAC55-E244-6D30-BF0F-DE7662B11E87}"/>
              </a:ext>
            </a:extLst>
          </p:cNvPr>
          <p:cNvSpPr>
            <a:spLocks noGrp="1"/>
          </p:cNvSpPr>
          <p:nvPr>
            <p:ph type="title"/>
          </p:nvPr>
        </p:nvSpPr>
        <p:spPr>
          <a:xfrm>
            <a:off x="684261" y="228600"/>
            <a:ext cx="8596668" cy="1320800"/>
          </a:xfrm>
        </p:spPr>
        <p:txBody>
          <a:bodyPr/>
          <a:lstStyle/>
          <a:p>
            <a:r>
              <a:rPr lang="en-US" altLang="en-US" dirty="0"/>
              <a:t>Quantities at New Port (Revised Plan)</a:t>
            </a:r>
            <a:endParaRPr lang="en-IN" dirty="0"/>
          </a:p>
        </p:txBody>
      </p:sp>
      <p:graphicFrame>
        <p:nvGraphicFramePr>
          <p:cNvPr id="5" name="Table 4">
            <a:extLst>
              <a:ext uri="{FF2B5EF4-FFF2-40B4-BE49-F238E27FC236}">
                <a16:creationId xmlns:a16="http://schemas.microsoft.com/office/drawing/2014/main" id="{D8984133-1FDE-4199-F301-2A5651C56537}"/>
              </a:ext>
            </a:extLst>
          </p:cNvPr>
          <p:cNvGraphicFramePr>
            <a:graphicFrameLocks noGrp="1"/>
          </p:cNvGraphicFramePr>
          <p:nvPr>
            <p:extLst>
              <p:ext uri="{D42A27DB-BD31-4B8C-83A1-F6EECF244321}">
                <p14:modId xmlns:p14="http://schemas.microsoft.com/office/powerpoint/2010/main" val="779861975"/>
              </p:ext>
            </p:extLst>
          </p:nvPr>
        </p:nvGraphicFramePr>
        <p:xfrm>
          <a:off x="302821" y="1365882"/>
          <a:ext cx="11499271" cy="4820920"/>
        </p:xfrm>
        <a:graphic>
          <a:graphicData uri="http://schemas.openxmlformats.org/drawingml/2006/table">
            <a:tbl>
              <a:tblPr firstRow="1" bandRow="1">
                <a:tableStyleId>{5C22544A-7EE6-4342-B048-85BDC9FD1C3A}</a:tableStyleId>
              </a:tblPr>
              <a:tblGrid>
                <a:gridCol w="2527279">
                  <a:extLst>
                    <a:ext uri="{9D8B030D-6E8A-4147-A177-3AD203B41FA5}">
                      <a16:colId xmlns:a16="http://schemas.microsoft.com/office/drawing/2014/main" val="2724805223"/>
                    </a:ext>
                  </a:extLst>
                </a:gridCol>
                <a:gridCol w="996888">
                  <a:extLst>
                    <a:ext uri="{9D8B030D-6E8A-4147-A177-3AD203B41FA5}">
                      <a16:colId xmlns:a16="http://schemas.microsoft.com/office/drawing/2014/main" val="3918541806"/>
                    </a:ext>
                  </a:extLst>
                </a:gridCol>
                <a:gridCol w="996888">
                  <a:extLst>
                    <a:ext uri="{9D8B030D-6E8A-4147-A177-3AD203B41FA5}">
                      <a16:colId xmlns:a16="http://schemas.microsoft.com/office/drawing/2014/main" val="3993464175"/>
                    </a:ext>
                  </a:extLst>
                </a:gridCol>
                <a:gridCol w="996888">
                  <a:extLst>
                    <a:ext uri="{9D8B030D-6E8A-4147-A177-3AD203B41FA5}">
                      <a16:colId xmlns:a16="http://schemas.microsoft.com/office/drawing/2014/main" val="2084488971"/>
                    </a:ext>
                  </a:extLst>
                </a:gridCol>
                <a:gridCol w="996888">
                  <a:extLst>
                    <a:ext uri="{9D8B030D-6E8A-4147-A177-3AD203B41FA5}">
                      <a16:colId xmlns:a16="http://schemas.microsoft.com/office/drawing/2014/main" val="4168171521"/>
                    </a:ext>
                  </a:extLst>
                </a:gridCol>
                <a:gridCol w="996888">
                  <a:extLst>
                    <a:ext uri="{9D8B030D-6E8A-4147-A177-3AD203B41FA5}">
                      <a16:colId xmlns:a16="http://schemas.microsoft.com/office/drawing/2014/main" val="2221322484"/>
                    </a:ext>
                  </a:extLst>
                </a:gridCol>
                <a:gridCol w="996888">
                  <a:extLst>
                    <a:ext uri="{9D8B030D-6E8A-4147-A177-3AD203B41FA5}">
                      <a16:colId xmlns:a16="http://schemas.microsoft.com/office/drawing/2014/main" val="549483636"/>
                    </a:ext>
                  </a:extLst>
                </a:gridCol>
                <a:gridCol w="996888">
                  <a:extLst>
                    <a:ext uri="{9D8B030D-6E8A-4147-A177-3AD203B41FA5}">
                      <a16:colId xmlns:a16="http://schemas.microsoft.com/office/drawing/2014/main" val="277707077"/>
                    </a:ext>
                  </a:extLst>
                </a:gridCol>
                <a:gridCol w="996888">
                  <a:extLst>
                    <a:ext uri="{9D8B030D-6E8A-4147-A177-3AD203B41FA5}">
                      <a16:colId xmlns:a16="http://schemas.microsoft.com/office/drawing/2014/main" val="441881376"/>
                    </a:ext>
                  </a:extLst>
                </a:gridCol>
                <a:gridCol w="996888">
                  <a:extLst>
                    <a:ext uri="{9D8B030D-6E8A-4147-A177-3AD203B41FA5}">
                      <a16:colId xmlns:a16="http://schemas.microsoft.com/office/drawing/2014/main" val="1178959020"/>
                    </a:ext>
                  </a:extLst>
                </a:gridCol>
              </a:tblGrid>
              <a:tr h="370840">
                <a:tc>
                  <a:txBody>
                    <a:bodyPr/>
                    <a:lstStyle/>
                    <a:p>
                      <a:r>
                        <a:rPr lang="en-US" sz="2000" dirty="0">
                          <a:effectLst/>
                          <a:latin typeface="Times New Roman" panose="02020603050405020304" pitchFamily="18" charset="0"/>
                          <a:ea typeface="Times New Roman" panose="02020603050405020304" pitchFamily="18" charset="0"/>
                        </a:rPr>
                        <a:t>Cargo</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Year 9</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749111668"/>
                  </a:ext>
                </a:extLst>
              </a:tr>
              <a:tr h="370840">
                <a:tc gridSpan="10">
                  <a:txBody>
                    <a:bodyPr/>
                    <a:lstStyle/>
                    <a:p>
                      <a:pPr algn="ctr"/>
                      <a:r>
                        <a:rPr lang="en-US" sz="2000" b="1" dirty="0">
                          <a:effectLst/>
                          <a:latin typeface="Times New Roman" panose="02020603050405020304" pitchFamily="18" charset="0"/>
                          <a:ea typeface="Times New Roman" panose="02020603050405020304" pitchFamily="18" charset="0"/>
                        </a:rPr>
                        <a:t>New Port</a:t>
                      </a:r>
                      <a:endParaRPr lang="en-IN" sz="2000" b="1" dirty="0">
                        <a:effectLst/>
                        <a:latin typeface="Times New Roman" panose="02020603050405020304" pitchFamily="18" charset="0"/>
                        <a:ea typeface="Arial Unicode MS" panose="020B0604020202020204" pitchFamily="34" charset="-128"/>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688887496"/>
                  </a:ext>
                </a:extLst>
              </a:tr>
              <a:tr h="370840">
                <a:tc gridSpan="10">
                  <a:txBody>
                    <a:bodyPr/>
                    <a:lstStyle/>
                    <a:p>
                      <a:pPr algn="ctr"/>
                      <a:r>
                        <a:rPr lang="en-US" sz="2000" dirty="0">
                          <a:effectLst/>
                          <a:latin typeface="Times New Roman" panose="02020603050405020304" pitchFamily="18" charset="0"/>
                          <a:ea typeface="Times New Roman" panose="02020603050405020304" pitchFamily="18" charset="0"/>
                        </a:rPr>
                        <a:t>Dry Cargo</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147610597"/>
                  </a:ext>
                </a:extLst>
              </a:tr>
              <a:tr h="370840">
                <a:tc>
                  <a:txBody>
                    <a:bodyPr/>
                    <a:lstStyle/>
                    <a:p>
                      <a:r>
                        <a:rPr lang="en-US" sz="2000">
                          <a:effectLst/>
                          <a:latin typeface="Times New Roman" panose="02020603050405020304" pitchFamily="18" charset="0"/>
                          <a:ea typeface="Times New Roman" panose="02020603050405020304" pitchFamily="18" charset="0"/>
                        </a:rPr>
                        <a:t>Dry Fertilizer</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141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284141997"/>
                  </a:ext>
                </a:extLst>
              </a:tr>
              <a:tr h="370840">
                <a:tc>
                  <a:txBody>
                    <a:bodyPr/>
                    <a:lstStyle/>
                    <a:p>
                      <a:r>
                        <a:rPr lang="en-US" sz="2000">
                          <a:effectLst/>
                          <a:latin typeface="Times New Roman" panose="02020603050405020304" pitchFamily="18" charset="0"/>
                          <a:ea typeface="Times New Roman" panose="02020603050405020304" pitchFamily="18" charset="0"/>
                        </a:rPr>
                        <a:t>Iron Pellets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125811829"/>
                  </a:ext>
                </a:extLst>
              </a:tr>
              <a:tr h="370840">
                <a:tc>
                  <a:txBody>
                    <a:bodyPr/>
                    <a:lstStyle/>
                    <a:p>
                      <a:r>
                        <a:rPr lang="en-US" sz="2000">
                          <a:effectLst/>
                          <a:latin typeface="Times New Roman" panose="02020603050405020304" pitchFamily="18" charset="0"/>
                          <a:ea typeface="Times New Roman" panose="02020603050405020304" pitchFamily="18" charset="0"/>
                        </a:rPr>
                        <a:t>Sponge Iron</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117</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174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233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275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954973559"/>
                  </a:ext>
                </a:extLst>
              </a:tr>
              <a:tr h="370840">
                <a:tc>
                  <a:txBody>
                    <a:bodyPr/>
                    <a:lstStyle/>
                    <a:p>
                      <a:r>
                        <a:rPr lang="en-US" sz="2000">
                          <a:effectLst/>
                          <a:latin typeface="Times New Roman" panose="02020603050405020304" pitchFamily="18" charset="0"/>
                          <a:ea typeface="Times New Roman" panose="02020603050405020304" pitchFamily="18" charset="0"/>
                        </a:rPr>
                        <a:t>Total</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845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887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944</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1,003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1,063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1,124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1,186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1,250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471867630"/>
                  </a:ext>
                </a:extLst>
              </a:tr>
              <a:tr h="370840">
                <a:tc gridSpan="10">
                  <a:txBody>
                    <a:bodyPr/>
                    <a:lstStyle/>
                    <a:p>
                      <a:pPr algn="ctr"/>
                      <a:r>
                        <a:rPr lang="en-US" sz="2000" dirty="0">
                          <a:effectLst/>
                          <a:latin typeface="Times New Roman" panose="02020603050405020304" pitchFamily="18" charset="0"/>
                          <a:ea typeface="Arial Unicode MS" panose="020B0604020202020204" pitchFamily="34" charset="-128"/>
                        </a:rPr>
                        <a:t> </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423526267"/>
                  </a:ext>
                </a:extLst>
              </a:tr>
              <a:tr h="370840">
                <a:tc gridSpan="10">
                  <a:txBody>
                    <a:bodyPr/>
                    <a:lstStyle/>
                    <a:p>
                      <a:pPr algn="ctr"/>
                      <a:r>
                        <a:rPr lang="en-US" sz="2000" dirty="0">
                          <a:effectLst/>
                          <a:latin typeface="Times New Roman" panose="02020603050405020304" pitchFamily="18" charset="0"/>
                          <a:ea typeface="Times New Roman" panose="02020603050405020304" pitchFamily="18" charset="0"/>
                        </a:rPr>
                        <a:t>Liquid Cargo</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25188445"/>
                  </a:ext>
                </a:extLst>
              </a:tr>
              <a:tr h="370840">
                <a:tc>
                  <a:txBody>
                    <a:bodyPr/>
                    <a:lstStyle/>
                    <a:p>
                      <a:r>
                        <a:rPr lang="en-US" sz="2000">
                          <a:effectLst/>
                          <a:latin typeface="Times New Roman" panose="02020603050405020304" pitchFamily="18" charset="0"/>
                          <a:ea typeface="Times New Roman" panose="02020603050405020304" pitchFamily="18" charset="0"/>
                        </a:rPr>
                        <a:t>Phosphoric Acid</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404779177"/>
                  </a:ext>
                </a:extLst>
              </a:tr>
              <a:tr h="370840">
                <a:tc>
                  <a:txBody>
                    <a:bodyPr/>
                    <a:lstStyle/>
                    <a:p>
                      <a:r>
                        <a:rPr lang="en-US" sz="2000">
                          <a:effectLst/>
                          <a:latin typeface="Times New Roman" panose="02020603050405020304" pitchFamily="18" charset="0"/>
                          <a:ea typeface="Times New Roman" panose="02020603050405020304" pitchFamily="18" charset="0"/>
                        </a:rPr>
                        <a:t>Liquid Ammonia</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70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683418333"/>
                  </a:ext>
                </a:extLst>
              </a:tr>
              <a:tr h="370840">
                <a:tc>
                  <a:txBody>
                    <a:bodyPr/>
                    <a:lstStyle/>
                    <a:p>
                      <a:r>
                        <a:rPr lang="en-US" sz="2000">
                          <a:effectLst/>
                          <a:latin typeface="Times New Roman" panose="02020603050405020304" pitchFamily="18" charset="0"/>
                          <a:ea typeface="Times New Roman" panose="02020603050405020304" pitchFamily="18" charset="0"/>
                        </a:rPr>
                        <a:t>Petroleum Products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378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397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417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438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459</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482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532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089688657"/>
                  </a:ext>
                </a:extLst>
              </a:tr>
              <a:tr h="370840">
                <a:tc>
                  <a:txBody>
                    <a:bodyPr/>
                    <a:lstStyle/>
                    <a:p>
                      <a:r>
                        <a:rPr lang="en-US" sz="2000">
                          <a:effectLst/>
                          <a:latin typeface="Times New Roman" panose="02020603050405020304" pitchFamily="18" charset="0"/>
                          <a:ea typeface="Times New Roman" panose="02020603050405020304" pitchFamily="18" charset="0"/>
                        </a:rPr>
                        <a:t>Total</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1,018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1,037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1,057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1,078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1,099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1,122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1,147</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1,172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237045927"/>
                  </a:ext>
                </a:extLst>
              </a:tr>
            </a:tbl>
          </a:graphicData>
        </a:graphic>
      </p:graphicFrame>
      <p:graphicFrame>
        <p:nvGraphicFramePr>
          <p:cNvPr id="6" name="Table 5">
            <a:extLst>
              <a:ext uri="{FF2B5EF4-FFF2-40B4-BE49-F238E27FC236}">
                <a16:creationId xmlns:a16="http://schemas.microsoft.com/office/drawing/2014/main" id="{4C6FA030-1D55-A73D-791E-04DF4A1F07DE}"/>
              </a:ext>
            </a:extLst>
          </p:cNvPr>
          <p:cNvGraphicFramePr>
            <a:graphicFrameLocks noGrp="1"/>
          </p:cNvGraphicFramePr>
          <p:nvPr>
            <p:extLst>
              <p:ext uri="{D42A27DB-BD31-4B8C-83A1-F6EECF244321}">
                <p14:modId xmlns:p14="http://schemas.microsoft.com/office/powerpoint/2010/main" val="916955788"/>
              </p:ext>
            </p:extLst>
          </p:nvPr>
        </p:nvGraphicFramePr>
        <p:xfrm>
          <a:off x="302821" y="3967616"/>
          <a:ext cx="11499268" cy="403321"/>
        </p:xfrm>
        <a:graphic>
          <a:graphicData uri="http://schemas.openxmlformats.org/drawingml/2006/table">
            <a:tbl>
              <a:tblPr firstRow="1" bandRow="1">
                <a:tableStyleId>{5C22544A-7EE6-4342-B048-85BDC9FD1C3A}</a:tableStyleId>
              </a:tblPr>
              <a:tblGrid>
                <a:gridCol w="2522020">
                  <a:extLst>
                    <a:ext uri="{9D8B030D-6E8A-4147-A177-3AD203B41FA5}">
                      <a16:colId xmlns:a16="http://schemas.microsoft.com/office/drawing/2014/main" val="2612808087"/>
                    </a:ext>
                  </a:extLst>
                </a:gridCol>
                <a:gridCol w="997472">
                  <a:extLst>
                    <a:ext uri="{9D8B030D-6E8A-4147-A177-3AD203B41FA5}">
                      <a16:colId xmlns:a16="http://schemas.microsoft.com/office/drawing/2014/main" val="2247455343"/>
                    </a:ext>
                  </a:extLst>
                </a:gridCol>
                <a:gridCol w="997472">
                  <a:extLst>
                    <a:ext uri="{9D8B030D-6E8A-4147-A177-3AD203B41FA5}">
                      <a16:colId xmlns:a16="http://schemas.microsoft.com/office/drawing/2014/main" val="3236670096"/>
                    </a:ext>
                  </a:extLst>
                </a:gridCol>
                <a:gridCol w="997472">
                  <a:extLst>
                    <a:ext uri="{9D8B030D-6E8A-4147-A177-3AD203B41FA5}">
                      <a16:colId xmlns:a16="http://schemas.microsoft.com/office/drawing/2014/main" val="2705082568"/>
                    </a:ext>
                  </a:extLst>
                </a:gridCol>
                <a:gridCol w="997472">
                  <a:extLst>
                    <a:ext uri="{9D8B030D-6E8A-4147-A177-3AD203B41FA5}">
                      <a16:colId xmlns:a16="http://schemas.microsoft.com/office/drawing/2014/main" val="3020035316"/>
                    </a:ext>
                  </a:extLst>
                </a:gridCol>
                <a:gridCol w="997472">
                  <a:extLst>
                    <a:ext uri="{9D8B030D-6E8A-4147-A177-3AD203B41FA5}">
                      <a16:colId xmlns:a16="http://schemas.microsoft.com/office/drawing/2014/main" val="3724692709"/>
                    </a:ext>
                  </a:extLst>
                </a:gridCol>
                <a:gridCol w="997472">
                  <a:extLst>
                    <a:ext uri="{9D8B030D-6E8A-4147-A177-3AD203B41FA5}">
                      <a16:colId xmlns:a16="http://schemas.microsoft.com/office/drawing/2014/main" val="202081036"/>
                    </a:ext>
                  </a:extLst>
                </a:gridCol>
                <a:gridCol w="997472">
                  <a:extLst>
                    <a:ext uri="{9D8B030D-6E8A-4147-A177-3AD203B41FA5}">
                      <a16:colId xmlns:a16="http://schemas.microsoft.com/office/drawing/2014/main" val="1049977262"/>
                    </a:ext>
                  </a:extLst>
                </a:gridCol>
                <a:gridCol w="997472">
                  <a:extLst>
                    <a:ext uri="{9D8B030D-6E8A-4147-A177-3AD203B41FA5}">
                      <a16:colId xmlns:a16="http://schemas.microsoft.com/office/drawing/2014/main" val="142885616"/>
                    </a:ext>
                  </a:extLst>
                </a:gridCol>
                <a:gridCol w="997472">
                  <a:extLst>
                    <a:ext uri="{9D8B030D-6E8A-4147-A177-3AD203B41FA5}">
                      <a16:colId xmlns:a16="http://schemas.microsoft.com/office/drawing/2014/main" val="88591228"/>
                    </a:ext>
                  </a:extLst>
                </a:gridCol>
              </a:tblGrid>
              <a:tr h="403321">
                <a:tc>
                  <a:txBody>
                    <a:bodyPr/>
                    <a:lstStyle/>
                    <a:p>
                      <a:r>
                        <a:rPr lang="en-US" sz="2000" dirty="0">
                          <a:effectLst/>
                          <a:latin typeface="Times New Roman" panose="02020603050405020304" pitchFamily="18" charset="0"/>
                          <a:ea typeface="Times New Roman" panose="02020603050405020304" pitchFamily="18" charset="0"/>
                        </a:rPr>
                        <a:t>Total (Original)</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1,475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1,495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1,530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1,565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1,600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1,635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1,670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1,705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189503758"/>
                  </a:ext>
                </a:extLst>
              </a:tr>
            </a:tbl>
          </a:graphicData>
        </a:graphic>
      </p:graphicFrame>
    </p:spTree>
    <p:extLst>
      <p:ext uri="{BB962C8B-B14F-4D97-AF65-F5344CB8AC3E}">
        <p14:creationId xmlns:p14="http://schemas.microsoft.com/office/powerpoint/2010/main" val="654692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1AA2C-6E81-AAA1-3F49-EFBB6D789669}"/>
              </a:ext>
            </a:extLst>
          </p:cNvPr>
          <p:cNvSpPr>
            <a:spLocks noGrp="1"/>
          </p:cNvSpPr>
          <p:nvPr>
            <p:ph type="title"/>
          </p:nvPr>
        </p:nvSpPr>
        <p:spPr>
          <a:xfrm>
            <a:off x="725825" y="256309"/>
            <a:ext cx="8596668" cy="928255"/>
          </a:xfrm>
        </p:spPr>
        <p:txBody>
          <a:bodyPr/>
          <a:lstStyle/>
          <a:p>
            <a:r>
              <a:rPr lang="en-IN" dirty="0"/>
              <a:t>Cargo to be handled (Original Plan)</a:t>
            </a:r>
          </a:p>
        </p:txBody>
      </p:sp>
      <p:graphicFrame>
        <p:nvGraphicFramePr>
          <p:cNvPr id="3" name="Table 2">
            <a:extLst>
              <a:ext uri="{FF2B5EF4-FFF2-40B4-BE49-F238E27FC236}">
                <a16:creationId xmlns:a16="http://schemas.microsoft.com/office/drawing/2014/main" id="{8594F9E3-A232-0B66-3154-235EDECEA424}"/>
              </a:ext>
            </a:extLst>
          </p:cNvPr>
          <p:cNvGraphicFramePr>
            <a:graphicFrameLocks noGrp="1"/>
          </p:cNvGraphicFramePr>
          <p:nvPr>
            <p:extLst>
              <p:ext uri="{D42A27DB-BD31-4B8C-83A1-F6EECF244321}">
                <p14:modId xmlns:p14="http://schemas.microsoft.com/office/powerpoint/2010/main" val="2250193781"/>
              </p:ext>
            </p:extLst>
          </p:nvPr>
        </p:nvGraphicFramePr>
        <p:xfrm>
          <a:off x="432954" y="1489364"/>
          <a:ext cx="11326091" cy="5053068"/>
        </p:xfrm>
        <a:graphic>
          <a:graphicData uri="http://schemas.openxmlformats.org/drawingml/2006/table">
            <a:tbl>
              <a:tblPr firstRow="1" bandRow="1">
                <a:tableStyleId>{5C22544A-7EE6-4342-B048-85BDC9FD1C3A}</a:tableStyleId>
              </a:tblPr>
              <a:tblGrid>
                <a:gridCol w="2424812">
                  <a:extLst>
                    <a:ext uri="{9D8B030D-6E8A-4147-A177-3AD203B41FA5}">
                      <a16:colId xmlns:a16="http://schemas.microsoft.com/office/drawing/2014/main" val="1819714170"/>
                    </a:ext>
                  </a:extLst>
                </a:gridCol>
                <a:gridCol w="989031">
                  <a:extLst>
                    <a:ext uri="{9D8B030D-6E8A-4147-A177-3AD203B41FA5}">
                      <a16:colId xmlns:a16="http://schemas.microsoft.com/office/drawing/2014/main" val="4130448885"/>
                    </a:ext>
                  </a:extLst>
                </a:gridCol>
                <a:gridCol w="989031">
                  <a:extLst>
                    <a:ext uri="{9D8B030D-6E8A-4147-A177-3AD203B41FA5}">
                      <a16:colId xmlns:a16="http://schemas.microsoft.com/office/drawing/2014/main" val="3204021030"/>
                    </a:ext>
                  </a:extLst>
                </a:gridCol>
                <a:gridCol w="989031">
                  <a:extLst>
                    <a:ext uri="{9D8B030D-6E8A-4147-A177-3AD203B41FA5}">
                      <a16:colId xmlns:a16="http://schemas.microsoft.com/office/drawing/2014/main" val="3059059320"/>
                    </a:ext>
                  </a:extLst>
                </a:gridCol>
                <a:gridCol w="989031">
                  <a:extLst>
                    <a:ext uri="{9D8B030D-6E8A-4147-A177-3AD203B41FA5}">
                      <a16:colId xmlns:a16="http://schemas.microsoft.com/office/drawing/2014/main" val="2316816489"/>
                    </a:ext>
                  </a:extLst>
                </a:gridCol>
                <a:gridCol w="989031">
                  <a:extLst>
                    <a:ext uri="{9D8B030D-6E8A-4147-A177-3AD203B41FA5}">
                      <a16:colId xmlns:a16="http://schemas.microsoft.com/office/drawing/2014/main" val="2328901050"/>
                    </a:ext>
                  </a:extLst>
                </a:gridCol>
                <a:gridCol w="989031">
                  <a:extLst>
                    <a:ext uri="{9D8B030D-6E8A-4147-A177-3AD203B41FA5}">
                      <a16:colId xmlns:a16="http://schemas.microsoft.com/office/drawing/2014/main" val="1767205006"/>
                    </a:ext>
                  </a:extLst>
                </a:gridCol>
                <a:gridCol w="989031">
                  <a:extLst>
                    <a:ext uri="{9D8B030D-6E8A-4147-A177-3AD203B41FA5}">
                      <a16:colId xmlns:a16="http://schemas.microsoft.com/office/drawing/2014/main" val="2312163172"/>
                    </a:ext>
                  </a:extLst>
                </a:gridCol>
                <a:gridCol w="989031">
                  <a:extLst>
                    <a:ext uri="{9D8B030D-6E8A-4147-A177-3AD203B41FA5}">
                      <a16:colId xmlns:a16="http://schemas.microsoft.com/office/drawing/2014/main" val="1440432679"/>
                    </a:ext>
                  </a:extLst>
                </a:gridCol>
                <a:gridCol w="989031">
                  <a:extLst>
                    <a:ext uri="{9D8B030D-6E8A-4147-A177-3AD203B41FA5}">
                      <a16:colId xmlns:a16="http://schemas.microsoft.com/office/drawing/2014/main" val="2514162070"/>
                    </a:ext>
                  </a:extLst>
                </a:gridCol>
              </a:tblGrid>
              <a:tr h="421089">
                <a:tc gridSpan="10">
                  <a:txBody>
                    <a:bodyPr/>
                    <a:lstStyle/>
                    <a:p>
                      <a:pPr algn="ctr"/>
                      <a:r>
                        <a:rPr lang="en-US" sz="2000" b="1" i="1" kern="0" dirty="0">
                          <a:effectLst/>
                          <a:latin typeface="Times New Roman" panose="02020603050405020304" pitchFamily="18" charset="0"/>
                        </a:rPr>
                        <a:t>Original Plan as Proposed by KPIC</a:t>
                      </a:r>
                      <a:endParaRPr lang="en-IN" sz="2000" b="1" i="1" kern="0" dirty="0">
                        <a:effectLst/>
                        <a:latin typeface="Times New Roman" panose="02020603050405020304" pitchFamily="18" charset="0"/>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935299010"/>
                  </a:ext>
                </a:extLst>
              </a:tr>
              <a:tr h="421089">
                <a:tc>
                  <a:txBody>
                    <a:bodyPr/>
                    <a:lstStyle/>
                    <a:p>
                      <a:r>
                        <a:rPr lang="en-US" sz="2000" dirty="0">
                          <a:effectLst/>
                          <a:latin typeface="Times New Roman" panose="02020603050405020304" pitchFamily="18" charset="0"/>
                          <a:ea typeface="Times New Roman" panose="02020603050405020304" pitchFamily="18" charset="0"/>
                        </a:rPr>
                        <a:t>Cargo</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r>
                        <a:rPr lang="en-US" sz="2000">
                          <a:effectLst/>
                          <a:latin typeface="Times New Roman" panose="02020603050405020304" pitchFamily="18" charset="0"/>
                          <a:ea typeface="Times New Roman" panose="02020603050405020304" pitchFamily="18" charset="0"/>
                        </a:rPr>
                        <a:t>Year 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495879477"/>
                  </a:ext>
                </a:extLst>
              </a:tr>
              <a:tr h="421089">
                <a:tc gridSpan="10">
                  <a:txBody>
                    <a:bodyPr/>
                    <a:lstStyle/>
                    <a:p>
                      <a:pPr marL="104775" algn="ctr"/>
                      <a:r>
                        <a:rPr lang="en-US" sz="2000" b="1" dirty="0">
                          <a:effectLst/>
                          <a:latin typeface="Times New Roman" panose="02020603050405020304" pitchFamily="18" charset="0"/>
                          <a:ea typeface="Times New Roman" panose="02020603050405020304" pitchFamily="18" charset="0"/>
                        </a:rPr>
                        <a:t>Anchorage Port</a:t>
                      </a:r>
                      <a:endParaRPr lang="en-IN" sz="2000" b="1" dirty="0">
                        <a:effectLst/>
                        <a:latin typeface="Times New Roman" panose="02020603050405020304" pitchFamily="18" charset="0"/>
                        <a:ea typeface="Arial Unicode MS" panose="020B0604020202020204" pitchFamily="34" charset="-128"/>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589201549"/>
                  </a:ext>
                </a:extLst>
              </a:tr>
              <a:tr h="421089">
                <a:tc>
                  <a:txBody>
                    <a:bodyPr/>
                    <a:lstStyle/>
                    <a:p>
                      <a:r>
                        <a:rPr lang="en-US" sz="2000" dirty="0">
                          <a:effectLst/>
                          <a:latin typeface="Times New Roman" panose="02020603050405020304" pitchFamily="18" charset="0"/>
                          <a:ea typeface="Times New Roman" panose="02020603050405020304" pitchFamily="18" charset="0"/>
                        </a:rPr>
                        <a:t>Dry Fertilizer</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726855050"/>
                  </a:ext>
                </a:extLst>
              </a:tr>
              <a:tr h="421089">
                <a:tc>
                  <a:txBody>
                    <a:bodyPr/>
                    <a:lstStyle/>
                    <a:p>
                      <a:r>
                        <a:rPr lang="en-US" sz="2000" dirty="0">
                          <a:effectLst/>
                          <a:latin typeface="Times New Roman" panose="02020603050405020304" pitchFamily="18" charset="0"/>
                          <a:ea typeface="Times New Roman" panose="02020603050405020304" pitchFamily="18" charset="0"/>
                        </a:rPr>
                        <a:t>Rice Bran</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452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474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498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523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549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605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794851974"/>
                  </a:ext>
                </a:extLst>
              </a:tr>
              <a:tr h="421089">
                <a:tc>
                  <a:txBody>
                    <a:bodyPr/>
                    <a:lstStyle/>
                    <a:p>
                      <a:r>
                        <a:rPr lang="en-US" sz="2000">
                          <a:effectLst/>
                          <a:latin typeface="Times New Roman" panose="02020603050405020304" pitchFamily="18" charset="0"/>
                          <a:ea typeface="Times New Roman" panose="02020603050405020304" pitchFamily="18" charset="0"/>
                        </a:rPr>
                        <a:t>Tobacco</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708641365"/>
                  </a:ext>
                </a:extLst>
              </a:tr>
              <a:tr h="421089">
                <a:tc>
                  <a:txBody>
                    <a:bodyPr/>
                    <a:lstStyle/>
                    <a:p>
                      <a:r>
                        <a:rPr lang="en-US" sz="2000">
                          <a:effectLst/>
                          <a:latin typeface="Times New Roman" panose="02020603050405020304" pitchFamily="18" charset="0"/>
                          <a:ea typeface="Times New Roman" panose="02020603050405020304" pitchFamily="18" charset="0"/>
                        </a:rPr>
                        <a:t>Sal Seed Extract</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999384018"/>
                  </a:ext>
                </a:extLst>
              </a:tr>
              <a:tr h="421089">
                <a:tc>
                  <a:txBody>
                    <a:bodyPr/>
                    <a:lstStyle/>
                    <a:p>
                      <a:r>
                        <a:rPr lang="en-US" sz="2000">
                          <a:effectLst/>
                          <a:latin typeface="Times New Roman" panose="02020603050405020304" pitchFamily="18" charset="0"/>
                          <a:ea typeface="Times New Roman" panose="02020603050405020304" pitchFamily="18" charset="0"/>
                        </a:rPr>
                        <a:t>Cotton Seed Extract</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30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236894064"/>
                  </a:ext>
                </a:extLst>
              </a:tr>
              <a:tr h="421089">
                <a:tc>
                  <a:txBody>
                    <a:bodyPr/>
                    <a:lstStyle/>
                    <a:p>
                      <a:r>
                        <a:rPr lang="en-US" sz="2000">
                          <a:effectLst/>
                          <a:latin typeface="Times New Roman" panose="02020603050405020304" pitchFamily="18" charset="0"/>
                          <a:ea typeface="Times New Roman" panose="02020603050405020304" pitchFamily="18" charset="0"/>
                        </a:rPr>
                        <a:t>Groundnut Kernels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578718461"/>
                  </a:ext>
                </a:extLst>
              </a:tr>
              <a:tr h="421089">
                <a:tc>
                  <a:txBody>
                    <a:bodyPr/>
                    <a:lstStyle/>
                    <a:p>
                      <a:r>
                        <a:rPr lang="en-US" sz="2000">
                          <a:effectLst/>
                          <a:latin typeface="Times New Roman" panose="02020603050405020304" pitchFamily="18" charset="0"/>
                          <a:ea typeface="Times New Roman" panose="02020603050405020304" pitchFamily="18" charset="0"/>
                        </a:rPr>
                        <a:t>Imenite Sand</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30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438202553"/>
                  </a:ext>
                </a:extLst>
              </a:tr>
              <a:tr h="421089">
                <a:tc>
                  <a:txBody>
                    <a:bodyPr/>
                    <a:lstStyle/>
                    <a:p>
                      <a:r>
                        <a:rPr lang="en-US" sz="2000">
                          <a:effectLst/>
                          <a:latin typeface="Times New Roman" panose="02020603050405020304" pitchFamily="18" charset="0"/>
                          <a:ea typeface="Times New Roman" panose="02020603050405020304" pitchFamily="18" charset="0"/>
                        </a:rPr>
                        <a:t>Miscellaneous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20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006299422"/>
                  </a:ext>
                </a:extLst>
              </a:tr>
              <a:tr h="421089">
                <a:tc>
                  <a:txBody>
                    <a:bodyPr/>
                    <a:lstStyle/>
                    <a:p>
                      <a:r>
                        <a:rPr lang="en-US" sz="2000" dirty="0">
                          <a:effectLst/>
                          <a:latin typeface="Times New Roman" panose="02020603050405020304" pitchFamily="18" charset="0"/>
                          <a:ea typeface="Times New Roman" panose="02020603050405020304" pitchFamily="18" charset="0"/>
                        </a:rPr>
                        <a:t>Total</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920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592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614</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638</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663</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689</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716</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745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806634912"/>
                  </a:ext>
                </a:extLst>
              </a:tr>
            </a:tbl>
          </a:graphicData>
        </a:graphic>
      </p:graphicFrame>
    </p:spTree>
    <p:extLst>
      <p:ext uri="{BB962C8B-B14F-4D97-AF65-F5344CB8AC3E}">
        <p14:creationId xmlns:p14="http://schemas.microsoft.com/office/powerpoint/2010/main" val="27894890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4B56B-7AB9-3888-4916-C8F088D4C9A2}"/>
              </a:ext>
            </a:extLst>
          </p:cNvPr>
          <p:cNvSpPr>
            <a:spLocks noGrp="1"/>
          </p:cNvSpPr>
          <p:nvPr>
            <p:ph type="title"/>
          </p:nvPr>
        </p:nvSpPr>
        <p:spPr>
          <a:xfrm>
            <a:off x="684262" y="290946"/>
            <a:ext cx="8596668" cy="872836"/>
          </a:xfrm>
        </p:spPr>
        <p:txBody>
          <a:bodyPr/>
          <a:lstStyle/>
          <a:p>
            <a:r>
              <a:rPr lang="en-IN" dirty="0"/>
              <a:t>Cargo to be handled (Revised Plan)</a:t>
            </a:r>
          </a:p>
        </p:txBody>
      </p:sp>
      <p:graphicFrame>
        <p:nvGraphicFramePr>
          <p:cNvPr id="3" name="Table 2">
            <a:extLst>
              <a:ext uri="{FF2B5EF4-FFF2-40B4-BE49-F238E27FC236}">
                <a16:creationId xmlns:a16="http://schemas.microsoft.com/office/drawing/2014/main" id="{4DD04677-37AD-EEA1-70F7-67B2D288FA1B}"/>
              </a:ext>
            </a:extLst>
          </p:cNvPr>
          <p:cNvGraphicFramePr>
            <a:graphicFrameLocks noGrp="1"/>
          </p:cNvGraphicFramePr>
          <p:nvPr>
            <p:extLst>
              <p:ext uri="{D42A27DB-BD31-4B8C-83A1-F6EECF244321}">
                <p14:modId xmlns:p14="http://schemas.microsoft.com/office/powerpoint/2010/main" val="2088202856"/>
              </p:ext>
            </p:extLst>
          </p:nvPr>
        </p:nvGraphicFramePr>
        <p:xfrm>
          <a:off x="354775" y="1065534"/>
          <a:ext cx="11305305" cy="4820920"/>
        </p:xfrm>
        <a:graphic>
          <a:graphicData uri="http://schemas.openxmlformats.org/drawingml/2006/table">
            <a:tbl>
              <a:tblPr firstRow="1" bandRow="1">
                <a:tableStyleId>{5C22544A-7EE6-4342-B048-85BDC9FD1C3A}</a:tableStyleId>
              </a:tblPr>
              <a:tblGrid>
                <a:gridCol w="2217420">
                  <a:extLst>
                    <a:ext uri="{9D8B030D-6E8A-4147-A177-3AD203B41FA5}">
                      <a16:colId xmlns:a16="http://schemas.microsoft.com/office/drawing/2014/main" val="730304587"/>
                    </a:ext>
                  </a:extLst>
                </a:gridCol>
                <a:gridCol w="1009765">
                  <a:extLst>
                    <a:ext uri="{9D8B030D-6E8A-4147-A177-3AD203B41FA5}">
                      <a16:colId xmlns:a16="http://schemas.microsoft.com/office/drawing/2014/main" val="4080645418"/>
                    </a:ext>
                  </a:extLst>
                </a:gridCol>
                <a:gridCol w="1009765">
                  <a:extLst>
                    <a:ext uri="{9D8B030D-6E8A-4147-A177-3AD203B41FA5}">
                      <a16:colId xmlns:a16="http://schemas.microsoft.com/office/drawing/2014/main" val="639589254"/>
                    </a:ext>
                  </a:extLst>
                </a:gridCol>
                <a:gridCol w="1009765">
                  <a:extLst>
                    <a:ext uri="{9D8B030D-6E8A-4147-A177-3AD203B41FA5}">
                      <a16:colId xmlns:a16="http://schemas.microsoft.com/office/drawing/2014/main" val="628215308"/>
                    </a:ext>
                  </a:extLst>
                </a:gridCol>
                <a:gridCol w="1009765">
                  <a:extLst>
                    <a:ext uri="{9D8B030D-6E8A-4147-A177-3AD203B41FA5}">
                      <a16:colId xmlns:a16="http://schemas.microsoft.com/office/drawing/2014/main" val="1165251596"/>
                    </a:ext>
                  </a:extLst>
                </a:gridCol>
                <a:gridCol w="1009765">
                  <a:extLst>
                    <a:ext uri="{9D8B030D-6E8A-4147-A177-3AD203B41FA5}">
                      <a16:colId xmlns:a16="http://schemas.microsoft.com/office/drawing/2014/main" val="2068537482"/>
                    </a:ext>
                  </a:extLst>
                </a:gridCol>
                <a:gridCol w="1009765">
                  <a:extLst>
                    <a:ext uri="{9D8B030D-6E8A-4147-A177-3AD203B41FA5}">
                      <a16:colId xmlns:a16="http://schemas.microsoft.com/office/drawing/2014/main" val="2764474016"/>
                    </a:ext>
                  </a:extLst>
                </a:gridCol>
                <a:gridCol w="1009765">
                  <a:extLst>
                    <a:ext uri="{9D8B030D-6E8A-4147-A177-3AD203B41FA5}">
                      <a16:colId xmlns:a16="http://schemas.microsoft.com/office/drawing/2014/main" val="2160295952"/>
                    </a:ext>
                  </a:extLst>
                </a:gridCol>
                <a:gridCol w="1009765">
                  <a:extLst>
                    <a:ext uri="{9D8B030D-6E8A-4147-A177-3AD203B41FA5}">
                      <a16:colId xmlns:a16="http://schemas.microsoft.com/office/drawing/2014/main" val="1243193013"/>
                    </a:ext>
                  </a:extLst>
                </a:gridCol>
                <a:gridCol w="1009765">
                  <a:extLst>
                    <a:ext uri="{9D8B030D-6E8A-4147-A177-3AD203B41FA5}">
                      <a16:colId xmlns:a16="http://schemas.microsoft.com/office/drawing/2014/main" val="1159128858"/>
                    </a:ext>
                  </a:extLst>
                </a:gridCol>
              </a:tblGrid>
              <a:tr h="370840">
                <a:tc gridSpan="10">
                  <a:txBody>
                    <a:bodyPr/>
                    <a:lstStyle/>
                    <a:p>
                      <a:pPr algn="ctr"/>
                      <a:r>
                        <a:rPr lang="en-US" sz="2000" b="1" i="1" kern="0" dirty="0">
                          <a:effectLst/>
                          <a:latin typeface="Times New Roman" panose="02020603050405020304" pitchFamily="18" charset="0"/>
                        </a:rPr>
                        <a:t>Revised Plan as Proposed by the Department of Ports</a:t>
                      </a:r>
                      <a:endParaRPr lang="en-IN" sz="2000" b="1" i="1" kern="0" dirty="0">
                        <a:effectLst/>
                        <a:latin typeface="Times New Roman" panose="02020603050405020304" pitchFamily="18" charset="0"/>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4204151100"/>
                  </a:ext>
                </a:extLst>
              </a:tr>
              <a:tr h="370840">
                <a:tc>
                  <a:txBody>
                    <a:bodyPr/>
                    <a:lstStyle/>
                    <a:p>
                      <a:r>
                        <a:rPr lang="en-US" sz="2000">
                          <a:effectLst/>
                          <a:latin typeface="Times New Roman" panose="02020603050405020304" pitchFamily="18" charset="0"/>
                          <a:ea typeface="Times New Roman" panose="02020603050405020304" pitchFamily="18" charset="0"/>
                        </a:rPr>
                        <a:t>Cargo</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Year 1</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Year 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Year 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034525297"/>
                  </a:ext>
                </a:extLst>
              </a:tr>
              <a:tr h="370840">
                <a:tc gridSpan="10">
                  <a:txBody>
                    <a:bodyPr/>
                    <a:lstStyle/>
                    <a:p>
                      <a:pPr algn="ctr"/>
                      <a:r>
                        <a:rPr lang="en-US" sz="2000" b="1" dirty="0">
                          <a:effectLst/>
                          <a:latin typeface="Times New Roman" panose="02020603050405020304" pitchFamily="18" charset="0"/>
                          <a:ea typeface="Times New Roman" panose="02020603050405020304" pitchFamily="18" charset="0"/>
                        </a:rPr>
                        <a:t>Anchorage Port</a:t>
                      </a:r>
                      <a:endParaRPr lang="en-IN" sz="2000" b="1" dirty="0">
                        <a:effectLst/>
                        <a:latin typeface="Times New Roman" panose="02020603050405020304" pitchFamily="18" charset="0"/>
                        <a:ea typeface="Arial Unicode MS" panose="020B0604020202020204" pitchFamily="34" charset="-128"/>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294712232"/>
                  </a:ext>
                </a:extLst>
              </a:tr>
              <a:tr h="370840">
                <a:tc>
                  <a:txBody>
                    <a:bodyPr/>
                    <a:lstStyle/>
                    <a:p>
                      <a:r>
                        <a:rPr lang="en-US" sz="2000">
                          <a:effectLst/>
                          <a:latin typeface="Times New Roman" panose="02020603050405020304" pitchFamily="18" charset="0"/>
                          <a:ea typeface="Times New Roman" panose="02020603050405020304" pitchFamily="18" charset="0"/>
                        </a:rPr>
                        <a:t>Dry Fertilizer</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360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380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415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467</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441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414</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385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483437384"/>
                  </a:ext>
                </a:extLst>
              </a:tr>
              <a:tr h="370840">
                <a:tc>
                  <a:txBody>
                    <a:bodyPr/>
                    <a:lstStyle/>
                    <a:p>
                      <a:r>
                        <a:rPr lang="en-US" sz="2000">
                          <a:effectLst/>
                          <a:latin typeface="Times New Roman" panose="02020603050405020304" pitchFamily="18" charset="0"/>
                          <a:ea typeface="Times New Roman" panose="02020603050405020304" pitchFamily="18" charset="0"/>
                        </a:rPr>
                        <a:t>Rice Bran</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452</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474</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498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523</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549</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576</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605</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7842130"/>
                  </a:ext>
                </a:extLst>
              </a:tr>
              <a:tr h="370840">
                <a:tc>
                  <a:txBody>
                    <a:bodyPr/>
                    <a:lstStyle/>
                    <a:p>
                      <a:r>
                        <a:rPr lang="en-US" sz="2000">
                          <a:effectLst/>
                          <a:latin typeface="Times New Roman" panose="02020603050405020304" pitchFamily="18" charset="0"/>
                          <a:ea typeface="Times New Roman" panose="02020603050405020304" pitchFamily="18" charset="0"/>
                        </a:rPr>
                        <a:t>Tobacco</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251903994"/>
                  </a:ext>
                </a:extLst>
              </a:tr>
              <a:tr h="370840">
                <a:tc>
                  <a:txBody>
                    <a:bodyPr/>
                    <a:lstStyle/>
                    <a:p>
                      <a:r>
                        <a:rPr lang="en-US" sz="2000">
                          <a:effectLst/>
                          <a:latin typeface="Times New Roman" panose="02020603050405020304" pitchFamily="18" charset="0"/>
                          <a:ea typeface="Times New Roman" panose="02020603050405020304" pitchFamily="18" charset="0"/>
                        </a:rPr>
                        <a:t>Sponge Iron</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200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158</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101</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250389878"/>
                  </a:ext>
                </a:extLst>
              </a:tr>
              <a:tr h="370840">
                <a:tc>
                  <a:txBody>
                    <a:bodyPr/>
                    <a:lstStyle/>
                    <a:p>
                      <a:r>
                        <a:rPr lang="en-US" sz="2000">
                          <a:effectLst/>
                          <a:latin typeface="Times New Roman" panose="02020603050405020304" pitchFamily="18" charset="0"/>
                          <a:ea typeface="Times New Roman" panose="02020603050405020304" pitchFamily="18" charset="0"/>
                        </a:rPr>
                        <a:t>Sal Seed Extract</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50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522907621"/>
                  </a:ext>
                </a:extLst>
              </a:tr>
              <a:tr h="370840">
                <a:tc>
                  <a:txBody>
                    <a:bodyPr/>
                    <a:lstStyle/>
                    <a:p>
                      <a:r>
                        <a:rPr lang="en-US" sz="2000">
                          <a:effectLst/>
                          <a:latin typeface="Times New Roman" panose="02020603050405020304" pitchFamily="18" charset="0"/>
                          <a:ea typeface="Times New Roman" panose="02020603050405020304" pitchFamily="18" charset="0"/>
                        </a:rPr>
                        <a:t>Cotton Seed Extract</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30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040421719"/>
                  </a:ext>
                </a:extLst>
              </a:tr>
              <a:tr h="370840">
                <a:tc>
                  <a:txBody>
                    <a:bodyPr/>
                    <a:lstStyle/>
                    <a:p>
                      <a:r>
                        <a:rPr lang="en-US" sz="2000">
                          <a:effectLst/>
                          <a:latin typeface="Times New Roman" panose="02020603050405020304" pitchFamily="18" charset="0"/>
                          <a:ea typeface="Times New Roman" panose="02020603050405020304" pitchFamily="18" charset="0"/>
                        </a:rPr>
                        <a:t>Groundnut Kernels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10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796931386"/>
                  </a:ext>
                </a:extLst>
              </a:tr>
              <a:tr h="370840">
                <a:tc>
                  <a:txBody>
                    <a:bodyPr/>
                    <a:lstStyle/>
                    <a:p>
                      <a:r>
                        <a:rPr lang="en-US" sz="2000">
                          <a:effectLst/>
                          <a:latin typeface="Times New Roman" panose="02020603050405020304" pitchFamily="18" charset="0"/>
                          <a:ea typeface="Times New Roman" panose="02020603050405020304" pitchFamily="18" charset="0"/>
                        </a:rPr>
                        <a:t>Imenite Sand</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30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30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153049332"/>
                  </a:ext>
                </a:extLst>
              </a:tr>
              <a:tr h="370840">
                <a:tc>
                  <a:txBody>
                    <a:bodyPr/>
                    <a:lstStyle/>
                    <a:p>
                      <a:r>
                        <a:rPr lang="en-US" sz="2000">
                          <a:effectLst/>
                          <a:latin typeface="Times New Roman" panose="02020603050405020304" pitchFamily="18" charset="0"/>
                          <a:ea typeface="Times New Roman" panose="02020603050405020304" pitchFamily="18" charset="0"/>
                        </a:rPr>
                        <a:t>Miscellaneous</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a:effectLst/>
                          <a:latin typeface="Times New Roman" panose="02020603050405020304" pitchFamily="18" charset="0"/>
                          <a:ea typeface="Times New Roman" panose="02020603050405020304" pitchFamily="18" charset="0"/>
                        </a:rPr>
                        <a:t>40</a:t>
                      </a:r>
                      <a:endParaRPr lang="en-IN" sz="20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40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687282116"/>
                  </a:ext>
                </a:extLst>
              </a:tr>
              <a:tr h="370840">
                <a:tc>
                  <a:txBody>
                    <a:bodyPr/>
                    <a:lstStyle/>
                    <a:p>
                      <a:r>
                        <a:rPr lang="en-US" sz="2000" dirty="0">
                          <a:effectLst/>
                          <a:latin typeface="Times New Roman" panose="02020603050405020304" pitchFamily="18" charset="0"/>
                          <a:ea typeface="Times New Roman" panose="02020603050405020304" pitchFamily="18" charset="0"/>
                        </a:rPr>
                        <a:t>Total</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920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1,200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1,200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1,200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1,200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1,200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1,200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1,200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1,200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888945495"/>
                  </a:ext>
                </a:extLst>
              </a:tr>
            </a:tbl>
          </a:graphicData>
        </a:graphic>
      </p:graphicFrame>
      <p:graphicFrame>
        <p:nvGraphicFramePr>
          <p:cNvPr id="4" name="Table 3">
            <a:extLst>
              <a:ext uri="{FF2B5EF4-FFF2-40B4-BE49-F238E27FC236}">
                <a16:creationId xmlns:a16="http://schemas.microsoft.com/office/drawing/2014/main" id="{68AA61B9-3BCC-1C8D-A2B9-4BEC558C1A4D}"/>
              </a:ext>
            </a:extLst>
          </p:cNvPr>
          <p:cNvGraphicFramePr>
            <a:graphicFrameLocks noGrp="1"/>
          </p:cNvGraphicFramePr>
          <p:nvPr>
            <p:extLst>
              <p:ext uri="{D42A27DB-BD31-4B8C-83A1-F6EECF244321}">
                <p14:modId xmlns:p14="http://schemas.microsoft.com/office/powerpoint/2010/main" val="2593387290"/>
              </p:ext>
            </p:extLst>
          </p:nvPr>
        </p:nvGraphicFramePr>
        <p:xfrm>
          <a:off x="354776" y="5886454"/>
          <a:ext cx="11260279" cy="421089"/>
        </p:xfrm>
        <a:graphic>
          <a:graphicData uri="http://schemas.openxmlformats.org/drawingml/2006/table">
            <a:tbl>
              <a:tblPr firstRow="1" bandRow="1">
                <a:tableStyleId>{5C22544A-7EE6-4342-B048-85BDC9FD1C3A}</a:tableStyleId>
              </a:tblPr>
              <a:tblGrid>
                <a:gridCol w="2241467">
                  <a:extLst>
                    <a:ext uri="{9D8B030D-6E8A-4147-A177-3AD203B41FA5}">
                      <a16:colId xmlns:a16="http://schemas.microsoft.com/office/drawing/2014/main" val="1676522250"/>
                    </a:ext>
                  </a:extLst>
                </a:gridCol>
                <a:gridCol w="1012371">
                  <a:extLst>
                    <a:ext uri="{9D8B030D-6E8A-4147-A177-3AD203B41FA5}">
                      <a16:colId xmlns:a16="http://schemas.microsoft.com/office/drawing/2014/main" val="1463971289"/>
                    </a:ext>
                  </a:extLst>
                </a:gridCol>
                <a:gridCol w="990600">
                  <a:extLst>
                    <a:ext uri="{9D8B030D-6E8A-4147-A177-3AD203B41FA5}">
                      <a16:colId xmlns:a16="http://schemas.microsoft.com/office/drawing/2014/main" val="1771853749"/>
                    </a:ext>
                  </a:extLst>
                </a:gridCol>
                <a:gridCol w="985157">
                  <a:extLst>
                    <a:ext uri="{9D8B030D-6E8A-4147-A177-3AD203B41FA5}">
                      <a16:colId xmlns:a16="http://schemas.microsoft.com/office/drawing/2014/main" val="3595983083"/>
                    </a:ext>
                  </a:extLst>
                </a:gridCol>
                <a:gridCol w="1012372">
                  <a:extLst>
                    <a:ext uri="{9D8B030D-6E8A-4147-A177-3AD203B41FA5}">
                      <a16:colId xmlns:a16="http://schemas.microsoft.com/office/drawing/2014/main" val="1192375894"/>
                    </a:ext>
                  </a:extLst>
                </a:gridCol>
                <a:gridCol w="1034143">
                  <a:extLst>
                    <a:ext uri="{9D8B030D-6E8A-4147-A177-3AD203B41FA5}">
                      <a16:colId xmlns:a16="http://schemas.microsoft.com/office/drawing/2014/main" val="2037981783"/>
                    </a:ext>
                  </a:extLst>
                </a:gridCol>
                <a:gridCol w="1006928">
                  <a:extLst>
                    <a:ext uri="{9D8B030D-6E8A-4147-A177-3AD203B41FA5}">
                      <a16:colId xmlns:a16="http://schemas.microsoft.com/office/drawing/2014/main" val="1990286573"/>
                    </a:ext>
                  </a:extLst>
                </a:gridCol>
                <a:gridCol w="1012372">
                  <a:extLst>
                    <a:ext uri="{9D8B030D-6E8A-4147-A177-3AD203B41FA5}">
                      <a16:colId xmlns:a16="http://schemas.microsoft.com/office/drawing/2014/main" val="3503347340"/>
                    </a:ext>
                  </a:extLst>
                </a:gridCol>
                <a:gridCol w="1017814">
                  <a:extLst>
                    <a:ext uri="{9D8B030D-6E8A-4147-A177-3AD203B41FA5}">
                      <a16:colId xmlns:a16="http://schemas.microsoft.com/office/drawing/2014/main" val="3049984344"/>
                    </a:ext>
                  </a:extLst>
                </a:gridCol>
                <a:gridCol w="947055">
                  <a:extLst>
                    <a:ext uri="{9D8B030D-6E8A-4147-A177-3AD203B41FA5}">
                      <a16:colId xmlns:a16="http://schemas.microsoft.com/office/drawing/2014/main" val="67545684"/>
                    </a:ext>
                  </a:extLst>
                </a:gridCol>
              </a:tblGrid>
              <a:tr h="421089">
                <a:tc>
                  <a:txBody>
                    <a:bodyPr/>
                    <a:lstStyle/>
                    <a:p>
                      <a:r>
                        <a:rPr lang="en-US" sz="2000" dirty="0">
                          <a:effectLst/>
                          <a:latin typeface="Times New Roman" panose="02020603050405020304" pitchFamily="18" charset="0"/>
                          <a:ea typeface="Times New Roman" panose="02020603050405020304" pitchFamily="18" charset="0"/>
                        </a:rPr>
                        <a:t>Total (Original)</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920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570</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592</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614</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638</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663</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689</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716</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ctr"/>
                      <a:r>
                        <a:rPr lang="en-US" sz="2000" dirty="0">
                          <a:effectLst/>
                          <a:latin typeface="Times New Roman" panose="02020603050405020304" pitchFamily="18" charset="0"/>
                          <a:ea typeface="Times New Roman" panose="02020603050405020304" pitchFamily="18" charset="0"/>
                        </a:rPr>
                        <a:t>745</a:t>
                      </a:r>
                      <a:endParaRPr lang="en-IN" sz="20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81091021"/>
                  </a:ext>
                </a:extLst>
              </a:tr>
            </a:tbl>
          </a:graphicData>
        </a:graphic>
      </p:graphicFrame>
    </p:spTree>
    <p:extLst>
      <p:ext uri="{BB962C8B-B14F-4D97-AF65-F5344CB8AC3E}">
        <p14:creationId xmlns:p14="http://schemas.microsoft.com/office/powerpoint/2010/main" val="3767600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4499A-48BE-C17B-2273-CD770F5E9E79}"/>
              </a:ext>
            </a:extLst>
          </p:cNvPr>
          <p:cNvSpPr>
            <a:spLocks noGrp="1"/>
          </p:cNvSpPr>
          <p:nvPr>
            <p:ph type="title"/>
          </p:nvPr>
        </p:nvSpPr>
        <p:spPr/>
        <p:txBody>
          <a:bodyPr/>
          <a:lstStyle/>
          <a:p>
            <a:r>
              <a:rPr lang="en-IN" dirty="0"/>
              <a:t>Questions?</a:t>
            </a:r>
            <a:br>
              <a:rPr lang="en-IN" dirty="0"/>
            </a:br>
            <a:r>
              <a:rPr lang="en-IN" dirty="0"/>
              <a:t>Clarifications?</a:t>
            </a:r>
          </a:p>
        </p:txBody>
      </p:sp>
      <p:sp>
        <p:nvSpPr>
          <p:cNvPr id="3" name="Content Placeholder 2">
            <a:extLst>
              <a:ext uri="{FF2B5EF4-FFF2-40B4-BE49-F238E27FC236}">
                <a16:creationId xmlns:a16="http://schemas.microsoft.com/office/drawing/2014/main" id="{64758590-957C-C7AA-03A1-CD2D03F6C692}"/>
              </a:ext>
            </a:extLst>
          </p:cNvPr>
          <p:cNvSpPr>
            <a:spLocks noGrp="1"/>
          </p:cNvSpPr>
          <p:nvPr>
            <p:ph idx="1"/>
          </p:nvPr>
        </p:nvSpPr>
        <p:spPr/>
        <p:txBody>
          <a:bodyPr>
            <a:normAutofit/>
          </a:bodyPr>
          <a:lstStyle/>
          <a:p>
            <a:r>
              <a:rPr lang="en-IN" sz="2800" dirty="0"/>
              <a:t>Use Excel</a:t>
            </a:r>
          </a:p>
        </p:txBody>
      </p:sp>
    </p:spTree>
    <p:extLst>
      <p:ext uri="{BB962C8B-B14F-4D97-AF65-F5344CB8AC3E}">
        <p14:creationId xmlns:p14="http://schemas.microsoft.com/office/powerpoint/2010/main" val="204520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1564</TotalTime>
  <Words>2238</Words>
  <Application>Microsoft Office PowerPoint</Application>
  <PresentationFormat>Widescreen</PresentationFormat>
  <Paragraphs>673</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Times New Roman</vt:lpstr>
      <vt:lpstr>Trebuchet MS</vt:lpstr>
      <vt:lpstr>Wingdings</vt:lpstr>
      <vt:lpstr>Wingdings 3</vt:lpstr>
      <vt:lpstr>Facet</vt:lpstr>
      <vt:lpstr>Kalihari Port Project</vt:lpstr>
      <vt:lpstr>Introduction</vt:lpstr>
      <vt:lpstr>Anchorage Port</vt:lpstr>
      <vt:lpstr>New Port</vt:lpstr>
      <vt:lpstr>The Issue</vt:lpstr>
      <vt:lpstr>The Issue</vt:lpstr>
      <vt:lpstr>KPIC</vt:lpstr>
      <vt:lpstr>Present Scenario</vt:lpstr>
      <vt:lpstr>KFCL</vt:lpstr>
      <vt:lpstr>Indus Oil Company</vt:lpstr>
      <vt:lpstr>Plan to protect the livelihood of labourers</vt:lpstr>
      <vt:lpstr>Revised Plan</vt:lpstr>
      <vt:lpstr>Labor Employment and other Costs</vt:lpstr>
      <vt:lpstr>Benefits</vt:lpstr>
      <vt:lpstr>Costs</vt:lpstr>
      <vt:lpstr>Investments and other details</vt:lpstr>
      <vt:lpstr>Ship Details</vt:lpstr>
      <vt:lpstr>Details of Boats</vt:lpstr>
      <vt:lpstr>Efficiency of New Port</vt:lpstr>
      <vt:lpstr>Quantities at New Port (Original Plan)</vt:lpstr>
      <vt:lpstr>Quantities at New Port (Revised Plan)</vt:lpstr>
      <vt:lpstr>Cargo to be handled (Original Plan)</vt:lpstr>
      <vt:lpstr>Cargo to be handled (Revised Plan)</vt:lpstr>
      <vt:lpstr>Questions? Clarifications?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Kalihari Project</dc:title>
  <dc:creator>Nagadevara V</dc:creator>
  <cp:lastModifiedBy>Nagadevara V</cp:lastModifiedBy>
  <cp:revision>6</cp:revision>
  <dcterms:created xsi:type="dcterms:W3CDTF">2024-03-06T04:08:31Z</dcterms:created>
  <dcterms:modified xsi:type="dcterms:W3CDTF">2024-03-09T14:57:19Z</dcterms:modified>
</cp:coreProperties>
</file>