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59" r:id="rId3"/>
    <p:sldId id="292" r:id="rId4"/>
    <p:sldId id="293" r:id="rId5"/>
    <p:sldId id="288" r:id="rId6"/>
    <p:sldId id="289" r:id="rId7"/>
    <p:sldId id="290" r:id="rId8"/>
    <p:sldId id="269" r:id="rId9"/>
    <p:sldId id="268" r:id="rId10"/>
    <p:sldId id="264" r:id="rId11"/>
    <p:sldId id="271" r:id="rId12"/>
    <p:sldId id="313" r:id="rId13"/>
    <p:sldId id="314" r:id="rId14"/>
    <p:sldId id="315" r:id="rId15"/>
    <p:sldId id="287" r:id="rId16"/>
    <p:sldId id="284" r:id="rId17"/>
    <p:sldId id="285" r:id="rId18"/>
    <p:sldId id="286" r:id="rId19"/>
    <p:sldId id="316" r:id="rId20"/>
    <p:sldId id="318" r:id="rId21"/>
    <p:sldId id="317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0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B05D5C-5907-4D8B-BE1D-8793467BD6A1}" type="datetimeFigureOut">
              <a:rPr lang="en-IN" smtClean="0"/>
              <a:t>04-06-2023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7A9735-025E-4A4A-9899-156AF29604A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563803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3A211D-B2D6-4745-AE34-E893432B1A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DB1D6E8-FB7C-4FFA-9722-6E228D07B5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D1CE65-8A87-477D-A86A-527E1B542B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C264E-F17E-46F9-923C-95ADEE847C43}" type="datetimeFigureOut">
              <a:rPr lang="en-IN" smtClean="0"/>
              <a:t>04-06-2023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5E3FE3-A034-49CC-BE91-2F6D330388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A058BA-14EC-4BC6-8B08-271AE68202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D9885-C8E3-4F45-8F13-9E71B90A56F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65741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17AEA9-F9CE-4ADC-80C5-4B0135C36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D0CC8B-862F-4B19-8492-B010E12785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0D40A-8D85-4464-8F59-E5963601C3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C264E-F17E-46F9-923C-95ADEE847C43}" type="datetimeFigureOut">
              <a:rPr lang="en-IN" smtClean="0"/>
              <a:t>04-06-2023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87D1DD-26C6-4163-B53D-2DE4A245ED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CC99CE-517E-4746-9850-A7B4D8A25E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D9885-C8E3-4F45-8F13-9E71B90A56F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599179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09F149-1ADF-4801-B77A-E2E29A1F1E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D20269-55D5-4983-9470-7B34ED0E76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200C7C-54D2-4A8D-A013-13D1B31D2B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C264E-F17E-46F9-923C-95ADEE847C43}" type="datetimeFigureOut">
              <a:rPr lang="en-IN" smtClean="0"/>
              <a:t>04-06-2023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53C634-8CD9-48C3-91D3-376E58E1C8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10C96C-2EB3-4C38-AAD5-672E4DBF9F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D9885-C8E3-4F45-8F13-9E71B90A56F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52775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7327C7-14E6-4A1C-BBEC-C67B2380B5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693918-1C91-4414-86C9-DE9C103132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A64DFD-196C-46BA-95CE-2FEF88C06C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1B91C2-552D-43F5-9E8C-DA59130D92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C264E-F17E-46F9-923C-95ADEE847C43}" type="datetimeFigureOut">
              <a:rPr lang="en-IN" smtClean="0"/>
              <a:t>04-06-2023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9A3DDE-1F86-4939-9A09-58E19BF277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8E270A-E7A0-448C-8970-0775335CA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D9885-C8E3-4F45-8F13-9E71B90A56F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855810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FAE53F-95C4-4C7F-9222-CE43A6785D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BBADF4-F463-4F18-A013-A4BA1BEB49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E063F1-3173-4E68-B3F3-A3C488F50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F8028E4-3A23-44D9-A149-213A7D3828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A941D21-295C-4387-95AE-5F21D8401E0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93E9450-05E8-44EB-98CB-9122071E9E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C264E-F17E-46F9-923C-95ADEE847C43}" type="datetimeFigureOut">
              <a:rPr lang="en-IN" smtClean="0"/>
              <a:t>04-06-2023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F31E7EB-265A-4A79-A84A-E4FE1A8564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01C41E0-DA3E-4204-A1E7-FC2BE041FC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D9885-C8E3-4F45-8F13-9E71B90A56F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90869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11C1FF-8619-4EAC-BB68-8CE4440E83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10FCDD-E36E-4483-AD1C-3F49FB35A3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C264E-F17E-46F9-923C-95ADEE847C43}" type="datetimeFigureOut">
              <a:rPr lang="en-IN" smtClean="0"/>
              <a:t>04-06-2023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F87628F-672B-42AC-B710-970378E9F9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C57D42E-39FE-4020-95B3-7318A9663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D9885-C8E3-4F45-8F13-9E71B90A56F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959469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A342DA4-5402-4D3D-9BE1-66E2CDE7D4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C264E-F17E-46F9-923C-95ADEE847C43}" type="datetimeFigureOut">
              <a:rPr lang="en-IN" smtClean="0"/>
              <a:t>04-06-2023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5CC8B20-3C6B-4043-952A-CA89520535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07A68A-67BA-4713-8CE5-A989C97F8B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D9885-C8E3-4F45-8F13-9E71B90A56F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68995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570986-E63F-44F1-9759-6312BAF571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8CFF04-E247-4FB1-83CB-5E754311BF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5412B2-547B-44D7-B69A-36E16B23EE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5F4DB5-4C95-40E3-BA52-F662782688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C264E-F17E-46F9-923C-95ADEE847C43}" type="datetimeFigureOut">
              <a:rPr lang="en-IN" smtClean="0"/>
              <a:t>04-06-2023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4C48E9-B4DD-4412-94BA-26339E92AA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3CC6F7-DE34-4A83-9696-8AEFAE177E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D9885-C8E3-4F45-8F13-9E71B90A56F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410108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A6BA12-5F84-4CAA-80CA-0C504F22E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D0D2B1-F248-437E-9356-94FE192B141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A3F044-AD28-4F4B-A952-97B34A09AA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DA9A38-8BD0-4FF3-822B-1E801D9B2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C264E-F17E-46F9-923C-95ADEE847C43}" type="datetimeFigureOut">
              <a:rPr lang="en-IN" smtClean="0"/>
              <a:t>04-06-2023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643287-1828-4645-900A-032293EE7F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9984F8-8DD2-4D48-8A5D-D65B4DCA8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D9885-C8E3-4F45-8F13-9E71B90A56F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796366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C7EEE9-C3E3-4941-B3FD-4A383E589E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52D1CF-D8C3-4497-A2DE-106D55A9FD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ABA26D-4233-46BD-88CD-043823C4D2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C264E-F17E-46F9-923C-95ADEE847C43}" type="datetimeFigureOut">
              <a:rPr lang="en-IN" smtClean="0"/>
              <a:t>04-06-2023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215CBE-8F1C-4943-923C-DF66C847D1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DEB116-2257-4C08-BB4F-39B5A0116D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D9885-C8E3-4F45-8F13-9E71B90A56F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03239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5838774-D725-4700-9C1C-8DFD986413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BE7E06-29B8-457E-A7FA-3040A3548D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AF0E46-EF33-47E8-9674-1C928963A9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C264E-F17E-46F9-923C-95ADEE847C43}" type="datetimeFigureOut">
              <a:rPr lang="en-IN" smtClean="0"/>
              <a:t>04-06-2023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EEFDA3-0FFB-4094-8CD9-E6BC06B227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2D84BB-01BA-4978-BC24-2A60EE1F5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D9885-C8E3-4F45-8F13-9E71B90A56F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227991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0671E54-E018-494F-ACE2-FFB21D68C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11ABBA-847A-4582-8001-EA353A9E8E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702D60-AE6D-4F99-A6DA-BC1CFEF6FC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6C264E-F17E-46F9-923C-95ADEE847C43}" type="datetimeFigureOut">
              <a:rPr lang="en-IN" smtClean="0"/>
              <a:t>04-06-2023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C0A6C8-B08E-4250-9505-96848B7B9E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253FE9-B126-4AFF-AB83-E1B027C386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BD9885-C8E3-4F45-8F13-9E71B90A56F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94044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1EF4E7-6B2D-4C2D-973F-4B41A14DA25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KPI </a:t>
            </a:r>
            <a:endParaRPr lang="en-IN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53A0BCC-E86A-47F7-B507-796448F2B0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086808"/>
            <a:ext cx="9144000" cy="1170992"/>
          </a:xfrm>
        </p:spPr>
        <p:txBody>
          <a:bodyPr/>
          <a:lstStyle/>
          <a:p>
            <a:endParaRPr lang="en-IN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30696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F29011-BBA3-41BF-8291-2FC7AF18C3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1967"/>
            <a:ext cx="10515600" cy="746449"/>
          </a:xfrm>
        </p:spPr>
        <p:txBody>
          <a:bodyPr>
            <a:normAutofit/>
          </a:bodyPr>
          <a:lstStyle/>
          <a:p>
            <a:r>
              <a:rPr lang="en-IN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Key Performance Indicator (KPI)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9143E5-7CB8-42B5-8EA0-A288CE2D5A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63690"/>
            <a:ext cx="10515600" cy="568234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en-US" b="1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a </a:t>
            </a:r>
            <a:r>
              <a:rPr lang="en-US" sz="32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numeric value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that 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indicates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whether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your team/company is </a:t>
            </a:r>
            <a:r>
              <a:rPr lang="en-US" sz="32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reaching its targets. </a:t>
            </a:r>
          </a:p>
          <a:p>
            <a:pPr marL="457200" lvl="1" indent="0">
              <a:buNone/>
            </a:pPr>
            <a:endParaRPr lang="en-US" sz="3200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en-US" sz="32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evaluate the performance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</a:p>
          <a:p>
            <a:pPr lvl="2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Business processes and </a:t>
            </a:r>
          </a:p>
          <a:p>
            <a:pPr lvl="2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Individuals</a:t>
            </a:r>
          </a:p>
          <a:p>
            <a:pPr lvl="2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Ultimately Organization</a:t>
            </a:r>
          </a:p>
          <a:p>
            <a:pPr marL="914400" lvl="2" indent="0">
              <a:buNone/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Help in 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making data-driven decisions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grow faster.</a:t>
            </a:r>
          </a:p>
          <a:p>
            <a:pPr marL="457200" lvl="1" indent="0">
              <a:buNone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KPIs are also known as </a:t>
            </a:r>
          </a:p>
          <a:p>
            <a:pPr lvl="2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Performance metrics, </a:t>
            </a:r>
          </a:p>
          <a:p>
            <a:pPr lvl="2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Performance ratios or </a:t>
            </a:r>
          </a:p>
          <a:p>
            <a:pPr lvl="2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Business indicators.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76754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3FC4DD-65F1-4861-AA8E-C00667AF0D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77267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Types of KPI’s or Metrics</a:t>
            </a:r>
            <a:endParaRPr lang="en-IN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F3EEAD-491F-4895-9186-1F42E07966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22310"/>
            <a:ext cx="10515600" cy="5355772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Financial Metrics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Profit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Cost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Actual Revenue vs target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Sales by region</a:t>
            </a:r>
          </a:p>
          <a:p>
            <a:pPr marL="514350" indent="-514350">
              <a:buFont typeface="+mj-lt"/>
              <a:buAutoNum type="arabicPeriod"/>
            </a:pPr>
            <a:r>
              <a:rPr lang="en-IN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Customer Metrics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Customer life time value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Customer acquisition cost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Most important for ecommerce business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Customer satisfaction &amp; retention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Number of customers</a:t>
            </a:r>
          </a:p>
          <a:p>
            <a:pPr marL="0" indent="0">
              <a:buNone/>
            </a:pPr>
            <a:endParaRPr lang="en-US" dirty="0"/>
          </a:p>
          <a:p>
            <a:pPr marL="971550" lvl="1" indent="-514350">
              <a:buFont typeface="+mj-lt"/>
              <a:buAutoNum type="arabicPeriod"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798834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3FC4DD-65F1-4861-AA8E-C00667AF0D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77267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Types of KPI’s or Metrics</a:t>
            </a:r>
            <a:endParaRPr lang="en-IN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F3EEAD-491F-4895-9186-1F42E07966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22310"/>
            <a:ext cx="10515600" cy="5355772"/>
          </a:xfrm>
        </p:spPr>
        <p:txBody>
          <a:bodyPr/>
          <a:lstStyle/>
          <a:p>
            <a:pPr marL="0" indent="0">
              <a:buNone/>
            </a:pPr>
            <a:r>
              <a:rPr lang="en-IN" sz="32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Process Metrics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Customer Support Tickets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428750" lvl="2" indent="-51435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Analysis of the number of new tickets, the number of resolved tickets, and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resolution time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will help you create the best customer service department in your industry.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Percentage Of Product Defects</a:t>
            </a:r>
          </a:p>
          <a:p>
            <a:pPr marL="0" indent="0">
              <a:buNone/>
            </a:pPr>
            <a:r>
              <a:rPr lang="en-IN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People Metrics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Employee Turnover Rate (ETR)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Employee Satisfaction</a:t>
            </a:r>
          </a:p>
          <a:p>
            <a:pPr marL="457200" lvl="1" indent="0">
              <a:buNone/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71550" lvl="1" indent="-514350">
              <a:buFont typeface="+mj-lt"/>
              <a:buAutoNum type="arabicPeriod"/>
            </a:pPr>
            <a:endParaRPr lang="en-IN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lvl="2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71550" lvl="1" indent="-514350">
              <a:buFont typeface="+mj-lt"/>
              <a:buAutoNum type="arabicPeriod"/>
            </a:pPr>
            <a:endParaRPr lang="en-IN" dirty="0"/>
          </a:p>
          <a:p>
            <a:pPr marL="0" indent="0">
              <a:buNone/>
            </a:pPr>
            <a:endParaRPr lang="en-US" dirty="0"/>
          </a:p>
          <a:p>
            <a:pPr marL="971550" lvl="1" indent="-514350">
              <a:buFont typeface="+mj-lt"/>
              <a:buAutoNum type="arabicPeriod"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324844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323D9-CDAF-4675-88E4-D2FD1074F5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9F1032D-0E48-4867-A4FE-90941F4AAA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5110" y="365125"/>
            <a:ext cx="10588690" cy="612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4076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9A09E2-1AC8-4268-9AE4-8AE59DD3FA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2596"/>
            <a:ext cx="10515600" cy="559838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Creating KPI’s </a:t>
            </a:r>
            <a:endParaRPr lang="en-IN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BD20B7-3610-4614-913C-98C7347BDD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70384"/>
            <a:ext cx="10515600" cy="5645020"/>
          </a:xfrm>
        </p:spPr>
        <p:txBody>
          <a:bodyPr>
            <a:norm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Establish a clear objective.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Become market leader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KPI objective will be to </a:t>
            </a:r>
          </a:p>
          <a:p>
            <a:pPr lvl="2"/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Increase Sales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 10% in the present financial year</a:t>
            </a:r>
          </a:p>
          <a:p>
            <a:pPr lvl="2"/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Expand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our product lines from 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 to 20 </a:t>
            </a:r>
          </a:p>
          <a:p>
            <a:pPr lvl="3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Enhance customer base</a:t>
            </a: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Outline the criteria for success.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will the target be? </a:t>
            </a:r>
          </a:p>
          <a:p>
            <a:pPr lvl="2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Should be realistic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 should it be accomplished? </a:t>
            </a:r>
          </a:p>
          <a:p>
            <a:pPr lvl="2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Time bound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will progress be monitored? </a:t>
            </a:r>
          </a:p>
          <a:p>
            <a:pPr lvl="2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Initial stages of KPI monitoring it's best to focus on </a:t>
            </a:r>
          </a:p>
          <a:p>
            <a:pPr lvl="3"/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Long-term targets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midterm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monitoring.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010973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1A8BD-1707-4450-90D7-86DC45DC8B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7283"/>
            <a:ext cx="10515600" cy="587828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Creating KPI’s </a:t>
            </a:r>
            <a:endParaRPr lang="en-IN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0BC3ED-90E3-4C23-B9F6-73EEBAC05D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79714"/>
            <a:ext cx="10515600" cy="5579706"/>
          </a:xfrm>
        </p:spPr>
        <p:txBody>
          <a:bodyPr>
            <a:normAutofit/>
          </a:bodyPr>
          <a:lstStyle/>
          <a:p>
            <a:r>
              <a:rPr lang="en-US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Collect the data.</a:t>
            </a:r>
            <a:b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Investigate the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availability and accuracy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the data. 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Must be available from the existing systems or databases. </a:t>
            </a:r>
          </a:p>
          <a:p>
            <a:pPr marL="457200" lvl="1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Build the KPI formula.</a:t>
            </a:r>
            <a:b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example, a KPI that measures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productivity in revenue by manpower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Total Revenue/total number of manpower.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Hence,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build formulas and test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see if the results are what you would expect.</a:t>
            </a: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Present your KPIs.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efficiently communicate present the data into 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Understandable visuals such as graphs and charts  </a:t>
            </a:r>
          </a:p>
          <a:p>
            <a:pPr lvl="2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Dashboard</a:t>
            </a: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462350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F31401-5CEA-4F35-B165-497972C921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65299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to define a KPI</a:t>
            </a:r>
            <a:br>
              <a:rPr lang="en-US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A4103A-4EA1-4867-903B-7F974C67DC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1803" y="998376"/>
            <a:ext cx="10963469" cy="5691674"/>
          </a:xfrm>
        </p:spPr>
        <p:txBody>
          <a:bodyPr>
            <a:normAutofit lnSpcReduction="10000"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operative word in KPI is </a:t>
            </a:r>
            <a:r>
              <a:rPr lang="en-US" sz="32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“key”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because it 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every KPI should </a:t>
            </a:r>
            <a:r>
              <a:rPr lang="en-US" sz="3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related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a specific 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business outcome. </a:t>
            </a:r>
          </a:p>
          <a:p>
            <a:pPr marL="0" indent="0">
              <a:buNone/>
            </a:pPr>
            <a:endParaRPr lang="en-US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KPIs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need </a:t>
            </a:r>
            <a:r>
              <a:rPr lang="en-US" sz="3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be defined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according to 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critical business objectives.</a:t>
            </a:r>
          </a:p>
          <a:p>
            <a:pPr marL="0" indent="0">
              <a:buNone/>
            </a:pPr>
            <a:endParaRPr lang="en-US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Follow these steps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 defining a KPI:</a:t>
            </a:r>
          </a:p>
          <a:p>
            <a:pPr lvl="1"/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is your </a:t>
            </a:r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desired outcome?</a:t>
            </a:r>
          </a:p>
          <a:p>
            <a:pPr lvl="1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Why does this </a:t>
            </a:r>
            <a:r>
              <a:rPr lang="en-US" sz="36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outcome matter?</a:t>
            </a:r>
          </a:p>
          <a:p>
            <a:pPr lvl="1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are you </a:t>
            </a:r>
            <a:r>
              <a:rPr lang="en-US" sz="3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going to </a:t>
            </a:r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measure progress?</a:t>
            </a:r>
          </a:p>
          <a:p>
            <a:pPr lvl="1"/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977999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23F38C-21EC-41F2-9A91-D1CCD240E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to define a KPI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CA104B-7258-48EA-A843-3459AF3B25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can you </a:t>
            </a:r>
            <a:r>
              <a:rPr lang="en-US" sz="36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influence the outcome?</a:t>
            </a:r>
          </a:p>
          <a:p>
            <a:r>
              <a:rPr lang="en-US" sz="3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Who is responsible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the business outcome?</a:t>
            </a:r>
          </a:p>
          <a:p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will you know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you’ve achieved </a:t>
            </a:r>
            <a:r>
              <a:rPr lang="en-US" sz="36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your outcome?</a:t>
            </a:r>
          </a:p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often will you </a:t>
            </a:r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review progress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towards the </a:t>
            </a:r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outcome?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518248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8BF931-0C7F-4FE7-B04E-A970BEF17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83567"/>
            <a:ext cx="10515600" cy="1782147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probable KPI’s of a Chief Sales Officer</a:t>
            </a:r>
            <a:endParaRPr lang="en-IN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05953C-1CE4-44F9-AD28-86ABB92780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974841"/>
            <a:ext cx="10515600" cy="2202122"/>
          </a:xfrm>
        </p:spPr>
        <p:txBody>
          <a:bodyPr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Objective is to </a:t>
            </a:r>
            <a:r>
              <a:rPr lang="en-US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increase sales revenue in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financial year. How to define this KPI?</a:t>
            </a:r>
          </a:p>
          <a:p>
            <a:pPr lvl="1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Keeping the earlier discussed steps in mind</a:t>
            </a:r>
            <a:b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545915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A2EEA5-3719-4A40-AB4F-040B798CF2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9291"/>
            <a:ext cx="10515600" cy="578498"/>
          </a:xfrm>
        </p:spPr>
        <p:txBody>
          <a:bodyPr>
            <a:noAutofit/>
          </a:bodyPr>
          <a:lstStyle/>
          <a:p>
            <a:pPr marL="228600" lvl="0" indent="-228600">
              <a:spcBef>
                <a:spcPts val="1000"/>
              </a:spcBef>
            </a:pPr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KPI’s of a Chief Sales Officer</a:t>
            </a:r>
            <a:endParaRPr lang="en-IN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41EA13-4D29-4E8B-82B5-D5BE81A7CA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5861" y="1511560"/>
            <a:ext cx="11159411" cy="5197150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en-US" sz="32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increase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sales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revenue by </a:t>
            </a:r>
            <a:r>
              <a:rPr lang="en-US" sz="32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 % say 20%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year</a:t>
            </a:r>
          </a:p>
          <a:p>
            <a:pPr lvl="1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Achieving this target will allow the business to become profitable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Progress will be measured as an </a:t>
            </a:r>
            <a:r>
              <a:rPr lang="en-US" sz="3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increase in revenue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measured in </a:t>
            </a:r>
            <a:r>
              <a:rPr lang="en-US" sz="32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dollars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spent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 </a:t>
            </a:r>
            <a:r>
              <a:rPr lang="en-US" sz="3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hiring additional sales staff,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 promoting existing customers to buy more product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32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Chief Sales Officer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responsible for this metric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Revenue will have increased by </a:t>
            </a:r>
            <a:r>
              <a:rPr lang="en-US" sz="32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20%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this year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KPI will be reviewed on a 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monthly basis</a:t>
            </a:r>
            <a:endParaRPr lang="en-IN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05105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D81F6C-8D35-426E-9C5D-1DACA2DC47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4645"/>
            <a:ext cx="10515600" cy="60639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Quizzing??</a:t>
            </a:r>
            <a:endParaRPr lang="en-IN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7E4428-E65C-49EC-BD6D-7D89F74263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89045"/>
            <a:ext cx="10515600" cy="5187918"/>
          </a:xfrm>
        </p:spPr>
        <p:txBody>
          <a:bodyPr>
            <a:no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startup company monitored the </a:t>
            </a:r>
            <a:r>
              <a:rPr lang="en-US" sz="32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real-time pageviews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the company as major </a:t>
            </a:r>
            <a:r>
              <a:rPr lang="en-US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KPI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Every weekend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management 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congratulated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team for the 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 records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daily pageviews. </a:t>
            </a: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an </a:t>
            </a:r>
            <a:r>
              <a:rPr lang="en-US" sz="3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analytics study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was found that 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majority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the </a:t>
            </a:r>
            <a:r>
              <a:rPr lang="en-US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pageviews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were being served </a:t>
            </a:r>
            <a:r>
              <a:rPr lang="en-US" sz="3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free customers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lvl="1"/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that </a:t>
            </a:r>
            <a:r>
              <a:rPr lang="en-US" sz="3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higher pageviews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meant higher server costs.</a:t>
            </a:r>
          </a:p>
          <a:p>
            <a:endParaRPr lang="en-IN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26941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5E4BE0-CAAC-4682-8F84-74D09B7E1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Quizzing??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33F483-95C1-4639-9C28-176183D510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tracking the 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pageviews a good KPI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indicator for business?</a:t>
            </a:r>
          </a:p>
          <a:p>
            <a:pPr lvl="1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Yes </a:t>
            </a:r>
          </a:p>
          <a:p>
            <a:pPr lvl="2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Why</a:t>
            </a:r>
          </a:p>
          <a:p>
            <a:pPr lvl="1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</a:t>
            </a:r>
          </a:p>
          <a:p>
            <a:pPr lvl="2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should be the beneficial KPI’s for start up business?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545741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4BC669-0B3D-400E-ACCA-711262F18D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0629"/>
            <a:ext cx="10515600" cy="51318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Answer</a:t>
            </a:r>
            <a:endParaRPr lang="en-IN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1A5D4C-44B8-4E7F-9AA1-F6D12EC565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74441"/>
            <a:ext cx="10515600" cy="5822302"/>
          </a:xfrm>
        </p:spPr>
        <p:txBody>
          <a:bodyPr>
            <a:normAutofit/>
          </a:bodyPr>
          <a:lstStyle/>
          <a:p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KPI’s for early stage startups 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(Christoph Janz)</a:t>
            </a:r>
          </a:p>
          <a:p>
            <a:pPr marL="914400" lvl="1" indent="-457200">
              <a:buFont typeface="+mj-lt"/>
              <a:buAutoNum type="arabicPeriod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Metrics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for 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customer Growth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Users in each plan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Paid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Non Paid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 customers today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 email registered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 username created</a:t>
            </a:r>
          </a:p>
          <a:p>
            <a:pPr marL="914400" lvl="2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Financial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Matrices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Total Monthly Recurring Revenue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Lost Monthly Recurring Revenue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 Monthly Recurring Revenue</a:t>
            </a:r>
          </a:p>
          <a:p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15588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50072F-6D71-4CE0-B0A1-F19F8258C0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070165"/>
          </a:xfrm>
        </p:spPr>
        <p:txBody>
          <a:bodyPr>
            <a:normAutofit/>
          </a:bodyPr>
          <a:lstStyle/>
          <a:p>
            <a:pPr algn="ctr"/>
            <a:r>
              <a:rPr lang="en-US" sz="4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Important HR Metrics</a:t>
            </a:r>
            <a:endParaRPr lang="en-IN" sz="4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CD2DC7-805D-4042-9CFD-8FA4F87507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107093"/>
            <a:ext cx="10515600" cy="3069869"/>
          </a:xfrm>
        </p:spPr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113600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632C0C-8B67-40B0-BF73-058BACCC4D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6AD4B9D-2645-4AA0-91CD-8849ACE4B3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1216" y="130629"/>
            <a:ext cx="11532637" cy="6727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2655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8F7A00-6114-4A42-A11A-449E288386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989EF35-7FC8-4C40-A4DC-44CC5DB34F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5902" y="365125"/>
            <a:ext cx="11439331" cy="6240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6682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126679-0D4C-4028-A9CE-16841C6863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93DC2EB-4EB5-4997-BF9E-09B8F8AABB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365125"/>
            <a:ext cx="10515599" cy="612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7307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91E85C8-AD83-4E43-4ECF-90DE874AB2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29465" y="698643"/>
            <a:ext cx="10921429" cy="5928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14844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1E47C4-31F0-D341-E58F-D66D228814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69823"/>
          </a:xfrm>
        </p:spPr>
        <p:txBody>
          <a:bodyPr>
            <a:normAutofit fontScale="90000"/>
          </a:bodyPr>
          <a:lstStyle/>
          <a:p>
            <a:pPr algn="ctr"/>
            <a:r>
              <a:rPr lang="en-IN" b="1" dirty="0">
                <a:solidFill>
                  <a:srgbClr val="FF0000"/>
                </a:solidFill>
              </a:rPr>
              <a:t>9 Box Grid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8DB4A34-3EE4-2241-0083-48B7370EC9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96593" y="934948"/>
            <a:ext cx="10048126" cy="5262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8946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E0EEEC-C248-E0F5-7CC4-9F113216AB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>
                <a:highlight>
                  <a:srgbClr val="FFFF00"/>
                </a:highlight>
              </a:rPr>
              <a:t>Thank You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CCB2C5-811E-571E-7CB6-BB47920241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65379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4763</TotalTime>
  <Words>682</Words>
  <Application>Microsoft Office PowerPoint</Application>
  <PresentationFormat>Widescreen</PresentationFormat>
  <Paragraphs>121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Arial</vt:lpstr>
      <vt:lpstr>Calibri</vt:lpstr>
      <vt:lpstr>Calibri Light</vt:lpstr>
      <vt:lpstr>Times New Roman</vt:lpstr>
      <vt:lpstr>Office Theme</vt:lpstr>
      <vt:lpstr>KPI </vt:lpstr>
      <vt:lpstr>Key Performance Indicator (KPI) </vt:lpstr>
      <vt:lpstr>Types of KPI’s or Metrics</vt:lpstr>
      <vt:lpstr>Types of KPI’s or Metrics</vt:lpstr>
      <vt:lpstr>PowerPoint Presentation</vt:lpstr>
      <vt:lpstr>Creating KPI’s </vt:lpstr>
      <vt:lpstr>Creating KPI’s </vt:lpstr>
      <vt:lpstr>How to define a KPI </vt:lpstr>
      <vt:lpstr>How to define a KPI</vt:lpstr>
      <vt:lpstr>Write probable KPI’s of a Chief Sales Officer</vt:lpstr>
      <vt:lpstr>KPI’s of a Chief Sales Officer</vt:lpstr>
      <vt:lpstr>Quizzing??</vt:lpstr>
      <vt:lpstr>Quizzing??</vt:lpstr>
      <vt:lpstr>Answer</vt:lpstr>
      <vt:lpstr>Important HR Metrics</vt:lpstr>
      <vt:lpstr>PowerPoint Presentation</vt:lpstr>
      <vt:lpstr>PowerPoint Presentation</vt:lpstr>
      <vt:lpstr>PowerPoint Presentation</vt:lpstr>
      <vt:lpstr>PowerPoint Presentation</vt:lpstr>
      <vt:lpstr>9 Box Grid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KPI Dashboard</dc:title>
  <dc:creator>DELL</dc:creator>
  <cp:lastModifiedBy>Rama Yadav</cp:lastModifiedBy>
  <cp:revision>61</cp:revision>
  <dcterms:created xsi:type="dcterms:W3CDTF">2018-03-28T14:57:04Z</dcterms:created>
  <dcterms:modified xsi:type="dcterms:W3CDTF">2023-06-04T02:20:37Z</dcterms:modified>
</cp:coreProperties>
</file>