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6"/>
  </p:notesMasterIdLst>
  <p:sldIdLst>
    <p:sldId id="256" r:id="rId2"/>
    <p:sldId id="259" r:id="rId3"/>
    <p:sldId id="292" r:id="rId4"/>
    <p:sldId id="293" r:id="rId5"/>
    <p:sldId id="288" r:id="rId6"/>
    <p:sldId id="289" r:id="rId7"/>
    <p:sldId id="290" r:id="rId8"/>
    <p:sldId id="269" r:id="rId9"/>
    <p:sldId id="268" r:id="rId10"/>
    <p:sldId id="264" r:id="rId11"/>
    <p:sldId id="271" r:id="rId12"/>
    <p:sldId id="313" r:id="rId13"/>
    <p:sldId id="314" r:id="rId14"/>
    <p:sldId id="315" r:id="rId15"/>
    <p:sldId id="287" r:id="rId16"/>
    <p:sldId id="284" r:id="rId17"/>
    <p:sldId id="285" r:id="rId18"/>
    <p:sldId id="286" r:id="rId19"/>
    <p:sldId id="266" r:id="rId20"/>
    <p:sldId id="298" r:id="rId21"/>
    <p:sldId id="267" r:id="rId22"/>
    <p:sldId id="272" r:id="rId23"/>
    <p:sldId id="274" r:id="rId24"/>
    <p:sldId id="275" r:id="rId25"/>
    <p:sldId id="276" r:id="rId26"/>
    <p:sldId id="280" r:id="rId27"/>
    <p:sldId id="317" r:id="rId28"/>
    <p:sldId id="306" r:id="rId29"/>
    <p:sldId id="307" r:id="rId30"/>
    <p:sldId id="309" r:id="rId31"/>
    <p:sldId id="310" r:id="rId32"/>
    <p:sldId id="311" r:id="rId33"/>
    <p:sldId id="312" r:id="rId34"/>
    <p:sldId id="316" r:id="rId3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10" d="100"/>
          <a:sy n="110" d="100"/>
        </p:scale>
        <p:origin x="59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B05D5C-5907-4D8B-BE1D-8793467BD6A1}" type="datetimeFigureOut">
              <a:rPr lang="en-IN" smtClean="0"/>
              <a:t>17-12-2020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7A9735-025E-4A4A-9899-156AF29604A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563803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7A9735-025E-4A4A-9899-156AF29604AA}" type="slidenum">
              <a:rPr lang="en-IN" smtClean="0"/>
              <a:t>21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51194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83A211D-B2D6-4745-AE34-E893432B1A8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5DB1D6E8-FB7C-4FFA-9722-6E228D07B5D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3FD1CE65-8A87-477D-A86A-527E1B542B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6C264E-F17E-46F9-923C-95ADEE847C43}" type="datetimeFigureOut">
              <a:rPr lang="en-IN" smtClean="0"/>
              <a:t>17-12-2020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425E3FE3-A034-49CC-BE91-2F6D330388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C3A058BA-14EC-4BC6-8B08-271AE68202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D9885-C8E3-4F45-8F13-9E71B90A56F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657418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517AEA9-F9CE-4ADC-80C5-4B0135C361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FD0CC8B-862F-4B19-8492-B010E12785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3990D40A-8D85-4464-8F59-E5963601C3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6C264E-F17E-46F9-923C-95ADEE847C43}" type="datetimeFigureOut">
              <a:rPr lang="en-IN" smtClean="0"/>
              <a:t>17-12-2020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A387D1DD-26C6-4163-B53D-2DE4A245ED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AECC99CE-517E-4746-9850-A7B4D8A25E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D9885-C8E3-4F45-8F13-9E71B90A56F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599179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109F149-1ADF-4801-B77A-E2E29A1F1E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78D20269-55D5-4983-9470-7B34ED0E76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CE200C7C-54D2-4A8D-A013-13D1B31D2B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6C264E-F17E-46F9-923C-95ADEE847C43}" type="datetimeFigureOut">
              <a:rPr lang="en-IN" smtClean="0"/>
              <a:t>17-12-2020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8F53C634-8CD9-48C3-91D3-376E58E1C8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EC10C96C-2EB3-4C38-AAD5-672E4DBF9F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D9885-C8E3-4F45-8F13-9E71B90A56F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527754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37327C7-14E6-4A1C-BBEC-C67B2380B5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E693918-1C91-4414-86C9-DE9C103132C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EAA64DFD-196C-46BA-95CE-2FEF88C06C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9D1B91C2-552D-43F5-9E8C-DA59130D92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6C264E-F17E-46F9-923C-95ADEE847C43}" type="datetimeFigureOut">
              <a:rPr lang="en-IN" smtClean="0"/>
              <a:t>17-12-2020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539A3DDE-1F86-4939-9A09-58E19BF277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6B8E270A-E7A0-448C-8970-0775335CA1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D9885-C8E3-4F45-8F13-9E71B90A56F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855810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9FAE53F-95C4-4C7F-9222-CE43A6785D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F4BBADF4-F463-4F18-A013-A4BA1BEB49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2AE063F1-3173-4E68-B3F3-A3C488F50C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4F8028E4-3A23-44D9-A149-213A7D38288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8A941D21-295C-4387-95AE-5F21D8401E0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C93E9450-05E8-44EB-98CB-9122071E9E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6C264E-F17E-46F9-923C-95ADEE847C43}" type="datetimeFigureOut">
              <a:rPr lang="en-IN" smtClean="0"/>
              <a:t>17-12-2020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4F31E7EB-265A-4A79-A84A-E4FE1A8564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501C41E0-DA3E-4204-A1E7-FC2BE041FC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D9885-C8E3-4F45-8F13-9E71B90A56F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908691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411C1FF-8619-4EAC-BB68-8CE4440E83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7210FCDD-E36E-4483-AD1C-3F49FB35A3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6C264E-F17E-46F9-923C-95ADEE847C43}" type="datetimeFigureOut">
              <a:rPr lang="en-IN" smtClean="0"/>
              <a:t>17-12-2020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5F87628F-672B-42AC-B710-970378E9F9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0C57D42E-39FE-4020-95B3-7318A96639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D9885-C8E3-4F45-8F13-9E71B90A56F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959469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5A342DA4-5402-4D3D-9BE1-66E2CDE7D4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6C264E-F17E-46F9-923C-95ADEE847C43}" type="datetimeFigureOut">
              <a:rPr lang="en-IN" smtClean="0"/>
              <a:t>17-12-2020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C5CC8B20-3C6B-4043-952A-CA89520535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2107A68A-67BA-4713-8CE5-A989C97F8B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D9885-C8E3-4F45-8F13-9E71B90A56F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689957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E570986-E63F-44F1-9759-6312BAF571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A8CFF04-E247-4FB1-83CB-5E754311BF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C75412B2-547B-44D7-B69A-36E16B23EE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2A5F4DB5-4C95-40E3-BA52-F662782688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6C264E-F17E-46F9-923C-95ADEE847C43}" type="datetimeFigureOut">
              <a:rPr lang="en-IN" smtClean="0"/>
              <a:t>17-12-2020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4D4C48E9-B4DD-4412-94BA-26339E92AA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F63CC6F7-DE34-4A83-9696-8AEFAE177E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D9885-C8E3-4F45-8F13-9E71B90A56F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410108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EA6BA12-5F84-4CAA-80CA-0C504F22EB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39D0D2B1-F248-437E-9356-94FE192B141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04A3F044-AD28-4F4B-A952-97B34A09AA1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12DA9A38-8BD0-4FF3-822B-1E801D9B24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6C264E-F17E-46F9-923C-95ADEE847C43}" type="datetimeFigureOut">
              <a:rPr lang="en-IN" smtClean="0"/>
              <a:t>17-12-2020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73643287-1828-4645-900A-032293EE7F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B49984F8-8DD2-4D48-8A5D-D65B4DCA85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D9885-C8E3-4F45-8F13-9E71B90A56F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796366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6C7EEE9-C3E3-4941-B3FD-4A383E589E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1052D1CF-D8C3-4497-A2DE-106D55A9FD3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29ABA26D-4233-46BD-88CD-043823C4D2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6C264E-F17E-46F9-923C-95ADEE847C43}" type="datetimeFigureOut">
              <a:rPr lang="en-IN" smtClean="0"/>
              <a:t>17-12-2020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70215CBE-8F1C-4943-923C-DF66C847D1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72DEB116-2257-4C08-BB4F-39B5A0116D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D9885-C8E3-4F45-8F13-9E71B90A56F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032394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25838774-D725-4700-9C1C-8DFD9864138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41BE7E06-29B8-457E-A7FA-3040A3548D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E6AF0E46-EF33-47E8-9674-1C928963A9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6C264E-F17E-46F9-923C-95ADEE847C43}" type="datetimeFigureOut">
              <a:rPr lang="en-IN" smtClean="0"/>
              <a:t>17-12-2020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FDEEFDA3-0FFB-4094-8CD9-E6BC06B227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1D2D84BB-01BA-4978-BC24-2A60EE1F5E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D9885-C8E3-4F45-8F13-9E71B90A56F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227991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80671E54-E018-494F-ACE2-FFB21D68CA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4111ABBA-847A-4582-8001-EA353A9E8E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4B702D60-AE6D-4F99-A6DA-BC1CFEF6FC6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6C264E-F17E-46F9-923C-95ADEE847C43}" type="datetimeFigureOut">
              <a:rPr lang="en-IN" smtClean="0"/>
              <a:t>17-12-2020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B1C0A6C8-B08E-4250-9505-96848B7B9EC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05253FE9-B126-4AFF-AB83-E1B027C386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BD9885-C8E3-4F45-8F13-9E71B90A56F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940442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A1EF4E7-6B2D-4C2D-973F-4B41A14DA25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KPI </a:t>
            </a:r>
            <a:endParaRPr lang="en-IN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B53A0BCC-E86A-47F7-B507-796448F2B08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086808"/>
            <a:ext cx="9144000" cy="1170992"/>
          </a:xfrm>
        </p:spPr>
        <p:txBody>
          <a:bodyPr/>
          <a:lstStyle/>
          <a:p>
            <a:endParaRPr lang="en-IN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30696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3F29011-BBA3-41BF-8291-2FC7AF18C3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1967"/>
            <a:ext cx="10515600" cy="746449"/>
          </a:xfrm>
        </p:spPr>
        <p:txBody>
          <a:bodyPr>
            <a:normAutofit/>
          </a:bodyPr>
          <a:lstStyle/>
          <a:p>
            <a:r>
              <a:rPr lang="en-IN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Key Performance Indicator (KPI)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A9143E5-7CB8-42B5-8EA0-A288CE2D5A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63690"/>
            <a:ext cx="10515600" cy="5682343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endParaRPr lang="en-US" b="1" u="sng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a </a:t>
            </a:r>
            <a:r>
              <a:rPr lang="en-US" sz="3200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numeric value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that 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indicates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whether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your team/company is </a:t>
            </a:r>
            <a:r>
              <a:rPr lang="en-US" sz="3200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reaching its targets. </a:t>
            </a:r>
          </a:p>
          <a:p>
            <a:pPr marL="457200" lvl="1" indent="0">
              <a:buNone/>
            </a:pPr>
            <a:endParaRPr lang="en-US" sz="3200" u="sng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</a:t>
            </a:r>
            <a:r>
              <a:rPr lang="en-US" sz="3200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evaluate the performance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</a:t>
            </a:r>
          </a:p>
          <a:p>
            <a:pPr lvl="2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Business processes and </a:t>
            </a:r>
          </a:p>
          <a:p>
            <a:pPr lvl="2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Individuals</a:t>
            </a:r>
          </a:p>
          <a:p>
            <a:pPr lvl="2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Ultimately Organization</a:t>
            </a:r>
          </a:p>
          <a:p>
            <a:pPr marL="914400" lvl="2" indent="0">
              <a:buNone/>
            </a:pP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Help in 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making data-driven decisions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grow faster.</a:t>
            </a:r>
          </a:p>
          <a:p>
            <a:pPr marL="457200" lvl="1" indent="0">
              <a:buNone/>
            </a:pP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KPIs are also known as </a:t>
            </a:r>
          </a:p>
          <a:p>
            <a:pPr lvl="2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Performance metrics, </a:t>
            </a:r>
          </a:p>
          <a:p>
            <a:pPr lvl="2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Performance ratios or </a:t>
            </a:r>
          </a:p>
          <a:p>
            <a:pPr lvl="2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Business indicators.</a:t>
            </a: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76754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33FC4DD-65F1-4861-AA8E-C00667AF0D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77267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Types of KPI’s or Metrics</a:t>
            </a:r>
            <a:endParaRPr lang="en-IN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F8F3EEAD-491F-4895-9186-1F42E07966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22310"/>
            <a:ext cx="10515600" cy="5355772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Financial Metrics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Profit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Cost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Actual Revenue vs target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Sales by region</a:t>
            </a:r>
          </a:p>
          <a:p>
            <a:pPr marL="514350" indent="-514350">
              <a:buFont typeface="+mj-lt"/>
              <a:buAutoNum type="arabicPeriod"/>
            </a:pPr>
            <a:r>
              <a:rPr lang="en-IN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Customer Metrics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Customer life time value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Customer acquisition cost</a:t>
            </a:r>
          </a:p>
          <a:p>
            <a:pPr marL="1428750" lvl="2" indent="-514350">
              <a:buFont typeface="+mj-lt"/>
              <a:buAutoNum type="arabicPeriod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Most important for ecommerce business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Customer satisfaction &amp; retention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Number of customers</a:t>
            </a:r>
          </a:p>
          <a:p>
            <a:pPr marL="0" indent="0">
              <a:buNone/>
            </a:pPr>
            <a:endParaRPr lang="en-US" dirty="0"/>
          </a:p>
          <a:p>
            <a:pPr marL="971550" lvl="1" indent="-514350">
              <a:buFont typeface="+mj-lt"/>
              <a:buAutoNum type="arabicPeriod"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4798834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33FC4DD-65F1-4861-AA8E-C00667AF0D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77267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Types of KPI’s or Metrics</a:t>
            </a:r>
            <a:endParaRPr lang="en-IN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F8F3EEAD-491F-4895-9186-1F42E07966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22310"/>
            <a:ext cx="10515600" cy="5355772"/>
          </a:xfrm>
        </p:spPr>
        <p:txBody>
          <a:bodyPr/>
          <a:lstStyle/>
          <a:p>
            <a:pPr marL="0" indent="0">
              <a:buNone/>
            </a:pPr>
            <a:r>
              <a:rPr lang="en-IN" sz="3200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Process Metrics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Customer Support Tickets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428750" lvl="2" indent="-514350">
              <a:buFont typeface="+mj-lt"/>
              <a:buAutoNum type="arabicPeriod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Analysis of the number of new tickets, the number of resolved tickets, and 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resolution time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will help you create the best customer service department in your industry.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Percentage Of Product Defects</a:t>
            </a:r>
          </a:p>
          <a:p>
            <a:pPr marL="0" indent="0">
              <a:buNone/>
            </a:pPr>
            <a:r>
              <a:rPr lang="en-IN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People Metrics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Employee Turnover Rate (ETR)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Employee Satisfaction</a:t>
            </a:r>
          </a:p>
          <a:p>
            <a:pPr marL="457200" lvl="1" indent="0">
              <a:buNone/>
            </a:pP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71550" lvl="1" indent="-514350">
              <a:buFont typeface="+mj-lt"/>
              <a:buAutoNum type="arabicPeriod"/>
            </a:pPr>
            <a:endParaRPr lang="en-IN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14400" lvl="2" indent="0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71550" lvl="1" indent="-514350">
              <a:buFont typeface="+mj-lt"/>
              <a:buAutoNum type="arabicPeriod"/>
            </a:pPr>
            <a:endParaRPr lang="en-IN" dirty="0"/>
          </a:p>
          <a:p>
            <a:pPr marL="0" indent="0">
              <a:buNone/>
            </a:pPr>
            <a:endParaRPr lang="en-US" dirty="0"/>
          </a:p>
          <a:p>
            <a:pPr marL="971550" lvl="1" indent="-514350">
              <a:buFont typeface="+mj-lt"/>
              <a:buAutoNum type="arabicPeriod"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0324844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C3323D9-CDAF-4675-88E4-D2FD1074F5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xmlns="" id="{A9F1032D-0E48-4867-A4FE-90941F4AAAD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65110" y="365125"/>
            <a:ext cx="10588690" cy="6127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4076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29A09E2-1AC8-4268-9AE4-8AE59DD3FA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42596"/>
            <a:ext cx="10515600" cy="559838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Creating KPI’s </a:t>
            </a:r>
            <a:endParaRPr lang="en-IN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00BD20B7-3610-4614-913C-98C7347BDD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70384"/>
            <a:ext cx="10515600" cy="5645020"/>
          </a:xfrm>
        </p:spPr>
        <p:txBody>
          <a:bodyPr>
            <a:normAutofit/>
          </a:bodyPr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Establish a clear objective.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Become market leader</a:t>
            </a:r>
          </a:p>
          <a:p>
            <a:pPr lvl="1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KPI objective will be to </a:t>
            </a:r>
          </a:p>
          <a:p>
            <a:pPr lvl="2"/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Increase Sales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by 10% in the present financial year</a:t>
            </a:r>
          </a:p>
          <a:p>
            <a:pPr lvl="2"/>
            <a:r>
              <a:rPr lang="en-US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Expand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our product lines from </a:t>
            </a:r>
            <a:r>
              <a:rPr lang="en-US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15 to 20 </a:t>
            </a:r>
          </a:p>
          <a:p>
            <a:pPr lvl="3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Enhance customer base</a:t>
            </a:r>
          </a:p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Outline the criteria for success.</a:t>
            </a:r>
          </a:p>
          <a:p>
            <a:pPr lvl="1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What will the target be? </a:t>
            </a:r>
          </a:p>
          <a:p>
            <a:pPr lvl="2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Should be realistic</a:t>
            </a:r>
          </a:p>
          <a:p>
            <a:pPr lvl="1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When should it be accomplished? </a:t>
            </a:r>
          </a:p>
          <a:p>
            <a:pPr lvl="2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Time bound</a:t>
            </a:r>
          </a:p>
          <a:p>
            <a:pPr lvl="1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How will progress be monitored? </a:t>
            </a:r>
          </a:p>
          <a:p>
            <a:pPr lvl="2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Initial stages of KPI monitoring it's best to focus on </a:t>
            </a:r>
          </a:p>
          <a:p>
            <a:pPr lvl="3"/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Long-term targets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with </a:t>
            </a:r>
            <a:r>
              <a:rPr lang="en-US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midterm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monitoring.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2010973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511A8BD-1707-4450-90D7-86DC45DC8B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7283"/>
            <a:ext cx="10515600" cy="587828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Creating KPI’s </a:t>
            </a:r>
            <a:endParaRPr lang="en-IN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B0BC3ED-90E3-4C23-B9F6-73EEBAC05D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79714"/>
            <a:ext cx="10515600" cy="5579706"/>
          </a:xfrm>
        </p:spPr>
        <p:txBody>
          <a:bodyPr>
            <a:normAutofit/>
          </a:bodyPr>
          <a:lstStyle/>
          <a:p>
            <a:r>
              <a:rPr lang="en-US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Collect the data.</a:t>
            </a:r>
            <a:r>
              <a:rPr lang="en-US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u="sng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Investigate the 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availability and accuracy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the data. </a:t>
            </a:r>
          </a:p>
          <a:p>
            <a:pPr lvl="1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Must be available from the existing systems or databases. </a:t>
            </a:r>
          </a:p>
          <a:p>
            <a:pPr marL="457200" lvl="1" indent="0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Build the KPI formula.</a:t>
            </a:r>
            <a:r>
              <a:rPr lang="en-US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u="sng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example, a KPI that measures 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productivity in revenue by manpower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Total Revenue/total number of manpower. 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Hence, 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build formulas and test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see if the results are what you would expect.</a:t>
            </a:r>
          </a:p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Present your KPIs.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efficiently communicate present the data into </a:t>
            </a:r>
          </a:p>
          <a:p>
            <a:pPr lvl="1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Understandable visuals such as graphs and charts  </a:t>
            </a:r>
          </a:p>
          <a:p>
            <a:pPr lvl="2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Dashboard</a:t>
            </a:r>
          </a:p>
          <a:p>
            <a:pPr marL="0" indent="0">
              <a:buNone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1462350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EF31401-5CEA-4F35-B165-497972C921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65299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How to define a KPI</a:t>
            </a:r>
            <a:r>
              <a:rPr lang="en-US" dirty="0"/>
              <a:t/>
            </a:r>
            <a:br>
              <a:rPr lang="en-US" dirty="0"/>
            </a:b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01A4103A-4EA1-4867-903B-7F974C67DC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1803" y="998376"/>
            <a:ext cx="10963469" cy="5691674"/>
          </a:xfrm>
        </p:spPr>
        <p:txBody>
          <a:bodyPr>
            <a:normAutofit lnSpcReduction="10000"/>
          </a:bodyPr>
          <a:lstStyle/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operative word in KPI is </a:t>
            </a:r>
            <a:r>
              <a:rPr lang="en-US" sz="3200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“key”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because it 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every KPI should </a:t>
            </a:r>
            <a:r>
              <a:rPr lang="en-US" sz="32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related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to a specific 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business outcome. </a:t>
            </a:r>
          </a:p>
          <a:p>
            <a:pPr marL="0" indent="0">
              <a:buNone/>
            </a:pPr>
            <a:endParaRPr lang="en-US" sz="3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KPIs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need </a:t>
            </a:r>
            <a:r>
              <a:rPr lang="en-US" sz="32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be defined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according to 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critical business objectives.</a:t>
            </a:r>
          </a:p>
          <a:p>
            <a:pPr marL="0" indent="0">
              <a:buNone/>
            </a:pPr>
            <a:endParaRPr lang="en-US" sz="3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Follow these steps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when defining a KPI:</a:t>
            </a:r>
          </a:p>
          <a:p>
            <a:pPr lvl="1"/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What is your </a:t>
            </a:r>
            <a:r>
              <a:rPr 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desired outcome?</a:t>
            </a:r>
          </a:p>
          <a:p>
            <a:pPr lvl="1"/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Why does this </a:t>
            </a:r>
            <a:r>
              <a:rPr lang="en-US" sz="3600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outcome matter?</a:t>
            </a:r>
          </a:p>
          <a:p>
            <a:pPr lvl="1"/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How are you </a:t>
            </a:r>
            <a:r>
              <a:rPr lang="en-US" sz="36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going to </a:t>
            </a:r>
            <a:r>
              <a:rPr 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measure progress?</a:t>
            </a:r>
          </a:p>
          <a:p>
            <a:pPr lvl="1"/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5977999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B23F38C-21EC-41F2-9A91-D1CCD240E8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How to define a KPI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DCA104B-7258-48EA-A843-3459AF3B25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6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How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can you </a:t>
            </a:r>
            <a:r>
              <a:rPr lang="en-US" sz="3600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influence the outcome?</a:t>
            </a:r>
          </a:p>
          <a:p>
            <a:r>
              <a:rPr lang="en-US" sz="36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Who is responsible 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the business outcome?</a:t>
            </a:r>
          </a:p>
          <a:p>
            <a:r>
              <a:rPr 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How will you know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you’ve achieved </a:t>
            </a:r>
            <a:r>
              <a:rPr lang="en-US" sz="3600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your outcome?</a:t>
            </a:r>
          </a:p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How often will you </a:t>
            </a:r>
            <a:r>
              <a:rPr 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review progress 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towards the </a:t>
            </a:r>
            <a:r>
              <a:rPr 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outcome?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5518248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28BF931-0C7F-4FE7-B04E-A970BEF179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83567"/>
            <a:ext cx="10515600" cy="1782147"/>
          </a:xfrm>
        </p:spPr>
        <p:txBody>
          <a:bodyPr/>
          <a:lstStyle/>
          <a:p>
            <a: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probable KPI’s of a Chief Sales Officer</a:t>
            </a:r>
            <a:endParaRPr lang="en-IN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7805953C-1CE4-44F9-AD28-86ABB92780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974841"/>
            <a:ext cx="10515600" cy="2202122"/>
          </a:xfrm>
        </p:spPr>
        <p:txBody>
          <a:bodyPr/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Objective is to </a:t>
            </a:r>
            <a:r>
              <a:rPr lang="en-US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increase sales revenue in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financial year. How to define this KPI?</a:t>
            </a:r>
          </a:p>
          <a:p>
            <a:pPr lvl="1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Keeping the earlier discussed steps in mind</a:t>
            </a:r>
            <a:b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8545915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4A2EEA5-3719-4A40-AB4F-040B798CF2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9291"/>
            <a:ext cx="10515600" cy="578498"/>
          </a:xfrm>
        </p:spPr>
        <p:txBody>
          <a:bodyPr>
            <a:noAutofit/>
          </a:bodyPr>
          <a:lstStyle/>
          <a:p>
            <a:pPr marL="228600" lvl="0" indent="-228600">
              <a:spcBef>
                <a:spcPts val="1000"/>
              </a:spcBef>
            </a:pPr>
            <a: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KPI’s of a Chief Sales Officer</a:t>
            </a:r>
            <a:endParaRPr lang="en-IN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941EA13-4D29-4E8B-82B5-D5BE81A7CA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5861" y="1511560"/>
            <a:ext cx="11159411" cy="5197150"/>
          </a:xfrm>
        </p:spPr>
        <p:txBody>
          <a:bodyPr>
            <a:normAutofit/>
          </a:bodyPr>
          <a:lstStyle/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</a:t>
            </a:r>
            <a:r>
              <a:rPr lang="en-US" sz="3200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increase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sales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revenue by </a:t>
            </a:r>
            <a:r>
              <a:rPr lang="en-US" sz="3200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 % say 20%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year</a:t>
            </a:r>
          </a:p>
          <a:p>
            <a:pPr lvl="1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Achieving this target will allow the business to become profitable</a:t>
            </a:r>
          </a:p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Progress will be measured as an </a:t>
            </a:r>
            <a:r>
              <a:rPr lang="en-US" sz="32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increase in revenue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measured in </a:t>
            </a:r>
            <a:r>
              <a:rPr lang="en-US" sz="3200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dollars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spent</a:t>
            </a:r>
          </a:p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By </a:t>
            </a:r>
            <a:r>
              <a:rPr lang="en-US" sz="32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hiring additional sales staff,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by promoting existing customers to buy more product</a:t>
            </a:r>
          </a:p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3200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Chief Sales Officer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responsible for this metric</a:t>
            </a:r>
          </a:p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Revenue will have increased by </a:t>
            </a:r>
            <a:r>
              <a:rPr lang="en-US" sz="3200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20%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this year</a:t>
            </a:r>
          </a:p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KPI will be reviewed on a 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monthly basis</a:t>
            </a:r>
            <a:endParaRPr lang="en-IN" sz="3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05105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4D81F6C-8D35-426E-9C5D-1DACA2DC47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4645"/>
            <a:ext cx="10515600" cy="606393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Quizzing??</a:t>
            </a:r>
            <a:endParaRPr lang="en-IN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857E4428-E65C-49EC-BD6D-7D89F74263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89045"/>
            <a:ext cx="10515600" cy="5187918"/>
          </a:xfrm>
        </p:spPr>
        <p:txBody>
          <a:bodyPr>
            <a:noAutofit/>
          </a:bodyPr>
          <a:lstStyle/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startup company monitored the </a:t>
            </a:r>
            <a:r>
              <a:rPr lang="en-US" sz="3200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real-time pageviews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the company as major </a:t>
            </a:r>
            <a:r>
              <a:rPr lang="en-US" sz="32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KPI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2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Every weekend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management 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congratulated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the team for the 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new records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daily pageviews. </a:t>
            </a:r>
          </a:p>
          <a:p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an </a:t>
            </a:r>
            <a:r>
              <a:rPr lang="en-US" sz="32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analytics study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was found that 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majority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of the </a:t>
            </a:r>
            <a:r>
              <a:rPr lang="en-US" sz="32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pageviews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were being served </a:t>
            </a:r>
            <a:r>
              <a:rPr lang="en-US" sz="32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free customers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pPr lvl="1"/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that </a:t>
            </a:r>
            <a:r>
              <a:rPr lang="en-US" sz="32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higher pageviews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meant higher server costs.</a:t>
            </a:r>
          </a:p>
          <a:p>
            <a:endParaRPr lang="en-IN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26941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F5E4BE0-CAAC-4682-8F84-74D09B7E18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Quizzing??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7B33F483-95C1-4639-9C28-176183D510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tracking the 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pageviews a good KPI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indicator for business?</a:t>
            </a:r>
          </a:p>
          <a:p>
            <a:pPr lvl="1"/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Yes </a:t>
            </a:r>
          </a:p>
          <a:p>
            <a:pPr lvl="2"/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Why</a:t>
            </a:r>
          </a:p>
          <a:p>
            <a:pPr lvl="1"/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</a:t>
            </a:r>
          </a:p>
          <a:p>
            <a:pPr lvl="2"/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What should be the beneficial KPI’s for start up business?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9545741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74BC669-0B3D-400E-ACCA-711262F18D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0629"/>
            <a:ext cx="10515600" cy="513183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Answer</a:t>
            </a:r>
            <a:endParaRPr lang="en-IN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B1A5D4C-44B8-4E7F-9AA1-F6D12EC565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774441"/>
            <a:ext cx="10515600" cy="5822302"/>
          </a:xfrm>
        </p:spPr>
        <p:txBody>
          <a:bodyPr>
            <a:normAutofit/>
          </a:bodyPr>
          <a:lstStyle/>
          <a:p>
            <a:r>
              <a:rPr lang="en-US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KPI’s for early stage startups </a:t>
            </a:r>
            <a:r>
              <a:rPr 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(Christoph Janz)</a:t>
            </a:r>
          </a:p>
          <a:p>
            <a:pPr marL="914400" lvl="1" indent="-457200">
              <a:buFont typeface="+mj-lt"/>
              <a:buAutoNum type="arabicPeriod"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Metrics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for </a:t>
            </a: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customer Growth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Users in each plan</a:t>
            </a:r>
          </a:p>
          <a:p>
            <a:pPr marL="1371600" lvl="2" indent="-457200">
              <a:buFont typeface="+mj-lt"/>
              <a:buAutoNum type="arabicPeriod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Paid</a:t>
            </a:r>
          </a:p>
          <a:p>
            <a:pPr marL="1371600" lvl="2" indent="-457200">
              <a:buFont typeface="+mj-lt"/>
              <a:buAutoNum type="arabicPeriod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Non Paid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New customers today</a:t>
            </a:r>
          </a:p>
          <a:p>
            <a:pPr marL="1371600" lvl="2" indent="-457200">
              <a:buFont typeface="+mj-lt"/>
              <a:buAutoNum type="arabicPeriod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New email registered</a:t>
            </a:r>
          </a:p>
          <a:p>
            <a:pPr marL="1371600" lvl="2" indent="-457200">
              <a:buFont typeface="+mj-lt"/>
              <a:buAutoNum type="arabicPeriod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New username created</a:t>
            </a:r>
          </a:p>
          <a:p>
            <a:pPr marL="914400" lvl="2" indent="0">
              <a:buNone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Financial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Matrices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Total Monthly Recurring Revenue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Lost Monthly Recurring Revenue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New Monthly Recurring Revenue</a:t>
            </a:r>
          </a:p>
          <a:p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155881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C50072F-6D71-4CE0-B0A1-F19F8258C0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2070165"/>
          </a:xfrm>
        </p:spPr>
        <p:txBody>
          <a:bodyPr>
            <a:normAutofit/>
          </a:bodyPr>
          <a:lstStyle/>
          <a:p>
            <a:pPr algn="ctr"/>
            <a:r>
              <a:rPr lang="en-US" sz="4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Important HR Metrics</a:t>
            </a:r>
            <a:endParaRPr lang="en-IN" sz="4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CCD2DC7-805D-4042-9CFD-8FA4F87507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107093"/>
            <a:ext cx="10515600" cy="3069869"/>
          </a:xfrm>
        </p:spPr>
        <p:txBody>
          <a:bodyPr/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91136003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B632C0C-8B67-40B0-BF73-058BACCC4D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xmlns="" id="{46AD4B9D-2645-4AA0-91CD-8849ACE4B36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01216" y="130629"/>
            <a:ext cx="11532637" cy="6727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02655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88F7A00-6114-4A42-A11A-449E288386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xmlns="" id="{3989EF35-7FC8-4C40-A4DC-44CC5DB34F7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5902" y="365125"/>
            <a:ext cx="11439331" cy="6240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866829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2126679-0D4C-4028-A9CE-16841C6863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xmlns="" id="{D93DC2EB-4EB5-4997-BF9E-09B8F8AABB3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365125"/>
            <a:ext cx="10515599" cy="6127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97307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28BF931-0C7F-4FE7-B04E-A970BEF179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83567"/>
            <a:ext cx="10515600" cy="1782147"/>
          </a:xfrm>
        </p:spPr>
        <p:txBody>
          <a:bodyPr/>
          <a:lstStyle/>
          <a:p>
            <a: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KPI’s of a Generalist HR Manager ?</a:t>
            </a:r>
            <a:endParaRPr lang="en-IN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7805953C-1CE4-44F9-AD28-86ABB92780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974841"/>
            <a:ext cx="10515600" cy="2202122"/>
          </a:xfrm>
        </p:spPr>
        <p:txBody>
          <a:bodyPr/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31864834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4A3D575-9AF1-40D1-9490-4A881C69F8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xmlns="" id="{6C462044-0617-406A-A718-9FE7F3D5299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13185" y="177279"/>
            <a:ext cx="11664008" cy="6941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731918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5F9D6EE-04A0-4454-9560-B2E795D7AD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5314"/>
            <a:ext cx="10515600" cy="466531"/>
          </a:xfrm>
        </p:spPr>
        <p:txBody>
          <a:bodyPr>
            <a:normAutofit fontScale="90000"/>
          </a:bodyPr>
          <a:lstStyle/>
          <a:p>
            <a:r>
              <a:rPr lang="en-US" b="1" i="0" dirty="0">
                <a:solidFill>
                  <a:srgbClr val="333333"/>
                </a:solidFill>
                <a:effectLst/>
                <a:latin typeface="Open Sans"/>
              </a:rPr>
              <a:t/>
            </a:r>
            <a:br>
              <a:rPr lang="en-US" b="1" i="0" dirty="0">
                <a:solidFill>
                  <a:srgbClr val="333333"/>
                </a:solidFill>
                <a:effectLst/>
                <a:latin typeface="Open Sans"/>
              </a:rPr>
            </a:br>
            <a:r>
              <a:rPr lang="en-US" b="1" i="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Process for creating a </a:t>
            </a:r>
            <a:r>
              <a:rPr lang="en-US" b="1" i="0" dirty="0">
                <a:solidFill>
                  <a:schemeClr val="accent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KPI dashboard</a:t>
            </a:r>
            <a:endParaRPr lang="en-IN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1EEEAFCB-C79C-4B36-8713-783234FF68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07706"/>
            <a:ext cx="10515600" cy="5579706"/>
          </a:xfrm>
        </p:spPr>
        <p:txBody>
          <a:bodyPr>
            <a:normAutofit/>
          </a:bodyPr>
          <a:lstStyle/>
          <a:p>
            <a:r>
              <a:rPr lang="en-IN" sz="3600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Define </a:t>
            </a:r>
            <a:r>
              <a:rPr lang="en-IN" sz="36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your KPI’</a:t>
            </a:r>
            <a:r>
              <a:rPr lang="en-IN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 very clearly wrt business growth</a:t>
            </a:r>
          </a:p>
          <a:p>
            <a:r>
              <a:rPr lang="en-IN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Consult</a:t>
            </a:r>
            <a:r>
              <a:rPr lang="en-IN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with stakeholders</a:t>
            </a:r>
          </a:p>
          <a:p>
            <a:r>
              <a:rPr lang="en-IN" sz="3600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Sketch your dashboard’s </a:t>
            </a:r>
            <a:r>
              <a:rPr lang="en-IN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design</a:t>
            </a:r>
          </a:p>
          <a:p>
            <a:r>
              <a:rPr lang="en-IN" sz="36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Select</a:t>
            </a:r>
            <a:r>
              <a:rPr lang="en-IN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your </a:t>
            </a:r>
            <a:r>
              <a:rPr lang="en-IN" sz="3600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KPI dashboard software</a:t>
            </a:r>
          </a:p>
          <a:p>
            <a:pPr marL="457200" lvl="1" indent="0">
              <a:buNone/>
            </a:pPr>
            <a:r>
              <a:rPr lang="en-IN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(a) Excel (b) Klipfolio (c) Zoho Reports and many more</a:t>
            </a:r>
          </a:p>
          <a:p>
            <a:r>
              <a:rPr lang="en-IN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Gather</a:t>
            </a:r>
            <a:r>
              <a:rPr lang="en-IN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your </a:t>
            </a:r>
            <a:r>
              <a:rPr lang="en-IN" sz="36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key </a:t>
            </a:r>
            <a:r>
              <a:rPr lang="en-IN" sz="3600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data</a:t>
            </a:r>
            <a:r>
              <a:rPr lang="en-IN" sz="36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points</a:t>
            </a:r>
          </a:p>
          <a:p>
            <a:r>
              <a:rPr lang="en-IN" sz="3600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Create</a:t>
            </a:r>
            <a:r>
              <a:rPr lang="en-IN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your </a:t>
            </a:r>
            <a:r>
              <a:rPr lang="en-IN" sz="3600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data visualizations</a:t>
            </a:r>
          </a:p>
          <a:p>
            <a:r>
              <a:rPr lang="en-IN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Schedule a </a:t>
            </a:r>
            <a:r>
              <a:rPr lang="en-IN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feedback</a:t>
            </a:r>
            <a:r>
              <a:rPr lang="en-IN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session</a:t>
            </a:r>
          </a:p>
          <a:p>
            <a:r>
              <a:rPr lang="en-IN" sz="3600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Deploy</a:t>
            </a:r>
            <a:r>
              <a:rPr lang="en-IN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your KPI dashboard</a:t>
            </a:r>
          </a:p>
        </p:txBody>
      </p:sp>
    </p:spTree>
    <p:extLst>
      <p:ext uri="{BB962C8B-B14F-4D97-AF65-F5344CB8AC3E}">
        <p14:creationId xmlns:p14="http://schemas.microsoft.com/office/powerpoint/2010/main" val="378733052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C639F8A-A3D7-4330-8468-1AD6F68638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3895"/>
            <a:ext cx="10515600" cy="643812"/>
          </a:xfrm>
        </p:spPr>
        <p:txBody>
          <a:bodyPr>
            <a:noAutofit/>
          </a:bodyPr>
          <a:lstStyle/>
          <a:p>
            <a:pPr marL="228600" lvl="0" indent="-228600" algn="ctr">
              <a:spcBef>
                <a:spcPts val="1000"/>
              </a:spcBef>
            </a:pP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Selecting your KPI dashboard software</a:t>
            </a:r>
            <a:b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endParaRPr lang="en-IN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BBB3EFB-6DFA-4E3B-B514-4FE4C78897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1845" y="1250302"/>
            <a:ext cx="11122090" cy="5243803"/>
          </a:xfrm>
        </p:spPr>
        <p:txBody>
          <a:bodyPr>
            <a:normAutofit/>
          </a:bodyPr>
          <a:lstStyle/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Few factors to consider when </a:t>
            </a:r>
            <a:r>
              <a:rPr lang="en-US" sz="3600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choosing KPI 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dashboard software:</a:t>
            </a:r>
          </a:p>
          <a:p>
            <a:pPr lvl="1"/>
            <a:r>
              <a:rPr lang="en-US" sz="36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Price</a:t>
            </a:r>
          </a:p>
          <a:p>
            <a:pPr lvl="1"/>
            <a:r>
              <a:rPr 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Time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to deploy</a:t>
            </a:r>
          </a:p>
          <a:p>
            <a:pPr lvl="1"/>
            <a:r>
              <a:rPr lang="en-US" sz="36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Ability to connect 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data services </a:t>
            </a:r>
            <a:r>
              <a:rPr 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(auto-updating)</a:t>
            </a:r>
          </a:p>
          <a:p>
            <a:pPr lvl="1"/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Self-service vs. managed dashboard services</a:t>
            </a:r>
          </a:p>
          <a:p>
            <a:pPr lvl="1"/>
            <a:r>
              <a:rPr lang="en-US" sz="3600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Ability to publish dashboards 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via multiple channels</a:t>
            </a:r>
          </a:p>
          <a:p>
            <a:pPr lvl="1"/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Client management System (if you’re building for your customers)</a:t>
            </a:r>
            <a:endParaRPr lang="en-IN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211103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0694DFD-C7DF-48D6-BA76-ABA68342D3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95944"/>
            <a:ext cx="10515600" cy="466530"/>
          </a:xfrm>
        </p:spPr>
        <p:txBody>
          <a:bodyPr>
            <a:normAutofit fontScale="90000"/>
          </a:bodyPr>
          <a:lstStyle/>
          <a:p>
            <a:r>
              <a:rPr lang="en-I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Create your data visualizations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7C1A9B32-9B6E-41A3-8B9D-296AB78021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3143" y="1035698"/>
            <a:ext cx="10700657" cy="5523722"/>
          </a:xfrm>
        </p:spPr>
        <p:txBody>
          <a:bodyPr>
            <a:noAutofit/>
          </a:bodyPr>
          <a:lstStyle/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en-US" sz="32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dashboard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should be </a:t>
            </a:r>
            <a:r>
              <a:rPr lang="en-US" sz="3200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informative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geared towards monitoring and </a:t>
            </a:r>
            <a:r>
              <a:rPr lang="en-US" sz="3200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tracking KPIs.</a:t>
            </a:r>
          </a:p>
          <a:p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Don’t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build a </a:t>
            </a:r>
            <a:r>
              <a:rPr lang="en-US" sz="32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one-size-fits-all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dashboard.</a:t>
            </a:r>
          </a:p>
          <a:p>
            <a:r>
              <a:rPr lang="en-US" sz="3200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 comparison values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wherever possible.</a:t>
            </a:r>
          </a:p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Carefully consider the </a:t>
            </a:r>
            <a:r>
              <a:rPr lang="en-US" sz="32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orientation and arrangement of visualizations.</a:t>
            </a:r>
          </a:p>
          <a:p>
            <a:r>
              <a:rPr lang="en-US" sz="3200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Limit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your use of too many color. </a:t>
            </a:r>
          </a:p>
          <a:p>
            <a:pPr lvl="1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Think traffic lights.</a:t>
            </a:r>
            <a:endParaRPr lang="en-IN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317918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AEFF28D-192A-4762-8AFF-6D2621EB57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8621"/>
            <a:ext cx="10515600" cy="522416"/>
          </a:xfrm>
        </p:spPr>
        <p:txBody>
          <a:bodyPr>
            <a:normAutofit fontScale="90000"/>
          </a:bodyPr>
          <a:lstStyle/>
          <a:p>
            <a:r>
              <a:rPr lang="en-IN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Schedule a feedback session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0A5C1244-9942-4227-A848-525AC49560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05069"/>
            <a:ext cx="10515600" cy="5607698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KPI dashboard software vendors offer 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multiple distribution options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like:</a:t>
            </a:r>
          </a:p>
          <a:p>
            <a:pPr lvl="1">
              <a:lnSpc>
                <a:spcPct val="150000"/>
              </a:lnSpc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Email reporting and 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snapshot capabilities</a:t>
            </a:r>
          </a:p>
          <a:p>
            <a:pPr lvl="1">
              <a:lnSpc>
                <a:spcPct val="150000"/>
              </a:lnSpc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Published links to the dashboard for 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mass publication</a:t>
            </a:r>
          </a:p>
          <a:p>
            <a:pPr lvl="1">
              <a:lnSpc>
                <a:spcPct val="150000"/>
              </a:lnSpc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Integration to chat tools </a:t>
            </a:r>
          </a:p>
          <a:p>
            <a:pPr lvl="1">
              <a:lnSpc>
                <a:spcPct val="150000"/>
              </a:lnSpc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Giving direct access to the dashboard itself</a:t>
            </a:r>
            <a:endParaRPr lang="en-IN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051261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378FF82-878A-44AF-BA35-E1889270AB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Remember</a:t>
            </a:r>
            <a:r>
              <a:rPr lang="en-US" b="1" i="0" dirty="0">
                <a:solidFill>
                  <a:srgbClr val="333333"/>
                </a:solidFill>
                <a:effectLst/>
                <a:latin typeface="Open Sans"/>
              </a:rPr>
              <a:t/>
            </a:r>
            <a:br>
              <a:rPr lang="en-US" b="1" i="0" dirty="0">
                <a:solidFill>
                  <a:srgbClr val="333333"/>
                </a:solidFill>
                <a:effectLst/>
                <a:latin typeface="Open Sans"/>
              </a:rPr>
            </a:b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D70C09C-52C5-4E83-8E3A-DA25B4A2EA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Technology is great but</a:t>
            </a:r>
          </a:p>
          <a:p>
            <a:r>
              <a:rPr lang="en-US" sz="3200" b="0" i="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Invest</a:t>
            </a:r>
            <a:r>
              <a:rPr lang="en-US" sz="3200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more time in </a:t>
            </a:r>
            <a:r>
              <a:rPr lang="en-US" sz="3200" b="1" i="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gathering feedback </a:t>
            </a:r>
            <a:r>
              <a:rPr lang="en-US" sz="3200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</a:p>
          <a:p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sz="3200" b="0" i="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ncourage</a:t>
            </a:r>
            <a:r>
              <a:rPr lang="en-US" sz="3200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i="0" u="sng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conversations</a:t>
            </a:r>
            <a:r>
              <a:rPr lang="en-US" sz="3200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about your </a:t>
            </a:r>
            <a:r>
              <a:rPr lang="en-US" sz="3200" b="0" i="0" u="sng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KPIs </a:t>
            </a:r>
          </a:p>
          <a:p>
            <a:r>
              <a:rPr lang="en-US" sz="3200" b="0" i="0" u="sng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Results</a:t>
            </a:r>
            <a:r>
              <a:rPr lang="en-US" sz="3200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into a better dashboard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84194292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2021C40-7F35-4A13-B7C3-200A089DB8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1967"/>
            <a:ext cx="10515600" cy="625151"/>
          </a:xfrm>
        </p:spPr>
        <p:txBody>
          <a:bodyPr>
            <a:normAutofit/>
          </a:bodyPr>
          <a:lstStyle/>
          <a:p>
            <a:pPr algn="ctr"/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Practice session on </a:t>
            </a:r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Project Management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KPI Dashboard</a:t>
            </a:r>
            <a:endParaRPr lang="en-IN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45EAC66-6BDB-4A97-A1A5-0F7F503E5F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98376"/>
            <a:ext cx="10515600" cy="5747657"/>
          </a:xfrm>
        </p:spPr>
        <p:txBody>
          <a:bodyPr>
            <a:norm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KPI’s of any </a:t>
            </a:r>
            <a:r>
              <a:rPr lang="en-US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project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are mainly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Time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Cost 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Quality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Resources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Efficiency</a:t>
            </a:r>
          </a:p>
          <a:p>
            <a:r>
              <a:rPr lang="en-US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Maintain a dashboard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Project Management using MS excel </a:t>
            </a:r>
          </a:p>
          <a:p>
            <a:pPr lvl="1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Based on the </a:t>
            </a:r>
            <a:r>
              <a:rPr lang="en-US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above KPI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using the data from 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PM_excel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(emailed to you)</a:t>
            </a:r>
          </a:p>
          <a:p>
            <a:pPr lvl="2"/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 need only three information at glance is the project running in </a:t>
            </a:r>
          </a:p>
          <a:p>
            <a:pPr lvl="3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Acceptable Performance when value is greater than or equal to – 80%</a:t>
            </a:r>
          </a:p>
          <a:p>
            <a:pPr lvl="3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Investigation Required  when value is greater than or equal to 70%  and less than 80%</a:t>
            </a:r>
          </a:p>
          <a:p>
            <a:pPr lvl="3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Unacceptable Performance (less than 70%) can be considered for shut down</a:t>
            </a:r>
          </a:p>
          <a:p>
            <a:pPr lvl="1"/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How many project fall in the 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shut down category?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162846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5AB2260-FE88-407C-92F6-BAF96DFFE7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>
                <a:solidFill>
                  <a:srgbClr val="FF0000"/>
                </a:solidFill>
              </a:rPr>
              <a:t>KPI - Dashboard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E89EBAF-7EB2-4E77-ACA2-8351CC7DF3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Refer the excel sheet (DB)</a:t>
            </a:r>
          </a:p>
          <a:p>
            <a:r>
              <a:rPr lang="en-IN" dirty="0"/>
              <a:t>Create a Dashboard showing </a:t>
            </a:r>
          </a:p>
          <a:p>
            <a:pPr lvl="1"/>
            <a:r>
              <a:rPr lang="en-IN" dirty="0"/>
              <a:t>Employee wise Calls handled </a:t>
            </a:r>
          </a:p>
          <a:p>
            <a:pPr lvl="1"/>
            <a:r>
              <a:rPr lang="en-IN" dirty="0"/>
              <a:t>Employee wise efficiency</a:t>
            </a:r>
          </a:p>
          <a:p>
            <a:pPr lvl="1"/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47303186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0ADEE86-30EB-4139-B883-2B79F0A17C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2275438"/>
          </a:xfrm>
        </p:spPr>
        <p:txBody>
          <a:bodyPr>
            <a:normAutofit fontScale="90000"/>
          </a:bodyPr>
          <a:lstStyle/>
          <a:p>
            <a:pPr algn="ctr"/>
            <a:r>
              <a:rPr lang="en-US" sz="8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HR- KPI Score Card Indicators</a:t>
            </a:r>
            <a:endParaRPr lang="en-IN" sz="8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EA1A32C-1F78-4A2C-8A1A-3098E1D83E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209731"/>
            <a:ext cx="10515600" cy="2967232"/>
          </a:xfrm>
        </p:spPr>
        <p:txBody>
          <a:bodyPr/>
          <a:lstStyle/>
          <a:p>
            <a:pPr marL="0" indent="0" algn="ctr">
              <a:buNone/>
            </a:pPr>
            <a:r>
              <a:rPr lang="en-US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Function wise KPI</a:t>
            </a:r>
          </a:p>
          <a:p>
            <a:pPr marL="514350" indent="-514350" algn="ctr">
              <a:buFont typeface="+mj-lt"/>
              <a:buAutoNum type="arabicPeriod"/>
            </a:pP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Employee Turnover</a:t>
            </a:r>
          </a:p>
          <a:p>
            <a:pPr marL="514350" indent="-514350" algn="ctr">
              <a:buFont typeface="+mj-lt"/>
              <a:buAutoNum type="arabicPeriod"/>
            </a:pP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Recruitment</a:t>
            </a:r>
          </a:p>
          <a:p>
            <a:pPr marL="514350" indent="-514350" algn="ctr">
              <a:buFont typeface="+mj-lt"/>
              <a:buAutoNum type="arabicPeriod"/>
            </a:pP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Retention</a:t>
            </a:r>
          </a:p>
          <a:p>
            <a:pPr marL="514350" indent="-514350" algn="ctr">
              <a:buFont typeface="+mj-lt"/>
              <a:buAutoNum type="arabicPeriod"/>
            </a:pP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Training &amp; Development</a:t>
            </a:r>
          </a:p>
          <a:p>
            <a:pPr marL="514350" indent="-514350" algn="ctr">
              <a:buAutoNum type="arabicPeriod"/>
            </a:pPr>
            <a:endParaRPr lang="en-US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 algn="ctr">
              <a:buAutoNum type="arabicPeriod"/>
            </a:pPr>
            <a:endParaRPr lang="en-IN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138891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475BD1E-E7CC-4C18-94D8-D2120299FA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86597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HR- KPI Score Card Indicators</a:t>
            </a:r>
            <a:endParaRPr lang="en-IN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xmlns="" id="{BD6ECA11-5A80-4B1D-A017-13B4F96BFB06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541176" y="1418253"/>
          <a:ext cx="11196734" cy="5503638"/>
        </p:xfrm>
        <a:graphic>
          <a:graphicData uri="http://schemas.openxmlformats.org/drawingml/2006/table">
            <a:tbl>
              <a:tblPr/>
              <a:tblGrid>
                <a:gridCol w="2260708">
                  <a:extLst>
                    <a:ext uri="{9D8B030D-6E8A-4147-A177-3AD203B41FA5}">
                      <a16:colId xmlns:a16="http://schemas.microsoft.com/office/drawing/2014/main" xmlns="" val="3524421091"/>
                    </a:ext>
                  </a:extLst>
                </a:gridCol>
                <a:gridCol w="1780084">
                  <a:extLst>
                    <a:ext uri="{9D8B030D-6E8A-4147-A177-3AD203B41FA5}">
                      <a16:colId xmlns:a16="http://schemas.microsoft.com/office/drawing/2014/main" xmlns="" val="1675138609"/>
                    </a:ext>
                  </a:extLst>
                </a:gridCol>
                <a:gridCol w="5963285">
                  <a:extLst>
                    <a:ext uri="{9D8B030D-6E8A-4147-A177-3AD203B41FA5}">
                      <a16:colId xmlns:a16="http://schemas.microsoft.com/office/drawing/2014/main" xmlns="" val="3640198050"/>
                    </a:ext>
                  </a:extLst>
                </a:gridCol>
                <a:gridCol w="1192657">
                  <a:extLst>
                    <a:ext uri="{9D8B030D-6E8A-4147-A177-3AD203B41FA5}">
                      <a16:colId xmlns:a16="http://schemas.microsoft.com/office/drawing/2014/main" xmlns="" val="2932446350"/>
                    </a:ext>
                  </a:extLst>
                </a:gridCol>
              </a:tblGrid>
              <a:tr h="824365"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b="1" i="0" u="none" strike="noStrike" dirty="0">
                          <a:effectLst/>
                          <a:latin typeface="Calibri" panose="020F0502020204030204" pitchFamily="34" charset="0"/>
                        </a:rPr>
                        <a:t>KPI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b="1" i="0" u="none" strike="noStrike" dirty="0">
                          <a:effectLst/>
                          <a:latin typeface="Calibri" panose="020F0502020204030204" pitchFamily="34" charset="0"/>
                        </a:rPr>
                        <a:t>Weight (1 to 10)</a:t>
                      </a:r>
                    </a:p>
                    <a:p>
                      <a:pPr algn="ctr" fontAlgn="ctr"/>
                      <a:r>
                        <a:rPr lang="en-US" sz="1600" b="1" i="0" u="none" strike="noStrike" dirty="0"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r>
                        <a:rPr lang="en-IN" sz="1600" b="1" i="0" u="none" strike="noStrike" dirty="0">
                          <a:effectLst/>
                          <a:latin typeface="Calibri" panose="020F0502020204030204" pitchFamily="34" charset="0"/>
                        </a:rPr>
                        <a:t>0 – Topmost priority area of the HR department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b="1" i="0" u="none" strike="noStrike" dirty="0">
                          <a:effectLst/>
                          <a:latin typeface="Calibri" panose="020F0502020204030204" pitchFamily="34" charset="0"/>
                        </a:rPr>
                        <a:t>Description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b="1" i="0" u="none" strike="noStrike">
                          <a:effectLst/>
                          <a:latin typeface="Calibri" panose="020F0502020204030204" pitchFamily="34" charset="0"/>
                        </a:rPr>
                        <a:t>Performance</a:t>
                      </a:r>
                      <a:br>
                        <a:rPr lang="en-IN" sz="1600" b="1" i="0" u="none" strike="noStrike"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IN" sz="1600" b="1" i="0" u="none" strike="noStrike">
                          <a:effectLst/>
                          <a:latin typeface="Calibri" panose="020F0502020204030204" pitchFamily="34" charset="0"/>
                        </a:rPr>
                        <a:t>(%)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131640053"/>
                  </a:ext>
                </a:extLst>
              </a:tr>
              <a:tr h="394644">
                <a:tc>
                  <a:txBody>
                    <a:bodyPr/>
                    <a:lstStyle/>
                    <a:p>
                      <a:pPr algn="l" fontAlgn="b"/>
                      <a:r>
                        <a:rPr lang="en-IN" sz="16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Employee turnover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6933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6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54%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301070945"/>
                  </a:ext>
                </a:extLst>
              </a:tr>
              <a:tr h="806825"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b="1" i="0" u="none" strike="noStrike">
                          <a:effectLst/>
                          <a:latin typeface="Calibri" panose="020F0502020204030204" pitchFamily="34" charset="0"/>
                        </a:rPr>
                        <a:t>Cost per Hire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b="0" i="0" u="none" strike="noStrike"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effectLst/>
                          <a:latin typeface="Calibri" panose="020F0502020204030204" pitchFamily="34" charset="0"/>
                        </a:rPr>
                        <a:t>Calculation of advertising, agency fees, employee referrals, relocation, recruiter pay and benefits costs and the number of hires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b="0" i="0" u="none" strike="noStrike">
                          <a:effectLst/>
                          <a:latin typeface="Calibri" panose="020F0502020204030204" pitchFamily="34" charset="0"/>
                        </a:rPr>
                        <a:t>30%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493369902"/>
                  </a:ext>
                </a:extLst>
              </a:tr>
              <a:tr h="403413"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b="1" i="0" u="none" strike="noStrike">
                          <a:effectLst/>
                          <a:latin typeface="Calibri" panose="020F0502020204030204" pitchFamily="34" charset="0"/>
                        </a:rPr>
                        <a:t>Turnover Cost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b="0" i="0" u="none" strike="noStrike"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effectLst/>
                          <a:latin typeface="Calibri" panose="020F0502020204030204" pitchFamily="34" charset="0"/>
                        </a:rPr>
                        <a:t>Calculation of termination, new hire, vacancy and learning curve costs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b="0" i="0" u="none" strike="noStrike">
                          <a:effectLst/>
                          <a:latin typeface="Calibri" panose="020F0502020204030204" pitchFamily="34" charset="0"/>
                        </a:rPr>
                        <a:t>70%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574660772"/>
                  </a:ext>
                </a:extLst>
              </a:tr>
              <a:tr h="1210238"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b="1" i="0" u="none" strike="noStrike" dirty="0">
                          <a:effectLst/>
                          <a:latin typeface="Calibri" panose="020F0502020204030204" pitchFamily="34" charset="0"/>
                        </a:rPr>
                        <a:t>Turnover Rate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b="0" i="0" u="none" strike="noStrike"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effectLst/>
                          <a:latin typeface="Calibri" panose="020F0502020204030204" pitchFamily="34" charset="0"/>
                        </a:rPr>
                        <a:t>The basic formula for turnover rate percentage is the number of separations divided by the average number of employees. Separations include employees who quit, are dismissed, transfer to another </a:t>
                      </a:r>
                      <a:r>
                        <a:rPr lang="en-US" sz="1600" b="0" i="0" u="none" strike="noStrike" dirty="0" err="1">
                          <a:effectLst/>
                          <a:latin typeface="Calibri" panose="020F0502020204030204" pitchFamily="34" charset="0"/>
                        </a:rPr>
                        <a:t>another</a:t>
                      </a:r>
                      <a:r>
                        <a:rPr lang="en-US" sz="1600" b="0" i="0" u="none" strike="noStrike" dirty="0">
                          <a:effectLst/>
                          <a:latin typeface="Calibri" panose="020F0502020204030204" pitchFamily="34" charset="0"/>
                        </a:rPr>
                        <a:t> company or retire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b="0" i="0" u="none" strike="noStrike">
                          <a:effectLst/>
                          <a:latin typeface="Calibri" panose="020F0502020204030204" pitchFamily="34" charset="0"/>
                        </a:rPr>
                        <a:t>80%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397813615"/>
                  </a:ext>
                </a:extLst>
              </a:tr>
              <a:tr h="1210238"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b="1" i="0" u="none" strike="noStrike">
                          <a:effectLst/>
                          <a:latin typeface="Calibri" panose="020F0502020204030204" pitchFamily="34" charset="0"/>
                        </a:rPr>
                        <a:t>Time to Fill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b="0" i="0" u="none" strike="noStrike"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effectLst/>
                          <a:latin typeface="Calibri" panose="020F0502020204030204" pitchFamily="34" charset="0"/>
                        </a:rPr>
                        <a:t>One important element in measuring the efficiency and effectiveness of the recruiting function is to measure the time it takes to fill a vacancy. The longer a position remains vacant, the greater the disruption to productivity.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b="0" i="0" u="none" strike="noStrike" dirty="0">
                          <a:effectLst/>
                          <a:latin typeface="Calibri" panose="020F0502020204030204" pitchFamily="34" charset="0"/>
                        </a:rPr>
                        <a:t>40%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093591602"/>
                  </a:ext>
                </a:extLst>
              </a:tr>
              <a:tr h="403413"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Total Performance in group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Employee turnover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54%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1F497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878665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2884535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8EAFB88-A2E3-4EF2-9EF0-6189238D63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The calculation is as follows:</a:t>
            </a:r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/>
            </a:r>
            <a:b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endParaRPr lang="en-IN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B231E80-BB1C-4A7A-A2CA-19A0276C24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(3*30% + 2*70% + 3*80% + 3*40%) / (3+2+3+3) = 54%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9886086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8549CD3-3EC9-4883-904B-87CE1D5E46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HR- KPI Score Card Indicators</a:t>
            </a:r>
            <a:endParaRPr lang="en-IN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xmlns="" id="{714B4D74-C142-40F7-A128-7D5F1AE1F2FD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690687"/>
          <a:ext cx="10515600" cy="4802187"/>
        </p:xfrm>
        <a:graphic>
          <a:graphicData uri="http://schemas.openxmlformats.org/drawingml/2006/table">
            <a:tbl>
              <a:tblPr/>
              <a:tblGrid>
                <a:gridCol w="2123182">
                  <a:extLst>
                    <a:ext uri="{9D8B030D-6E8A-4147-A177-3AD203B41FA5}">
                      <a16:colId xmlns:a16="http://schemas.microsoft.com/office/drawing/2014/main" xmlns="" val="3589086501"/>
                    </a:ext>
                  </a:extLst>
                </a:gridCol>
                <a:gridCol w="1671796">
                  <a:extLst>
                    <a:ext uri="{9D8B030D-6E8A-4147-A177-3AD203B41FA5}">
                      <a16:colId xmlns:a16="http://schemas.microsoft.com/office/drawing/2014/main" xmlns="" val="3164160142"/>
                    </a:ext>
                  </a:extLst>
                </a:gridCol>
                <a:gridCol w="5600518">
                  <a:extLst>
                    <a:ext uri="{9D8B030D-6E8A-4147-A177-3AD203B41FA5}">
                      <a16:colId xmlns:a16="http://schemas.microsoft.com/office/drawing/2014/main" xmlns="" val="3144100295"/>
                    </a:ext>
                  </a:extLst>
                </a:gridCol>
                <a:gridCol w="1120104">
                  <a:extLst>
                    <a:ext uri="{9D8B030D-6E8A-4147-A177-3AD203B41FA5}">
                      <a16:colId xmlns:a16="http://schemas.microsoft.com/office/drawing/2014/main" xmlns="" val="3899839626"/>
                    </a:ext>
                  </a:extLst>
                </a:gridCol>
              </a:tblGrid>
              <a:tr h="533576">
                <a:tc>
                  <a:txBody>
                    <a:bodyPr/>
                    <a:lstStyle/>
                    <a:p>
                      <a:pPr algn="l" fontAlgn="b"/>
                      <a:r>
                        <a:rPr lang="en-IN" sz="1600" b="1" i="0" u="none" strike="noStrike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Recruiting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b="1" i="0" u="none" strike="noStrike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6933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b="1" i="0" u="none" strike="noStrike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b="1" i="0" u="none" strike="noStrike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78%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744034469"/>
                  </a:ext>
                </a:extLst>
              </a:tr>
              <a:tr h="533576"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b="1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Vacant Period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Number of overall days the positions were vacant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80%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753525801"/>
                  </a:ext>
                </a:extLst>
              </a:tr>
              <a:tr h="1067153"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b="1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New Hires Performance Appraisal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Average performance appraisal of new hires, compared to previous period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90%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897651133"/>
                  </a:ext>
                </a:extLst>
              </a:tr>
              <a:tr h="106715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Turnover Rates of New Hires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[Total turnover of new hire with in first 12 months] percentage of [total new hire with first 12 months]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80%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571106674"/>
                  </a:ext>
                </a:extLst>
              </a:tr>
              <a:tr h="106715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Financial Impact of Bad Hire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Factors that determine cost of a bad hire:  Training costs, HR costs, Interviewing costs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20%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247071707"/>
                  </a:ext>
                </a:extLst>
              </a:tr>
              <a:tr h="533576"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b="1" i="0" u="none" strike="noStrike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Total Performance in group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b="1" i="0" u="none" strike="noStrike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b="1" i="0" u="none" strike="noStrike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Recruiting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78%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56221843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3409653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8D3F4B7-69C9-4B92-A253-E3AD0F1799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HR- KPI Score Card Indicators</a:t>
            </a:r>
            <a:endParaRPr lang="en-IN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xmlns="" id="{A8E4D307-5DB2-45BA-85FC-AF581762E918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690688"/>
          <a:ext cx="10515600" cy="4802187"/>
        </p:xfrm>
        <a:graphic>
          <a:graphicData uri="http://schemas.openxmlformats.org/drawingml/2006/table">
            <a:tbl>
              <a:tblPr/>
              <a:tblGrid>
                <a:gridCol w="2123182">
                  <a:extLst>
                    <a:ext uri="{9D8B030D-6E8A-4147-A177-3AD203B41FA5}">
                      <a16:colId xmlns:a16="http://schemas.microsoft.com/office/drawing/2014/main" xmlns="" val="2230520305"/>
                    </a:ext>
                  </a:extLst>
                </a:gridCol>
                <a:gridCol w="1671796">
                  <a:extLst>
                    <a:ext uri="{9D8B030D-6E8A-4147-A177-3AD203B41FA5}">
                      <a16:colId xmlns:a16="http://schemas.microsoft.com/office/drawing/2014/main" xmlns="" val="847459874"/>
                    </a:ext>
                  </a:extLst>
                </a:gridCol>
                <a:gridCol w="5600518">
                  <a:extLst>
                    <a:ext uri="{9D8B030D-6E8A-4147-A177-3AD203B41FA5}">
                      <a16:colId xmlns:a16="http://schemas.microsoft.com/office/drawing/2014/main" xmlns="" val="3405349564"/>
                    </a:ext>
                  </a:extLst>
                </a:gridCol>
                <a:gridCol w="1120104">
                  <a:extLst>
                    <a:ext uri="{9D8B030D-6E8A-4147-A177-3AD203B41FA5}">
                      <a16:colId xmlns:a16="http://schemas.microsoft.com/office/drawing/2014/main" xmlns="" val="4074412752"/>
                    </a:ext>
                  </a:extLst>
                </a:gridCol>
              </a:tblGrid>
              <a:tr h="686027">
                <a:tc>
                  <a:txBody>
                    <a:bodyPr/>
                    <a:lstStyle/>
                    <a:p>
                      <a:pPr algn="l" fontAlgn="b"/>
                      <a:r>
                        <a:rPr lang="en-IN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Retention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b="1" i="0" u="none" strike="noStrike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6933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b="1" i="0" u="none" strike="noStrike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b="1" i="0" u="none" strike="noStrike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66%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617701632"/>
                  </a:ext>
                </a:extLst>
              </a:tr>
              <a:tr h="1372053"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Preventable Turnover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This indicator considers the reasons the employee left the organizations and what measures may be taken to prevent it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50%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42669677"/>
                  </a:ext>
                </a:extLst>
              </a:tr>
              <a:tr h="686027"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b="1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Diversity Turnover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The impact of Diversity Turnover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40%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622347954"/>
                  </a:ext>
                </a:extLst>
              </a:tr>
              <a:tr h="137205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Financial Impact of Employee Turnover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80%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452141160"/>
                  </a:ext>
                </a:extLst>
              </a:tr>
              <a:tr h="686027"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Total Performance in group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Retention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66%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8417237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9284971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97D8965-95A4-4752-94BC-3B6DA89EC4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HR- KPI Score Card Indicators</a:t>
            </a:r>
            <a:endParaRPr lang="en-IN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xmlns="" id="{D5D2D6E1-89A5-48B5-9747-7504693CBF60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690688"/>
          <a:ext cx="10515600" cy="4654128"/>
        </p:xfrm>
        <a:graphic>
          <a:graphicData uri="http://schemas.openxmlformats.org/drawingml/2006/table">
            <a:tbl>
              <a:tblPr/>
              <a:tblGrid>
                <a:gridCol w="2123182">
                  <a:extLst>
                    <a:ext uri="{9D8B030D-6E8A-4147-A177-3AD203B41FA5}">
                      <a16:colId xmlns:a16="http://schemas.microsoft.com/office/drawing/2014/main" xmlns="" val="2312622566"/>
                    </a:ext>
                  </a:extLst>
                </a:gridCol>
                <a:gridCol w="1671796">
                  <a:extLst>
                    <a:ext uri="{9D8B030D-6E8A-4147-A177-3AD203B41FA5}">
                      <a16:colId xmlns:a16="http://schemas.microsoft.com/office/drawing/2014/main" xmlns="" val="2985113697"/>
                    </a:ext>
                  </a:extLst>
                </a:gridCol>
                <a:gridCol w="5600518">
                  <a:extLst>
                    <a:ext uri="{9D8B030D-6E8A-4147-A177-3AD203B41FA5}">
                      <a16:colId xmlns:a16="http://schemas.microsoft.com/office/drawing/2014/main" xmlns="" val="1440577186"/>
                    </a:ext>
                  </a:extLst>
                </a:gridCol>
                <a:gridCol w="1120104">
                  <a:extLst>
                    <a:ext uri="{9D8B030D-6E8A-4147-A177-3AD203B41FA5}">
                      <a16:colId xmlns:a16="http://schemas.microsoft.com/office/drawing/2014/main" xmlns="" val="561741427"/>
                    </a:ext>
                  </a:extLst>
                </a:gridCol>
              </a:tblGrid>
              <a:tr h="664876">
                <a:tc>
                  <a:txBody>
                    <a:bodyPr/>
                    <a:lstStyle/>
                    <a:p>
                      <a:pPr algn="l" fontAlgn="b"/>
                      <a:r>
                        <a:rPr lang="en-IN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Training and Development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6933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b="1" i="0" u="none" strike="noStrike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239868072"/>
                  </a:ext>
                </a:extLst>
              </a:tr>
              <a:tr h="1329750"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Learning and Growth Opportunities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Percentage of employees who are satisfied with the learning and growth opportunities in the organization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20%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692233568"/>
                  </a:ext>
                </a:extLst>
              </a:tr>
              <a:tr h="1994626"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b="1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Job Satisfaction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The five factors: Total compensations; the work itself; Promotion opportunities; Relationship with supervisor; Interaction and work relationship with coworkers.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30%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695525039"/>
                  </a:ext>
                </a:extLst>
              </a:tr>
              <a:tr h="664876"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Total Performance in group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Training and Development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24%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85008896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9897274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8C88349-35DF-49C5-92FB-B49CB89A2A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xmlns="" id="{ED390522-8F37-4964-8BDE-60E56C13BD2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365125"/>
            <a:ext cx="10515600" cy="6231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72137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4756</TotalTime>
  <Words>1308</Words>
  <Application>Microsoft Office PowerPoint</Application>
  <PresentationFormat>Widescreen</PresentationFormat>
  <Paragraphs>279</Paragraphs>
  <Slides>34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40" baseType="lpstr">
      <vt:lpstr>Arial</vt:lpstr>
      <vt:lpstr>Calibri</vt:lpstr>
      <vt:lpstr>Calibri Light</vt:lpstr>
      <vt:lpstr>Open Sans</vt:lpstr>
      <vt:lpstr>Times New Roman</vt:lpstr>
      <vt:lpstr>Office Theme</vt:lpstr>
      <vt:lpstr>KPI </vt:lpstr>
      <vt:lpstr>Key Performance Indicator (KPI) </vt:lpstr>
      <vt:lpstr>Types of KPI’s or Metrics</vt:lpstr>
      <vt:lpstr>Types of KPI’s or Metrics</vt:lpstr>
      <vt:lpstr>PowerPoint Presentation</vt:lpstr>
      <vt:lpstr>Creating KPI’s </vt:lpstr>
      <vt:lpstr>Creating KPI’s </vt:lpstr>
      <vt:lpstr>How to define a KPI </vt:lpstr>
      <vt:lpstr>How to define a KPI</vt:lpstr>
      <vt:lpstr>Write probable KPI’s of a Chief Sales Officer</vt:lpstr>
      <vt:lpstr>KPI’s of a Chief Sales Officer</vt:lpstr>
      <vt:lpstr>Quizzing??</vt:lpstr>
      <vt:lpstr>Quizzing??</vt:lpstr>
      <vt:lpstr>Answer</vt:lpstr>
      <vt:lpstr>Important HR Metrics</vt:lpstr>
      <vt:lpstr>PowerPoint Presentation</vt:lpstr>
      <vt:lpstr>PowerPoint Presentation</vt:lpstr>
      <vt:lpstr>PowerPoint Presentation</vt:lpstr>
      <vt:lpstr>Write KPI’s of a Generalist HR Manager ?</vt:lpstr>
      <vt:lpstr>PowerPoint Presentation</vt:lpstr>
      <vt:lpstr> Process for creating a KPI dashboard</vt:lpstr>
      <vt:lpstr>Selecting your KPI dashboard software </vt:lpstr>
      <vt:lpstr>Create your data visualizations</vt:lpstr>
      <vt:lpstr>Schedule a feedback session</vt:lpstr>
      <vt:lpstr>Remember </vt:lpstr>
      <vt:lpstr>Practice session on Project Management KPI Dashboard</vt:lpstr>
      <vt:lpstr>KPI - Dashboard</vt:lpstr>
      <vt:lpstr>HR- KPI Score Card Indicators</vt:lpstr>
      <vt:lpstr>HR- KPI Score Card Indicators</vt:lpstr>
      <vt:lpstr>The calculation is as follows: </vt:lpstr>
      <vt:lpstr>HR- KPI Score Card Indicators</vt:lpstr>
      <vt:lpstr>HR- KPI Score Card Indicators</vt:lpstr>
      <vt:lpstr>HR- KPI Score Card Indicators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KPI Dashboard</dc:title>
  <dc:creator>DELL</dc:creator>
  <cp:lastModifiedBy>hp</cp:lastModifiedBy>
  <cp:revision>58</cp:revision>
  <dcterms:created xsi:type="dcterms:W3CDTF">2018-03-28T14:57:04Z</dcterms:created>
  <dcterms:modified xsi:type="dcterms:W3CDTF">2020-12-17T12:25:44Z</dcterms:modified>
</cp:coreProperties>
</file>