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329" r:id="rId3"/>
    <p:sldId id="320" r:id="rId4"/>
    <p:sldId id="328" r:id="rId5"/>
    <p:sldId id="319" r:id="rId6"/>
    <p:sldId id="323" r:id="rId7"/>
    <p:sldId id="321" r:id="rId8"/>
    <p:sldId id="322" r:id="rId9"/>
    <p:sldId id="330" r:id="rId10"/>
    <p:sldId id="257" r:id="rId11"/>
    <p:sldId id="258" r:id="rId12"/>
    <p:sldId id="260" r:id="rId13"/>
    <p:sldId id="259" r:id="rId14"/>
    <p:sldId id="331" r:id="rId15"/>
    <p:sldId id="332" r:id="rId16"/>
    <p:sldId id="261" r:id="rId17"/>
    <p:sldId id="262" r:id="rId18"/>
    <p:sldId id="263" r:id="rId19"/>
    <p:sldId id="26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FEEA-3CE9-4B56-A71A-ABAF1A7DC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317DED-0198-4041-BCC9-B094E2280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2890D-8836-4D20-AF84-582D288A8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0FF5F-9FC7-445E-A900-604A6A96B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8ABD9-E04E-4ED9-9288-09A22A42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3551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06F82-BC11-4351-9472-970020972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34A2A-CEF1-4770-822D-21B26E51C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E3142-1A51-4AB4-B68C-1EB9E8191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C3CAB-0B69-4A22-BC3B-F347C2C0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6F147-980E-466C-BC99-3D96E3D59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7824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92AE7-0E95-48AE-88DF-EEB61DDCF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856D40-1F18-4396-8E36-56365D539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29125-7CC3-48EE-8EFA-E90462A9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B87D8-222E-4506-8E0C-C8C54941D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C241F-6CA3-4862-8F03-4EF21762C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1159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D103F-D666-4367-98B8-91D6376E0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62FCB-891C-4306-8CCF-299BBCD25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E8DB36-3E5E-43E3-99A0-E80790CA6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1025E-764C-4983-BC7D-F0794B240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8E9D26-913A-42B7-9B43-17184FA39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72729-08D6-4DA5-80CF-48BDC4314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5961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93EE3-45DD-4360-BCFC-23C894310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91BAB-3C36-43C1-B1CE-0A3B12FBA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A15967-10FF-4B59-B28D-167FEA5E8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14E8D8-6DD7-457C-9EB1-55EC355428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858821-EC77-4BCA-AEA3-B1158D21A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B7BF-0DF8-43AC-BD80-155DF1448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EE15CE-FDEA-44C4-86BA-A95F9DE1C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6AC895-9E1F-4E7B-A623-7C5891F6D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9217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6299E-1105-440E-A59C-B03DC8F4A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C8B243-8ED9-46E6-B31B-489737B82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C2E640-0CB9-4A15-990A-8289F1BCF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0DDBEA-F375-45AA-857F-5419E92D4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903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2D47FC-2737-493A-B607-C28582C1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A551F-59CA-4631-BF58-67183B18B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A92E2-5025-47F3-BF1F-FD61424B8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4772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B3AB9-DB7D-4BAC-AD87-788DD3A7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4CE11-AFA2-46A0-A679-500162316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B8ED-52F9-4DC5-81D8-F13ACCCF8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88E4E9-BD4C-4BA6-8A2E-81D989051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A6BC68-C2AA-4A1D-8A9D-7A08648F5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F11C2-FA97-40D3-9A63-7CD6F2E5C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57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30647-1DE2-4B58-8870-91E3B61A4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7814B6-3A10-46DE-8AD4-ABFF9862EC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2F074-5D34-4626-9E79-5859DD950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2FF4D8-5B8C-4690-B97F-3FCDF20E1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E8609-D6DA-410A-BBCC-E5DAC2D8F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003E9-434D-48B7-B856-4B20CBAEC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9211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8AED0-D06F-427B-BB0F-285272FF4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4CC9FE-F695-4092-803B-2BE6D45D8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ADB14-AC39-4778-8FFF-D6AA8EE64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92047-AD9B-4B14-AFA0-0F2875C51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F6AEC-1E67-4D76-9934-4AE57EBC5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3720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395E9C-3CAB-4F41-91EF-1AE6246B78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C677E0-D243-4991-BCCE-66F3D400B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92BCE-2AB6-4B7E-A3BB-B0C2101F1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C1E65-0F63-4BD4-8F90-6E24F310C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95C1F-9E9A-45FA-9A4A-18F31518A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6300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D0F133-4341-4390-A1B2-57A712E5E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55FE7-CA89-40B9-921F-FCDCD5B8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276BB3-1F92-46EB-B155-EBFFCC8C07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E0D2F-78E0-48FB-A4B1-442F37F8AACF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7EA59-C800-4C6D-81B4-AE02B2997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7B4D2-11D2-425E-9008-14D981483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9941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hub.knime.com/knime/spaces/Examples/latest/02_ETL_Data_Manipulation/00_Basic_Examples/00_Visual_Analysis_of_Sales_Data~8B_0uf-mtF0acBt-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.knime.com/state-of-data-science-and-machine-learning" TargetMode="External"/><Relationship Id="rId2" Type="http://schemas.openxmlformats.org/officeDocument/2006/relationships/hyperlink" Target="https://docs.knime.com/2018-12/analytics_platform_quickstart_guide/index.html#introduc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bm.com/products/spss-modeler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https://hub.knime.com/_nuxt/e6dccbd64730c92416a88ff4c7950171.svg">
            <a:extLst>
              <a:ext uri="{FF2B5EF4-FFF2-40B4-BE49-F238E27FC236}">
                <a16:creationId xmlns:a16="http://schemas.microsoft.com/office/drawing/2014/main" id="{DB51ACC3-2423-415F-BF41-C3D4AD21CF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BA1D8B-1435-46E5-9831-832CC82B8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845" y="1517967"/>
            <a:ext cx="866775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89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9E8B7-4937-5149-BD14-2F2758233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0" dirty="0" err="1">
                <a:solidFill>
                  <a:srgbClr val="1D1D1D"/>
                </a:solidFill>
                <a:effectLst/>
                <a:latin typeface="Archivo"/>
              </a:rPr>
              <a:t>Multipersona</a:t>
            </a:r>
            <a:r>
              <a:rPr lang="en-US" i="0" dirty="0">
                <a:solidFill>
                  <a:srgbClr val="1D1D1D"/>
                </a:solidFill>
                <a:effectLst/>
                <a:latin typeface="Archivo"/>
              </a:rPr>
              <a:t> Data Science and Machine Learning Platforms</a:t>
            </a:r>
          </a:p>
          <a:p>
            <a:pPr marL="0" indent="0">
              <a:buNone/>
            </a:pPr>
            <a:r>
              <a:rPr lang="en-US" dirty="0">
                <a:solidFill>
                  <a:srgbClr val="1D1D1D"/>
                </a:solidFill>
                <a:latin typeface="Archivo"/>
              </a:rPr>
              <a:t> </a:t>
            </a:r>
          </a:p>
          <a:p>
            <a:pPr marL="0" indent="0">
              <a:buNone/>
            </a:pPr>
            <a:r>
              <a:rPr lang="en-US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"Building Blocks of Analytics" concept</a:t>
            </a:r>
          </a:p>
          <a:p>
            <a:pPr marL="0" indent="0">
              <a:buNone/>
            </a:pPr>
            <a:endParaRPr lang="en-US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1D1D1D"/>
                </a:solidFill>
                <a:latin typeface="Archivo"/>
              </a:rPr>
              <a:t>Java</a:t>
            </a:r>
            <a:endParaRPr lang="en-US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i="0" dirty="0">
              <a:solidFill>
                <a:srgbClr val="1D1D1D"/>
              </a:solidFill>
              <a:effectLst/>
              <a:latin typeface="Archivo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9337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02 knime workbench">
            <a:extLst>
              <a:ext uri="{FF2B5EF4-FFF2-40B4-BE49-F238E27FC236}">
                <a16:creationId xmlns:a16="http://schemas.microsoft.com/office/drawing/2014/main" id="{0BB5CADC-39B1-4DF3-A71A-28BDB9D78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18" y="246030"/>
            <a:ext cx="10533643" cy="566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34B60C-24B3-4408-BE37-36D5A1220516}"/>
              </a:ext>
            </a:extLst>
          </p:cNvPr>
          <p:cNvSpPr txBox="1"/>
          <p:nvPr/>
        </p:nvSpPr>
        <p:spPr>
          <a:xfrm>
            <a:off x="3667028" y="6155703"/>
            <a:ext cx="3346515" cy="37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KNIME Workbench</a:t>
            </a:r>
          </a:p>
        </p:txBody>
      </p:sp>
    </p:spTree>
    <p:extLst>
      <p:ext uri="{BB962C8B-B14F-4D97-AF65-F5344CB8AC3E}">
        <p14:creationId xmlns:p14="http://schemas.microsoft.com/office/powerpoint/2010/main" val="591547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04 knime modern ui general layout">
            <a:extLst>
              <a:ext uri="{FF2B5EF4-FFF2-40B4-BE49-F238E27FC236}">
                <a16:creationId xmlns:a16="http://schemas.microsoft.com/office/drawing/2014/main" id="{2DCF88BA-2746-4C6B-D706-1D048F3E3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18" y="0"/>
            <a:ext cx="110938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571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5539F-4BB5-4E85-9925-BE1109956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765"/>
            <a:ext cx="10515600" cy="1325563"/>
          </a:xfrm>
        </p:spPr>
        <p:txBody>
          <a:bodyPr/>
          <a:lstStyle/>
          <a:p>
            <a:r>
              <a:rPr lang="en-IN" dirty="0"/>
              <a:t>Nodes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662F9-98EC-4C4B-9305-64642C79D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114425"/>
            <a:ext cx="10515600" cy="4351338"/>
          </a:xfrm>
        </p:spPr>
        <p:txBody>
          <a:bodyPr/>
          <a:lstStyle/>
          <a:p>
            <a:r>
              <a:rPr lang="en-US" dirty="0"/>
              <a:t>In KNIME Analytics Platform, individual tasks are represented by nodes. Each node is displayed as a colored box with input and output ports, as well as a status</a:t>
            </a:r>
            <a:endParaRPr lang="en-IN" dirty="0"/>
          </a:p>
        </p:txBody>
      </p:sp>
      <p:pic>
        <p:nvPicPr>
          <p:cNvPr id="1026" name="Picture 2" descr="03 node status">
            <a:extLst>
              <a:ext uri="{FF2B5EF4-FFF2-40B4-BE49-F238E27FC236}">
                <a16:creationId xmlns:a16="http://schemas.microsoft.com/office/drawing/2014/main" id="{E0F70871-8288-4E53-902C-D117E0961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160" y="2860358"/>
            <a:ext cx="9013646" cy="269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416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EAE6A-5706-46FB-9425-F12B185A8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1’st workflow K101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34DED-161D-4BA9-9B61-428D7C6C0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Read Data -  revenue.xlsx</a:t>
            </a:r>
          </a:p>
          <a:p>
            <a:r>
              <a:rPr lang="en-IN" dirty="0"/>
              <a:t>Visualize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301DDB-97CB-462F-A09A-FB683D1C0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853" y="2843213"/>
            <a:ext cx="68008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14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3B86A-6085-421B-AE47-8CDFBDC80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Knime</a:t>
            </a:r>
            <a:r>
              <a:rPr lang="en-IN" dirty="0"/>
              <a:t> Hub - True power of </a:t>
            </a:r>
            <a:r>
              <a:rPr lang="en-IN" dirty="0" err="1"/>
              <a:t>Knime</a:t>
            </a:r>
            <a:r>
              <a:rPr lang="en-IN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0824A-FC87-4643-B7A6-4B9C0B4B8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Visual Analysis of Sales Data</a:t>
            </a:r>
          </a:p>
          <a:p>
            <a:endParaRPr lang="en-US" dirty="0"/>
          </a:p>
          <a:p>
            <a:r>
              <a:rPr lang="en-US" dirty="0"/>
              <a:t>From desktop / </a:t>
            </a:r>
            <a:r>
              <a:rPr lang="en-US" dirty="0" err="1"/>
              <a:t>url</a:t>
            </a:r>
            <a:endParaRPr lang="en-US" dirty="0"/>
          </a:p>
          <a:p>
            <a:r>
              <a:rPr lang="en-US" dirty="0">
                <a:hlinkClick r:id="rId2"/>
              </a:rPr>
              <a:t>https://hub.knime.com/knime/spaces/Examples/latest/02_ETL_Data_Manipulation/00_Basic_Examples/00_Visual_Analysis_of_Sales_Data~8B_0uf-mtF0acBt-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6940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924FB-4FC5-4952-82A6-631AFD2A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home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1471E-2886-4503-B769-084F815E7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Explore Indian_state_population.csv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5877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E5338-7ED7-A593-980C-88FE7C669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home task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BEC00-D71A-CFC7-82F5-48E814F22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r>
              <a:rPr lang="en-IN" dirty="0">
                <a:hlinkClick r:id="rId2"/>
              </a:rPr>
              <a:t>https://docs.knime.com/2018-12/analytics_platform_quickstart_guide/index.html#introduction</a:t>
            </a:r>
            <a:endParaRPr lang="en-IN" dirty="0"/>
          </a:p>
          <a:p>
            <a:endParaRPr lang="en-IN" dirty="0"/>
          </a:p>
          <a:p>
            <a:r>
              <a:rPr lang="en-IN" dirty="0"/>
              <a:t>See report- </a:t>
            </a:r>
            <a:r>
              <a:rPr lang="en-IN" dirty="0">
                <a:hlinkClick r:id="rId3"/>
              </a:rPr>
              <a:t>https://info.knime.com/state-of-data-science-and-machine-learning</a:t>
            </a:r>
            <a:r>
              <a:rPr lang="en-IN" dirty="0"/>
              <a:t>?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>
                <a:hlinkClick r:id="rId4"/>
              </a:rPr>
              <a:t>https://www.ibm.com/products/spss-modeler</a:t>
            </a:r>
            <a:r>
              <a:rPr lang="en-IN" dirty="0"/>
              <a:t> 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4938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F3904-C5CD-4EB9-8927-104220CD6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Supervised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6F3D2-47BD-48E3-9228-867966759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Regression 101</a:t>
            </a:r>
          </a:p>
          <a:p>
            <a:endParaRPr lang="en-IN" dirty="0"/>
          </a:p>
          <a:p>
            <a:r>
              <a:rPr lang="en-IN" dirty="0"/>
              <a:t>car_consumption_1.csv  ,  </a:t>
            </a:r>
          </a:p>
          <a:p>
            <a:r>
              <a:rPr lang="en-IN" dirty="0"/>
              <a:t>Price is the outcome variable</a:t>
            </a:r>
          </a:p>
          <a:p>
            <a:r>
              <a:rPr lang="en-IN" dirty="0"/>
              <a:t>Also predict for data in -car_consumption_2.csv</a:t>
            </a:r>
          </a:p>
        </p:txBody>
      </p:sp>
    </p:spTree>
    <p:extLst>
      <p:ext uri="{BB962C8B-B14F-4D97-AF65-F5344CB8AC3E}">
        <p14:creationId xmlns:p14="http://schemas.microsoft.com/office/powerpoint/2010/main" val="851406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0223A9-7819-4D88-8ABC-D0C6346C8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1152525"/>
            <a:ext cx="8867775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75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CC2FB-5D98-4588-AC33-C2A8DAB2E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B3007-BD1F-4364-9DC4-B9CD12E4C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Linear Regression Diagnostics</a:t>
            </a:r>
          </a:p>
          <a:p>
            <a:endParaRPr lang="en-IN" dirty="0"/>
          </a:p>
          <a:p>
            <a:r>
              <a:rPr lang="en-IN" dirty="0"/>
              <a:t>https://kni.me/c/j01xAUlvxPQE_XEk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8137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C37A9-E5A6-47D3-B129-2A401BC1D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home exercise 	Boston Housing data 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B969-1DB3-480D-89A9-5924391B2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housing.csv</a:t>
            </a:r>
          </a:p>
        </p:txBody>
      </p:sp>
    </p:spTree>
    <p:extLst>
      <p:ext uri="{BB962C8B-B14F-4D97-AF65-F5344CB8AC3E}">
        <p14:creationId xmlns:p14="http://schemas.microsoft.com/office/powerpoint/2010/main" val="2006763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CC2FB-5D98-4588-AC33-C2A8DAB2E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B3007-BD1F-4364-9DC4-B9CD12E4C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Linear Regression Diagnostics</a:t>
            </a:r>
          </a:p>
          <a:p>
            <a:endParaRPr lang="en-IN" dirty="0"/>
          </a:p>
          <a:p>
            <a:r>
              <a:rPr lang="en-IN" dirty="0"/>
              <a:t>https://kni.me/c/j01xAUlvxPQE_XEk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93491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C37A9-E5A6-47D3-B129-2A401BC1D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home exercise 	Boston Housing data 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B969-1DB3-480D-89A9-5924391B2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housing.csv</a:t>
            </a:r>
          </a:p>
        </p:txBody>
      </p:sp>
    </p:spTree>
    <p:extLst>
      <p:ext uri="{BB962C8B-B14F-4D97-AF65-F5344CB8AC3E}">
        <p14:creationId xmlns:p14="http://schemas.microsoft.com/office/powerpoint/2010/main" val="444957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C5260-F74B-49E3-B776-F0CA4FC54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Unsupervised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6C96C-526E-471F-99C2-88EEFDBEF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Clustering_101</a:t>
            </a:r>
          </a:p>
          <a:p>
            <a:r>
              <a:rPr lang="en-IN" dirty="0" err="1"/>
              <a:t>Absenteesim</a:t>
            </a:r>
            <a:r>
              <a:rPr lang="en-IN" dirty="0"/>
              <a:t> At Work.csv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6699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6DE9E2-ED1B-4310-AD8A-C79A6BB50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219200"/>
            <a:ext cx="96012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84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62980-895E-48ED-A5F0-F69128B6B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531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Clustering with k-Means</a:t>
            </a:r>
            <a:br>
              <a:rPr lang="en-IN" b="1" dirty="0"/>
            </a:b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EA50-AE9C-4B7C-BE02-385709E6E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Iris data set </a:t>
            </a:r>
          </a:p>
          <a:p>
            <a:r>
              <a:rPr lang="en-IN" dirty="0"/>
              <a:t>https://kni.me/w/t8UVEQH1sTTkus_w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235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23530-697D-43AB-91A8-BDE660304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Customer Segmentation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9A83F-2988-49C3-8E9C-89435BF52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Along with interactive visualization </a:t>
            </a:r>
          </a:p>
          <a:p>
            <a:r>
              <a:rPr lang="en-IN" dirty="0"/>
              <a:t>https://kni.me/w/37cHxqru6dblIUeP</a:t>
            </a:r>
          </a:p>
        </p:txBody>
      </p:sp>
    </p:spTree>
    <p:extLst>
      <p:ext uri="{BB962C8B-B14F-4D97-AF65-F5344CB8AC3E}">
        <p14:creationId xmlns:p14="http://schemas.microsoft.com/office/powerpoint/2010/main" val="3353491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305</Words>
  <Application>Microsoft Office PowerPoint</Application>
  <PresentationFormat>Widescreen</PresentationFormat>
  <Paragraphs>52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Archivo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Nodes </vt:lpstr>
      <vt:lpstr>1’st workflow K101 </vt:lpstr>
      <vt:lpstr>Knime Hub - True power of Knime  </vt:lpstr>
      <vt:lpstr>Take home task</vt:lpstr>
      <vt:lpstr>Take home task </vt:lpstr>
      <vt:lpstr>Supervised </vt:lpstr>
      <vt:lpstr>PowerPoint Presentation</vt:lpstr>
      <vt:lpstr>PowerPoint Presentation</vt:lpstr>
      <vt:lpstr>Take home exercise  Boston Housing data set</vt:lpstr>
      <vt:lpstr>PowerPoint Presentation</vt:lpstr>
      <vt:lpstr>Take home exercise  Boston Housing data set</vt:lpstr>
      <vt:lpstr>Unsupervised </vt:lpstr>
      <vt:lpstr>PowerPoint Presentation</vt:lpstr>
      <vt:lpstr>Clustering with k-Means  </vt:lpstr>
      <vt:lpstr>Customer Segmentation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16</cp:revision>
  <dcterms:created xsi:type="dcterms:W3CDTF">2023-01-15T18:11:23Z</dcterms:created>
  <dcterms:modified xsi:type="dcterms:W3CDTF">2025-02-03T16:59:37Z</dcterms:modified>
</cp:coreProperties>
</file>