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3" r:id="rId1"/>
  </p:sldMasterIdLst>
  <p:notesMasterIdLst>
    <p:notesMasterId r:id="rId52"/>
  </p:notesMasterIdLst>
  <p:sldIdLst>
    <p:sldId id="256" r:id="rId2"/>
    <p:sldId id="257" r:id="rId3"/>
    <p:sldId id="258" r:id="rId4"/>
    <p:sldId id="308" r:id="rId5"/>
    <p:sldId id="260" r:id="rId6"/>
    <p:sldId id="261" r:id="rId7"/>
    <p:sldId id="262" r:id="rId8"/>
    <p:sldId id="263" r:id="rId9"/>
    <p:sldId id="264" r:id="rId10"/>
    <p:sldId id="265" r:id="rId11"/>
    <p:sldId id="266" r:id="rId12"/>
    <p:sldId id="318" r:id="rId13"/>
    <p:sldId id="267" r:id="rId14"/>
    <p:sldId id="268" r:id="rId15"/>
    <p:sldId id="269" r:id="rId16"/>
    <p:sldId id="270" r:id="rId17"/>
    <p:sldId id="271" r:id="rId18"/>
    <p:sldId id="272" r:id="rId19"/>
    <p:sldId id="273" r:id="rId20"/>
    <p:sldId id="275" r:id="rId21"/>
    <p:sldId id="277" r:id="rId22"/>
    <p:sldId id="278" r:id="rId23"/>
    <p:sldId id="279" r:id="rId24"/>
    <p:sldId id="280" r:id="rId25"/>
    <p:sldId id="281" r:id="rId26"/>
    <p:sldId id="282" r:id="rId27"/>
    <p:sldId id="283" r:id="rId28"/>
    <p:sldId id="284" r:id="rId29"/>
    <p:sldId id="285" r:id="rId30"/>
    <p:sldId id="286" r:id="rId31"/>
    <p:sldId id="309" r:id="rId32"/>
    <p:sldId id="310" r:id="rId33"/>
    <p:sldId id="311" r:id="rId34"/>
    <p:sldId id="312" r:id="rId35"/>
    <p:sldId id="313" r:id="rId36"/>
    <p:sldId id="314" r:id="rId37"/>
    <p:sldId id="315" r:id="rId38"/>
    <p:sldId id="316" r:id="rId39"/>
    <p:sldId id="295" r:id="rId40"/>
    <p:sldId id="319" r:id="rId41"/>
    <p:sldId id="296" r:id="rId42"/>
    <p:sldId id="297" r:id="rId43"/>
    <p:sldId id="298" r:id="rId44"/>
    <p:sldId id="299" r:id="rId45"/>
    <p:sldId id="300" r:id="rId46"/>
    <p:sldId id="301" r:id="rId47"/>
    <p:sldId id="302" r:id="rId48"/>
    <p:sldId id="317" r:id="rId49"/>
    <p:sldId id="304" r:id="rId50"/>
    <p:sldId id="305" r:id="rId51"/>
  </p:sldIdLst>
  <p:sldSz cx="16256000" cy="914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22" autoAdjust="0"/>
    <p:restoredTop sz="94519"/>
  </p:normalViewPr>
  <p:slideViewPr>
    <p:cSldViewPr snapToGrid="0" snapToObjects="1">
      <p:cViewPr varScale="1">
        <p:scale>
          <a:sx n="59" d="100"/>
          <a:sy n="59" d="100"/>
        </p:scale>
        <p:origin x="1075" y="58"/>
      </p:cViewPr>
      <p:guideLst>
        <p:guide orient="horz" pos="2880"/>
        <p:guide pos="5120"/>
      </p:guideLst>
    </p:cSldViewPr>
  </p:slideViewPr>
  <p:outlineViewPr>
    <p:cViewPr>
      <p:scale>
        <a:sx n="33" d="100"/>
        <a:sy n="33" d="100"/>
      </p:scale>
      <p:origin x="0" y="-27208"/>
    </p:cViewPr>
  </p:outlineViewPr>
  <p:notesTextViewPr>
    <p:cViewPr>
      <p:scale>
        <a:sx n="1" d="1"/>
        <a:sy n="1" d="1"/>
      </p:scale>
      <p:origin x="0" y="0"/>
    </p:cViewPr>
  </p:notesTextViewPr>
  <p:notesViewPr>
    <p:cSldViewPr snapToGrid="0" snapToObjects="1">
      <p:cViewPr varScale="1">
        <p:scale>
          <a:sx n="70" d="100"/>
          <a:sy n="70" d="100"/>
        </p:scale>
        <p:origin x="3360"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50918718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lang="en-US" dirty="0">
              <a:solidFill>
                <a:schemeClr val="dk2"/>
              </a:solidFill>
            </a:endParaRPr>
          </a:p>
        </p:txBody>
      </p:sp>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6737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0" name="Shape 2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442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38" name="Shape 2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6665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38" name="Shape 2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799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90" name="Shape 2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904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98" name="Shape 2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970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08" name="Shape 3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1361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38" name="Shape 3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2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5044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Shape 35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56" name="Shape 3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0687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84" name="Shape 3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618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Shape 38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90" name="Shape 3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237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396" name="Shape 3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0265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03" name="Shape 4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5567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Shape 41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14" name="Shape 4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1068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38" name="Shape 4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0461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6504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470" name="Shape 4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3545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Shape 51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15" name="Shape 5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1203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Shape 52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30" name="Shape 5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7105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Shape 53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37" name="Shape 5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51591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Shape 54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42" name="Shape 5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882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Shape 54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48" name="Shape 5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4765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Shape 55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54" name="Shape 5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6386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Shape 55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60" name="Shape 5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69372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Shape 56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66" name="Shape 5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9795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Shape 5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72" name="Shape 5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4464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Shape 57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78" name="Shape 5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512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Shape 58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83" name="Shape 5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1109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Shape 53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37" name="Shape 5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8980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Shape 54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42" name="Shape 5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44244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Shape 54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48" name="Shape 5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56779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Shape 55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54" name="Shape 5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38963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Shape 55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60" name="Shape 5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12535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Shape 56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66" name="Shape 5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22136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Shape 5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72" name="Shape 5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0858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Shape 58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83" name="Shape 5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07121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Shape 66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670" name="Shape 6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03023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418391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Shape 67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678" name="Shape 6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54400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Shape 68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686" name="Shape 6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64748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694" name="Shape 6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17383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Shape 70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02" name="Shape 7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16959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Shape 7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10" name="Shape 7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31329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Shape 7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18" name="Shape 7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54469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Shape 72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26" name="Shape 7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48731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Shape 72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26" name="Shape 7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77317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Shape 74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41" name="Shape 7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04260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Shape 74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49" name="Shape 7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1345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Bumper">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1155700" y="1536700"/>
            <a:ext cx="13931900" cy="3086099"/>
          </a:xfrm>
          <a:prstGeom prst="rect">
            <a:avLst/>
          </a:prstGeom>
          <a:noFill/>
          <a:ln>
            <a:noFill/>
          </a:ln>
        </p:spPr>
        <p:txBody>
          <a:bodyPr lIns="91425" tIns="91425" rIns="91425" bIns="91425" anchor="b"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
        <p:nvSpPr>
          <p:cNvPr id="40" name="Shape 40"/>
          <p:cNvSpPr txBox="1">
            <a:spLocks noGrp="1"/>
          </p:cNvSpPr>
          <p:nvPr>
            <p:ph type="body" idx="1"/>
          </p:nvPr>
        </p:nvSpPr>
        <p:spPr>
          <a:xfrm>
            <a:off x="1155700" y="4711700"/>
            <a:ext cx="13931900" cy="1054100"/>
          </a:xfrm>
          <a:prstGeom prst="rect">
            <a:avLst/>
          </a:prstGeom>
          <a:noFill/>
          <a:ln>
            <a:noFill/>
          </a:ln>
        </p:spPr>
        <p:txBody>
          <a:bodyPr lIns="91425" tIns="91425" rIns="91425" bIns="91425" anchor="t" anchorCtr="0"/>
          <a:lstStyle>
            <a:lvl1pPr marL="342900" lvl="0" indent="-342900" algn="ctr" rtl="0">
              <a:spcBef>
                <a:spcPts val="0"/>
              </a:spcBef>
              <a:spcAft>
                <a:spcPts val="0"/>
              </a:spcAft>
              <a:defRPr>
                <a:solidFill>
                  <a:schemeClr val="bg1"/>
                </a:solidFill>
              </a:defRPr>
            </a:lvl1pPr>
            <a:lvl2pPr marL="742950" lvl="1" indent="-285750" algn="ctr" rtl="0">
              <a:spcBef>
                <a:spcPts val="0"/>
              </a:spcBef>
              <a:spcAft>
                <a:spcPts val="0"/>
              </a:spcAft>
              <a:defRPr/>
            </a:lvl2pPr>
            <a:lvl3pPr marL="1143000" lvl="2" indent="-228600" algn="ctr" rtl="0">
              <a:spcBef>
                <a:spcPts val="0"/>
              </a:spcBef>
              <a:spcAft>
                <a:spcPts val="0"/>
              </a:spcAft>
              <a:defRPr/>
            </a:lvl3pPr>
            <a:lvl4pPr marL="1600200" lvl="3" indent="-228600" algn="ctr" rtl="0">
              <a:spcBef>
                <a:spcPts val="0"/>
              </a:spcBef>
              <a:spcAft>
                <a:spcPts val="0"/>
              </a:spcAft>
              <a:defRPr/>
            </a:lvl4pPr>
            <a:lvl5pPr marL="2057400" lvl="4" indent="-228600"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Bullets">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1155700" y="817418"/>
            <a:ext cx="13932000" cy="1722482"/>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
        <p:nvSpPr>
          <p:cNvPr id="195" name="Shape 195"/>
          <p:cNvSpPr txBox="1">
            <a:spLocks noGrp="1"/>
          </p:cNvSpPr>
          <p:nvPr>
            <p:ph type="body" idx="1"/>
          </p:nvPr>
        </p:nvSpPr>
        <p:spPr>
          <a:xfrm>
            <a:off x="1155700" y="2603500"/>
            <a:ext cx="13932000" cy="5702399"/>
          </a:xfrm>
          <a:prstGeom prst="rect">
            <a:avLst/>
          </a:prstGeom>
          <a:noFill/>
          <a:ln>
            <a:noFill/>
          </a:ln>
        </p:spPr>
        <p:txBody>
          <a:bodyPr lIns="91425" tIns="91425" rIns="91425" bIns="91425" anchor="ctr" anchorCtr="0"/>
          <a:lstStyle>
            <a:lvl1pPr marL="711200" lvl="0" indent="-142494" algn="l" rtl="0">
              <a:spcBef>
                <a:spcPts val="3500"/>
              </a:spcBef>
              <a:spcAft>
                <a:spcPts val="0"/>
              </a:spcAft>
              <a:buClr>
                <a:schemeClr val="lt1"/>
              </a:buClr>
              <a:buFont typeface="Cabin"/>
              <a:buChar char="•"/>
              <a:defRPr sz="3200">
                <a:solidFill>
                  <a:schemeClr val="bg1"/>
                </a:solidFill>
              </a:defRPr>
            </a:lvl1pPr>
            <a:lvl2pPr marL="1003300" lvl="1" indent="-142494" algn="l" rtl="0">
              <a:spcBef>
                <a:spcPts val="3500"/>
              </a:spcBef>
              <a:spcAft>
                <a:spcPts val="0"/>
              </a:spcAft>
              <a:buClr>
                <a:schemeClr val="lt1"/>
              </a:buClr>
              <a:buFont typeface="Cabin"/>
              <a:buChar char="•"/>
              <a:defRPr/>
            </a:lvl2pPr>
            <a:lvl3pPr marL="1295400" lvl="2" indent="-142494" algn="l" rtl="0">
              <a:spcBef>
                <a:spcPts val="3500"/>
              </a:spcBef>
              <a:spcAft>
                <a:spcPts val="0"/>
              </a:spcAft>
              <a:buClr>
                <a:schemeClr val="lt1"/>
              </a:buClr>
              <a:buFont typeface="Cabin"/>
              <a:buChar char="•"/>
              <a:defRPr/>
            </a:lvl3pPr>
            <a:lvl4pPr marL="1600200" lvl="3" indent="-142494" algn="l" rtl="0">
              <a:spcBef>
                <a:spcPts val="3500"/>
              </a:spcBef>
              <a:spcAft>
                <a:spcPts val="0"/>
              </a:spcAft>
              <a:buClr>
                <a:schemeClr val="lt1"/>
              </a:buClr>
              <a:buFont typeface="Cabin"/>
              <a:buChar char="•"/>
              <a:defRPr/>
            </a:lvl4pPr>
            <a:lvl5pPr marL="1892300" lvl="4" indent="-142494" algn="l" rtl="0">
              <a:spcBef>
                <a:spcPts val="3500"/>
              </a:spcBef>
              <a:spcAft>
                <a:spcPts val="0"/>
              </a:spcAft>
              <a:buClr>
                <a:schemeClr val="lt1"/>
              </a:buClr>
              <a:buFont typeface="Cabin"/>
              <a:buChar char="•"/>
              <a:defRPr/>
            </a:lvl5pPr>
            <a:lvl6pPr marL="2349500" lvl="5" indent="-142494" algn="l" rtl="0">
              <a:spcBef>
                <a:spcPts val="3500"/>
              </a:spcBef>
              <a:spcAft>
                <a:spcPts val="0"/>
              </a:spcAft>
              <a:buClr>
                <a:schemeClr val="lt1"/>
              </a:buClr>
              <a:buFont typeface="Cabin"/>
              <a:buChar char="•"/>
              <a:defRPr/>
            </a:lvl6pPr>
            <a:lvl7pPr marL="2806700" lvl="6" indent="-142494" algn="l" rtl="0">
              <a:spcBef>
                <a:spcPts val="3500"/>
              </a:spcBef>
              <a:spcAft>
                <a:spcPts val="0"/>
              </a:spcAft>
              <a:buClr>
                <a:schemeClr val="lt1"/>
              </a:buClr>
              <a:buFont typeface="Cabin"/>
              <a:buChar char="•"/>
              <a:defRPr/>
            </a:lvl7pPr>
            <a:lvl8pPr marL="3263900" lvl="7" indent="-142494" algn="l" rtl="0">
              <a:spcBef>
                <a:spcPts val="3500"/>
              </a:spcBef>
              <a:spcAft>
                <a:spcPts val="0"/>
              </a:spcAft>
              <a:buClr>
                <a:schemeClr val="lt1"/>
              </a:buClr>
              <a:buFont typeface="Cabin"/>
              <a:buChar char="•"/>
              <a:defRPr/>
            </a:lvl8pPr>
            <a:lvl9pPr marL="3721100" lvl="8" indent="-142494" algn="l" rtl="0">
              <a:spcBef>
                <a:spcPts val="3500"/>
              </a:spcBef>
              <a:spcAft>
                <a:spcPts val="0"/>
              </a:spcAft>
              <a:buClr>
                <a:schemeClr val="lt1"/>
              </a:buClr>
              <a:buFont typeface="Cabin"/>
              <a:buChar char="•"/>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1155700" y="817418"/>
            <a:ext cx="13932000" cy="1722482"/>
          </a:xfrm>
          <a:prstGeom prst="rect">
            <a:avLst/>
          </a:prstGeom>
          <a:noFill/>
          <a:ln>
            <a:noFill/>
          </a:ln>
        </p:spPr>
        <p:txBody>
          <a:bodyPr lIns="91425" tIns="91425" rIns="91425" bIns="91425" anchor="ctr" anchorCtr="0"/>
          <a:lstStyle>
            <a:lvl1pPr lvl="0" algn="ctr" rtl="0">
              <a:spcBef>
                <a:spcPts val="0"/>
              </a:spcBef>
              <a:spcAft>
                <a:spcPts val="0"/>
              </a:spcAft>
              <a:defRPr>
                <a:solidFill>
                  <a:srgbClr val="FFFF00"/>
                </a:solidFill>
              </a:defRPr>
            </a:lvl1pPr>
            <a:lvl2pPr lvl="1" algn="ctr" rtl="0">
              <a:spcBef>
                <a:spcPts val="0"/>
              </a:spcBef>
              <a:spcAft>
                <a:spcPts val="0"/>
              </a:spcAft>
              <a:defRPr/>
            </a:lvl2pPr>
            <a:lvl3pPr lvl="2" algn="ctr" rtl="0">
              <a:spcBef>
                <a:spcPts val="0"/>
              </a:spcBef>
              <a:spcAft>
                <a:spcPts val="0"/>
              </a:spcAft>
              <a:defRPr/>
            </a:lvl3pPr>
            <a:lvl4pPr lvl="3" algn="ctr" rtl="0">
              <a:spcBef>
                <a:spcPts val="0"/>
              </a:spcBef>
              <a:spcAft>
                <a:spcPts val="0"/>
              </a:spcAft>
              <a:defRPr/>
            </a:lvl4pPr>
            <a:lvl5pPr lvl="4" algn="ctr" rtl="0">
              <a:spcBef>
                <a:spcPts val="0"/>
              </a:spcBef>
              <a:spcAft>
                <a:spcPts val="0"/>
              </a:spcAft>
              <a:defRPr/>
            </a:lvl5pPr>
            <a:lvl6pPr marL="457200" lvl="5" algn="ctr" rtl="0">
              <a:spcBef>
                <a:spcPts val="0"/>
              </a:spcBef>
              <a:spcAft>
                <a:spcPts val="0"/>
              </a:spcAft>
              <a:defRPr/>
            </a:lvl6pPr>
            <a:lvl7pPr marL="914400" lvl="6" algn="ctr" rtl="0">
              <a:spcBef>
                <a:spcPts val="0"/>
              </a:spcBef>
              <a:spcAft>
                <a:spcPts val="0"/>
              </a:spcAft>
              <a:defRPr/>
            </a:lvl7pPr>
            <a:lvl8pPr marL="1371600" lvl="7" algn="ctr" rtl="0">
              <a:spcBef>
                <a:spcPts val="0"/>
              </a:spcBef>
              <a:spcAft>
                <a:spcPts val="0"/>
              </a:spcAft>
              <a:defRPr/>
            </a:lvl8pPr>
            <a:lvl9pPr marL="1828800" lvl="8" algn="ctr" rtl="0">
              <a:spcBef>
                <a:spcPts val="0"/>
              </a:spcBef>
              <a:spcAft>
                <a:spcPts val="0"/>
              </a:spcAft>
              <a:defRPr/>
            </a:lvl9pPr>
          </a:lstStyle>
          <a:p>
            <a:endParaRPr dirty="0"/>
          </a:p>
        </p:txBody>
      </p:sp>
    </p:spTree>
    <p:extLst>
      <p:ext uri="{BB962C8B-B14F-4D97-AF65-F5344CB8AC3E}">
        <p14:creationId xmlns:p14="http://schemas.microsoft.com/office/powerpoint/2010/main" val="1160293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Shape 193"/>
        <p:cNvGrpSpPr/>
        <p:nvPr/>
      </p:nvGrpSpPr>
      <p:grpSpPr>
        <a:xfrm>
          <a:off x="0" y="0"/>
          <a:ext cx="0" cy="0"/>
          <a:chOff x="0" y="0"/>
          <a:chExt cx="0" cy="0"/>
        </a:xfrm>
      </p:grpSpPr>
    </p:spTree>
    <p:extLst>
      <p:ext uri="{BB962C8B-B14F-4D97-AF65-F5344CB8AC3E}">
        <p14:creationId xmlns:p14="http://schemas.microsoft.com/office/powerpoint/2010/main" val="19830187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155700" y="1536700"/>
            <a:ext cx="13931900" cy="3086099"/>
          </a:xfrm>
          <a:prstGeom prst="rect">
            <a:avLst/>
          </a:prstGeom>
          <a:noFill/>
          <a:ln>
            <a:noFill/>
          </a:ln>
        </p:spPr>
        <p:txBody>
          <a:bodyPr lIns="91425" tIns="91425" rIns="91425" bIns="91425" anchor="b" anchorCtr="0"/>
          <a:lstStyle>
            <a:lvl1pPr marL="0" marR="0" lvl="0" indent="0" algn="ctr" rtl="0">
              <a:spcBef>
                <a:spcPts val="0"/>
              </a:spcBef>
              <a:spcAft>
                <a:spcPts val="0"/>
              </a:spcAft>
              <a:defRPr/>
            </a:lvl1pPr>
            <a:lvl2pPr marL="0" marR="0" lvl="1" indent="0" algn="ctr" rtl="0">
              <a:spcBef>
                <a:spcPts val="0"/>
              </a:spcBef>
              <a:spcAft>
                <a:spcPts val="0"/>
              </a:spcAft>
              <a:defRPr/>
            </a:lvl2pPr>
            <a:lvl3pPr marL="0" marR="0" lvl="2" indent="0" algn="ctr" rtl="0">
              <a:spcBef>
                <a:spcPts val="0"/>
              </a:spcBef>
              <a:spcAft>
                <a:spcPts val="0"/>
              </a:spcAft>
              <a:defRPr/>
            </a:lvl3pPr>
            <a:lvl4pPr marL="0" marR="0" lvl="3" indent="0" algn="ctr" rtl="0">
              <a:spcBef>
                <a:spcPts val="0"/>
              </a:spcBef>
              <a:spcAft>
                <a:spcPts val="0"/>
              </a:spcAft>
              <a:defRPr/>
            </a:lvl4pPr>
            <a:lvl5pPr marL="0" marR="0" lvl="4" indent="0" algn="ctr" rtl="0">
              <a:spcBef>
                <a:spcPts val="0"/>
              </a:spcBef>
              <a:spcAft>
                <a:spcPts val="0"/>
              </a:spcAft>
              <a:defRPr/>
            </a:lvl5pPr>
            <a:lvl6pPr marL="457200" marR="0" lvl="5" indent="0" algn="ctr" rtl="0">
              <a:spcBef>
                <a:spcPts val="0"/>
              </a:spcBef>
              <a:spcAft>
                <a:spcPts val="0"/>
              </a:spcAft>
              <a:defRPr/>
            </a:lvl6pPr>
            <a:lvl7pPr marL="914400" marR="0" lvl="6" indent="0" algn="ctr" rtl="0">
              <a:spcBef>
                <a:spcPts val="0"/>
              </a:spcBef>
              <a:spcAft>
                <a:spcPts val="0"/>
              </a:spcAft>
              <a:defRPr/>
            </a:lvl7pPr>
            <a:lvl8pPr marL="1371600" marR="0" lvl="7" indent="0" algn="ctr" rtl="0">
              <a:spcBef>
                <a:spcPts val="0"/>
              </a:spcBef>
              <a:spcAft>
                <a:spcPts val="0"/>
              </a:spcAft>
              <a:defRPr/>
            </a:lvl8pPr>
            <a:lvl9pPr marL="1828800" marR="0" lvl="8" indent="0" algn="ctr" rtl="0">
              <a:spcBef>
                <a:spcPts val="0"/>
              </a:spcBef>
              <a:spcAft>
                <a:spcPts val="0"/>
              </a:spcAft>
              <a:defRPr/>
            </a:lvl9pPr>
          </a:lstStyle>
          <a:p>
            <a:endParaRPr dirty="0"/>
          </a:p>
        </p:txBody>
      </p:sp>
      <p:sp>
        <p:nvSpPr>
          <p:cNvPr id="7" name="Shape 7"/>
          <p:cNvSpPr txBox="1">
            <a:spLocks noGrp="1"/>
          </p:cNvSpPr>
          <p:nvPr>
            <p:ph type="body" idx="1"/>
          </p:nvPr>
        </p:nvSpPr>
        <p:spPr>
          <a:xfrm>
            <a:off x="1155700" y="4711700"/>
            <a:ext cx="13931900" cy="1054100"/>
          </a:xfrm>
          <a:prstGeom prst="rect">
            <a:avLst/>
          </a:prstGeom>
          <a:noFill/>
          <a:ln>
            <a:noFill/>
          </a:ln>
        </p:spPr>
        <p:txBody>
          <a:bodyPr lIns="91425" tIns="91425" rIns="91425" bIns="91425" anchor="t" anchorCtr="0"/>
          <a:lstStyle>
            <a:lvl1pPr marL="342900" marR="0" lvl="0" indent="-342900" algn="ctr" rtl="0">
              <a:spcBef>
                <a:spcPts val="0"/>
              </a:spcBef>
              <a:spcAft>
                <a:spcPts val="0"/>
              </a:spcAft>
              <a:defRPr/>
            </a:lvl1pPr>
            <a:lvl2pPr marL="742950" marR="0" lvl="1" indent="-285750" algn="ctr" rtl="0">
              <a:spcBef>
                <a:spcPts val="0"/>
              </a:spcBef>
              <a:spcAft>
                <a:spcPts val="0"/>
              </a:spcAft>
              <a:defRPr/>
            </a:lvl2pPr>
            <a:lvl3pPr marL="1143000" marR="0" lvl="2" indent="-228600" algn="ctr" rtl="0">
              <a:spcBef>
                <a:spcPts val="0"/>
              </a:spcBef>
              <a:spcAft>
                <a:spcPts val="0"/>
              </a:spcAft>
              <a:defRPr/>
            </a:lvl3pPr>
            <a:lvl4pPr marL="1600200" marR="0" lvl="3" indent="-228600" algn="ctr" rtl="0">
              <a:spcBef>
                <a:spcPts val="0"/>
              </a:spcBef>
              <a:spcAft>
                <a:spcPts val="0"/>
              </a:spcAft>
              <a:defRPr/>
            </a:lvl4pPr>
            <a:lvl5pPr marL="2057400" marR="0" lvl="4" indent="-228600" algn="ctr" rtl="0">
              <a:spcBef>
                <a:spcPts val="0"/>
              </a:spcBef>
              <a:spcAft>
                <a:spcPts val="0"/>
              </a:spcAft>
              <a:defRPr/>
            </a:lvl5pPr>
            <a:lvl6pPr marL="457200" marR="0" lvl="5" indent="0" algn="ctr" rtl="0">
              <a:spcBef>
                <a:spcPts val="0"/>
              </a:spcBef>
              <a:spcAft>
                <a:spcPts val="0"/>
              </a:spcAft>
              <a:defRPr/>
            </a:lvl6pPr>
            <a:lvl7pPr marL="914400" marR="0" lvl="6" indent="0" algn="ctr" rtl="0">
              <a:spcBef>
                <a:spcPts val="0"/>
              </a:spcBef>
              <a:spcAft>
                <a:spcPts val="0"/>
              </a:spcAft>
              <a:defRPr/>
            </a:lvl7pPr>
            <a:lvl8pPr marL="1371600" marR="0" lvl="7" indent="0" algn="ctr" rtl="0">
              <a:spcBef>
                <a:spcPts val="0"/>
              </a:spcBef>
              <a:spcAft>
                <a:spcPts val="0"/>
              </a:spcAft>
              <a:defRPr/>
            </a:lvl8pPr>
            <a:lvl9pPr marL="1828800" marR="0" lvl="8" indent="0" algn="ctr" rtl="0">
              <a:spcBef>
                <a:spcPts val="0"/>
              </a:spcBef>
              <a:spcAft>
                <a:spcPts val="0"/>
              </a:spcAft>
              <a:defRPr/>
            </a:lvl9pPr>
          </a:lstStyle>
          <a:p>
            <a:endParaRPr dirty="0"/>
          </a:p>
        </p:txBody>
      </p:sp>
      <p:sp>
        <p:nvSpPr>
          <p:cNvPr id="4" name="Rectangle 3"/>
          <p:cNvSpPr>
            <a:spLocks noChangeArrowheads="1"/>
          </p:cNvSpPr>
          <p:nvPr userDrawn="1"/>
        </p:nvSpPr>
        <p:spPr bwMode="auto">
          <a:xfrm>
            <a:off x="0" y="0"/>
            <a:ext cx="16256000" cy="768096"/>
          </a:xfrm>
          <a:prstGeom prst="rect">
            <a:avLst/>
          </a:prstGeom>
          <a:solidFill>
            <a:schemeClr val="bg2"/>
          </a:solidFill>
          <a:ln>
            <a:noFill/>
          </a:ln>
        </p:spPr>
        <p:txBody>
          <a:bodyPr/>
          <a:lstStyle>
            <a:lvl1pPr algn="ctr">
              <a:defRPr sz="2000">
                <a:solidFill>
                  <a:srgbClr val="FFFFFF"/>
                </a:solidFill>
                <a:latin typeface="Gill Sans" charset="0"/>
                <a:ea typeface="ヒラギノ角ゴ ProN W3" charset="-128"/>
                <a:sym typeface="Gill Sans" charset="0"/>
              </a:defRPr>
            </a:lvl1pPr>
            <a:lvl2pPr marL="742950" indent="-285750" algn="ctr">
              <a:defRPr sz="2000">
                <a:solidFill>
                  <a:srgbClr val="FFFFFF"/>
                </a:solidFill>
                <a:latin typeface="Gill Sans" charset="0"/>
                <a:ea typeface="ヒラギノ角ゴ ProN W3" charset="-128"/>
                <a:sym typeface="Gill Sans" charset="0"/>
              </a:defRPr>
            </a:lvl2pPr>
            <a:lvl3pPr marL="1143000" indent="-228600" algn="ctr">
              <a:defRPr sz="2000">
                <a:solidFill>
                  <a:srgbClr val="FFFFFF"/>
                </a:solidFill>
                <a:latin typeface="Gill Sans" charset="0"/>
                <a:ea typeface="ヒラギノ角ゴ ProN W3" charset="-128"/>
                <a:sym typeface="Gill Sans" charset="0"/>
              </a:defRPr>
            </a:lvl3pPr>
            <a:lvl4pPr marL="1600200" indent="-228600" algn="ctr">
              <a:defRPr sz="2000">
                <a:solidFill>
                  <a:srgbClr val="FFFFFF"/>
                </a:solidFill>
                <a:latin typeface="Gill Sans" charset="0"/>
                <a:ea typeface="ヒラギノ角ゴ ProN W3" charset="-128"/>
                <a:sym typeface="Gill Sans" charset="0"/>
              </a:defRPr>
            </a:lvl4pPr>
            <a:lvl5pPr marL="2057400" indent="-228600" algn="ctr">
              <a:defRPr sz="20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9pPr>
          </a:lstStyle>
          <a:p>
            <a:pPr eaLnBrk="1" hangingPunct="1">
              <a:defRPr/>
            </a:pPr>
            <a:endParaRPr lang="en-US" altLang="en-US" sz="3600"/>
          </a:p>
        </p:txBody>
      </p:sp>
      <p:sp>
        <p:nvSpPr>
          <p:cNvPr id="5" name="Rectangle 3"/>
          <p:cNvSpPr>
            <a:spLocks noChangeArrowheads="1"/>
          </p:cNvSpPr>
          <p:nvPr userDrawn="1"/>
        </p:nvSpPr>
        <p:spPr bwMode="auto">
          <a:xfrm>
            <a:off x="0" y="8357616"/>
            <a:ext cx="16256000" cy="786384"/>
          </a:xfrm>
          <a:prstGeom prst="rect">
            <a:avLst/>
          </a:prstGeom>
          <a:solidFill>
            <a:schemeClr val="bg2"/>
          </a:solidFill>
          <a:ln>
            <a:noFill/>
          </a:ln>
        </p:spPr>
        <p:txBody>
          <a:bodyPr/>
          <a:lstStyle>
            <a:lvl1pPr algn="ctr">
              <a:defRPr sz="2000">
                <a:solidFill>
                  <a:srgbClr val="FFFFFF"/>
                </a:solidFill>
                <a:latin typeface="Gill Sans" charset="0"/>
                <a:ea typeface="ヒラギノ角ゴ ProN W3" charset="-128"/>
                <a:sym typeface="Gill Sans" charset="0"/>
              </a:defRPr>
            </a:lvl1pPr>
            <a:lvl2pPr marL="742950" indent="-285750" algn="ctr">
              <a:defRPr sz="2000">
                <a:solidFill>
                  <a:srgbClr val="FFFFFF"/>
                </a:solidFill>
                <a:latin typeface="Gill Sans" charset="0"/>
                <a:ea typeface="ヒラギノ角ゴ ProN W3" charset="-128"/>
                <a:sym typeface="Gill Sans" charset="0"/>
              </a:defRPr>
            </a:lvl2pPr>
            <a:lvl3pPr marL="1143000" indent="-228600" algn="ctr">
              <a:defRPr sz="2000">
                <a:solidFill>
                  <a:srgbClr val="FFFFFF"/>
                </a:solidFill>
                <a:latin typeface="Gill Sans" charset="0"/>
                <a:ea typeface="ヒラギノ角ゴ ProN W3" charset="-128"/>
                <a:sym typeface="Gill Sans" charset="0"/>
              </a:defRPr>
            </a:lvl3pPr>
            <a:lvl4pPr marL="1600200" indent="-228600" algn="ctr">
              <a:defRPr sz="2000">
                <a:solidFill>
                  <a:srgbClr val="FFFFFF"/>
                </a:solidFill>
                <a:latin typeface="Gill Sans" charset="0"/>
                <a:ea typeface="ヒラギノ角ゴ ProN W3" charset="-128"/>
                <a:sym typeface="Gill Sans" charset="0"/>
              </a:defRPr>
            </a:lvl4pPr>
            <a:lvl5pPr marL="2057400" indent="-228600" algn="ctr">
              <a:defRPr sz="20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2000">
                <a:solidFill>
                  <a:srgbClr val="FFFFFF"/>
                </a:solidFill>
                <a:latin typeface="Gill Sans" charset="0"/>
                <a:ea typeface="ヒラギノ角ゴ ProN W3" charset="-128"/>
                <a:sym typeface="Gill Sans" charset="0"/>
              </a:defRPr>
            </a:lvl9pPr>
          </a:lstStyle>
          <a:p>
            <a:pPr eaLnBrk="1" hangingPunct="1">
              <a:defRPr/>
            </a:pPr>
            <a:endParaRPr lang="en-US" altLang="en-US" sz="3600"/>
          </a:p>
        </p:txBody>
      </p:sp>
    </p:spTree>
  </p:cSld>
  <p:clrMap bg1="lt1" tx1="dk1" bg2="dk2" tx2="lt2" accent1="accent1" accent2="accent2" accent3="accent3" accent4="accent4" accent5="accent5" accent6="accent6" hlink="hlink" folHlink="folHlink"/>
  <p:sldLayoutIdLst>
    <p:sldLayoutId id="2147483657" r:id="rId1"/>
    <p:sldLayoutId id="2147483701" r:id="rId2"/>
    <p:sldLayoutId id="2147483704" r:id="rId3"/>
    <p:sldLayoutId id="214748370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7200" b="0" i="0" u="none" strike="noStrike" cap="none">
          <a:solidFill>
            <a:srgbClr val="FFFF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32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600" u="none" strike="noStrike" cap="none" dirty="0">
                <a:solidFill>
                  <a:srgbClr val="FFD966"/>
                </a:solidFill>
                <a:latin typeface="Arial" charset="0"/>
                <a:ea typeface="Arial" charset="0"/>
                <a:cs typeface="Arial" charset="0"/>
                <a:sym typeface="Cabin"/>
              </a:rPr>
              <a:t>Loops and Iteration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4733894" y="817418"/>
            <a:ext cx="10353806" cy="1198811"/>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200" u="none" strike="noStrike" cap="none">
                <a:solidFill>
                  <a:srgbClr val="FFD966"/>
                </a:solidFill>
                <a:latin typeface="Arial" charset="0"/>
                <a:ea typeface="Arial" charset="0"/>
                <a:cs typeface="Arial" charset="0"/>
                <a:sym typeface="Cabin"/>
              </a:rPr>
              <a:t>Repeated Steps</a:t>
            </a:r>
          </a:p>
        </p:txBody>
      </p:sp>
      <p:sp>
        <p:nvSpPr>
          <p:cNvPr id="213" name="Shape 213"/>
          <p:cNvSpPr txBox="1"/>
          <p:nvPr/>
        </p:nvSpPr>
        <p:spPr>
          <a:xfrm>
            <a:off x="7686665" y="2170112"/>
            <a:ext cx="4230904" cy="4432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Program:</a:t>
            </a:r>
          </a:p>
          <a:p>
            <a:pPr marL="0" marR="0" lvl="0" indent="0" algn="ctr" rtl="0">
              <a:lnSpc>
                <a:spcPct val="100000"/>
              </a:lnSpc>
              <a:spcBef>
                <a:spcPts val="0"/>
              </a:spcBef>
              <a:spcAft>
                <a:spcPts val="0"/>
              </a:spcAft>
              <a:buNone/>
            </a:pPr>
            <a:endParaRPr sz="3600" b="1" u="none" strike="noStrike" cap="none" dirty="0">
              <a:solidFill>
                <a:srgbClr val="FF7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00FF00"/>
              </a:buClr>
              <a:buSzPct val="25000"/>
              <a:buFont typeface="Cabin"/>
              <a:buNone/>
            </a:pP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5</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 </a:t>
            </a: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&gt;</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0</a:t>
            </a:r>
            <a:r>
              <a:rPr lang="en-US" sz="3000" i="0" u="none" strike="noStrike" cap="none" dirty="0">
                <a:solidFill>
                  <a:srgbClr val="FFFF00"/>
                </a:solidFill>
                <a:latin typeface="Courier"/>
                <a:ea typeface="Courier"/>
                <a:cs typeface="Courier"/>
                <a:sym typeface="Courier New"/>
              </a:rPr>
              <a:t> :</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    </a:t>
            </a:r>
            <a:r>
              <a:rPr lang="en-US" sz="3000" dirty="0">
                <a:solidFill>
                  <a:srgbClr val="FFFF00"/>
                </a:solidFill>
                <a:latin typeface="Courier"/>
                <a:ea typeface="Courier"/>
                <a:cs typeface="Courier"/>
                <a:sym typeface="Courier New"/>
              </a:rPr>
              <a:t>prin</a:t>
            </a:r>
            <a:r>
              <a:rPr lang="en-US" sz="3000" i="0" u="none" strike="noStrike" cap="none" dirty="0">
                <a:solidFill>
                  <a:srgbClr val="FFFF00"/>
                </a:solidFill>
                <a:latin typeface="Courier"/>
                <a:ea typeface="Courier"/>
                <a:cs typeface="Courier"/>
                <a:sym typeface="Courier New"/>
              </a:rPr>
              <a:t>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rgbClr val="FFFF00"/>
                </a:solidFill>
                <a:latin typeface="Courier"/>
                <a:ea typeface="Courier"/>
                <a:cs typeface="Courier"/>
                <a:sym typeface="Courier New"/>
              </a:rPr>
              <a:t> 1</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'Blastoff!'</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chemeClr val="bg1"/>
                </a:solidFill>
                <a:latin typeface="Courier"/>
                <a:ea typeface="Courier"/>
                <a:cs typeface="Courier"/>
                <a:sym typeface="Courier New"/>
              </a:rPr>
              <a:t>)</a:t>
            </a:r>
          </a:p>
        </p:txBody>
      </p:sp>
      <p:cxnSp>
        <p:nvCxnSpPr>
          <p:cNvPr id="214" name="Shape 214"/>
          <p:cNvCxnSpPr/>
          <p:nvPr/>
        </p:nvCxnSpPr>
        <p:spPr>
          <a:xfrm rot="10800000">
            <a:off x="2552692" y="2001842"/>
            <a:ext cx="14287" cy="566736"/>
          </a:xfrm>
          <a:prstGeom prst="straightConnector1">
            <a:avLst/>
          </a:prstGeom>
          <a:noFill/>
          <a:ln w="76200" cap="rnd" cmpd="sng">
            <a:solidFill>
              <a:srgbClr val="00FFFF"/>
            </a:solidFill>
            <a:prstDash val="solid"/>
            <a:miter/>
            <a:headEnd type="stealth" w="med" len="med"/>
            <a:tailEnd type="none" w="med" len="med"/>
          </a:ln>
        </p:spPr>
      </p:cxnSp>
      <p:cxnSp>
        <p:nvCxnSpPr>
          <p:cNvPr id="215" name="Shape 215"/>
          <p:cNvCxnSpPr/>
          <p:nvPr/>
        </p:nvCxnSpPr>
        <p:spPr>
          <a:xfrm flipH="1">
            <a:off x="11020426" y="3540124"/>
            <a:ext cx="1958974" cy="512762"/>
          </a:xfrm>
          <a:prstGeom prst="straightConnector1">
            <a:avLst/>
          </a:prstGeom>
          <a:noFill/>
          <a:ln w="50800" cap="rnd" cmpd="sng">
            <a:solidFill>
              <a:srgbClr val="FF7F00"/>
            </a:solidFill>
            <a:prstDash val="solid"/>
            <a:miter/>
            <a:headEnd type="stealth" w="med" len="med"/>
            <a:tailEnd type="none" w="med" len="med"/>
          </a:ln>
        </p:spPr>
      </p:cxnSp>
      <p:sp>
        <p:nvSpPr>
          <p:cNvPr id="216" name="Shape 216"/>
          <p:cNvSpPr/>
          <p:nvPr/>
        </p:nvSpPr>
        <p:spPr>
          <a:xfrm>
            <a:off x="1136643" y="2562230"/>
            <a:ext cx="2870100" cy="1269899"/>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500" u="none" strike="noStrike" cap="none">
                <a:solidFill>
                  <a:srgbClr val="00FF00"/>
                </a:solidFill>
                <a:latin typeface="Arial" charset="0"/>
                <a:ea typeface="Arial" charset="0"/>
                <a:cs typeface="Arial" charset="0"/>
                <a:sym typeface="Cabin"/>
              </a:rPr>
              <a:t>n &gt; 0 ?</a:t>
            </a:r>
          </a:p>
        </p:txBody>
      </p:sp>
      <p:cxnSp>
        <p:nvCxnSpPr>
          <p:cNvPr id="217" name="Shape 217"/>
          <p:cNvCxnSpPr/>
          <p:nvPr/>
        </p:nvCxnSpPr>
        <p:spPr>
          <a:xfrm rot="10800000" flipH="1">
            <a:off x="2551104" y="3832230"/>
            <a:ext cx="20636" cy="2317749"/>
          </a:xfrm>
          <a:prstGeom prst="straightConnector1">
            <a:avLst/>
          </a:prstGeom>
          <a:noFill/>
          <a:ln w="76200" cap="rnd" cmpd="sng">
            <a:solidFill>
              <a:srgbClr val="00FFFF"/>
            </a:solidFill>
            <a:prstDash val="solid"/>
            <a:miter/>
            <a:headEnd type="none" w="med" len="med"/>
            <a:tailEnd type="stealth" w="med" len="med"/>
          </a:ln>
        </p:spPr>
      </p:cxnSp>
      <p:cxnSp>
        <p:nvCxnSpPr>
          <p:cNvPr id="218" name="Shape 218"/>
          <p:cNvCxnSpPr/>
          <p:nvPr/>
        </p:nvCxnSpPr>
        <p:spPr>
          <a:xfrm rot="10800000">
            <a:off x="3994142" y="3190879"/>
            <a:ext cx="777875" cy="15875"/>
          </a:xfrm>
          <a:prstGeom prst="straightConnector1">
            <a:avLst/>
          </a:prstGeom>
          <a:noFill/>
          <a:ln w="76200" cap="rnd" cmpd="sng">
            <a:solidFill>
              <a:srgbClr val="00FFFF"/>
            </a:solidFill>
            <a:prstDash val="solid"/>
            <a:miter/>
            <a:headEnd type="none" w="med" len="med"/>
            <a:tailEnd type="none" w="med" len="med"/>
          </a:ln>
        </p:spPr>
      </p:cxnSp>
      <p:cxnSp>
        <p:nvCxnSpPr>
          <p:cNvPr id="219" name="Shape 219"/>
          <p:cNvCxnSpPr/>
          <p:nvPr/>
        </p:nvCxnSpPr>
        <p:spPr>
          <a:xfrm rot="10800000" flipH="1">
            <a:off x="4738680" y="3190880"/>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220" name="Shape 220"/>
          <p:cNvCxnSpPr/>
          <p:nvPr/>
        </p:nvCxnSpPr>
        <p:spPr>
          <a:xfrm flipH="1">
            <a:off x="4738693" y="5889730"/>
            <a:ext cx="4799" cy="300000"/>
          </a:xfrm>
          <a:prstGeom prst="straightConnector1">
            <a:avLst/>
          </a:prstGeom>
          <a:noFill/>
          <a:ln w="76200" cap="rnd" cmpd="sng">
            <a:solidFill>
              <a:srgbClr val="00FFFF"/>
            </a:solidFill>
            <a:prstDash val="solid"/>
            <a:miter/>
            <a:headEnd type="none" w="med" len="med"/>
            <a:tailEnd type="none" w="med" len="med"/>
          </a:ln>
        </p:spPr>
      </p:cxnSp>
      <p:cxnSp>
        <p:nvCxnSpPr>
          <p:cNvPr id="221" name="Shape 221"/>
          <p:cNvCxnSpPr/>
          <p:nvPr/>
        </p:nvCxnSpPr>
        <p:spPr>
          <a:xfrm>
            <a:off x="2566979" y="6192842"/>
            <a:ext cx="2187600" cy="14400"/>
          </a:xfrm>
          <a:prstGeom prst="straightConnector1">
            <a:avLst/>
          </a:prstGeom>
          <a:noFill/>
          <a:ln w="76200" cap="rnd" cmpd="sng">
            <a:solidFill>
              <a:srgbClr val="00FFFF"/>
            </a:solidFill>
            <a:prstDash val="solid"/>
            <a:miter/>
            <a:headEnd type="none" w="med" len="med"/>
            <a:tailEnd type="none" w="med" len="med"/>
          </a:ln>
        </p:spPr>
      </p:cxnSp>
      <p:cxnSp>
        <p:nvCxnSpPr>
          <p:cNvPr id="222" name="Shape 222"/>
          <p:cNvCxnSpPr/>
          <p:nvPr/>
        </p:nvCxnSpPr>
        <p:spPr>
          <a:xfrm flipH="1">
            <a:off x="781043" y="3206755"/>
            <a:ext cx="396874" cy="3174"/>
          </a:xfrm>
          <a:prstGeom prst="straightConnector1">
            <a:avLst/>
          </a:prstGeom>
          <a:noFill/>
          <a:ln w="76200" cap="rnd" cmpd="sng">
            <a:solidFill>
              <a:srgbClr val="00FFFF"/>
            </a:solidFill>
            <a:prstDash val="solid"/>
            <a:miter/>
            <a:headEnd type="none" w="med" len="med"/>
            <a:tailEnd type="stealth" w="med" len="med"/>
          </a:ln>
        </p:spPr>
      </p:cxnSp>
      <p:cxnSp>
        <p:nvCxnSpPr>
          <p:cNvPr id="223" name="Shape 223"/>
          <p:cNvCxnSpPr/>
          <p:nvPr/>
        </p:nvCxnSpPr>
        <p:spPr>
          <a:xfrm rot="10800000" flipH="1">
            <a:off x="2554279" y="6594480"/>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224" name="Shape 224"/>
          <p:cNvCxnSpPr/>
          <p:nvPr/>
        </p:nvCxnSpPr>
        <p:spPr>
          <a:xfrm rot="10800000">
            <a:off x="777780" y="3254342"/>
            <a:ext cx="36599" cy="3433800"/>
          </a:xfrm>
          <a:prstGeom prst="straightConnector1">
            <a:avLst/>
          </a:prstGeom>
          <a:noFill/>
          <a:ln w="76200" cap="rnd" cmpd="sng">
            <a:solidFill>
              <a:srgbClr val="00FFFF"/>
            </a:solidFill>
            <a:prstDash val="solid"/>
            <a:miter/>
            <a:headEnd type="stealth" w="med" len="med"/>
            <a:tailEnd type="none" w="med" len="med"/>
          </a:ln>
        </p:spPr>
      </p:cxnSp>
      <p:cxnSp>
        <p:nvCxnSpPr>
          <p:cNvPr id="225" name="Shape 225"/>
          <p:cNvCxnSpPr/>
          <p:nvPr/>
        </p:nvCxnSpPr>
        <p:spPr>
          <a:xfrm>
            <a:off x="798505" y="6611942"/>
            <a:ext cx="1752600" cy="0"/>
          </a:xfrm>
          <a:prstGeom prst="straightConnector1">
            <a:avLst/>
          </a:prstGeom>
          <a:noFill/>
          <a:ln w="76200" cap="rnd" cmpd="sng">
            <a:solidFill>
              <a:srgbClr val="00FFFF"/>
            </a:solidFill>
            <a:prstDash val="solid"/>
            <a:miter/>
            <a:headEnd type="none" w="med" len="med"/>
            <a:tailEnd type="none" w="med" len="med"/>
          </a:ln>
        </p:spPr>
      </p:cxnSp>
      <p:cxnSp>
        <p:nvCxnSpPr>
          <p:cNvPr id="226" name="Shape 226"/>
          <p:cNvCxnSpPr/>
          <p:nvPr/>
        </p:nvCxnSpPr>
        <p:spPr>
          <a:xfrm rot="10800000">
            <a:off x="11001376" y="4433886"/>
            <a:ext cx="2035175" cy="1101725"/>
          </a:xfrm>
          <a:prstGeom prst="straightConnector1">
            <a:avLst/>
          </a:prstGeom>
          <a:noFill/>
          <a:ln w="50800" cap="rnd" cmpd="sng">
            <a:solidFill>
              <a:srgbClr val="FF7F00"/>
            </a:solidFill>
            <a:prstDash val="solid"/>
            <a:miter/>
            <a:headEnd type="stealth" w="med" len="med"/>
            <a:tailEnd type="none" w="med" len="med"/>
          </a:ln>
        </p:spPr>
      </p:cxnSp>
      <p:sp>
        <p:nvSpPr>
          <p:cNvPr id="227" name="Shape 227"/>
          <p:cNvSpPr txBox="1"/>
          <p:nvPr/>
        </p:nvSpPr>
        <p:spPr>
          <a:xfrm>
            <a:off x="5110150" y="6816824"/>
            <a:ext cx="10618799" cy="16638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Loops (repeated steps) have </a:t>
            </a:r>
            <a:r>
              <a:rPr lang="en-US" sz="3200" u="none" strike="noStrike" cap="none">
                <a:solidFill>
                  <a:srgbClr val="00FF00"/>
                </a:solidFill>
                <a:latin typeface="Arial" charset="0"/>
                <a:ea typeface="Arial" charset="0"/>
                <a:cs typeface="Arial" charset="0"/>
                <a:sym typeface="Cabin"/>
              </a:rPr>
              <a:t>iteration variables</a:t>
            </a:r>
            <a:r>
              <a:rPr lang="en-US" sz="3200" u="none" strike="noStrike" cap="none">
                <a:solidFill>
                  <a:srgbClr val="FF0000"/>
                </a:solidFill>
                <a:latin typeface="Arial" charset="0"/>
                <a:ea typeface="Arial" charset="0"/>
                <a:cs typeface="Arial" charset="0"/>
                <a:sym typeface="Cabin"/>
              </a:rPr>
              <a:t> </a:t>
            </a:r>
            <a:r>
              <a:rPr lang="en-US" sz="3200" u="none" strike="noStrike" cap="none">
                <a:solidFill>
                  <a:schemeClr val="lt1"/>
                </a:solidFill>
                <a:latin typeface="Arial" charset="0"/>
                <a:ea typeface="Arial" charset="0"/>
                <a:cs typeface="Arial" charset="0"/>
                <a:sym typeface="Cabin"/>
              </a:rPr>
              <a:t>that change each time through a loop.  </a:t>
            </a:r>
            <a:r>
              <a:rPr lang="en-US" sz="3200" u="none" strike="noStrike" cap="none" dirty="0">
                <a:solidFill>
                  <a:schemeClr val="lt1"/>
                </a:solidFill>
                <a:latin typeface="Arial" charset="0"/>
                <a:ea typeface="Arial" charset="0"/>
                <a:cs typeface="Arial" charset="0"/>
                <a:sym typeface="Cabin"/>
              </a:rPr>
              <a:t>Often these </a:t>
            </a:r>
            <a:r>
              <a:rPr lang="en-US" sz="3200" u="none" strike="noStrike" cap="none" dirty="0">
                <a:solidFill>
                  <a:srgbClr val="00FF00"/>
                </a:solidFill>
                <a:latin typeface="Arial" charset="0"/>
                <a:ea typeface="Arial" charset="0"/>
                <a:cs typeface="Arial" charset="0"/>
                <a:sym typeface="Cabin"/>
              </a:rPr>
              <a:t>iteration variables </a:t>
            </a:r>
            <a:r>
              <a:rPr lang="en-US" sz="3200" u="none" strike="noStrike" cap="none" dirty="0">
                <a:solidFill>
                  <a:schemeClr val="lt1"/>
                </a:solidFill>
                <a:latin typeface="Arial" charset="0"/>
                <a:ea typeface="Arial" charset="0"/>
                <a:cs typeface="Arial" charset="0"/>
                <a:sym typeface="Cabin"/>
              </a:rPr>
              <a:t>go through a sequence of numbers.</a:t>
            </a:r>
          </a:p>
        </p:txBody>
      </p:sp>
      <p:sp>
        <p:nvSpPr>
          <p:cNvPr id="228" name="Shape 228"/>
          <p:cNvSpPr txBox="1"/>
          <p:nvPr/>
        </p:nvSpPr>
        <p:spPr>
          <a:xfrm>
            <a:off x="257168" y="2447930"/>
            <a:ext cx="723900" cy="6222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229" name="Shape 229"/>
          <p:cNvSpPr txBox="1"/>
          <p:nvPr/>
        </p:nvSpPr>
        <p:spPr>
          <a:xfrm>
            <a:off x="1111243" y="7210430"/>
            <a:ext cx="2921000"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print('Blastoff')</a:t>
            </a:r>
          </a:p>
        </p:txBody>
      </p:sp>
      <p:sp>
        <p:nvSpPr>
          <p:cNvPr id="230" name="Shape 230"/>
          <p:cNvSpPr txBox="1"/>
          <p:nvPr/>
        </p:nvSpPr>
        <p:spPr>
          <a:xfrm>
            <a:off x="4373554" y="2447930"/>
            <a:ext cx="917271" cy="6222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Yes</a:t>
            </a:r>
          </a:p>
        </p:txBody>
      </p:sp>
      <p:sp>
        <p:nvSpPr>
          <p:cNvPr id="231" name="Shape 231"/>
          <p:cNvSpPr txBox="1"/>
          <p:nvPr/>
        </p:nvSpPr>
        <p:spPr>
          <a:xfrm>
            <a:off x="1111243" y="126683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n = 5</a:t>
            </a:r>
          </a:p>
        </p:txBody>
      </p:sp>
      <p:sp>
        <p:nvSpPr>
          <p:cNvPr id="232" name="Shape 232"/>
          <p:cNvSpPr txBox="1"/>
          <p:nvPr/>
        </p:nvSpPr>
        <p:spPr>
          <a:xfrm>
            <a:off x="3295643" y="384493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a:solidFill>
                  <a:srgbClr val="00FF00"/>
                </a:solidFill>
                <a:latin typeface="Arial" charset="0"/>
                <a:ea typeface="Arial" charset="0"/>
                <a:cs typeface="Arial" charset="0"/>
                <a:sym typeface="Cabin"/>
              </a:rPr>
              <a:t>n</a:t>
            </a:r>
            <a:r>
              <a:rPr lang="en-US" sz="3500" u="none" strike="noStrike" cap="none" dirty="0">
                <a:solidFill>
                  <a:schemeClr val="bg1"/>
                </a:solidFill>
                <a:latin typeface="Arial" charset="0"/>
                <a:ea typeface="Arial" charset="0"/>
                <a:cs typeface="Arial" charset="0"/>
                <a:sym typeface="Cabin"/>
              </a:rPr>
              <a:t>)</a:t>
            </a:r>
          </a:p>
        </p:txBody>
      </p:sp>
      <p:sp>
        <p:nvSpPr>
          <p:cNvPr id="233" name="Shape 233"/>
          <p:cNvSpPr txBox="1"/>
          <p:nvPr/>
        </p:nvSpPr>
        <p:spPr>
          <a:xfrm>
            <a:off x="13201651" y="2005012"/>
            <a:ext cx="1727099" cy="47879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Output:</a:t>
            </a:r>
          </a:p>
          <a:p>
            <a:pPr marL="0" marR="0" lvl="0" indent="0" algn="ctr" rtl="0">
              <a:lnSpc>
                <a:spcPct val="100000"/>
              </a:lnSpc>
              <a:spcBef>
                <a:spcPts val="0"/>
              </a:spcBef>
              <a:spcAft>
                <a:spcPts val="0"/>
              </a:spcAft>
              <a:buNone/>
            </a:pPr>
            <a:endParaRPr sz="3600" u="none" strike="noStrike" cap="none">
              <a:solidFill>
                <a:srgbClr val="FF00FF"/>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5</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4</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2</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Blastoff! </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00"/>
                </a:solidFill>
                <a:latin typeface="Arial" charset="0"/>
                <a:ea typeface="Arial" charset="0"/>
                <a:cs typeface="Arial" charset="0"/>
                <a:sym typeface="Cabin"/>
              </a:rPr>
              <a:t>0</a:t>
            </a:r>
          </a:p>
        </p:txBody>
      </p:sp>
      <p:sp>
        <p:nvSpPr>
          <p:cNvPr id="234" name="Shape 234"/>
          <p:cNvSpPr txBox="1"/>
          <p:nvPr/>
        </p:nvSpPr>
        <p:spPr>
          <a:xfrm>
            <a:off x="3282943" y="506413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a:solidFill>
                  <a:schemeClr val="lt1"/>
                </a:solidFill>
                <a:latin typeface="Arial" charset="0"/>
                <a:ea typeface="Arial" charset="0"/>
                <a:cs typeface="Arial" charset="0"/>
                <a:sym typeface="Cabin"/>
              </a:rPr>
              <a:t> </a:t>
            </a:r>
            <a:r>
              <a:rPr lang="en-US" sz="3500" u="none" strike="noStrike" cap="none">
                <a:solidFill>
                  <a:schemeClr val="lt1"/>
                </a:solidFill>
                <a:latin typeface="Arial" charset="0"/>
                <a:ea typeface="Arial" charset="0"/>
                <a:cs typeface="Arial" charset="0"/>
                <a:sym typeface="Cabin"/>
              </a:rPr>
              <a:t>n = n -1</a:t>
            </a:r>
          </a:p>
        </p:txBody>
      </p:sp>
      <p:cxnSp>
        <p:nvCxnSpPr>
          <p:cNvPr id="235" name="Shape 235"/>
          <p:cNvCxnSpPr/>
          <p:nvPr/>
        </p:nvCxnSpPr>
        <p:spPr>
          <a:xfrm flipH="1">
            <a:off x="4733893" y="4679130"/>
            <a:ext cx="4799" cy="300000"/>
          </a:xfrm>
          <a:prstGeom prst="straightConnector1">
            <a:avLst/>
          </a:prstGeom>
          <a:noFill/>
          <a:ln w="76200" cap="rnd" cmpd="sng">
            <a:solidFill>
              <a:srgbClr val="00FFFF"/>
            </a:solidFill>
            <a:prstDash val="solid"/>
            <a:miter/>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6829550" y="817418"/>
            <a:ext cx="8258150" cy="1722482"/>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200" u="none" strike="noStrike" cap="none" dirty="0">
                <a:solidFill>
                  <a:srgbClr val="FFD966"/>
                </a:solidFill>
                <a:latin typeface="Arial" charset="0"/>
                <a:ea typeface="Arial" charset="0"/>
                <a:cs typeface="Arial" charset="0"/>
                <a:sym typeface="Cabin"/>
              </a:rPr>
              <a:t>An Infinite Loop</a:t>
            </a:r>
          </a:p>
        </p:txBody>
      </p:sp>
      <p:sp>
        <p:nvSpPr>
          <p:cNvPr id="241" name="Shape 241"/>
          <p:cNvSpPr txBox="1"/>
          <p:nvPr/>
        </p:nvSpPr>
        <p:spPr>
          <a:xfrm>
            <a:off x="8853467" y="3181350"/>
            <a:ext cx="5019696" cy="27687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5</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 </a:t>
            </a: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&gt;</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0</a:t>
            </a:r>
            <a:r>
              <a:rPr lang="en-US" sz="3000" i="0" u="none" strike="noStrike" cap="none" dirty="0">
                <a:solidFill>
                  <a:srgbClr val="FFFF00"/>
                </a:solidFill>
                <a:latin typeface="Courier"/>
                <a:ea typeface="Courier"/>
                <a:cs typeface="Courier"/>
                <a:sym typeface="Courier New"/>
              </a:rPr>
              <a:t> :</a:t>
            </a:r>
          </a:p>
          <a:p>
            <a:pPr>
              <a:buClr>
                <a:srgbClr val="FFFF00"/>
              </a:buClr>
              <a:buSzPct val="25000"/>
            </a:pPr>
            <a:r>
              <a:rPr lang="en-US" sz="3000" i="0" u="none" strike="noStrike" cap="none" dirty="0">
                <a:solidFill>
                  <a:srgbClr val="FFFF00"/>
                </a:solidFill>
                <a:latin typeface="Courier"/>
                <a:ea typeface="Courier"/>
                <a:cs typeface="Courier"/>
                <a:sym typeface="Courier New"/>
              </a:rPr>
              <a:t>    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'Lather'</a:t>
            </a:r>
            <a:r>
              <a:rPr lang="en-US" sz="3200" dirty="0">
                <a:solidFill>
                  <a:schemeClr val="bg1"/>
                </a:solidFill>
                <a:latin typeface="Arial" charset="0"/>
                <a:ea typeface="Arial" charset="0"/>
                <a:cs typeface="Arial" charset="0"/>
                <a:sym typeface="Cabin"/>
              </a:rPr>
              <a:t>)</a:t>
            </a:r>
            <a:endParaRPr lang="en-US" sz="3000" i="0" u="none" strike="noStrike" cap="none" dirty="0">
              <a:solidFill>
                <a:srgbClr val="FF9900"/>
              </a:solidFill>
              <a:latin typeface="Courier"/>
              <a:ea typeface="Courier"/>
              <a:cs typeface="Courier"/>
              <a:sym typeface="Courier New"/>
            </a:endParaRP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    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'Rinse'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'Dry off!'</a:t>
            </a:r>
            <a:r>
              <a:rPr lang="en-US" sz="3000" i="0" u="none" strike="noStrike" cap="none" dirty="0">
                <a:solidFill>
                  <a:schemeClr val="bg1"/>
                </a:solidFill>
                <a:latin typeface="Courier"/>
                <a:ea typeface="Courier"/>
                <a:cs typeface="Courier"/>
                <a:sym typeface="Courier New"/>
              </a:rPr>
              <a:t>)</a:t>
            </a:r>
          </a:p>
        </p:txBody>
      </p:sp>
      <p:cxnSp>
        <p:nvCxnSpPr>
          <p:cNvPr id="242" name="Shape 242"/>
          <p:cNvCxnSpPr/>
          <p:nvPr/>
        </p:nvCxnSpPr>
        <p:spPr>
          <a:xfrm rot="10800000">
            <a:off x="2838449" y="2087567"/>
            <a:ext cx="14287" cy="566736"/>
          </a:xfrm>
          <a:prstGeom prst="straightConnector1">
            <a:avLst/>
          </a:prstGeom>
          <a:noFill/>
          <a:ln w="76200" cap="rnd" cmpd="sng">
            <a:solidFill>
              <a:srgbClr val="00FFFF"/>
            </a:solidFill>
            <a:prstDash val="solid"/>
            <a:miter/>
            <a:headEnd type="stealth" w="med" len="med"/>
            <a:tailEnd type="none" w="med" len="med"/>
          </a:ln>
        </p:spPr>
      </p:cxnSp>
      <p:sp>
        <p:nvSpPr>
          <p:cNvPr id="243" name="Shape 243"/>
          <p:cNvSpPr/>
          <p:nvPr/>
        </p:nvSpPr>
        <p:spPr>
          <a:xfrm>
            <a:off x="1422400" y="2647955"/>
            <a:ext cx="2870200" cy="1270000"/>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500" b="0" i="0" u="none" strike="noStrike" cap="none">
                <a:solidFill>
                  <a:srgbClr val="00FF00"/>
                </a:solidFill>
                <a:latin typeface="Comic Sans MS"/>
                <a:ea typeface="Comic Sans MS"/>
                <a:cs typeface="Comic Sans MS"/>
                <a:sym typeface="Comic Sans MS"/>
              </a:rPr>
              <a:t>n &gt; 0 ?</a:t>
            </a:r>
          </a:p>
        </p:txBody>
      </p:sp>
      <p:cxnSp>
        <p:nvCxnSpPr>
          <p:cNvPr id="244" name="Shape 244"/>
          <p:cNvCxnSpPr/>
          <p:nvPr/>
        </p:nvCxnSpPr>
        <p:spPr>
          <a:xfrm rot="10800000" flipH="1">
            <a:off x="2836861" y="3917955"/>
            <a:ext cx="20636" cy="2317749"/>
          </a:xfrm>
          <a:prstGeom prst="straightConnector1">
            <a:avLst/>
          </a:prstGeom>
          <a:noFill/>
          <a:ln w="76200" cap="rnd" cmpd="sng">
            <a:solidFill>
              <a:srgbClr val="00FFFF"/>
            </a:solidFill>
            <a:prstDash val="solid"/>
            <a:miter/>
            <a:headEnd type="none" w="med" len="med"/>
            <a:tailEnd type="stealth" w="med" len="med"/>
          </a:ln>
        </p:spPr>
      </p:cxnSp>
      <p:cxnSp>
        <p:nvCxnSpPr>
          <p:cNvPr id="245" name="Shape 245"/>
          <p:cNvCxnSpPr/>
          <p:nvPr/>
        </p:nvCxnSpPr>
        <p:spPr>
          <a:xfrm rot="10800000">
            <a:off x="4203675" y="3276479"/>
            <a:ext cx="819299" cy="7800"/>
          </a:xfrm>
          <a:prstGeom prst="straightConnector1">
            <a:avLst/>
          </a:prstGeom>
          <a:noFill/>
          <a:ln w="76200" cap="rnd" cmpd="sng">
            <a:solidFill>
              <a:srgbClr val="00FFFF"/>
            </a:solidFill>
            <a:prstDash val="solid"/>
            <a:miter/>
            <a:headEnd type="none" w="med" len="med"/>
            <a:tailEnd type="none" w="med" len="med"/>
          </a:ln>
        </p:spPr>
      </p:cxnSp>
      <p:cxnSp>
        <p:nvCxnSpPr>
          <p:cNvPr id="246" name="Shape 246"/>
          <p:cNvCxnSpPr/>
          <p:nvPr/>
        </p:nvCxnSpPr>
        <p:spPr>
          <a:xfrm rot="10800000" flipH="1">
            <a:off x="5024437" y="3276605"/>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247" name="Shape 247"/>
          <p:cNvCxnSpPr>
            <a:stCxn id="248" idx="2"/>
          </p:cNvCxnSpPr>
          <p:nvPr/>
        </p:nvCxnSpPr>
        <p:spPr>
          <a:xfrm>
            <a:off x="5078405" y="5899154"/>
            <a:ext cx="0" cy="336550"/>
          </a:xfrm>
          <a:prstGeom prst="straightConnector1">
            <a:avLst/>
          </a:prstGeom>
          <a:noFill/>
          <a:ln w="76200" cap="rnd" cmpd="sng">
            <a:solidFill>
              <a:srgbClr val="00FFFF"/>
            </a:solidFill>
            <a:prstDash val="solid"/>
            <a:miter/>
            <a:headEnd type="none" w="med" len="med"/>
            <a:tailEnd type="none" w="med" len="med"/>
          </a:ln>
        </p:spPr>
      </p:cxnSp>
      <p:cxnSp>
        <p:nvCxnSpPr>
          <p:cNvPr id="249" name="Shape 249"/>
          <p:cNvCxnSpPr/>
          <p:nvPr/>
        </p:nvCxnSpPr>
        <p:spPr>
          <a:xfrm>
            <a:off x="2852736" y="6202367"/>
            <a:ext cx="2187574" cy="14287"/>
          </a:xfrm>
          <a:prstGeom prst="straightConnector1">
            <a:avLst/>
          </a:prstGeom>
          <a:noFill/>
          <a:ln w="76200" cap="rnd" cmpd="sng">
            <a:solidFill>
              <a:srgbClr val="00FFFF"/>
            </a:solidFill>
            <a:prstDash val="solid"/>
            <a:miter/>
            <a:headEnd type="none" w="med" len="med"/>
            <a:tailEnd type="none" w="med" len="med"/>
          </a:ln>
        </p:spPr>
      </p:cxnSp>
      <p:cxnSp>
        <p:nvCxnSpPr>
          <p:cNvPr id="250" name="Shape 250"/>
          <p:cNvCxnSpPr/>
          <p:nvPr/>
        </p:nvCxnSpPr>
        <p:spPr>
          <a:xfrm flipH="1">
            <a:off x="1066800" y="3292480"/>
            <a:ext cx="396874" cy="3174"/>
          </a:xfrm>
          <a:prstGeom prst="straightConnector1">
            <a:avLst/>
          </a:prstGeom>
          <a:noFill/>
          <a:ln w="76200" cap="rnd" cmpd="sng">
            <a:solidFill>
              <a:srgbClr val="00FFFF"/>
            </a:solidFill>
            <a:prstDash val="solid"/>
            <a:miter/>
            <a:headEnd type="none" w="med" len="med"/>
            <a:tailEnd type="stealth" w="med" len="med"/>
          </a:ln>
        </p:spPr>
      </p:cxnSp>
      <p:cxnSp>
        <p:nvCxnSpPr>
          <p:cNvPr id="251" name="Shape 251"/>
          <p:cNvCxnSpPr/>
          <p:nvPr/>
        </p:nvCxnSpPr>
        <p:spPr>
          <a:xfrm rot="10800000" flipH="1">
            <a:off x="2840036" y="6680205"/>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252" name="Shape 252"/>
          <p:cNvCxnSpPr/>
          <p:nvPr/>
        </p:nvCxnSpPr>
        <p:spPr>
          <a:xfrm rot="10800000">
            <a:off x="1063537" y="3340067"/>
            <a:ext cx="36599" cy="3433800"/>
          </a:xfrm>
          <a:prstGeom prst="straightConnector1">
            <a:avLst/>
          </a:prstGeom>
          <a:noFill/>
          <a:ln w="76200" cap="rnd" cmpd="sng">
            <a:solidFill>
              <a:srgbClr val="00FFFF"/>
            </a:solidFill>
            <a:prstDash val="solid"/>
            <a:miter/>
            <a:headEnd type="stealth" w="med" len="med"/>
            <a:tailEnd type="none" w="med" len="med"/>
          </a:ln>
        </p:spPr>
      </p:cxnSp>
      <p:cxnSp>
        <p:nvCxnSpPr>
          <p:cNvPr id="253" name="Shape 253"/>
          <p:cNvCxnSpPr/>
          <p:nvPr/>
        </p:nvCxnSpPr>
        <p:spPr>
          <a:xfrm>
            <a:off x="1084262" y="6697667"/>
            <a:ext cx="1752600" cy="0"/>
          </a:xfrm>
          <a:prstGeom prst="straightConnector1">
            <a:avLst/>
          </a:prstGeom>
          <a:noFill/>
          <a:ln w="76200" cap="rnd" cmpd="sng">
            <a:solidFill>
              <a:srgbClr val="00FFFF"/>
            </a:solidFill>
            <a:prstDash val="solid"/>
            <a:miter/>
            <a:headEnd type="none" w="med" len="med"/>
            <a:tailEnd type="none" w="med" len="med"/>
          </a:ln>
        </p:spPr>
      </p:cxnSp>
      <p:sp>
        <p:nvSpPr>
          <p:cNvPr id="254" name="Shape 254"/>
          <p:cNvSpPr txBox="1"/>
          <p:nvPr/>
        </p:nvSpPr>
        <p:spPr>
          <a:xfrm>
            <a:off x="542925" y="2533655"/>
            <a:ext cx="723900"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255" name="Shape 255"/>
          <p:cNvSpPr txBox="1"/>
          <p:nvPr/>
        </p:nvSpPr>
        <p:spPr>
          <a:xfrm>
            <a:off x="1397000" y="7296155"/>
            <a:ext cx="2921000"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print('Dry off!')</a:t>
            </a:r>
          </a:p>
        </p:txBody>
      </p:sp>
      <p:sp>
        <p:nvSpPr>
          <p:cNvPr id="256" name="Shape 256"/>
          <p:cNvSpPr txBox="1"/>
          <p:nvPr/>
        </p:nvSpPr>
        <p:spPr>
          <a:xfrm>
            <a:off x="4659312" y="2533655"/>
            <a:ext cx="1074736"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Yes</a:t>
            </a:r>
          </a:p>
        </p:txBody>
      </p:sp>
      <p:sp>
        <p:nvSpPr>
          <p:cNvPr id="257" name="Shape 257"/>
          <p:cNvSpPr txBox="1"/>
          <p:nvPr/>
        </p:nvSpPr>
        <p:spPr>
          <a:xfrm>
            <a:off x="1397000" y="1352555"/>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n = 5</a:t>
            </a:r>
          </a:p>
        </p:txBody>
      </p:sp>
      <p:sp>
        <p:nvSpPr>
          <p:cNvPr id="258" name="Shape 258"/>
          <p:cNvSpPr txBox="1"/>
          <p:nvPr/>
        </p:nvSpPr>
        <p:spPr>
          <a:xfrm>
            <a:off x="3405194" y="3930655"/>
            <a:ext cx="3365474" cy="747711"/>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a:solidFill>
                  <a:srgbClr val="FF9900"/>
                </a:solidFill>
                <a:latin typeface="Arial" charset="0"/>
                <a:ea typeface="Arial" charset="0"/>
                <a:cs typeface="Arial" charset="0"/>
                <a:sym typeface="Cabin"/>
              </a:rPr>
              <a:t>'Lather'</a:t>
            </a:r>
            <a:r>
              <a:rPr lang="en-US" sz="3500" u="none" strike="noStrike" cap="none" dirty="0">
                <a:solidFill>
                  <a:schemeClr val="bg1"/>
                </a:solidFill>
                <a:latin typeface="Arial" charset="0"/>
                <a:ea typeface="Arial" charset="0"/>
                <a:cs typeface="Arial" charset="0"/>
                <a:sym typeface="Cabin"/>
              </a:rPr>
              <a:t>)</a:t>
            </a:r>
          </a:p>
        </p:txBody>
      </p:sp>
      <p:sp>
        <p:nvSpPr>
          <p:cNvPr id="248" name="Shape 248"/>
          <p:cNvSpPr txBox="1"/>
          <p:nvPr/>
        </p:nvSpPr>
        <p:spPr>
          <a:xfrm>
            <a:off x="3386141" y="5149855"/>
            <a:ext cx="3384527"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algn="ctr">
              <a:buClr>
                <a:schemeClr val="lt1"/>
              </a:buClr>
              <a:buSzPct val="25000"/>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a:solidFill>
                  <a:srgbClr val="FF9900"/>
                </a:solidFill>
                <a:latin typeface="Arial" charset="0"/>
                <a:ea typeface="Arial" charset="0"/>
                <a:cs typeface="Arial" charset="0"/>
                <a:sym typeface="Cabin"/>
              </a:rPr>
              <a:t>'Rinse'</a:t>
            </a:r>
            <a:r>
              <a:rPr lang="en-US" sz="3500" dirty="0">
                <a:solidFill>
                  <a:schemeClr val="bg1"/>
                </a:solidFill>
                <a:latin typeface="Arial" charset="0"/>
                <a:ea typeface="Arial" charset="0"/>
                <a:cs typeface="Arial" charset="0"/>
                <a:sym typeface="Cabin"/>
              </a:rPr>
              <a:t>)</a:t>
            </a:r>
          </a:p>
        </p:txBody>
      </p:sp>
      <p:sp>
        <p:nvSpPr>
          <p:cNvPr id="259" name="Shape 259"/>
          <p:cNvSpPr txBox="1"/>
          <p:nvPr/>
        </p:nvSpPr>
        <p:spPr>
          <a:xfrm>
            <a:off x="8295898" y="7412450"/>
            <a:ext cx="6791801"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3600" u="none" strike="noStrike" cap="none">
                <a:solidFill>
                  <a:srgbClr val="00FF00"/>
                </a:solidFill>
                <a:latin typeface="Arial" charset="0"/>
                <a:ea typeface="Arial" charset="0"/>
                <a:cs typeface="Arial" charset="0"/>
                <a:sym typeface="Cabin"/>
              </a:rPr>
              <a:t>What is wrong with this loop?</a:t>
            </a:r>
          </a:p>
        </p:txBody>
      </p:sp>
      <p:cxnSp>
        <p:nvCxnSpPr>
          <p:cNvPr id="260" name="Shape 260"/>
          <p:cNvCxnSpPr>
            <a:stCxn id="258" idx="2"/>
            <a:endCxn id="248" idx="0"/>
          </p:cNvCxnSpPr>
          <p:nvPr/>
        </p:nvCxnSpPr>
        <p:spPr>
          <a:xfrm flipH="1">
            <a:off x="5078405" y="4678366"/>
            <a:ext cx="9526" cy="471489"/>
          </a:xfrm>
          <a:prstGeom prst="straightConnector1">
            <a:avLst/>
          </a:prstGeom>
          <a:noFill/>
          <a:ln w="76200" cap="rnd" cmpd="sng">
            <a:solidFill>
              <a:srgbClr val="00FFFF"/>
            </a:solidFill>
            <a:prstDash val="solid"/>
            <a:miter/>
            <a:headEnd type="none"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6829550" y="817418"/>
            <a:ext cx="8258150" cy="1722482"/>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200" u="none" strike="noStrike" cap="none" dirty="0">
                <a:solidFill>
                  <a:srgbClr val="FFD966"/>
                </a:solidFill>
                <a:latin typeface="Arial" charset="0"/>
                <a:ea typeface="Arial" charset="0"/>
                <a:cs typeface="Arial" charset="0"/>
                <a:sym typeface="Cabin"/>
              </a:rPr>
              <a:t>Another Loop</a:t>
            </a:r>
          </a:p>
        </p:txBody>
      </p:sp>
      <p:sp>
        <p:nvSpPr>
          <p:cNvPr id="241" name="Shape 241"/>
          <p:cNvSpPr txBox="1"/>
          <p:nvPr/>
        </p:nvSpPr>
        <p:spPr>
          <a:xfrm>
            <a:off x="8853467" y="3181350"/>
            <a:ext cx="5019696" cy="27687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0</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 </a:t>
            </a:r>
            <a:r>
              <a:rPr lang="en-US" sz="3000" i="0" u="none" strike="noStrike" cap="none" dirty="0">
                <a:solidFill>
                  <a:srgbClr val="00FF00"/>
                </a:solidFill>
                <a:latin typeface="Courier"/>
                <a:ea typeface="Courier"/>
                <a:cs typeface="Courier"/>
                <a:sym typeface="Courier New"/>
              </a:rPr>
              <a:t>n</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&gt;</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0</a:t>
            </a:r>
            <a:r>
              <a:rPr lang="en-US" sz="3000" i="0" u="none" strike="noStrike" cap="none" dirty="0">
                <a:solidFill>
                  <a:srgbClr val="FFFF00"/>
                </a:solidFill>
                <a:latin typeface="Courier"/>
                <a:ea typeface="Courier"/>
                <a:cs typeface="Courier"/>
                <a:sym typeface="Courier New"/>
              </a:rPr>
              <a:t> :</a:t>
            </a:r>
          </a:p>
          <a:p>
            <a:pPr>
              <a:buClr>
                <a:srgbClr val="FFFF00"/>
              </a:buClr>
              <a:buSzPct val="25000"/>
            </a:pPr>
            <a:r>
              <a:rPr lang="en-US" sz="3000" i="0" u="none" strike="noStrike" cap="none" dirty="0">
                <a:solidFill>
                  <a:srgbClr val="FFFF00"/>
                </a:solidFill>
                <a:latin typeface="Courier"/>
                <a:ea typeface="Courier"/>
                <a:cs typeface="Courier"/>
                <a:sym typeface="Courier New"/>
              </a:rPr>
              <a:t>    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'Lather'</a:t>
            </a:r>
            <a:r>
              <a:rPr lang="en-US" sz="3200" dirty="0">
                <a:solidFill>
                  <a:schemeClr val="bg1"/>
                </a:solidFill>
                <a:latin typeface="Arial" charset="0"/>
                <a:ea typeface="Arial" charset="0"/>
                <a:cs typeface="Arial" charset="0"/>
                <a:sym typeface="Cabin"/>
              </a:rPr>
              <a:t>)</a:t>
            </a:r>
            <a:endParaRPr lang="en-US" sz="3000" i="0" u="none" strike="noStrike" cap="none" dirty="0">
              <a:solidFill>
                <a:srgbClr val="FF9900"/>
              </a:solidFill>
              <a:latin typeface="Courier"/>
              <a:ea typeface="Courier"/>
              <a:cs typeface="Courier"/>
              <a:sym typeface="Courier New"/>
            </a:endParaRP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    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'Rinse'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i="0" u="none" strike="noStrike" cap="none" dirty="0">
                <a:solidFill>
                  <a:schemeClr val="bg1"/>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'Dry off!'</a:t>
            </a:r>
            <a:r>
              <a:rPr lang="en-US" sz="3000" i="0" u="none" strike="noStrike" cap="none" dirty="0">
                <a:solidFill>
                  <a:schemeClr val="bg1"/>
                </a:solidFill>
                <a:latin typeface="Courier"/>
                <a:ea typeface="Courier"/>
                <a:cs typeface="Courier"/>
                <a:sym typeface="Courier New"/>
              </a:rPr>
              <a:t>)</a:t>
            </a:r>
          </a:p>
        </p:txBody>
      </p:sp>
      <p:cxnSp>
        <p:nvCxnSpPr>
          <p:cNvPr id="242" name="Shape 242"/>
          <p:cNvCxnSpPr/>
          <p:nvPr/>
        </p:nvCxnSpPr>
        <p:spPr>
          <a:xfrm rot="10800000">
            <a:off x="2838449" y="2087567"/>
            <a:ext cx="14287" cy="566736"/>
          </a:xfrm>
          <a:prstGeom prst="straightConnector1">
            <a:avLst/>
          </a:prstGeom>
          <a:noFill/>
          <a:ln w="76200" cap="rnd" cmpd="sng">
            <a:solidFill>
              <a:srgbClr val="00FFFF"/>
            </a:solidFill>
            <a:prstDash val="solid"/>
            <a:miter/>
            <a:headEnd type="stealth" w="med" len="med"/>
            <a:tailEnd type="none" w="med" len="med"/>
          </a:ln>
        </p:spPr>
      </p:cxnSp>
      <p:sp>
        <p:nvSpPr>
          <p:cNvPr id="243" name="Shape 243"/>
          <p:cNvSpPr/>
          <p:nvPr/>
        </p:nvSpPr>
        <p:spPr>
          <a:xfrm>
            <a:off x="1422400" y="2647955"/>
            <a:ext cx="2870200" cy="1270000"/>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500" b="0" i="0" u="none" strike="noStrike" cap="none">
                <a:solidFill>
                  <a:srgbClr val="00FF00"/>
                </a:solidFill>
                <a:latin typeface="Comic Sans MS"/>
                <a:ea typeface="Comic Sans MS"/>
                <a:cs typeface="Comic Sans MS"/>
                <a:sym typeface="Comic Sans MS"/>
              </a:rPr>
              <a:t>n &gt; 0 ?</a:t>
            </a:r>
          </a:p>
        </p:txBody>
      </p:sp>
      <p:cxnSp>
        <p:nvCxnSpPr>
          <p:cNvPr id="244" name="Shape 244"/>
          <p:cNvCxnSpPr/>
          <p:nvPr/>
        </p:nvCxnSpPr>
        <p:spPr>
          <a:xfrm rot="10800000" flipH="1">
            <a:off x="2836861" y="3917955"/>
            <a:ext cx="20636" cy="2317749"/>
          </a:xfrm>
          <a:prstGeom prst="straightConnector1">
            <a:avLst/>
          </a:prstGeom>
          <a:noFill/>
          <a:ln w="76200" cap="rnd" cmpd="sng">
            <a:solidFill>
              <a:srgbClr val="00FFFF"/>
            </a:solidFill>
            <a:prstDash val="solid"/>
            <a:miter/>
            <a:headEnd type="none" w="med" len="med"/>
            <a:tailEnd type="stealth" w="med" len="med"/>
          </a:ln>
        </p:spPr>
      </p:cxnSp>
      <p:cxnSp>
        <p:nvCxnSpPr>
          <p:cNvPr id="245" name="Shape 245"/>
          <p:cNvCxnSpPr/>
          <p:nvPr/>
        </p:nvCxnSpPr>
        <p:spPr>
          <a:xfrm rot="10800000">
            <a:off x="4203675" y="3276479"/>
            <a:ext cx="819299" cy="7800"/>
          </a:xfrm>
          <a:prstGeom prst="straightConnector1">
            <a:avLst/>
          </a:prstGeom>
          <a:noFill/>
          <a:ln w="76200" cap="rnd" cmpd="sng">
            <a:solidFill>
              <a:srgbClr val="00FFFF"/>
            </a:solidFill>
            <a:prstDash val="solid"/>
            <a:miter/>
            <a:headEnd type="none" w="med" len="med"/>
            <a:tailEnd type="none" w="med" len="med"/>
          </a:ln>
        </p:spPr>
      </p:cxnSp>
      <p:cxnSp>
        <p:nvCxnSpPr>
          <p:cNvPr id="246" name="Shape 246"/>
          <p:cNvCxnSpPr/>
          <p:nvPr/>
        </p:nvCxnSpPr>
        <p:spPr>
          <a:xfrm rot="10800000" flipH="1">
            <a:off x="5024437" y="3276605"/>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247" name="Shape 247"/>
          <p:cNvCxnSpPr>
            <a:stCxn id="248" idx="2"/>
          </p:cNvCxnSpPr>
          <p:nvPr/>
        </p:nvCxnSpPr>
        <p:spPr>
          <a:xfrm>
            <a:off x="5078405" y="5899154"/>
            <a:ext cx="0" cy="336550"/>
          </a:xfrm>
          <a:prstGeom prst="straightConnector1">
            <a:avLst/>
          </a:prstGeom>
          <a:noFill/>
          <a:ln w="76200" cap="rnd" cmpd="sng">
            <a:solidFill>
              <a:srgbClr val="00FFFF"/>
            </a:solidFill>
            <a:prstDash val="solid"/>
            <a:miter/>
            <a:headEnd type="none" w="med" len="med"/>
            <a:tailEnd type="none" w="med" len="med"/>
          </a:ln>
        </p:spPr>
      </p:cxnSp>
      <p:cxnSp>
        <p:nvCxnSpPr>
          <p:cNvPr id="249" name="Shape 249"/>
          <p:cNvCxnSpPr/>
          <p:nvPr/>
        </p:nvCxnSpPr>
        <p:spPr>
          <a:xfrm>
            <a:off x="2852736" y="6202367"/>
            <a:ext cx="2187574" cy="14287"/>
          </a:xfrm>
          <a:prstGeom prst="straightConnector1">
            <a:avLst/>
          </a:prstGeom>
          <a:noFill/>
          <a:ln w="76200" cap="rnd" cmpd="sng">
            <a:solidFill>
              <a:srgbClr val="00FFFF"/>
            </a:solidFill>
            <a:prstDash val="solid"/>
            <a:miter/>
            <a:headEnd type="none" w="med" len="med"/>
            <a:tailEnd type="none" w="med" len="med"/>
          </a:ln>
        </p:spPr>
      </p:cxnSp>
      <p:cxnSp>
        <p:nvCxnSpPr>
          <p:cNvPr id="250" name="Shape 250"/>
          <p:cNvCxnSpPr/>
          <p:nvPr/>
        </p:nvCxnSpPr>
        <p:spPr>
          <a:xfrm flipH="1">
            <a:off x="1066800" y="3292480"/>
            <a:ext cx="396874" cy="3174"/>
          </a:xfrm>
          <a:prstGeom prst="straightConnector1">
            <a:avLst/>
          </a:prstGeom>
          <a:noFill/>
          <a:ln w="76200" cap="rnd" cmpd="sng">
            <a:solidFill>
              <a:srgbClr val="00FFFF"/>
            </a:solidFill>
            <a:prstDash val="solid"/>
            <a:miter/>
            <a:headEnd type="none" w="med" len="med"/>
            <a:tailEnd type="stealth" w="med" len="med"/>
          </a:ln>
        </p:spPr>
      </p:cxnSp>
      <p:cxnSp>
        <p:nvCxnSpPr>
          <p:cNvPr id="251" name="Shape 251"/>
          <p:cNvCxnSpPr/>
          <p:nvPr/>
        </p:nvCxnSpPr>
        <p:spPr>
          <a:xfrm rot="10800000" flipH="1">
            <a:off x="2840036" y="6680205"/>
            <a:ext cx="15875" cy="644524"/>
          </a:xfrm>
          <a:prstGeom prst="straightConnector1">
            <a:avLst/>
          </a:prstGeom>
          <a:noFill/>
          <a:ln w="76200" cap="rnd" cmpd="sng">
            <a:solidFill>
              <a:srgbClr val="00FFFF"/>
            </a:solidFill>
            <a:prstDash val="solid"/>
            <a:miter/>
            <a:headEnd type="stealth" w="med" len="med"/>
            <a:tailEnd type="none" w="med" len="med"/>
          </a:ln>
        </p:spPr>
      </p:cxnSp>
      <p:cxnSp>
        <p:nvCxnSpPr>
          <p:cNvPr id="252" name="Shape 252"/>
          <p:cNvCxnSpPr/>
          <p:nvPr/>
        </p:nvCxnSpPr>
        <p:spPr>
          <a:xfrm rot="10800000">
            <a:off x="1063537" y="3340067"/>
            <a:ext cx="36599" cy="3433800"/>
          </a:xfrm>
          <a:prstGeom prst="straightConnector1">
            <a:avLst/>
          </a:prstGeom>
          <a:noFill/>
          <a:ln w="76200" cap="rnd" cmpd="sng">
            <a:solidFill>
              <a:srgbClr val="00FFFF"/>
            </a:solidFill>
            <a:prstDash val="solid"/>
            <a:miter/>
            <a:headEnd type="stealth" w="med" len="med"/>
            <a:tailEnd type="none" w="med" len="med"/>
          </a:ln>
        </p:spPr>
      </p:cxnSp>
      <p:cxnSp>
        <p:nvCxnSpPr>
          <p:cNvPr id="253" name="Shape 253"/>
          <p:cNvCxnSpPr/>
          <p:nvPr/>
        </p:nvCxnSpPr>
        <p:spPr>
          <a:xfrm>
            <a:off x="1084262" y="6697667"/>
            <a:ext cx="1752600" cy="0"/>
          </a:xfrm>
          <a:prstGeom prst="straightConnector1">
            <a:avLst/>
          </a:prstGeom>
          <a:noFill/>
          <a:ln w="76200" cap="rnd" cmpd="sng">
            <a:solidFill>
              <a:srgbClr val="00FFFF"/>
            </a:solidFill>
            <a:prstDash val="solid"/>
            <a:miter/>
            <a:headEnd type="none" w="med" len="med"/>
            <a:tailEnd type="none" w="med" len="med"/>
          </a:ln>
        </p:spPr>
      </p:cxnSp>
      <p:sp>
        <p:nvSpPr>
          <p:cNvPr id="254" name="Shape 254"/>
          <p:cNvSpPr txBox="1"/>
          <p:nvPr/>
        </p:nvSpPr>
        <p:spPr>
          <a:xfrm>
            <a:off x="542925" y="2533655"/>
            <a:ext cx="723900"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255" name="Shape 255"/>
          <p:cNvSpPr txBox="1"/>
          <p:nvPr/>
        </p:nvSpPr>
        <p:spPr>
          <a:xfrm>
            <a:off x="1397000" y="7296155"/>
            <a:ext cx="2921000"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print('Dry off!')</a:t>
            </a:r>
          </a:p>
        </p:txBody>
      </p:sp>
      <p:sp>
        <p:nvSpPr>
          <p:cNvPr id="256" name="Shape 256"/>
          <p:cNvSpPr txBox="1"/>
          <p:nvPr/>
        </p:nvSpPr>
        <p:spPr>
          <a:xfrm>
            <a:off x="4659312" y="2533655"/>
            <a:ext cx="1074736" cy="622299"/>
          </a:xfrm>
          <a:prstGeom prst="rect">
            <a:avLst/>
          </a:prstGeom>
          <a:noFill/>
          <a:ln w="9525" cap="flat" cmpd="sng">
            <a:no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Yes</a:t>
            </a:r>
          </a:p>
        </p:txBody>
      </p:sp>
      <p:sp>
        <p:nvSpPr>
          <p:cNvPr id="257" name="Shape 257"/>
          <p:cNvSpPr txBox="1"/>
          <p:nvPr/>
        </p:nvSpPr>
        <p:spPr>
          <a:xfrm>
            <a:off x="1397000" y="1352555"/>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n = </a:t>
            </a:r>
            <a:r>
              <a:rPr lang="en-US" sz="3500" dirty="0">
                <a:solidFill>
                  <a:schemeClr val="lt1"/>
                </a:solidFill>
                <a:latin typeface="Arial" charset="0"/>
                <a:ea typeface="Arial" charset="0"/>
                <a:cs typeface="Arial" charset="0"/>
                <a:sym typeface="Cabin"/>
              </a:rPr>
              <a:t>0</a:t>
            </a:r>
            <a:endParaRPr lang="en-US" sz="3500" u="none" strike="noStrike" cap="none" dirty="0">
              <a:solidFill>
                <a:schemeClr val="lt1"/>
              </a:solidFill>
              <a:latin typeface="Arial" charset="0"/>
              <a:ea typeface="Arial" charset="0"/>
              <a:cs typeface="Arial" charset="0"/>
              <a:sym typeface="Cabin"/>
            </a:endParaRPr>
          </a:p>
        </p:txBody>
      </p:sp>
      <p:sp>
        <p:nvSpPr>
          <p:cNvPr id="258" name="Shape 258"/>
          <p:cNvSpPr txBox="1"/>
          <p:nvPr/>
        </p:nvSpPr>
        <p:spPr>
          <a:xfrm>
            <a:off x="3405194" y="3930655"/>
            <a:ext cx="3365474" cy="747711"/>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a:solidFill>
                  <a:srgbClr val="FF9900"/>
                </a:solidFill>
                <a:latin typeface="Arial" charset="0"/>
                <a:ea typeface="Arial" charset="0"/>
                <a:cs typeface="Arial" charset="0"/>
                <a:sym typeface="Cabin"/>
              </a:rPr>
              <a:t>'Lather'</a:t>
            </a:r>
            <a:r>
              <a:rPr lang="en-US" sz="3500" u="none" strike="noStrike" cap="none" dirty="0">
                <a:solidFill>
                  <a:schemeClr val="bg1"/>
                </a:solidFill>
                <a:latin typeface="Arial" charset="0"/>
                <a:ea typeface="Arial" charset="0"/>
                <a:cs typeface="Arial" charset="0"/>
                <a:sym typeface="Cabin"/>
              </a:rPr>
              <a:t>)</a:t>
            </a:r>
          </a:p>
        </p:txBody>
      </p:sp>
      <p:sp>
        <p:nvSpPr>
          <p:cNvPr id="248" name="Shape 248"/>
          <p:cNvSpPr txBox="1"/>
          <p:nvPr/>
        </p:nvSpPr>
        <p:spPr>
          <a:xfrm>
            <a:off x="3386141" y="5149855"/>
            <a:ext cx="3384527" cy="7492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algn="ctr">
              <a:buClr>
                <a:schemeClr val="lt1"/>
              </a:buClr>
              <a:buSzPct val="25000"/>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a:solidFill>
                  <a:srgbClr val="FF9900"/>
                </a:solidFill>
                <a:latin typeface="Arial" charset="0"/>
                <a:ea typeface="Arial" charset="0"/>
                <a:cs typeface="Arial" charset="0"/>
                <a:sym typeface="Cabin"/>
              </a:rPr>
              <a:t>'Rinse'</a:t>
            </a:r>
            <a:r>
              <a:rPr lang="en-US" sz="3500" dirty="0">
                <a:solidFill>
                  <a:schemeClr val="bg1"/>
                </a:solidFill>
                <a:latin typeface="Arial" charset="0"/>
                <a:ea typeface="Arial" charset="0"/>
                <a:cs typeface="Arial" charset="0"/>
                <a:sym typeface="Cabin"/>
              </a:rPr>
              <a:t>)</a:t>
            </a:r>
          </a:p>
        </p:txBody>
      </p:sp>
      <p:sp>
        <p:nvSpPr>
          <p:cNvPr id="259" name="Shape 259"/>
          <p:cNvSpPr txBox="1"/>
          <p:nvPr/>
        </p:nvSpPr>
        <p:spPr>
          <a:xfrm>
            <a:off x="8295898" y="7412450"/>
            <a:ext cx="6303287"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3600" u="none" strike="noStrike" cap="none" dirty="0">
                <a:solidFill>
                  <a:srgbClr val="00FF00"/>
                </a:solidFill>
                <a:latin typeface="Arial" charset="0"/>
                <a:ea typeface="Arial" charset="0"/>
                <a:cs typeface="Arial" charset="0"/>
                <a:sym typeface="Cabin"/>
              </a:rPr>
              <a:t>What is this loop doing?</a:t>
            </a:r>
          </a:p>
        </p:txBody>
      </p:sp>
      <p:cxnSp>
        <p:nvCxnSpPr>
          <p:cNvPr id="260" name="Shape 260"/>
          <p:cNvCxnSpPr>
            <a:stCxn id="258" idx="2"/>
            <a:endCxn id="248" idx="0"/>
          </p:cNvCxnSpPr>
          <p:nvPr/>
        </p:nvCxnSpPr>
        <p:spPr>
          <a:xfrm flipH="1">
            <a:off x="5078405" y="4678366"/>
            <a:ext cx="9526" cy="471489"/>
          </a:xfrm>
          <a:prstGeom prst="straightConnector1">
            <a:avLst/>
          </a:prstGeom>
          <a:noFill/>
          <a:ln w="76200" cap="rnd" cmpd="sng">
            <a:solidFill>
              <a:srgbClr val="00FFFF"/>
            </a:solidFill>
            <a:prstDash val="solid"/>
            <a:miter/>
            <a:headEnd type="none" w="med" len="med"/>
            <a:tailEnd type="none" w="med" len="med"/>
          </a:ln>
        </p:spPr>
      </p:cxnSp>
    </p:spTree>
    <p:extLst>
      <p:ext uri="{BB962C8B-B14F-4D97-AF65-F5344CB8AC3E}">
        <p14:creationId xmlns:p14="http://schemas.microsoft.com/office/powerpoint/2010/main" val="106997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dirty="0">
                <a:solidFill>
                  <a:srgbClr val="FFD966"/>
                </a:solidFill>
                <a:latin typeface="Arial" charset="0"/>
                <a:ea typeface="Arial" charset="0"/>
                <a:cs typeface="Arial" charset="0"/>
                <a:sym typeface="Cabin"/>
              </a:rPr>
              <a:t>Breaking Out of a Loop</a:t>
            </a:r>
          </a:p>
        </p:txBody>
      </p:sp>
      <p:sp>
        <p:nvSpPr>
          <p:cNvPr id="293" name="Shape 293"/>
          <p:cNvSpPr txBox="1">
            <a:spLocks noGrp="1"/>
          </p:cNvSpPr>
          <p:nvPr>
            <p:ph type="body" idx="1"/>
          </p:nvPr>
        </p:nvSpPr>
        <p:spPr>
          <a:xfrm>
            <a:off x="1155700" y="2603500"/>
            <a:ext cx="13932000" cy="2701025"/>
          </a:xfrm>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The </a:t>
            </a:r>
            <a:r>
              <a:rPr lang="en-US" sz="3600" u="none" strike="noStrike" cap="none" dirty="0">
                <a:solidFill>
                  <a:srgbClr val="FFFF00"/>
                </a:solidFill>
                <a:latin typeface="Arial" charset="0"/>
                <a:ea typeface="Arial" charset="0"/>
                <a:cs typeface="Arial" charset="0"/>
                <a:sym typeface="Cabin"/>
              </a:rPr>
              <a:t>break</a:t>
            </a:r>
            <a:r>
              <a:rPr lang="en-US" sz="3600" u="none" strike="noStrike" cap="none" dirty="0">
                <a:solidFill>
                  <a:schemeClr val="lt1"/>
                </a:solidFill>
                <a:latin typeface="Arial" charset="0"/>
                <a:ea typeface="Arial" charset="0"/>
                <a:cs typeface="Arial" charset="0"/>
                <a:sym typeface="Cabin"/>
              </a:rPr>
              <a:t> statement ends the current loop and jumps to the statement immediately following the loop</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It is like a loop test that can happen anywhere in the body of the loop</a:t>
            </a:r>
          </a:p>
        </p:txBody>
      </p:sp>
      <p:sp>
        <p:nvSpPr>
          <p:cNvPr id="294" name="Shape 294"/>
          <p:cNvSpPr txBox="1"/>
          <p:nvPr/>
        </p:nvSpPr>
        <p:spPr>
          <a:xfrm>
            <a:off x="10817225" y="5202237"/>
            <a:ext cx="2435099" cy="2955926"/>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&gt; </a:t>
            </a:r>
            <a:r>
              <a:rPr lang="en-US" sz="3200" u="none" strike="noStrike" cap="none">
                <a:solidFill>
                  <a:srgbClr val="00FF00"/>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finished</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finished</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done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Done!</a:t>
            </a:r>
          </a:p>
        </p:txBody>
      </p:sp>
      <p:sp>
        <p:nvSpPr>
          <p:cNvPr id="295" name="Shape 295"/>
          <p:cNvSpPr txBox="1"/>
          <p:nvPr/>
        </p:nvSpPr>
        <p:spPr>
          <a:xfrm>
            <a:off x="3774650" y="5304525"/>
            <a:ext cx="6430500" cy="2982225"/>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True</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input(</a:t>
            </a:r>
            <a:r>
              <a:rPr lang="en-US" sz="3000" i="0" u="none" strike="noStrike" cap="none" dirty="0">
                <a:solidFill>
                  <a:srgbClr val="FFFFFF"/>
                </a:solidFill>
                <a:latin typeface="Courier"/>
                <a:ea typeface="Courier"/>
                <a:cs typeface="Courier"/>
                <a:sym typeface="Courier New"/>
              </a:rPr>
              <a:t>'&gt; '</a:t>
            </a:r>
            <a:r>
              <a:rPr lang="en-US" sz="30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'done'</a:t>
            </a:r>
            <a:r>
              <a:rPr lang="en-US" sz="3000" i="0" u="none" strike="noStrike" cap="none" dirty="0">
                <a:solidFill>
                  <a:srgbClr val="FF7F00"/>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break</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FFFF"/>
                </a:solidFill>
                <a:latin typeface="Courier"/>
                <a:ea typeface="Courier"/>
                <a:cs typeface="Courier"/>
                <a:sym typeface="Courier New"/>
              </a:rPr>
              <a:t>'Done!')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Breaking Out of a Loop</a:t>
            </a:r>
          </a:p>
        </p:txBody>
      </p:sp>
      <p:sp>
        <p:nvSpPr>
          <p:cNvPr id="301" name="Shape 301"/>
          <p:cNvSpPr txBox="1">
            <a:spLocks noGrp="1"/>
          </p:cNvSpPr>
          <p:nvPr>
            <p:ph type="body" idx="1"/>
          </p:nvPr>
        </p:nvSpPr>
        <p:spPr>
          <a:xfrm>
            <a:off x="1155700" y="2603500"/>
            <a:ext cx="13932000" cy="2701025"/>
          </a:xfrm>
          <a:prstGeom prst="rect">
            <a:avLst/>
          </a:prstGeom>
          <a:noFill/>
          <a:ln>
            <a:noFill/>
          </a:ln>
        </p:spPr>
        <p:txBody>
          <a:bodyPr lIns="38100" tIns="38100" rIns="38100" bIns="38100" anchor="ctr" anchorCtr="0">
            <a:noAutofit/>
          </a:bodyPr>
          <a:lstStyle/>
          <a:p>
            <a:pPr marL="749300" marR="0" lvl="0" indent="-533400" algn="l" rtl="0">
              <a:lnSpc>
                <a:spcPct val="100000"/>
              </a:lnSpc>
              <a:spcBef>
                <a:spcPts val="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The </a:t>
            </a:r>
            <a:r>
              <a:rPr lang="en-US" sz="3600" u="none" strike="noStrike" cap="none" dirty="0">
                <a:solidFill>
                  <a:srgbClr val="FFFF00"/>
                </a:solidFill>
                <a:latin typeface="Arial" charset="0"/>
                <a:ea typeface="Arial" charset="0"/>
                <a:cs typeface="Arial" charset="0"/>
                <a:sym typeface="Cabin"/>
              </a:rPr>
              <a:t>break</a:t>
            </a:r>
            <a:r>
              <a:rPr lang="en-US" sz="3600" u="none" strike="noStrike" cap="none" dirty="0">
                <a:solidFill>
                  <a:schemeClr val="lt1"/>
                </a:solidFill>
                <a:latin typeface="Arial" charset="0"/>
                <a:ea typeface="Arial" charset="0"/>
                <a:cs typeface="Arial" charset="0"/>
                <a:sym typeface="Cabin"/>
              </a:rPr>
              <a:t> statement ends the current loop and jumps to the statement immediately following the loop</a:t>
            </a:r>
          </a:p>
          <a:p>
            <a:pPr marL="749300" marR="0" lvl="0" indent="-533400" algn="l" rtl="0">
              <a:lnSpc>
                <a:spcPct val="100000"/>
              </a:lnSpc>
              <a:spcBef>
                <a:spcPts val="3500"/>
              </a:spcBef>
              <a:spcAft>
                <a:spcPts val="0"/>
              </a:spcAft>
              <a:buClr>
                <a:schemeClr val="lt1"/>
              </a:buClr>
              <a:buSzPct val="171000"/>
              <a:buFont typeface="Cabin"/>
              <a:buChar char="•"/>
            </a:pPr>
            <a:r>
              <a:rPr lang="en-US" sz="3600" u="none" strike="noStrike" cap="none" dirty="0">
                <a:solidFill>
                  <a:schemeClr val="lt1"/>
                </a:solidFill>
                <a:latin typeface="Arial" charset="0"/>
                <a:ea typeface="Arial" charset="0"/>
                <a:cs typeface="Arial" charset="0"/>
                <a:sym typeface="Cabin"/>
              </a:rPr>
              <a:t>It is like a loop test that can happen anywhere in the body of the loop</a:t>
            </a:r>
          </a:p>
        </p:txBody>
      </p:sp>
      <p:sp>
        <p:nvSpPr>
          <p:cNvPr id="303" name="Shape 303"/>
          <p:cNvSpPr txBox="1"/>
          <p:nvPr/>
        </p:nvSpPr>
        <p:spPr>
          <a:xfrm>
            <a:off x="10817225" y="5202237"/>
            <a:ext cx="2435099"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&gt; </a:t>
            </a:r>
            <a:r>
              <a:rPr lang="en-US" sz="3200" u="none" strike="noStrike" cap="none">
                <a:solidFill>
                  <a:srgbClr val="00FF00"/>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&gt; </a:t>
            </a:r>
            <a:r>
              <a:rPr lang="en-US" sz="3200" u="none" strike="noStrike" cap="none">
                <a:solidFill>
                  <a:srgbClr val="00FF00"/>
                </a:solidFill>
                <a:latin typeface="Arial" charset="0"/>
                <a:ea typeface="Arial" charset="0"/>
                <a:cs typeface="Arial" charset="0"/>
                <a:sym typeface="Cabin"/>
              </a:rPr>
              <a:t>finished</a:t>
            </a:r>
          </a:p>
          <a:p>
            <a:pPr marL="0" marR="0" lvl="0" indent="0" algn="l" rtl="0">
              <a:lnSpc>
                <a:spcPct val="100000"/>
              </a:lnSpc>
              <a:spcBef>
                <a:spcPts val="0"/>
              </a:spcBef>
              <a:spcAft>
                <a:spcPts val="0"/>
              </a:spcAft>
              <a:buClr>
                <a:schemeClr val="lt1"/>
              </a:buClr>
              <a:buSzPct val="25000"/>
              <a:buFont typeface="Cabin"/>
              <a:buNone/>
            </a:pPr>
            <a:r>
              <a:rPr lang="en-US" sz="3200">
                <a:solidFill>
                  <a:schemeClr val="lt1"/>
                </a:solidFill>
                <a:latin typeface="Arial" charset="0"/>
                <a:ea typeface="Arial" charset="0"/>
                <a:cs typeface="Arial" charset="0"/>
                <a:sym typeface="Cabin"/>
              </a:rPr>
              <a:t>f</a:t>
            </a:r>
            <a:r>
              <a:rPr lang="en-US" sz="3200" u="none" strike="noStrike" cap="none">
                <a:solidFill>
                  <a:schemeClr val="lt1"/>
                </a:solidFill>
                <a:latin typeface="Arial" charset="0"/>
                <a:ea typeface="Arial" charset="0"/>
                <a:cs typeface="Arial" charset="0"/>
                <a:sym typeface="Cabin"/>
              </a:rPr>
              <a:t>inished</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&gt; </a:t>
            </a:r>
            <a:r>
              <a:rPr lang="en-US" sz="3200" u="none" strike="noStrike" cap="none">
                <a:solidFill>
                  <a:srgbClr val="00FF00"/>
                </a:solidFill>
                <a:latin typeface="Arial" charset="0"/>
                <a:ea typeface="Arial" charset="0"/>
                <a:cs typeface="Arial" charset="0"/>
                <a:sym typeface="Cabin"/>
              </a:rPr>
              <a:t>done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Done!</a:t>
            </a:r>
          </a:p>
        </p:txBody>
      </p:sp>
      <p:cxnSp>
        <p:nvCxnSpPr>
          <p:cNvPr id="304" name="Shape 304"/>
          <p:cNvCxnSpPr/>
          <p:nvPr/>
        </p:nvCxnSpPr>
        <p:spPr>
          <a:xfrm flipH="1" flipV="1">
            <a:off x="3082749" y="7565976"/>
            <a:ext cx="574851" cy="349299"/>
          </a:xfrm>
          <a:prstGeom prst="straightConnector1">
            <a:avLst/>
          </a:prstGeom>
          <a:noFill/>
          <a:ln w="50800" cap="rnd" cmpd="sng">
            <a:solidFill>
              <a:srgbClr val="FFFF00"/>
            </a:solidFill>
            <a:prstDash val="solid"/>
            <a:miter/>
            <a:headEnd type="stealth" w="med" len="med"/>
            <a:tailEnd type="none" w="med" len="med"/>
          </a:ln>
        </p:spPr>
      </p:cxnSp>
      <p:cxnSp>
        <p:nvCxnSpPr>
          <p:cNvPr id="305" name="Shape 305"/>
          <p:cNvCxnSpPr/>
          <p:nvPr/>
        </p:nvCxnSpPr>
        <p:spPr>
          <a:xfrm flipV="1">
            <a:off x="3025775" y="7015163"/>
            <a:ext cx="2332038" cy="533398"/>
          </a:xfrm>
          <a:prstGeom prst="straightConnector1">
            <a:avLst/>
          </a:prstGeom>
          <a:noFill/>
          <a:ln w="50800" cap="rnd" cmpd="sng">
            <a:solidFill>
              <a:srgbClr val="FFFF00"/>
            </a:solidFill>
            <a:prstDash val="solid"/>
            <a:miter/>
            <a:headEnd type="stealth" w="med" len="med"/>
            <a:tailEnd type="none" w="med" len="med"/>
          </a:ln>
        </p:spPr>
      </p:cxnSp>
      <p:sp>
        <p:nvSpPr>
          <p:cNvPr id="8" name="Shape 295"/>
          <p:cNvSpPr txBox="1"/>
          <p:nvPr/>
        </p:nvSpPr>
        <p:spPr>
          <a:xfrm>
            <a:off x="3774650" y="5304525"/>
            <a:ext cx="6430500" cy="2982225"/>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True</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input(</a:t>
            </a:r>
            <a:r>
              <a:rPr lang="en-US" sz="3000" i="0" u="none" strike="noStrike" cap="none" dirty="0">
                <a:solidFill>
                  <a:srgbClr val="FFFFFF"/>
                </a:solidFill>
                <a:latin typeface="Courier"/>
                <a:ea typeface="Courier"/>
                <a:cs typeface="Courier"/>
                <a:sym typeface="Courier New"/>
              </a:rPr>
              <a:t>'&gt; '</a:t>
            </a:r>
            <a:r>
              <a:rPr lang="en-US" sz="30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'done'</a:t>
            </a:r>
            <a:r>
              <a:rPr lang="en-US" sz="3000" i="0" u="none" strike="noStrike" cap="none" dirty="0">
                <a:solidFill>
                  <a:srgbClr val="FF7F00"/>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break</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FFFF"/>
                </a:solidFill>
                <a:latin typeface="Courier"/>
                <a:ea typeface="Courier"/>
                <a:cs typeface="Courier"/>
                <a:sym typeface="Courier New"/>
              </a:rPr>
              <a:t>'Done!')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cxnSp>
        <p:nvCxnSpPr>
          <p:cNvPr id="310" name="Shape 310"/>
          <p:cNvCxnSpPr/>
          <p:nvPr/>
        </p:nvCxnSpPr>
        <p:spPr>
          <a:xfrm rot="10800000">
            <a:off x="11017136" y="557249"/>
            <a:ext cx="14400" cy="566699"/>
          </a:xfrm>
          <a:prstGeom prst="straightConnector1">
            <a:avLst/>
          </a:prstGeom>
          <a:noFill/>
          <a:ln w="76200" cap="rnd" cmpd="sng">
            <a:solidFill>
              <a:srgbClr val="00FFFF"/>
            </a:solidFill>
            <a:prstDash val="solid"/>
            <a:miter/>
            <a:headEnd type="stealth" w="med" len="med"/>
            <a:tailEnd type="none" w="med" len="med"/>
          </a:ln>
        </p:spPr>
      </p:cxnSp>
      <p:sp>
        <p:nvSpPr>
          <p:cNvPr id="311" name="Shape 311"/>
          <p:cNvSpPr/>
          <p:nvPr/>
        </p:nvSpPr>
        <p:spPr>
          <a:xfrm>
            <a:off x="9601200" y="1117600"/>
            <a:ext cx="2870100" cy="1269899"/>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600" u="none" strike="noStrike" cap="none">
                <a:solidFill>
                  <a:srgbClr val="FF9900"/>
                </a:solidFill>
                <a:latin typeface="Arial" charset="0"/>
                <a:ea typeface="Arial" charset="0"/>
                <a:cs typeface="Arial" charset="0"/>
                <a:sym typeface="Cabin"/>
              </a:rPr>
              <a:t>True ?</a:t>
            </a:r>
          </a:p>
        </p:txBody>
      </p:sp>
      <p:cxnSp>
        <p:nvCxnSpPr>
          <p:cNvPr id="312" name="Shape 312"/>
          <p:cNvCxnSpPr/>
          <p:nvPr/>
        </p:nvCxnSpPr>
        <p:spPr>
          <a:xfrm rot="10800000" flipH="1">
            <a:off x="10985100" y="2425800"/>
            <a:ext cx="51300" cy="3954599"/>
          </a:xfrm>
          <a:prstGeom prst="straightConnector1">
            <a:avLst/>
          </a:prstGeom>
          <a:noFill/>
          <a:ln w="76200" cap="rnd" cmpd="sng">
            <a:solidFill>
              <a:srgbClr val="00FFFF"/>
            </a:solidFill>
            <a:prstDash val="solid"/>
            <a:miter/>
            <a:headEnd type="none" w="med" len="med"/>
            <a:tailEnd type="stealth" w="med" len="med"/>
          </a:ln>
        </p:spPr>
      </p:cxnSp>
      <p:cxnSp>
        <p:nvCxnSpPr>
          <p:cNvPr id="313" name="Shape 313"/>
          <p:cNvCxnSpPr/>
          <p:nvPr/>
        </p:nvCxnSpPr>
        <p:spPr>
          <a:xfrm rot="10800000">
            <a:off x="12382475" y="1746225"/>
            <a:ext cx="777899" cy="15899"/>
          </a:xfrm>
          <a:prstGeom prst="straightConnector1">
            <a:avLst/>
          </a:prstGeom>
          <a:noFill/>
          <a:ln w="76200" cap="rnd" cmpd="sng">
            <a:solidFill>
              <a:srgbClr val="00FFFF"/>
            </a:solidFill>
            <a:prstDash val="solid"/>
            <a:miter/>
            <a:headEnd type="none" w="med" len="med"/>
            <a:tailEnd type="none" w="med" len="med"/>
          </a:ln>
        </p:spPr>
      </p:cxnSp>
      <p:cxnSp>
        <p:nvCxnSpPr>
          <p:cNvPr id="314" name="Shape 314"/>
          <p:cNvCxnSpPr>
            <a:stCxn id="315" idx="0"/>
            <a:endCxn id="316" idx="2"/>
          </p:cNvCxnSpPr>
          <p:nvPr/>
        </p:nvCxnSpPr>
        <p:spPr>
          <a:xfrm rot="10800000" flipH="1">
            <a:off x="13169949" y="3149800"/>
            <a:ext cx="50700" cy="2044500"/>
          </a:xfrm>
          <a:prstGeom prst="straightConnector1">
            <a:avLst/>
          </a:prstGeom>
          <a:noFill/>
          <a:ln w="76200" cap="rnd" cmpd="sng">
            <a:solidFill>
              <a:srgbClr val="00FFFF"/>
            </a:solidFill>
            <a:prstDash val="solid"/>
            <a:miter/>
            <a:headEnd type="none" w="med" len="med"/>
            <a:tailEnd type="none" w="med" len="med"/>
          </a:ln>
        </p:spPr>
      </p:cxnSp>
      <p:cxnSp>
        <p:nvCxnSpPr>
          <p:cNvPr id="317" name="Shape 317"/>
          <p:cNvCxnSpPr/>
          <p:nvPr/>
        </p:nvCxnSpPr>
        <p:spPr>
          <a:xfrm>
            <a:off x="10973000" y="6380400"/>
            <a:ext cx="2223899" cy="0"/>
          </a:xfrm>
          <a:prstGeom prst="straightConnector1">
            <a:avLst/>
          </a:prstGeom>
          <a:noFill/>
          <a:ln w="76200" cap="rnd" cmpd="sng">
            <a:solidFill>
              <a:srgbClr val="00FFFF"/>
            </a:solidFill>
            <a:prstDash val="solid"/>
            <a:miter/>
            <a:headEnd type="none" w="med" len="med"/>
            <a:tailEnd type="none" w="med" len="med"/>
          </a:ln>
        </p:spPr>
      </p:cxnSp>
      <p:cxnSp>
        <p:nvCxnSpPr>
          <p:cNvPr id="318" name="Shape 318"/>
          <p:cNvCxnSpPr/>
          <p:nvPr/>
        </p:nvCxnSpPr>
        <p:spPr>
          <a:xfrm flipH="1">
            <a:off x="9245574" y="1762125"/>
            <a:ext cx="396900" cy="3299"/>
          </a:xfrm>
          <a:prstGeom prst="straightConnector1">
            <a:avLst/>
          </a:prstGeom>
          <a:noFill/>
          <a:ln w="76200" cap="rnd" cmpd="sng">
            <a:solidFill>
              <a:srgbClr val="00FFFF"/>
            </a:solidFill>
            <a:prstDash val="solid"/>
            <a:miter/>
            <a:headEnd type="none" w="med" len="med"/>
            <a:tailEnd type="stealth" w="med" len="med"/>
          </a:ln>
        </p:spPr>
      </p:cxnSp>
      <p:cxnSp>
        <p:nvCxnSpPr>
          <p:cNvPr id="319" name="Shape 319"/>
          <p:cNvCxnSpPr/>
          <p:nvPr/>
        </p:nvCxnSpPr>
        <p:spPr>
          <a:xfrm rot="10800000" flipH="1">
            <a:off x="10942636" y="6889874"/>
            <a:ext cx="15899" cy="644400"/>
          </a:xfrm>
          <a:prstGeom prst="straightConnector1">
            <a:avLst/>
          </a:prstGeom>
          <a:noFill/>
          <a:ln w="76200" cap="rnd" cmpd="sng">
            <a:solidFill>
              <a:srgbClr val="00FFFF"/>
            </a:solidFill>
            <a:prstDash val="solid"/>
            <a:miter/>
            <a:headEnd type="stealth" w="med" len="med"/>
            <a:tailEnd type="none" w="med" len="med"/>
          </a:ln>
        </p:spPr>
      </p:cxnSp>
      <p:cxnSp>
        <p:nvCxnSpPr>
          <p:cNvPr id="320" name="Shape 320"/>
          <p:cNvCxnSpPr/>
          <p:nvPr/>
        </p:nvCxnSpPr>
        <p:spPr>
          <a:xfrm rot="10800000" flipH="1">
            <a:off x="9202736" y="1752611"/>
            <a:ext cx="58800" cy="5154599"/>
          </a:xfrm>
          <a:prstGeom prst="straightConnector1">
            <a:avLst/>
          </a:prstGeom>
          <a:noFill/>
          <a:ln w="76200" cap="rnd" cmpd="sng">
            <a:solidFill>
              <a:srgbClr val="00FFFF"/>
            </a:solidFill>
            <a:prstDash val="solid"/>
            <a:miter/>
            <a:headEnd type="stealth" w="med" len="med"/>
            <a:tailEnd type="none" w="med" len="med"/>
          </a:ln>
        </p:spPr>
      </p:cxnSp>
      <p:cxnSp>
        <p:nvCxnSpPr>
          <p:cNvPr id="321" name="Shape 321"/>
          <p:cNvCxnSpPr/>
          <p:nvPr/>
        </p:nvCxnSpPr>
        <p:spPr>
          <a:xfrm>
            <a:off x="9216150" y="6870200"/>
            <a:ext cx="1723200" cy="36899"/>
          </a:xfrm>
          <a:prstGeom prst="straightConnector1">
            <a:avLst/>
          </a:prstGeom>
          <a:noFill/>
          <a:ln w="76200" cap="rnd" cmpd="sng">
            <a:solidFill>
              <a:srgbClr val="00FFFF"/>
            </a:solidFill>
            <a:prstDash val="solid"/>
            <a:miter/>
            <a:headEnd type="none" w="med" len="med"/>
            <a:tailEnd type="none" w="med" len="med"/>
          </a:ln>
        </p:spPr>
      </p:cxnSp>
      <p:sp>
        <p:nvSpPr>
          <p:cNvPr id="322" name="Shape 322"/>
          <p:cNvSpPr txBox="1"/>
          <p:nvPr/>
        </p:nvSpPr>
        <p:spPr>
          <a:xfrm>
            <a:off x="8721725" y="1003300"/>
            <a:ext cx="723900"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323" name="Shape 323"/>
          <p:cNvSpPr txBox="1"/>
          <p:nvPr/>
        </p:nvSpPr>
        <p:spPr>
          <a:xfrm>
            <a:off x="9499600" y="750570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print('Done')</a:t>
            </a:r>
          </a:p>
        </p:txBody>
      </p:sp>
      <p:sp>
        <p:nvSpPr>
          <p:cNvPr id="324" name="Shape 324"/>
          <p:cNvSpPr txBox="1"/>
          <p:nvPr/>
        </p:nvSpPr>
        <p:spPr>
          <a:xfrm>
            <a:off x="12838111" y="1003300"/>
            <a:ext cx="1049125"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a:solidFill>
                  <a:schemeClr val="lt1"/>
                </a:solidFill>
                <a:latin typeface="Arial" charset="0"/>
                <a:ea typeface="Arial" charset="0"/>
                <a:cs typeface="Arial" charset="0"/>
                <a:sym typeface="Cabin"/>
              </a:rPr>
              <a:t>Yes</a:t>
            </a:r>
          </a:p>
        </p:txBody>
      </p:sp>
      <p:sp>
        <p:nvSpPr>
          <p:cNvPr id="316" name="Shape 316"/>
          <p:cNvSpPr txBox="1"/>
          <p:nvPr/>
        </p:nvSpPr>
        <p:spPr>
          <a:xfrm>
            <a:off x="11760200" y="240030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a:t>
            </a:r>
          </a:p>
        </p:txBody>
      </p:sp>
      <p:sp>
        <p:nvSpPr>
          <p:cNvPr id="315" name="Shape 315"/>
          <p:cNvSpPr txBox="1"/>
          <p:nvPr/>
        </p:nvSpPr>
        <p:spPr>
          <a:xfrm>
            <a:off x="11709400" y="519430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a:t>
            </a:r>
          </a:p>
        </p:txBody>
      </p:sp>
      <p:cxnSp>
        <p:nvCxnSpPr>
          <p:cNvPr id="325" name="Shape 325"/>
          <p:cNvCxnSpPr/>
          <p:nvPr/>
        </p:nvCxnSpPr>
        <p:spPr>
          <a:xfrm rot="10800000">
            <a:off x="14816037" y="4679911"/>
            <a:ext cx="1016099" cy="1490699"/>
          </a:xfrm>
          <a:prstGeom prst="straightConnector1">
            <a:avLst/>
          </a:prstGeom>
          <a:noFill/>
          <a:ln w="76200" cap="rnd" cmpd="sng">
            <a:solidFill>
              <a:srgbClr val="FFFF00"/>
            </a:solidFill>
            <a:prstDash val="solid"/>
            <a:miter/>
            <a:headEnd type="stealth" w="med" len="med"/>
            <a:tailEnd type="none" w="med" len="med"/>
          </a:ln>
        </p:spPr>
      </p:cxnSp>
      <p:cxnSp>
        <p:nvCxnSpPr>
          <p:cNvPr id="326" name="Shape 326"/>
          <p:cNvCxnSpPr/>
          <p:nvPr/>
        </p:nvCxnSpPr>
        <p:spPr>
          <a:xfrm rot="10800000" flipH="1">
            <a:off x="11952286" y="6145311"/>
            <a:ext cx="3849600" cy="1346100"/>
          </a:xfrm>
          <a:prstGeom prst="straightConnector1">
            <a:avLst/>
          </a:prstGeom>
          <a:noFill/>
          <a:ln w="76200" cap="rnd" cmpd="sng">
            <a:solidFill>
              <a:srgbClr val="FFFF00"/>
            </a:solidFill>
            <a:prstDash val="solid"/>
            <a:miter/>
            <a:headEnd type="stealth" w="med" len="med"/>
            <a:tailEnd type="none" w="med" len="med"/>
          </a:ln>
        </p:spPr>
      </p:cxnSp>
      <p:sp>
        <p:nvSpPr>
          <p:cNvPr id="327" name="Shape 327"/>
          <p:cNvSpPr txBox="1"/>
          <p:nvPr/>
        </p:nvSpPr>
        <p:spPr>
          <a:xfrm>
            <a:off x="1752600" y="1195375"/>
            <a:ext cx="6558000"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True</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input(</a:t>
            </a:r>
            <a:r>
              <a:rPr lang="en-US" sz="3000" i="0" u="none" strike="noStrike" cap="none" dirty="0">
                <a:solidFill>
                  <a:srgbClr val="FFFFFF"/>
                </a:solidFill>
                <a:latin typeface="Courier"/>
                <a:ea typeface="Courier"/>
                <a:cs typeface="Courier"/>
                <a:sym typeface="Courier New"/>
              </a:rPr>
              <a:t>'&gt; '</a:t>
            </a:r>
            <a:r>
              <a:rPr lang="en-US" sz="30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'done'</a:t>
            </a:r>
            <a:r>
              <a:rPr lang="en-US" sz="3000" i="0" u="none" strike="noStrike" cap="none" dirty="0">
                <a:solidFill>
                  <a:srgbClr val="FFFF00"/>
                </a:solidFill>
                <a:latin typeface="Courier"/>
                <a:ea typeface="Courier"/>
                <a:cs typeface="Courier"/>
                <a:sym typeface="Courier New"/>
              </a:rPr>
              <a:t> :</a:t>
            </a:r>
            <a:r>
              <a:rPr lang="en-US" sz="3000" i="0" u="none" strike="noStrike" cap="none" dirty="0">
                <a:solidFill>
                  <a:schemeClr val="lt1"/>
                </a:solidFill>
                <a:latin typeface="Courier"/>
                <a:ea typeface="Courier"/>
                <a:cs typeface="Courier"/>
                <a:sym typeface="Courier New"/>
              </a:rPr>
              <a:t> </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break</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FFFF"/>
                </a:solidFill>
                <a:latin typeface="Courier"/>
                <a:ea typeface="Courier"/>
                <a:cs typeface="Courier"/>
                <a:sym typeface="Courier New"/>
              </a:rPr>
              <a:t>'Done!')</a:t>
            </a:r>
          </a:p>
        </p:txBody>
      </p:sp>
      <p:cxnSp>
        <p:nvCxnSpPr>
          <p:cNvPr id="328" name="Shape 328"/>
          <p:cNvCxnSpPr/>
          <p:nvPr/>
        </p:nvCxnSpPr>
        <p:spPr>
          <a:xfrm rot="10800000">
            <a:off x="1318899" y="3504149"/>
            <a:ext cx="348900" cy="544500"/>
          </a:xfrm>
          <a:prstGeom prst="straightConnector1">
            <a:avLst/>
          </a:prstGeom>
          <a:noFill/>
          <a:ln w="50800" cap="rnd" cmpd="sng">
            <a:solidFill>
              <a:srgbClr val="FFFF00"/>
            </a:solidFill>
            <a:prstDash val="solid"/>
            <a:miter/>
            <a:headEnd type="stealth" w="med" len="med"/>
            <a:tailEnd type="none" w="med" len="med"/>
          </a:ln>
        </p:spPr>
      </p:cxnSp>
      <p:cxnSp>
        <p:nvCxnSpPr>
          <p:cNvPr id="329" name="Shape 329"/>
          <p:cNvCxnSpPr/>
          <p:nvPr/>
        </p:nvCxnSpPr>
        <p:spPr>
          <a:xfrm rot="10800000" flipH="1">
            <a:off x="1265939" y="3116201"/>
            <a:ext cx="1787100" cy="377099"/>
          </a:xfrm>
          <a:prstGeom prst="straightConnector1">
            <a:avLst/>
          </a:prstGeom>
          <a:noFill/>
          <a:ln w="50800" cap="rnd" cmpd="sng">
            <a:solidFill>
              <a:srgbClr val="FFFF00"/>
            </a:solidFill>
            <a:prstDash val="solid"/>
            <a:miter/>
            <a:headEnd type="stealth" w="med" len="med"/>
            <a:tailEnd type="none" w="med" len="med"/>
          </a:ln>
        </p:spPr>
      </p:cxnSp>
      <p:cxnSp>
        <p:nvCxnSpPr>
          <p:cNvPr id="330" name="Shape 330"/>
          <p:cNvCxnSpPr/>
          <p:nvPr/>
        </p:nvCxnSpPr>
        <p:spPr>
          <a:xfrm rot="10800000">
            <a:off x="13209400" y="3186225"/>
            <a:ext cx="1026899" cy="619799"/>
          </a:xfrm>
          <a:prstGeom prst="straightConnector1">
            <a:avLst/>
          </a:prstGeom>
          <a:noFill/>
          <a:ln w="76200" cap="rnd" cmpd="sng">
            <a:solidFill>
              <a:srgbClr val="00FFFF"/>
            </a:solidFill>
            <a:prstDash val="solid"/>
            <a:miter/>
            <a:headEnd type="none" w="med" len="med"/>
            <a:tailEnd type="none" w="med" len="med"/>
          </a:ln>
        </p:spPr>
      </p:cxnSp>
      <p:sp>
        <p:nvSpPr>
          <p:cNvPr id="333" name="Shape 333"/>
          <p:cNvSpPr txBox="1"/>
          <p:nvPr/>
        </p:nvSpPr>
        <p:spPr>
          <a:xfrm>
            <a:off x="13665200" y="3873500"/>
            <a:ext cx="2184300"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rgbClr val="FFFFFF"/>
                </a:solidFill>
                <a:latin typeface="Arial" charset="0"/>
                <a:ea typeface="Arial" charset="0"/>
                <a:cs typeface="Arial" charset="0"/>
                <a:sym typeface="Cabin"/>
              </a:rPr>
              <a:t>break</a:t>
            </a:r>
          </a:p>
        </p:txBody>
      </p:sp>
      <p:cxnSp>
        <p:nvCxnSpPr>
          <p:cNvPr id="334" name="Shape 334"/>
          <p:cNvCxnSpPr/>
          <p:nvPr/>
        </p:nvCxnSpPr>
        <p:spPr>
          <a:xfrm rot="10800000">
            <a:off x="13213562" y="5921398"/>
            <a:ext cx="14400" cy="566699"/>
          </a:xfrm>
          <a:prstGeom prst="straightConnector1">
            <a:avLst/>
          </a:prstGeom>
          <a:noFill/>
          <a:ln w="76200" cap="rnd" cmpd="sng">
            <a:solidFill>
              <a:srgbClr val="00FFFF"/>
            </a:solidFill>
            <a:prstDash val="solid"/>
            <a:miter/>
            <a:headEnd type="stealth" w="med" len="med"/>
            <a:tailEnd type="none" w="med" len="med"/>
          </a:ln>
        </p:spPr>
      </p:cxnSp>
      <p:cxnSp>
        <p:nvCxnSpPr>
          <p:cNvPr id="335" name="Shape 335"/>
          <p:cNvCxnSpPr/>
          <p:nvPr/>
        </p:nvCxnSpPr>
        <p:spPr>
          <a:xfrm rot="10800000">
            <a:off x="13128537" y="1805749"/>
            <a:ext cx="14400" cy="566699"/>
          </a:xfrm>
          <a:prstGeom prst="straightConnector1">
            <a:avLst/>
          </a:prstGeom>
          <a:noFill/>
          <a:ln w="76200" cap="rnd" cmpd="sng">
            <a:solidFill>
              <a:srgbClr val="00FFFF"/>
            </a:solidFill>
            <a:prstDash val="solid"/>
            <a:miter/>
            <a:headEnd type="stealth"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3" name="Shape 343"/>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200" u="none" strike="noStrike" cap="none" dirty="0">
                <a:solidFill>
                  <a:srgbClr val="FFD966"/>
                </a:solidFill>
                <a:latin typeface="Arial" charset="0"/>
                <a:ea typeface="Arial" charset="0"/>
                <a:cs typeface="Arial" charset="0"/>
                <a:sym typeface="Cabin"/>
              </a:rPr>
              <a:t>Finishing an Iteration with </a:t>
            </a:r>
            <a:r>
              <a:rPr lang="en-US" sz="7200" u="none" strike="noStrike" cap="none" dirty="0">
                <a:solidFill>
                  <a:srgbClr val="FFFF00"/>
                </a:solidFill>
                <a:latin typeface="Arial" charset="0"/>
                <a:ea typeface="Arial" charset="0"/>
                <a:cs typeface="Arial" charset="0"/>
                <a:sym typeface="Cabin"/>
              </a:rPr>
              <a:t>continue</a:t>
            </a:r>
          </a:p>
        </p:txBody>
      </p:sp>
      <p:sp>
        <p:nvSpPr>
          <p:cNvPr id="340" name="Shape 340"/>
          <p:cNvSpPr txBox="1">
            <a:spLocks noGrp="1"/>
          </p:cNvSpPr>
          <p:nvPr>
            <p:ph type="body" idx="1"/>
          </p:nvPr>
        </p:nvSpPr>
        <p:spPr>
          <a:xfrm>
            <a:off x="1155700" y="2667538"/>
            <a:ext cx="13932000" cy="1654175"/>
          </a:xfrm>
          <a:prstGeom prst="rect">
            <a:avLst/>
          </a:prstGeom>
          <a:noFill/>
          <a:ln>
            <a:noFill/>
          </a:ln>
        </p:spPr>
        <p:txBody>
          <a:bodyPr lIns="38100" tIns="38100" rIns="38100" bIns="38100" anchor="ctr" anchorCtr="0">
            <a:noAutofit/>
          </a:bodyPr>
          <a:lstStyle/>
          <a:p>
            <a:pPr marL="0" marR="0" lvl="0" indent="0" algn="l" rtl="0">
              <a:lnSpc>
                <a:spcPct val="100000"/>
              </a:lnSpc>
              <a:spcBef>
                <a:spcPts val="0"/>
              </a:spcBef>
              <a:spcAft>
                <a:spcPts val="0"/>
              </a:spcAft>
              <a:buNone/>
            </a:pPr>
            <a:r>
              <a:rPr lang="en-US" sz="3600" u="none" strike="noStrike" cap="none" dirty="0">
                <a:solidFill>
                  <a:schemeClr val="lt1"/>
                </a:solidFill>
                <a:latin typeface="Arial" charset="0"/>
                <a:ea typeface="Arial" charset="0"/>
                <a:cs typeface="Arial" charset="0"/>
                <a:sym typeface="Cabin"/>
              </a:rPr>
              <a:t>The </a:t>
            </a:r>
            <a:r>
              <a:rPr lang="en-US" sz="3600" u="none" strike="noStrike" cap="none" dirty="0">
                <a:solidFill>
                  <a:srgbClr val="FFFF00"/>
                </a:solidFill>
                <a:latin typeface="Arial" charset="0"/>
                <a:ea typeface="Arial" charset="0"/>
                <a:cs typeface="Arial" charset="0"/>
                <a:sym typeface="Cabin"/>
              </a:rPr>
              <a:t>continue</a:t>
            </a:r>
            <a:r>
              <a:rPr lang="en-US" sz="3600" u="none" strike="noStrike" cap="none" dirty="0">
                <a:solidFill>
                  <a:schemeClr val="lt1"/>
                </a:solidFill>
                <a:latin typeface="Arial" charset="0"/>
                <a:ea typeface="Arial" charset="0"/>
                <a:cs typeface="Arial" charset="0"/>
                <a:sym typeface="Cabin"/>
              </a:rPr>
              <a:t> statement ends the current iteration and jumps to the top of the loop and starts the next iteration</a:t>
            </a:r>
          </a:p>
        </p:txBody>
      </p:sp>
      <p:sp>
        <p:nvSpPr>
          <p:cNvPr id="341" name="Shape 341"/>
          <p:cNvSpPr txBox="1"/>
          <p:nvPr/>
        </p:nvSpPr>
        <p:spPr>
          <a:xfrm>
            <a:off x="3098800" y="4146550"/>
            <a:ext cx="6032399" cy="4432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True</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input(</a:t>
            </a:r>
            <a:r>
              <a:rPr lang="en-US" sz="3000" i="0" u="none" strike="noStrike" cap="none" dirty="0">
                <a:solidFill>
                  <a:srgbClr val="FFFFFF"/>
                </a:solidFill>
                <a:latin typeface="Courier"/>
                <a:ea typeface="Courier"/>
                <a:cs typeface="Courier"/>
                <a:sym typeface="Courier New"/>
              </a:rPr>
              <a:t>'&gt; '</a:t>
            </a:r>
            <a:r>
              <a:rPr lang="en-US" sz="30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a:t>
            </a:r>
            <a:r>
              <a:rPr lang="en-US" sz="3000" i="0" u="none" strike="noStrike" cap="none" dirty="0">
                <a:solidFill>
                  <a:srgbClr val="00FF00"/>
                </a:solidFill>
                <a:latin typeface="Courier"/>
                <a:ea typeface="Courier"/>
                <a:cs typeface="Courier"/>
                <a:sym typeface="Courier New"/>
              </a:rPr>
              <a:t> line[0]</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a:t>
            </a:r>
            <a:r>
              <a:rPr lang="en-US" sz="3000" i="0" u="none" strike="noStrike" cap="none" dirty="0">
                <a:solidFill>
                  <a:srgbClr val="FF7F00"/>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continue</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'done'</a:t>
            </a:r>
            <a:r>
              <a:rPr lang="en-US" sz="3000" i="0" u="none" strike="noStrike" cap="none" dirty="0">
                <a:solidFill>
                  <a:srgbClr val="FF7F00"/>
                </a:solidFill>
                <a:latin typeface="Courier"/>
                <a:ea typeface="Courier"/>
                <a:cs typeface="Courier"/>
                <a:sym typeface="Courier New"/>
              </a:rPr>
              <a:t> </a:t>
            </a:r>
            <a:r>
              <a:rPr lang="en-US" sz="3000"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break</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FFFF"/>
                </a:solidFill>
                <a:latin typeface="Courier"/>
                <a:ea typeface="Courier"/>
                <a:cs typeface="Courier"/>
                <a:sym typeface="Courier New"/>
              </a:rPr>
              <a:t>'Done!')</a:t>
            </a:r>
          </a:p>
        </p:txBody>
      </p:sp>
      <p:sp>
        <p:nvSpPr>
          <p:cNvPr id="342" name="Shape 342"/>
          <p:cNvSpPr txBox="1"/>
          <p:nvPr/>
        </p:nvSpPr>
        <p:spPr>
          <a:xfrm>
            <a:off x="10639425" y="4494212"/>
            <a:ext cx="3576599" cy="3876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 don't print this</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print this!</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print this!</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done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200" u="none" strike="noStrike" cap="none">
                <a:solidFill>
                  <a:srgbClr val="FFD966"/>
                </a:solidFill>
                <a:latin typeface="Arial" charset="0"/>
                <a:ea typeface="Arial" charset="0"/>
                <a:cs typeface="Arial" charset="0"/>
                <a:sym typeface="Cabin"/>
              </a:rPr>
              <a:t>Finishing an Iteration with </a:t>
            </a:r>
            <a:r>
              <a:rPr lang="en-US" sz="7200" u="none" strike="noStrike" cap="none">
                <a:solidFill>
                  <a:srgbClr val="FFFF00"/>
                </a:solidFill>
                <a:latin typeface="Arial" charset="0"/>
                <a:ea typeface="Arial" charset="0"/>
                <a:cs typeface="Arial" charset="0"/>
                <a:sym typeface="Cabin"/>
              </a:rPr>
              <a:t>continue</a:t>
            </a:r>
          </a:p>
        </p:txBody>
      </p:sp>
      <p:sp>
        <p:nvSpPr>
          <p:cNvPr id="349" name="Shape 349"/>
          <p:cNvSpPr txBox="1">
            <a:spLocks noGrp="1"/>
          </p:cNvSpPr>
          <p:nvPr>
            <p:ph type="body" idx="1"/>
          </p:nvPr>
        </p:nvSpPr>
        <p:spPr>
          <a:xfrm>
            <a:off x="1155700" y="2603500"/>
            <a:ext cx="13932000" cy="1768475"/>
          </a:xfrm>
          <a:prstGeom prst="rect">
            <a:avLst/>
          </a:prstGeom>
          <a:noFill/>
          <a:ln>
            <a:noFill/>
          </a:ln>
        </p:spPr>
        <p:txBody>
          <a:bodyPr lIns="38100" tIns="38100" rIns="38100" bIns="38100" anchor="ctr" anchorCtr="0">
            <a:noAutofit/>
          </a:bodyPr>
          <a:lstStyle/>
          <a:p>
            <a:pPr marL="0" marR="0" lvl="0" indent="0" algn="l" rtl="0">
              <a:lnSpc>
                <a:spcPct val="100000"/>
              </a:lnSpc>
              <a:spcBef>
                <a:spcPts val="0"/>
              </a:spcBef>
              <a:spcAft>
                <a:spcPts val="0"/>
              </a:spcAft>
              <a:buNone/>
            </a:pPr>
            <a:r>
              <a:rPr lang="en-US" sz="3600" u="none" strike="noStrike" cap="none">
                <a:solidFill>
                  <a:schemeClr val="lt1"/>
                </a:solidFill>
                <a:latin typeface="Arial" charset="0"/>
                <a:ea typeface="Arial" charset="0"/>
                <a:cs typeface="Arial" charset="0"/>
                <a:sym typeface="Cabin"/>
              </a:rPr>
              <a:t>The </a:t>
            </a:r>
            <a:r>
              <a:rPr lang="en-US" sz="3600" u="none" strike="noStrike" cap="none">
                <a:solidFill>
                  <a:srgbClr val="FFFF00"/>
                </a:solidFill>
                <a:latin typeface="Arial" charset="0"/>
                <a:ea typeface="Arial" charset="0"/>
                <a:cs typeface="Arial" charset="0"/>
                <a:sym typeface="Cabin"/>
              </a:rPr>
              <a:t>continue</a:t>
            </a:r>
            <a:r>
              <a:rPr lang="en-US" sz="3600" u="none" strike="noStrike" cap="none">
                <a:solidFill>
                  <a:schemeClr val="lt1"/>
                </a:solidFill>
                <a:latin typeface="Arial" charset="0"/>
                <a:ea typeface="Arial" charset="0"/>
                <a:cs typeface="Arial" charset="0"/>
                <a:sym typeface="Cabin"/>
              </a:rPr>
              <a:t> statement ends the </a:t>
            </a:r>
            <a:r>
              <a:rPr lang="en-US" sz="3600" u="none" strike="noStrike" cap="none">
                <a:solidFill>
                  <a:srgbClr val="00FFFF"/>
                </a:solidFill>
                <a:latin typeface="Arial" charset="0"/>
                <a:ea typeface="Arial" charset="0"/>
                <a:cs typeface="Arial" charset="0"/>
                <a:sym typeface="Cabin"/>
              </a:rPr>
              <a:t>current iteration</a:t>
            </a:r>
            <a:r>
              <a:rPr lang="en-US" sz="3600" u="none" strike="noStrike" cap="none">
                <a:solidFill>
                  <a:schemeClr val="lt1"/>
                </a:solidFill>
                <a:latin typeface="Arial" charset="0"/>
                <a:ea typeface="Arial" charset="0"/>
                <a:cs typeface="Arial" charset="0"/>
                <a:sym typeface="Cabin"/>
              </a:rPr>
              <a:t> and jumps to the </a:t>
            </a:r>
            <a:r>
              <a:rPr lang="en-US" sz="3600" u="none" strike="noStrike" cap="none">
                <a:solidFill>
                  <a:srgbClr val="FFFF00"/>
                </a:solidFill>
                <a:latin typeface="Arial" charset="0"/>
                <a:ea typeface="Arial" charset="0"/>
                <a:cs typeface="Arial" charset="0"/>
                <a:sym typeface="Cabin"/>
              </a:rPr>
              <a:t>top of the loop</a:t>
            </a:r>
            <a:r>
              <a:rPr lang="en-US" sz="3600" u="none" strike="noStrike" cap="none">
                <a:solidFill>
                  <a:schemeClr val="lt1"/>
                </a:solidFill>
                <a:latin typeface="Arial" charset="0"/>
                <a:ea typeface="Arial" charset="0"/>
                <a:cs typeface="Arial" charset="0"/>
                <a:sym typeface="Cabin"/>
              </a:rPr>
              <a:t> and starts the next iteration</a:t>
            </a:r>
          </a:p>
        </p:txBody>
      </p:sp>
      <p:sp>
        <p:nvSpPr>
          <p:cNvPr id="350" name="Shape 350"/>
          <p:cNvSpPr txBox="1"/>
          <p:nvPr/>
        </p:nvSpPr>
        <p:spPr>
          <a:xfrm>
            <a:off x="3098800" y="4146550"/>
            <a:ext cx="6499500" cy="4432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True</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input(</a:t>
            </a:r>
            <a:r>
              <a:rPr lang="en-US" sz="3000" i="0" u="none" strike="noStrike" cap="none" dirty="0">
                <a:solidFill>
                  <a:srgbClr val="FFFFFF"/>
                </a:solidFill>
                <a:latin typeface="Courier"/>
                <a:ea typeface="Courier"/>
                <a:cs typeface="Courier"/>
                <a:sym typeface="Courier New"/>
              </a:rPr>
              <a:t>'&gt; '</a:t>
            </a:r>
            <a:r>
              <a:rPr lang="en-US" sz="30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a:t>
            </a:r>
            <a:r>
              <a:rPr lang="en-US" sz="3000" i="0" u="none" strike="noStrike" cap="none" dirty="0">
                <a:solidFill>
                  <a:srgbClr val="00FF00"/>
                </a:solidFill>
                <a:latin typeface="Courier"/>
                <a:ea typeface="Courier"/>
                <a:cs typeface="Courier"/>
                <a:sym typeface="Courier New"/>
              </a:rPr>
              <a:t> line[0]</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a:t>
            </a:r>
            <a:r>
              <a:rPr lang="en-US" sz="3000" i="0" u="none" strike="noStrike" cap="none" dirty="0">
                <a:solidFill>
                  <a:srgbClr val="FF7F00"/>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continue</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'done'</a:t>
            </a:r>
            <a:r>
              <a:rPr lang="en-US" sz="3000" i="0" u="none" strike="noStrike" cap="none" dirty="0">
                <a:solidFill>
                  <a:srgbClr val="FF7F00"/>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break</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FFFF"/>
                </a:solidFill>
                <a:latin typeface="Courier"/>
                <a:ea typeface="Courier"/>
                <a:cs typeface="Courier"/>
                <a:sym typeface="Courier New"/>
              </a:rPr>
              <a:t>'Done!')</a:t>
            </a:r>
          </a:p>
        </p:txBody>
      </p:sp>
      <p:sp>
        <p:nvSpPr>
          <p:cNvPr id="351" name="Shape 351"/>
          <p:cNvSpPr txBox="1"/>
          <p:nvPr/>
        </p:nvSpPr>
        <p:spPr>
          <a:xfrm>
            <a:off x="11172825" y="4494212"/>
            <a:ext cx="3576637" cy="3876675"/>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hello there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 don't print this</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print this!</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print this!</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&gt; </a:t>
            </a:r>
            <a:r>
              <a:rPr lang="en-US" sz="3200" u="none" strike="noStrike" cap="none" dirty="0">
                <a:solidFill>
                  <a:srgbClr val="00FF00"/>
                </a:solidFill>
                <a:latin typeface="Arial" charset="0"/>
                <a:ea typeface="Arial" charset="0"/>
                <a:cs typeface="Arial" charset="0"/>
                <a:sym typeface="Cabin"/>
              </a:rPr>
              <a:t>done</a:t>
            </a:r>
          </a:p>
          <a:p>
            <a:pPr marL="0" marR="0" lvl="0" indent="0" algn="l"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Done!</a:t>
            </a:r>
          </a:p>
        </p:txBody>
      </p:sp>
      <p:cxnSp>
        <p:nvCxnSpPr>
          <p:cNvPr id="352" name="Shape 352"/>
          <p:cNvCxnSpPr/>
          <p:nvPr/>
        </p:nvCxnSpPr>
        <p:spPr>
          <a:xfrm flipH="1">
            <a:off x="2930400" y="4975800"/>
            <a:ext cx="150899" cy="719999"/>
          </a:xfrm>
          <a:prstGeom prst="straightConnector1">
            <a:avLst/>
          </a:prstGeom>
          <a:noFill/>
          <a:ln w="50800" cap="rnd" cmpd="sng">
            <a:solidFill>
              <a:srgbClr val="FFFF00"/>
            </a:solidFill>
            <a:prstDash val="solid"/>
            <a:miter/>
            <a:headEnd type="stealth" w="med" len="med"/>
            <a:tailEnd type="none" w="med" len="med"/>
          </a:ln>
        </p:spPr>
      </p:cxnSp>
      <p:cxnSp>
        <p:nvCxnSpPr>
          <p:cNvPr id="353" name="Shape 353"/>
          <p:cNvCxnSpPr/>
          <p:nvPr/>
        </p:nvCxnSpPr>
        <p:spPr>
          <a:xfrm>
            <a:off x="2874961" y="5695950"/>
            <a:ext cx="1907099" cy="440399"/>
          </a:xfrm>
          <a:prstGeom prst="straightConnector1">
            <a:avLst/>
          </a:prstGeom>
          <a:noFill/>
          <a:ln w="50800" cap="rnd" cmpd="sng">
            <a:solidFill>
              <a:srgbClr val="FFFF00"/>
            </a:solidFill>
            <a:prstDash val="solid"/>
            <a:miter/>
            <a:headEnd type="stealth"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cxnSp>
        <p:nvCxnSpPr>
          <p:cNvPr id="358" name="Shape 358"/>
          <p:cNvCxnSpPr/>
          <p:nvPr/>
        </p:nvCxnSpPr>
        <p:spPr>
          <a:xfrm rot="10800000">
            <a:off x="10991736" y="938249"/>
            <a:ext cx="14400" cy="566699"/>
          </a:xfrm>
          <a:prstGeom prst="straightConnector1">
            <a:avLst/>
          </a:prstGeom>
          <a:noFill/>
          <a:ln w="76200" cap="rnd" cmpd="sng">
            <a:solidFill>
              <a:srgbClr val="00FFFF"/>
            </a:solidFill>
            <a:prstDash val="solid"/>
            <a:miter/>
            <a:headEnd type="stealth" w="med" len="med"/>
            <a:tailEnd type="none" w="med" len="med"/>
          </a:ln>
        </p:spPr>
      </p:cxnSp>
      <p:sp>
        <p:nvSpPr>
          <p:cNvPr id="359" name="Shape 359"/>
          <p:cNvSpPr/>
          <p:nvPr/>
        </p:nvSpPr>
        <p:spPr>
          <a:xfrm>
            <a:off x="9575800" y="1498600"/>
            <a:ext cx="2870100" cy="1269899"/>
          </a:xfrm>
          <a:prstGeom prst="diamond">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600" u="none" strike="noStrike" cap="none">
                <a:solidFill>
                  <a:srgbClr val="FF9900"/>
                </a:solidFill>
                <a:latin typeface="Arial" charset="0"/>
                <a:ea typeface="Arial" charset="0"/>
                <a:cs typeface="Arial" charset="0"/>
                <a:sym typeface="Cabin"/>
              </a:rPr>
              <a:t>True ?</a:t>
            </a:r>
          </a:p>
        </p:txBody>
      </p:sp>
      <p:cxnSp>
        <p:nvCxnSpPr>
          <p:cNvPr id="360" name="Shape 360"/>
          <p:cNvCxnSpPr/>
          <p:nvPr/>
        </p:nvCxnSpPr>
        <p:spPr>
          <a:xfrm flipH="1" flipV="1">
            <a:off x="10995701" y="2681851"/>
            <a:ext cx="34625" cy="3920559"/>
          </a:xfrm>
          <a:prstGeom prst="straightConnector1">
            <a:avLst/>
          </a:prstGeom>
          <a:noFill/>
          <a:ln w="76200" cap="rnd" cmpd="sng">
            <a:solidFill>
              <a:srgbClr val="00FFFF"/>
            </a:solidFill>
            <a:prstDash val="solid"/>
            <a:miter/>
            <a:headEnd type="none" w="med" len="med"/>
            <a:tailEnd type="stealth" w="med" len="med"/>
          </a:ln>
        </p:spPr>
      </p:cxnSp>
      <p:cxnSp>
        <p:nvCxnSpPr>
          <p:cNvPr id="361" name="Shape 361"/>
          <p:cNvCxnSpPr/>
          <p:nvPr/>
        </p:nvCxnSpPr>
        <p:spPr>
          <a:xfrm rot="10800000">
            <a:off x="12433374" y="2127325"/>
            <a:ext cx="678900" cy="10799"/>
          </a:xfrm>
          <a:prstGeom prst="straightConnector1">
            <a:avLst/>
          </a:prstGeom>
          <a:noFill/>
          <a:ln w="76200" cap="rnd" cmpd="sng">
            <a:solidFill>
              <a:srgbClr val="00FFFF"/>
            </a:solidFill>
            <a:prstDash val="solid"/>
            <a:miter/>
            <a:headEnd type="none" w="med" len="med"/>
            <a:tailEnd type="none" w="med" len="med"/>
          </a:ln>
        </p:spPr>
      </p:cxnSp>
      <p:cxnSp>
        <p:nvCxnSpPr>
          <p:cNvPr id="362" name="Shape 362"/>
          <p:cNvCxnSpPr/>
          <p:nvPr/>
        </p:nvCxnSpPr>
        <p:spPr>
          <a:xfrm>
            <a:off x="10991725" y="6602410"/>
            <a:ext cx="2178300" cy="3299"/>
          </a:xfrm>
          <a:prstGeom prst="straightConnector1">
            <a:avLst/>
          </a:prstGeom>
          <a:noFill/>
          <a:ln w="76200" cap="rnd" cmpd="sng">
            <a:solidFill>
              <a:srgbClr val="00FFFF"/>
            </a:solidFill>
            <a:prstDash val="solid"/>
            <a:miter/>
            <a:headEnd type="none" w="med" len="med"/>
            <a:tailEnd type="none" w="med" len="med"/>
          </a:ln>
        </p:spPr>
      </p:cxnSp>
      <p:cxnSp>
        <p:nvCxnSpPr>
          <p:cNvPr id="363" name="Shape 363"/>
          <p:cNvCxnSpPr/>
          <p:nvPr/>
        </p:nvCxnSpPr>
        <p:spPr>
          <a:xfrm flipH="1">
            <a:off x="9220174" y="2143125"/>
            <a:ext cx="396900" cy="3299"/>
          </a:xfrm>
          <a:prstGeom prst="straightConnector1">
            <a:avLst/>
          </a:prstGeom>
          <a:noFill/>
          <a:ln w="76200" cap="rnd" cmpd="sng">
            <a:solidFill>
              <a:srgbClr val="00FFFF"/>
            </a:solidFill>
            <a:prstDash val="solid"/>
            <a:miter/>
            <a:headEnd type="none" w="med" len="med"/>
            <a:tailEnd type="stealth" w="med" len="med"/>
          </a:ln>
        </p:spPr>
      </p:cxnSp>
      <p:cxnSp>
        <p:nvCxnSpPr>
          <p:cNvPr id="364" name="Shape 364"/>
          <p:cNvCxnSpPr/>
          <p:nvPr/>
        </p:nvCxnSpPr>
        <p:spPr>
          <a:xfrm rot="10800000" flipH="1">
            <a:off x="10917236" y="7027978"/>
            <a:ext cx="15899" cy="644400"/>
          </a:xfrm>
          <a:prstGeom prst="straightConnector1">
            <a:avLst/>
          </a:prstGeom>
          <a:noFill/>
          <a:ln w="76200" cap="rnd" cmpd="sng">
            <a:solidFill>
              <a:srgbClr val="00FFFF"/>
            </a:solidFill>
            <a:prstDash val="solid"/>
            <a:miter/>
            <a:headEnd type="stealth" w="med" len="med"/>
            <a:tailEnd type="none" w="med" len="med"/>
          </a:ln>
        </p:spPr>
      </p:cxnSp>
      <p:cxnSp>
        <p:nvCxnSpPr>
          <p:cNvPr id="365" name="Shape 365"/>
          <p:cNvCxnSpPr/>
          <p:nvPr/>
        </p:nvCxnSpPr>
        <p:spPr>
          <a:xfrm flipV="1">
            <a:off x="9245749" y="2133612"/>
            <a:ext cx="33237" cy="4911703"/>
          </a:xfrm>
          <a:prstGeom prst="straightConnector1">
            <a:avLst/>
          </a:prstGeom>
          <a:noFill/>
          <a:ln w="76200" cap="rnd" cmpd="sng">
            <a:solidFill>
              <a:srgbClr val="00FFFF"/>
            </a:solidFill>
            <a:prstDash val="solid"/>
            <a:miter/>
            <a:headEnd type="stealth" w="med" len="med"/>
            <a:tailEnd type="none" w="med" len="med"/>
          </a:ln>
        </p:spPr>
      </p:cxnSp>
      <p:cxnSp>
        <p:nvCxnSpPr>
          <p:cNvPr id="366" name="Shape 366"/>
          <p:cNvCxnSpPr/>
          <p:nvPr/>
        </p:nvCxnSpPr>
        <p:spPr>
          <a:xfrm>
            <a:off x="9161461" y="7045315"/>
            <a:ext cx="1752600" cy="0"/>
          </a:xfrm>
          <a:prstGeom prst="straightConnector1">
            <a:avLst/>
          </a:prstGeom>
          <a:noFill/>
          <a:ln w="76200" cap="rnd" cmpd="sng">
            <a:solidFill>
              <a:srgbClr val="00FFFF"/>
            </a:solidFill>
            <a:prstDash val="solid"/>
            <a:miter/>
            <a:headEnd type="none" w="med" len="med"/>
            <a:tailEnd type="none" w="med" len="med"/>
          </a:ln>
        </p:spPr>
      </p:cxnSp>
      <p:sp>
        <p:nvSpPr>
          <p:cNvPr id="367" name="Shape 367"/>
          <p:cNvSpPr txBox="1"/>
          <p:nvPr/>
        </p:nvSpPr>
        <p:spPr>
          <a:xfrm>
            <a:off x="8696325" y="1384300"/>
            <a:ext cx="723900"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368" name="Shape 368"/>
          <p:cNvSpPr txBox="1"/>
          <p:nvPr/>
        </p:nvSpPr>
        <p:spPr>
          <a:xfrm>
            <a:off x="9474200" y="7643804"/>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print('Done')</a:t>
            </a:r>
          </a:p>
        </p:txBody>
      </p:sp>
      <p:sp>
        <p:nvSpPr>
          <p:cNvPr id="369" name="Shape 369"/>
          <p:cNvSpPr txBox="1"/>
          <p:nvPr/>
        </p:nvSpPr>
        <p:spPr>
          <a:xfrm>
            <a:off x="13295312" y="1828800"/>
            <a:ext cx="877888"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Yes</a:t>
            </a:r>
          </a:p>
        </p:txBody>
      </p:sp>
      <p:cxnSp>
        <p:nvCxnSpPr>
          <p:cNvPr id="370" name="Shape 370"/>
          <p:cNvCxnSpPr/>
          <p:nvPr/>
        </p:nvCxnSpPr>
        <p:spPr>
          <a:xfrm rot="10800000" flipH="1">
            <a:off x="11563350" y="1304775"/>
            <a:ext cx="3002099" cy="285899"/>
          </a:xfrm>
          <a:prstGeom prst="straightConnector1">
            <a:avLst/>
          </a:prstGeom>
          <a:noFill/>
          <a:ln w="76200" cap="rnd" cmpd="sng">
            <a:solidFill>
              <a:srgbClr val="FFFF00"/>
            </a:solidFill>
            <a:prstDash val="solid"/>
            <a:miter/>
            <a:headEnd type="stealth" w="med" len="med"/>
            <a:tailEnd type="none" w="med" len="med"/>
          </a:ln>
        </p:spPr>
      </p:cxnSp>
      <p:sp>
        <p:nvSpPr>
          <p:cNvPr id="371" name="Shape 371"/>
          <p:cNvSpPr txBox="1"/>
          <p:nvPr/>
        </p:nvSpPr>
        <p:spPr>
          <a:xfrm>
            <a:off x="2057400" y="2355850"/>
            <a:ext cx="6290999" cy="4432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while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9900"/>
                </a:solidFill>
                <a:latin typeface="Courier"/>
                <a:ea typeface="Courier"/>
                <a:cs typeface="Courier"/>
                <a:sym typeface="Courier New"/>
              </a:rPr>
              <a:t>True</a:t>
            </a:r>
            <a:r>
              <a:rPr lang="en-US" sz="3000" i="0" u="none" strike="noStrike" cap="none" dirty="0">
                <a:solidFill>
                  <a:srgbClr val="FFFF00"/>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err="1">
                <a:solidFill>
                  <a:srgbClr val="FF9900"/>
                </a:solidFill>
                <a:latin typeface="Courier"/>
                <a:ea typeface="Courier"/>
                <a:cs typeface="Courier"/>
                <a:sym typeface="Courier New"/>
              </a:rPr>
              <a:t>raw_input</a:t>
            </a:r>
            <a:r>
              <a:rPr lang="en-US" sz="3000" i="0" u="none" strike="noStrike" cap="none" dirty="0">
                <a:solidFill>
                  <a:srgbClr val="FF9900"/>
                </a:solidFill>
                <a:latin typeface="Courier"/>
                <a:ea typeface="Courier"/>
                <a:cs typeface="Courier"/>
                <a:sym typeface="Courier New"/>
              </a:rPr>
              <a:t>(</a:t>
            </a:r>
            <a:r>
              <a:rPr lang="en-US" sz="3000" i="0" u="none" strike="noStrike" cap="none" dirty="0">
                <a:solidFill>
                  <a:srgbClr val="FFFFFF"/>
                </a:solidFill>
                <a:latin typeface="Courier"/>
                <a:ea typeface="Courier"/>
                <a:cs typeface="Courier"/>
                <a:sym typeface="Courier New"/>
              </a:rPr>
              <a:t>'&gt; </a:t>
            </a:r>
            <a:r>
              <a:rPr lang="en-US" sz="3000" dirty="0">
                <a:solidFill>
                  <a:srgbClr val="FFFFFF"/>
                </a:solidFill>
                <a:latin typeface="Courier"/>
                <a:ea typeface="Courier"/>
                <a:cs typeface="Courier"/>
                <a:sym typeface="Courier New"/>
              </a:rPr>
              <a:t>'</a:t>
            </a:r>
            <a:r>
              <a:rPr lang="en-US" sz="3000" i="0" u="none" strike="noStrike" cap="none" dirty="0">
                <a:solidFill>
                  <a:srgbClr val="FF99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a:t>
            </a:r>
            <a:r>
              <a:rPr lang="en-US" sz="3000" i="0" u="none" strike="noStrike" cap="none" dirty="0">
                <a:solidFill>
                  <a:srgbClr val="00FF00"/>
                </a:solidFill>
                <a:latin typeface="Courier"/>
                <a:ea typeface="Courier"/>
                <a:cs typeface="Courier"/>
                <a:sym typeface="Courier New"/>
              </a:rPr>
              <a:t> line[0]</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 </a:t>
            </a:r>
            <a:r>
              <a:rPr lang="en-US" sz="3000" i="0" u="none" strike="noStrike" cap="none" dirty="0">
                <a:solidFill>
                  <a:srgbClr val="F3F3F3"/>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continue</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if </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FF"/>
                </a:solidFill>
                <a:latin typeface="Courier"/>
                <a:ea typeface="Courier"/>
                <a:cs typeface="Courier"/>
                <a:sym typeface="Courier New"/>
              </a:rPr>
              <a:t>==</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FF"/>
                </a:solidFill>
                <a:latin typeface="Courier"/>
                <a:ea typeface="Courier"/>
                <a:cs typeface="Courier"/>
                <a:sym typeface="Courier New"/>
              </a:rPr>
              <a:t>'done' </a:t>
            </a:r>
            <a:r>
              <a:rPr lang="en-US" sz="30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break</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00FF00"/>
                </a:solidFill>
                <a:latin typeface="Courier"/>
                <a:ea typeface="Courier"/>
                <a:cs typeface="Courier"/>
                <a:sym typeface="Courier New"/>
              </a:rPr>
              <a:t>line</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FFFF"/>
                </a:solidFill>
                <a:latin typeface="Courier"/>
                <a:ea typeface="Courier"/>
                <a:cs typeface="Courier"/>
                <a:sym typeface="Courier New"/>
              </a:rPr>
              <a:t>'Done!')</a:t>
            </a:r>
          </a:p>
        </p:txBody>
      </p:sp>
      <p:cxnSp>
        <p:nvCxnSpPr>
          <p:cNvPr id="372" name="Shape 372"/>
          <p:cNvCxnSpPr/>
          <p:nvPr/>
        </p:nvCxnSpPr>
        <p:spPr>
          <a:xfrm flipH="1">
            <a:off x="1703325" y="3029550"/>
            <a:ext cx="265199" cy="837599"/>
          </a:xfrm>
          <a:prstGeom prst="straightConnector1">
            <a:avLst/>
          </a:prstGeom>
          <a:noFill/>
          <a:ln w="50800" cap="rnd" cmpd="sng">
            <a:solidFill>
              <a:srgbClr val="FFFF00"/>
            </a:solidFill>
            <a:prstDash val="solid"/>
            <a:miter/>
            <a:headEnd type="stealth" w="med" len="med"/>
            <a:tailEnd type="none" w="med" len="med"/>
          </a:ln>
        </p:spPr>
      </p:cxnSp>
      <p:cxnSp>
        <p:nvCxnSpPr>
          <p:cNvPr id="373" name="Shape 373"/>
          <p:cNvCxnSpPr/>
          <p:nvPr/>
        </p:nvCxnSpPr>
        <p:spPr>
          <a:xfrm>
            <a:off x="1701738" y="3878074"/>
            <a:ext cx="1237200" cy="464399"/>
          </a:xfrm>
          <a:prstGeom prst="straightConnector1">
            <a:avLst/>
          </a:prstGeom>
          <a:noFill/>
          <a:ln w="50800" cap="rnd" cmpd="sng">
            <a:solidFill>
              <a:srgbClr val="FFFF00"/>
            </a:solidFill>
            <a:prstDash val="solid"/>
            <a:miter/>
            <a:headEnd type="stealth" w="med" len="med"/>
            <a:tailEnd type="none" w="med" len="med"/>
          </a:ln>
        </p:spPr>
      </p:cxnSp>
      <p:sp>
        <p:nvSpPr>
          <p:cNvPr id="374" name="Shape 374"/>
          <p:cNvSpPr txBox="1"/>
          <p:nvPr/>
        </p:nvSpPr>
        <p:spPr>
          <a:xfrm>
            <a:off x="11696700" y="549910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a:t>
            </a:r>
          </a:p>
        </p:txBody>
      </p:sp>
      <p:cxnSp>
        <p:nvCxnSpPr>
          <p:cNvPr id="375" name="Shape 375"/>
          <p:cNvCxnSpPr/>
          <p:nvPr/>
        </p:nvCxnSpPr>
        <p:spPr>
          <a:xfrm>
            <a:off x="14546262" y="1285875"/>
            <a:ext cx="846000" cy="2917799"/>
          </a:xfrm>
          <a:prstGeom prst="straightConnector1">
            <a:avLst/>
          </a:prstGeom>
          <a:noFill/>
          <a:ln w="76200" cap="rnd" cmpd="sng">
            <a:solidFill>
              <a:srgbClr val="FFFF00"/>
            </a:solidFill>
            <a:prstDash val="solid"/>
            <a:miter/>
            <a:headEnd type="stealth" w="med" len="med"/>
            <a:tailEnd type="none" w="med" len="med"/>
          </a:ln>
        </p:spPr>
      </p:cxnSp>
      <p:cxnSp>
        <p:nvCxnSpPr>
          <p:cNvPr id="376" name="Shape 376"/>
          <p:cNvCxnSpPr>
            <a:endCxn id="377" idx="2"/>
          </p:cNvCxnSpPr>
          <p:nvPr/>
        </p:nvCxnSpPr>
        <p:spPr>
          <a:xfrm rot="10800000">
            <a:off x="13144549" y="3573512"/>
            <a:ext cx="1454100" cy="739800"/>
          </a:xfrm>
          <a:prstGeom prst="straightConnector1">
            <a:avLst/>
          </a:prstGeom>
          <a:noFill/>
          <a:ln w="76200" cap="rnd" cmpd="sng">
            <a:solidFill>
              <a:srgbClr val="00FFFF"/>
            </a:solidFill>
            <a:prstDash val="solid"/>
            <a:miter/>
            <a:headEnd type="none" w="med" len="med"/>
            <a:tailEnd type="none" w="med" len="med"/>
          </a:ln>
        </p:spPr>
      </p:cxnSp>
      <p:sp>
        <p:nvSpPr>
          <p:cNvPr id="377" name="Shape 377"/>
          <p:cNvSpPr txBox="1"/>
          <p:nvPr/>
        </p:nvSpPr>
        <p:spPr>
          <a:xfrm>
            <a:off x="11684000" y="2824112"/>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a:t>
            </a:r>
          </a:p>
        </p:txBody>
      </p:sp>
      <p:sp>
        <p:nvSpPr>
          <p:cNvPr id="378" name="Shape 378"/>
          <p:cNvSpPr txBox="1"/>
          <p:nvPr/>
        </p:nvSpPr>
        <p:spPr>
          <a:xfrm>
            <a:off x="13500100" y="4330700"/>
            <a:ext cx="2184300"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a:solidFill>
                  <a:schemeClr val="lt1"/>
                </a:solidFill>
                <a:latin typeface="Arial" charset="0"/>
                <a:ea typeface="Arial" charset="0"/>
                <a:cs typeface="Arial" charset="0"/>
                <a:sym typeface="Cabin"/>
              </a:rPr>
              <a:t>continue</a:t>
            </a:r>
          </a:p>
        </p:txBody>
      </p:sp>
      <p:cxnSp>
        <p:nvCxnSpPr>
          <p:cNvPr id="379" name="Shape 379"/>
          <p:cNvCxnSpPr>
            <a:endCxn id="377" idx="2"/>
          </p:cNvCxnSpPr>
          <p:nvPr/>
        </p:nvCxnSpPr>
        <p:spPr>
          <a:xfrm rot="10800000">
            <a:off x="13144549" y="3573512"/>
            <a:ext cx="25500" cy="1925700"/>
          </a:xfrm>
          <a:prstGeom prst="straightConnector1">
            <a:avLst/>
          </a:prstGeom>
          <a:noFill/>
          <a:ln w="76200" cap="rnd" cmpd="sng">
            <a:solidFill>
              <a:srgbClr val="00FFFF"/>
            </a:solidFill>
            <a:prstDash val="solid"/>
            <a:miter/>
            <a:headEnd type="none" w="med" len="med"/>
            <a:tailEnd type="none" w="med" len="med"/>
          </a:ln>
        </p:spPr>
      </p:cxnSp>
      <p:cxnSp>
        <p:nvCxnSpPr>
          <p:cNvPr id="380" name="Shape 380"/>
          <p:cNvCxnSpPr/>
          <p:nvPr/>
        </p:nvCxnSpPr>
        <p:spPr>
          <a:xfrm flipH="1" flipV="1">
            <a:off x="13213562" y="6226200"/>
            <a:ext cx="16663" cy="403200"/>
          </a:xfrm>
          <a:prstGeom prst="straightConnector1">
            <a:avLst/>
          </a:prstGeom>
          <a:noFill/>
          <a:ln w="76200" cap="rnd" cmpd="sng">
            <a:solidFill>
              <a:srgbClr val="00FFFF"/>
            </a:solidFill>
            <a:prstDash val="solid"/>
            <a:miter/>
            <a:headEnd type="stealth" w="med" len="med"/>
            <a:tailEnd type="none" w="med" len="med"/>
          </a:ln>
        </p:spPr>
      </p:cxnSp>
      <p:cxnSp>
        <p:nvCxnSpPr>
          <p:cNvPr id="381" name="Shape 381"/>
          <p:cNvCxnSpPr/>
          <p:nvPr/>
        </p:nvCxnSpPr>
        <p:spPr>
          <a:xfrm rot="10800000">
            <a:off x="13128537" y="2186749"/>
            <a:ext cx="14400" cy="566699"/>
          </a:xfrm>
          <a:prstGeom prst="straightConnector1">
            <a:avLst/>
          </a:prstGeom>
          <a:noFill/>
          <a:ln w="76200" cap="rnd" cmpd="sng">
            <a:solidFill>
              <a:srgbClr val="00FFFF"/>
            </a:solidFill>
            <a:prstDash val="solid"/>
            <a:miter/>
            <a:headEnd type="stealth"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Shape 38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00FF"/>
              </a:buClr>
              <a:buSzPct val="25000"/>
              <a:buFont typeface="Cabin"/>
              <a:buNone/>
            </a:pPr>
            <a:r>
              <a:rPr lang="en-US" sz="7600" u="none" strike="noStrike" cap="none">
                <a:solidFill>
                  <a:srgbClr val="FFD966"/>
                </a:solidFill>
                <a:latin typeface="Arial" charset="0"/>
                <a:ea typeface="Arial" charset="0"/>
                <a:cs typeface="Arial" charset="0"/>
                <a:sym typeface="Cabin"/>
              </a:rPr>
              <a:t>Indefinite Loops</a:t>
            </a:r>
          </a:p>
        </p:txBody>
      </p:sp>
      <p:sp>
        <p:nvSpPr>
          <p:cNvPr id="387" name="Shape 387"/>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71094" algn="l" rtl="0">
              <a:lnSpc>
                <a:spcPct val="100000"/>
              </a:lnSpc>
              <a:spcBef>
                <a:spcPts val="0"/>
              </a:spcBef>
              <a:spcAft>
                <a:spcPts val="0"/>
              </a:spcAft>
              <a:buClr>
                <a:schemeClr val="lt1"/>
              </a:buClr>
              <a:buSzPct val="100000"/>
              <a:buFont typeface="Cabin"/>
              <a:buChar char="•"/>
            </a:pPr>
            <a:r>
              <a:rPr lang="en-US" sz="3600" u="none" strike="noStrike" cap="none" dirty="0">
                <a:solidFill>
                  <a:schemeClr val="lt1"/>
                </a:solidFill>
                <a:latin typeface="Arial" charset="0"/>
                <a:ea typeface="Arial" charset="0"/>
                <a:cs typeface="Arial" charset="0"/>
                <a:sym typeface="Cabin"/>
              </a:rPr>
              <a:t>While loops are called </a:t>
            </a:r>
            <a:r>
              <a:rPr lang="en-US" sz="3600" dirty="0">
                <a:solidFill>
                  <a:srgbClr val="FFFF00"/>
                </a:solidFill>
                <a:latin typeface="Arial" charset="0"/>
                <a:ea typeface="Arial" charset="0"/>
                <a:cs typeface="Arial" charset="0"/>
                <a:sym typeface="Cabin"/>
              </a:rPr>
              <a:t>“</a:t>
            </a:r>
            <a:r>
              <a:rPr lang="en-US" sz="3600" u="none" strike="noStrike" cap="none" dirty="0">
                <a:solidFill>
                  <a:srgbClr val="FFFF00"/>
                </a:solidFill>
                <a:latin typeface="Arial" charset="0"/>
                <a:ea typeface="Arial" charset="0"/>
                <a:cs typeface="Arial" charset="0"/>
                <a:sym typeface="Cabin"/>
              </a:rPr>
              <a:t>indefinite loops</a:t>
            </a:r>
            <a:r>
              <a:rPr lang="en-US" sz="3600" dirty="0">
                <a:solidFill>
                  <a:srgbClr val="FFFF00"/>
                </a:solidFill>
                <a:latin typeface="Arial" charset="0"/>
                <a:ea typeface="Arial" charset="0"/>
                <a:cs typeface="Arial" charset="0"/>
                <a:sym typeface="Cabin"/>
              </a:rPr>
              <a:t>”</a:t>
            </a:r>
            <a:r>
              <a:rPr lang="en-US" sz="3600" u="none" strike="noStrike" cap="none" dirty="0">
                <a:solidFill>
                  <a:schemeClr val="lt1"/>
                </a:solidFill>
                <a:latin typeface="Arial" charset="0"/>
                <a:ea typeface="Arial" charset="0"/>
                <a:cs typeface="Arial" charset="0"/>
                <a:sym typeface="Cabin"/>
              </a:rPr>
              <a:t> because they keep going until  a logical condition becomes </a:t>
            </a:r>
            <a:r>
              <a:rPr lang="en-US" sz="3600" u="none" strike="noStrike" cap="none" dirty="0">
                <a:solidFill>
                  <a:srgbClr val="FF7F00"/>
                </a:solidFill>
                <a:latin typeface="Arial" charset="0"/>
                <a:ea typeface="Arial" charset="0"/>
                <a:cs typeface="Arial" charset="0"/>
                <a:sym typeface="Cabin"/>
              </a:rPr>
              <a:t>False</a:t>
            </a:r>
          </a:p>
          <a:p>
            <a:pPr marL="749300" marR="0" lvl="0" indent="-371094" algn="l" rtl="0">
              <a:lnSpc>
                <a:spcPct val="100000"/>
              </a:lnSpc>
              <a:spcBef>
                <a:spcPts val="3500"/>
              </a:spcBef>
              <a:spcAft>
                <a:spcPts val="0"/>
              </a:spcAft>
              <a:buClr>
                <a:schemeClr val="lt1"/>
              </a:buClr>
              <a:buSzPct val="100000"/>
              <a:buFont typeface="Cabin"/>
              <a:buChar char="•"/>
            </a:pPr>
            <a:r>
              <a:rPr lang="en-US" sz="3600" u="none" strike="noStrike" cap="none" dirty="0">
                <a:solidFill>
                  <a:schemeClr val="lt1"/>
                </a:solidFill>
                <a:latin typeface="Arial" charset="0"/>
                <a:ea typeface="Arial" charset="0"/>
                <a:cs typeface="Arial" charset="0"/>
                <a:sym typeface="Cabin"/>
              </a:rPr>
              <a:t>The loops we have seen so far are pretty easy to examine to see if they will terminate or if they will be </a:t>
            </a:r>
            <a:r>
              <a:rPr lang="en-US" sz="3600" dirty="0">
                <a:solidFill>
                  <a:schemeClr val="lt1"/>
                </a:solidFill>
                <a:latin typeface="Arial" charset="0"/>
                <a:ea typeface="Arial" charset="0"/>
                <a:cs typeface="Arial" charset="0"/>
                <a:sym typeface="Cabin"/>
              </a:rPr>
              <a:t>“</a:t>
            </a:r>
            <a:r>
              <a:rPr lang="en-US" sz="3600" u="none" strike="noStrike" cap="none" dirty="0">
                <a:solidFill>
                  <a:schemeClr val="lt1"/>
                </a:solidFill>
                <a:latin typeface="Arial" charset="0"/>
                <a:ea typeface="Arial" charset="0"/>
                <a:cs typeface="Arial" charset="0"/>
                <a:sym typeface="Cabin"/>
              </a:rPr>
              <a:t>infinite loops</a:t>
            </a:r>
            <a:r>
              <a:rPr lang="en-US" sz="3600" dirty="0">
                <a:solidFill>
                  <a:schemeClr val="lt1"/>
                </a:solidFill>
                <a:latin typeface="Arial" charset="0"/>
                <a:ea typeface="Arial" charset="0"/>
                <a:cs typeface="Arial" charset="0"/>
                <a:sym typeface="Cabin"/>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FFD966"/>
                </a:solidFill>
              </a:rPr>
              <a:t>Definite Loops</a:t>
            </a:r>
          </a:p>
        </p:txBody>
      </p:sp>
      <p:sp>
        <p:nvSpPr>
          <p:cNvPr id="5" name="Text Placeholder 4"/>
          <p:cNvSpPr>
            <a:spLocks noGrp="1"/>
          </p:cNvSpPr>
          <p:nvPr>
            <p:ph type="body" idx="1"/>
          </p:nvPr>
        </p:nvSpPr>
        <p:spPr/>
        <p:txBody>
          <a:bodyPr/>
          <a:lstStyle/>
          <a:p>
            <a:r>
              <a:rPr lang="en-US" dirty="0">
                <a:solidFill>
                  <a:schemeClr val="bg1"/>
                </a:solidFill>
              </a:rPr>
              <a:t>Iterating over a set of items</a:t>
            </a:r>
            <a:r>
              <a:rPr lang="is-IS"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210892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Shape 39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Definite Loops</a:t>
            </a:r>
          </a:p>
        </p:txBody>
      </p:sp>
      <p:sp>
        <p:nvSpPr>
          <p:cNvPr id="393" name="Shape 393"/>
          <p:cNvSpPr txBox="1">
            <a:spLocks noGrp="1"/>
          </p:cNvSpPr>
          <p:nvPr>
            <p:ph type="body" idx="1"/>
          </p:nvPr>
        </p:nvSpPr>
        <p:spPr>
          <a:prstGeom prst="rect">
            <a:avLst/>
          </a:prstGeom>
          <a:noFill/>
          <a:ln>
            <a:noFill/>
          </a:ln>
        </p:spPr>
        <p:txBody>
          <a:bodyPr lIns="38100" tIns="38100" rIns="38100" bIns="38100" anchor="ctr" anchorCtr="0">
            <a:noAutofit/>
          </a:bodyPr>
          <a:lstStyle/>
          <a:p>
            <a:pPr marL="749300" marR="0" lvl="0" indent="-371094" algn="l" rtl="0">
              <a:lnSpc>
                <a:spcPct val="100000"/>
              </a:lnSpc>
              <a:spcBef>
                <a:spcPts val="0"/>
              </a:spcBef>
              <a:spcAft>
                <a:spcPts val="0"/>
              </a:spcAft>
              <a:buClr>
                <a:schemeClr val="lt1"/>
              </a:buClr>
              <a:buSzPct val="100000"/>
              <a:buFont typeface="Cabin"/>
              <a:buChar char="•"/>
            </a:pPr>
            <a:r>
              <a:rPr lang="en-US" sz="3600" u="none" strike="noStrike" cap="none">
                <a:solidFill>
                  <a:schemeClr val="lt1"/>
                </a:solidFill>
                <a:latin typeface="Arial" charset="0"/>
                <a:ea typeface="Arial" charset="0"/>
                <a:cs typeface="Arial" charset="0"/>
                <a:sym typeface="Cabin"/>
              </a:rPr>
              <a:t>Quite often we have a </a:t>
            </a:r>
            <a:r>
              <a:rPr lang="en-US" sz="3600" u="none" strike="noStrike" cap="none">
                <a:solidFill>
                  <a:srgbClr val="FF7F00"/>
                </a:solidFill>
                <a:latin typeface="Arial" charset="0"/>
                <a:ea typeface="Arial" charset="0"/>
                <a:cs typeface="Arial" charset="0"/>
                <a:sym typeface="Cabin"/>
              </a:rPr>
              <a:t>list</a:t>
            </a:r>
            <a:r>
              <a:rPr lang="en-US" sz="3600" u="none" strike="noStrike" cap="none">
                <a:solidFill>
                  <a:schemeClr val="lt1"/>
                </a:solidFill>
                <a:latin typeface="Arial" charset="0"/>
                <a:ea typeface="Arial" charset="0"/>
                <a:cs typeface="Arial" charset="0"/>
                <a:sym typeface="Cabin"/>
              </a:rPr>
              <a:t> of items of the </a:t>
            </a:r>
            <a:r>
              <a:rPr lang="en-US" sz="3600" u="none" strike="noStrike" cap="none">
                <a:solidFill>
                  <a:srgbClr val="FF7F00"/>
                </a:solidFill>
                <a:latin typeface="Arial" charset="0"/>
                <a:ea typeface="Arial" charset="0"/>
                <a:cs typeface="Arial" charset="0"/>
                <a:sym typeface="Cabin"/>
              </a:rPr>
              <a:t>lines in a file</a:t>
            </a:r>
            <a:r>
              <a:rPr lang="en-US" sz="3600" u="none" strike="noStrike" cap="none">
                <a:solidFill>
                  <a:schemeClr val="lt1"/>
                </a:solidFill>
                <a:latin typeface="Arial" charset="0"/>
                <a:ea typeface="Arial" charset="0"/>
                <a:cs typeface="Arial" charset="0"/>
                <a:sym typeface="Cabin"/>
              </a:rPr>
              <a:t> - effectively a </a:t>
            </a:r>
            <a:r>
              <a:rPr lang="en-US" sz="3600" u="none" strike="noStrike" cap="none">
                <a:solidFill>
                  <a:srgbClr val="FFFF00"/>
                </a:solidFill>
                <a:latin typeface="Arial" charset="0"/>
                <a:ea typeface="Arial" charset="0"/>
                <a:cs typeface="Arial" charset="0"/>
                <a:sym typeface="Cabin"/>
              </a:rPr>
              <a:t>finite set</a:t>
            </a:r>
            <a:r>
              <a:rPr lang="en-US" sz="3600" u="none" strike="noStrike" cap="none">
                <a:solidFill>
                  <a:schemeClr val="lt1"/>
                </a:solidFill>
                <a:latin typeface="Arial" charset="0"/>
                <a:ea typeface="Arial" charset="0"/>
                <a:cs typeface="Arial" charset="0"/>
                <a:sym typeface="Cabin"/>
              </a:rPr>
              <a:t> of things</a:t>
            </a:r>
          </a:p>
          <a:p>
            <a:pPr marL="749300" marR="0" lvl="0" indent="-371094" algn="l" rtl="0">
              <a:lnSpc>
                <a:spcPct val="100000"/>
              </a:lnSpc>
              <a:spcBef>
                <a:spcPts val="3500"/>
              </a:spcBef>
              <a:spcAft>
                <a:spcPts val="0"/>
              </a:spcAft>
              <a:buClr>
                <a:schemeClr val="lt1"/>
              </a:buClr>
              <a:buSzPct val="100000"/>
              <a:buFont typeface="Cabin"/>
              <a:buChar char="•"/>
            </a:pPr>
            <a:r>
              <a:rPr lang="en-US" sz="3600" u="none" strike="noStrike" cap="none">
                <a:solidFill>
                  <a:schemeClr val="lt1"/>
                </a:solidFill>
                <a:latin typeface="Arial" charset="0"/>
                <a:ea typeface="Arial" charset="0"/>
                <a:cs typeface="Arial" charset="0"/>
                <a:sym typeface="Cabin"/>
              </a:rPr>
              <a:t>We can write a loop to run the loop once for each of the items in a set using the Python </a:t>
            </a:r>
            <a:r>
              <a:rPr lang="en-US" sz="3600" u="none" strike="noStrike" cap="none">
                <a:solidFill>
                  <a:srgbClr val="FFFF00"/>
                </a:solidFill>
                <a:latin typeface="Arial" charset="0"/>
                <a:ea typeface="Arial" charset="0"/>
                <a:cs typeface="Arial" charset="0"/>
                <a:sym typeface="Cabin"/>
              </a:rPr>
              <a:t>for</a:t>
            </a:r>
            <a:r>
              <a:rPr lang="en-US" sz="3600" u="none" strike="noStrike" cap="none">
                <a:solidFill>
                  <a:schemeClr val="lt1"/>
                </a:solidFill>
                <a:latin typeface="Arial" charset="0"/>
                <a:ea typeface="Arial" charset="0"/>
                <a:cs typeface="Arial" charset="0"/>
                <a:sym typeface="Cabin"/>
              </a:rPr>
              <a:t> construct</a:t>
            </a:r>
          </a:p>
          <a:p>
            <a:pPr marL="749300" marR="0" lvl="0" indent="-371094" algn="l" rtl="0">
              <a:lnSpc>
                <a:spcPct val="100000"/>
              </a:lnSpc>
              <a:spcBef>
                <a:spcPts val="3500"/>
              </a:spcBef>
              <a:spcAft>
                <a:spcPts val="0"/>
              </a:spcAft>
              <a:buClr>
                <a:schemeClr val="lt1"/>
              </a:buClr>
              <a:buSzPct val="100000"/>
              <a:buFont typeface="Cabin"/>
              <a:buChar char="•"/>
            </a:pPr>
            <a:r>
              <a:rPr lang="en-US" sz="3600" u="none" strike="noStrike" cap="none">
                <a:solidFill>
                  <a:schemeClr val="lt1"/>
                </a:solidFill>
                <a:latin typeface="Arial" charset="0"/>
                <a:ea typeface="Arial" charset="0"/>
                <a:cs typeface="Arial" charset="0"/>
                <a:sym typeface="Cabin"/>
              </a:rPr>
              <a:t>These loops are called </a:t>
            </a:r>
            <a:r>
              <a:rPr lang="en-US" sz="3600">
                <a:solidFill>
                  <a:srgbClr val="00FF00"/>
                </a:solidFill>
                <a:latin typeface="Arial" charset="0"/>
                <a:ea typeface="Arial" charset="0"/>
                <a:cs typeface="Arial" charset="0"/>
                <a:sym typeface="Cabin"/>
              </a:rPr>
              <a:t>“</a:t>
            </a:r>
            <a:r>
              <a:rPr lang="en-US" sz="3600" u="none" strike="noStrike" cap="none">
                <a:solidFill>
                  <a:srgbClr val="00FF00"/>
                </a:solidFill>
                <a:latin typeface="Arial" charset="0"/>
                <a:ea typeface="Arial" charset="0"/>
                <a:cs typeface="Arial" charset="0"/>
                <a:sym typeface="Cabin"/>
              </a:rPr>
              <a:t>definite loops</a:t>
            </a:r>
            <a:r>
              <a:rPr lang="en-US" sz="3600">
                <a:solidFill>
                  <a:srgbClr val="00FF00"/>
                </a:solidFill>
                <a:latin typeface="Arial" charset="0"/>
                <a:ea typeface="Arial" charset="0"/>
                <a:cs typeface="Arial" charset="0"/>
                <a:sym typeface="Cabin"/>
              </a:rPr>
              <a:t>”</a:t>
            </a:r>
            <a:r>
              <a:rPr lang="en-US" sz="3600" u="none" strike="noStrike" cap="none">
                <a:solidFill>
                  <a:schemeClr val="lt1"/>
                </a:solidFill>
                <a:latin typeface="Arial" charset="0"/>
                <a:ea typeface="Arial" charset="0"/>
                <a:cs typeface="Arial" charset="0"/>
                <a:sym typeface="Cabin"/>
              </a:rPr>
              <a:t> because they execute an exact number of times</a:t>
            </a:r>
          </a:p>
          <a:p>
            <a:pPr marL="749300" marR="0" lvl="0" indent="-371094" algn="l" rtl="0">
              <a:lnSpc>
                <a:spcPct val="100000"/>
              </a:lnSpc>
              <a:spcBef>
                <a:spcPts val="3500"/>
              </a:spcBef>
              <a:spcAft>
                <a:spcPts val="0"/>
              </a:spcAft>
              <a:buClr>
                <a:schemeClr val="lt1"/>
              </a:buClr>
              <a:buSzPct val="100000"/>
              <a:buFont typeface="Cabin"/>
              <a:buChar char="•"/>
            </a:pPr>
            <a:r>
              <a:rPr lang="en-US" sz="3600" u="none" strike="noStrike" cap="none">
                <a:solidFill>
                  <a:schemeClr val="lt1"/>
                </a:solidFill>
                <a:latin typeface="Arial" charset="0"/>
                <a:ea typeface="Arial" charset="0"/>
                <a:cs typeface="Arial" charset="0"/>
                <a:sym typeface="Cabin"/>
              </a:rPr>
              <a:t>We say that </a:t>
            </a:r>
            <a:r>
              <a:rPr lang="en-US" sz="3600">
                <a:solidFill>
                  <a:srgbClr val="00FF00"/>
                </a:solidFill>
                <a:latin typeface="Arial" charset="0"/>
                <a:ea typeface="Arial" charset="0"/>
                <a:cs typeface="Arial" charset="0"/>
                <a:sym typeface="Cabin"/>
              </a:rPr>
              <a:t>“</a:t>
            </a:r>
            <a:r>
              <a:rPr lang="en-US" sz="3600" u="none" strike="noStrike" cap="none">
                <a:solidFill>
                  <a:srgbClr val="00FF00"/>
                </a:solidFill>
                <a:latin typeface="Arial" charset="0"/>
                <a:ea typeface="Arial" charset="0"/>
                <a:cs typeface="Arial" charset="0"/>
                <a:sym typeface="Cabin"/>
              </a:rPr>
              <a:t>definite loops iterate through the members of a set</a:t>
            </a:r>
            <a:r>
              <a:rPr lang="en-US" sz="3600">
                <a:solidFill>
                  <a:srgbClr val="00FF00"/>
                </a:solidFill>
                <a:latin typeface="Arial" charset="0"/>
                <a:ea typeface="Arial" charset="0"/>
                <a:cs typeface="Arial" charset="0"/>
                <a:sym typeface="Cabin"/>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Shape 39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A Simple Definite Loop</a:t>
            </a:r>
          </a:p>
        </p:txBody>
      </p:sp>
      <p:sp>
        <p:nvSpPr>
          <p:cNvPr id="399" name="Shape 399"/>
          <p:cNvSpPr txBox="1"/>
          <p:nvPr/>
        </p:nvSpPr>
        <p:spPr>
          <a:xfrm>
            <a:off x="1926625" y="3414325"/>
            <a:ext cx="7524599" cy="2540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i="0" u="none" strike="noStrike" cap="none" dirty="0">
                <a:solidFill>
                  <a:srgbClr val="FFFF00"/>
                </a:solidFill>
                <a:latin typeface="Courier"/>
                <a:ea typeface="Courier"/>
                <a:cs typeface="Courier"/>
                <a:sym typeface="Courier New"/>
              </a:rPr>
              <a:t>for</a:t>
            </a:r>
            <a:r>
              <a:rPr lang="en-US" sz="3600" i="0" u="none" strike="noStrike" cap="none" dirty="0">
                <a:solidFill>
                  <a:schemeClr val="lt1"/>
                </a:solidFill>
                <a:latin typeface="Courier"/>
                <a:ea typeface="Courier"/>
                <a:cs typeface="Courier"/>
                <a:sym typeface="Courier New"/>
              </a:rPr>
              <a:t> </a:t>
            </a:r>
            <a:r>
              <a:rPr lang="en-US" sz="3600" i="0" u="none" strike="noStrike" cap="none" dirty="0" err="1">
                <a:solidFill>
                  <a:srgbClr val="00FF00"/>
                </a:solidFill>
                <a:latin typeface="Courier"/>
                <a:ea typeface="Courier"/>
                <a:cs typeface="Courier"/>
                <a:sym typeface="Courier New"/>
              </a:rPr>
              <a:t>i</a:t>
            </a:r>
            <a:r>
              <a:rPr lang="en-US" sz="3600" i="0" u="none" strike="noStrike" cap="none" dirty="0">
                <a:solidFill>
                  <a:schemeClr val="lt1"/>
                </a:solidFill>
                <a:latin typeface="Courier"/>
                <a:ea typeface="Courier"/>
                <a:cs typeface="Courier"/>
                <a:sym typeface="Courier New"/>
              </a:rPr>
              <a:t> </a:t>
            </a:r>
            <a:r>
              <a:rPr lang="en-US" sz="3600" i="0" u="none" strike="noStrike" cap="none" dirty="0">
                <a:solidFill>
                  <a:srgbClr val="FFFF00"/>
                </a:solidFill>
                <a:latin typeface="Courier"/>
                <a:ea typeface="Courier"/>
                <a:cs typeface="Courier"/>
                <a:sym typeface="Courier New"/>
              </a:rPr>
              <a:t>in</a:t>
            </a:r>
            <a:r>
              <a:rPr lang="en-US" sz="3600" i="0" u="none" strike="noStrike" cap="none" dirty="0">
                <a:solidFill>
                  <a:schemeClr val="lt1"/>
                </a:solidFill>
                <a:latin typeface="Courier"/>
                <a:ea typeface="Courier"/>
                <a:cs typeface="Courier"/>
                <a:sym typeface="Courier New"/>
              </a:rPr>
              <a:t> </a:t>
            </a:r>
            <a:r>
              <a:rPr lang="en-US" sz="3600" i="0" u="none" strike="noStrike" cap="none" dirty="0">
                <a:solidFill>
                  <a:srgbClr val="FF7F00"/>
                </a:solidFill>
                <a:latin typeface="Courier"/>
                <a:ea typeface="Courier"/>
                <a:cs typeface="Courier"/>
                <a:sym typeface="Courier New"/>
              </a:rPr>
              <a:t>[5, 4, 3, 2, 1]</a:t>
            </a:r>
            <a:r>
              <a:rPr lang="en-US" sz="3600" i="0" u="none" strike="noStrike" cap="none" dirty="0">
                <a:solidFill>
                  <a:srgbClr val="00FF00"/>
                </a:solidFill>
                <a:latin typeface="Courier"/>
                <a:ea typeface="Courier"/>
                <a:cs typeface="Courier"/>
                <a:sym typeface="Courier New"/>
              </a:rPr>
              <a:t> </a:t>
            </a:r>
            <a:r>
              <a:rPr lang="en-US" sz="36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600" i="0" u="none" strike="noStrike" cap="none" dirty="0">
                <a:solidFill>
                  <a:schemeClr val="lt1"/>
                </a:solidFill>
                <a:latin typeface="Courier"/>
                <a:ea typeface="Courier"/>
                <a:cs typeface="Courier"/>
                <a:sym typeface="Courier New"/>
              </a:rPr>
              <a:t>    </a:t>
            </a:r>
            <a:r>
              <a:rPr lang="en-US" sz="3600" i="0" u="none" strike="noStrike" cap="none" dirty="0">
                <a:solidFill>
                  <a:srgbClr val="FFFF00"/>
                </a:solidFill>
                <a:latin typeface="Courier"/>
                <a:ea typeface="Courier"/>
                <a:cs typeface="Courier"/>
                <a:sym typeface="Courier New"/>
              </a:rPr>
              <a:t>print(</a:t>
            </a:r>
            <a:r>
              <a:rPr lang="en-US" sz="3600" i="0" u="none" strike="noStrike" cap="none" dirty="0" err="1">
                <a:solidFill>
                  <a:srgbClr val="00FF00"/>
                </a:solidFill>
                <a:latin typeface="Courier"/>
                <a:ea typeface="Courier"/>
                <a:cs typeface="Courier"/>
                <a:sym typeface="Courier New"/>
              </a:rPr>
              <a:t>i</a:t>
            </a:r>
            <a:r>
              <a:rPr lang="en-US" sz="36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600" i="0" u="none" strike="noStrike" cap="none" dirty="0">
                <a:solidFill>
                  <a:srgbClr val="FFFF00"/>
                </a:solidFill>
                <a:latin typeface="Courier"/>
                <a:ea typeface="Courier"/>
                <a:cs typeface="Courier"/>
                <a:sym typeface="Courier New"/>
              </a:rPr>
              <a:t>print</a:t>
            </a:r>
            <a:r>
              <a:rPr lang="en-US" sz="3600" dirty="0">
                <a:solidFill>
                  <a:schemeClr val="lt1"/>
                </a:solidFill>
                <a:latin typeface="Courier"/>
                <a:ea typeface="Courier"/>
                <a:cs typeface="Courier"/>
                <a:sym typeface="Courier New"/>
              </a:rPr>
              <a:t>(</a:t>
            </a:r>
            <a:r>
              <a:rPr lang="en-US" sz="3600" i="0" u="none" strike="noStrike" cap="none" dirty="0">
                <a:solidFill>
                  <a:srgbClr val="FF7F00"/>
                </a:solidFill>
                <a:latin typeface="Courier"/>
                <a:ea typeface="Courier"/>
                <a:cs typeface="Courier"/>
                <a:sym typeface="Courier New"/>
              </a:rPr>
              <a:t>'Launch!'</a:t>
            </a:r>
            <a:r>
              <a:rPr lang="en-US" sz="3600" i="0" u="none" strike="noStrike" cap="none" dirty="0">
                <a:solidFill>
                  <a:schemeClr val="bg1"/>
                </a:solidFill>
                <a:latin typeface="Courier"/>
                <a:ea typeface="Courier"/>
                <a:cs typeface="Courier"/>
                <a:sym typeface="Courier New"/>
              </a:rPr>
              <a:t>)</a:t>
            </a:r>
          </a:p>
        </p:txBody>
      </p:sp>
      <p:sp>
        <p:nvSpPr>
          <p:cNvPr id="400" name="Shape 400"/>
          <p:cNvSpPr txBox="1"/>
          <p:nvPr/>
        </p:nvSpPr>
        <p:spPr>
          <a:xfrm>
            <a:off x="11091861" y="3003550"/>
            <a:ext cx="2384424" cy="49022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4800" u="none" strike="noStrike" cap="none">
                <a:solidFill>
                  <a:srgbClr val="FFFFFF"/>
                </a:solidFill>
                <a:latin typeface="Arial" charset="0"/>
                <a:ea typeface="Arial" charset="0"/>
                <a:cs typeface="Arial" charset="0"/>
                <a:sym typeface="Cabin"/>
              </a:rPr>
              <a:t>5</a:t>
            </a:r>
          </a:p>
          <a:p>
            <a:pPr marL="0" marR="0" lvl="0" indent="0" algn="l" rtl="0">
              <a:lnSpc>
                <a:spcPct val="100000"/>
              </a:lnSpc>
              <a:spcBef>
                <a:spcPts val="0"/>
              </a:spcBef>
              <a:spcAft>
                <a:spcPts val="0"/>
              </a:spcAft>
              <a:buClr>
                <a:srgbClr val="FF00FF"/>
              </a:buClr>
              <a:buSzPct val="25000"/>
              <a:buFont typeface="Cabin"/>
              <a:buNone/>
            </a:pPr>
            <a:r>
              <a:rPr lang="en-US" sz="4800" u="none" strike="noStrike" cap="none">
                <a:solidFill>
                  <a:srgbClr val="FFFFFF"/>
                </a:solidFill>
                <a:latin typeface="Arial" charset="0"/>
                <a:ea typeface="Arial" charset="0"/>
                <a:cs typeface="Arial" charset="0"/>
                <a:sym typeface="Cabin"/>
              </a:rPr>
              <a:t>4</a:t>
            </a:r>
          </a:p>
          <a:p>
            <a:pPr marL="0" marR="0" lvl="0" indent="0" algn="l" rtl="0">
              <a:lnSpc>
                <a:spcPct val="100000"/>
              </a:lnSpc>
              <a:spcBef>
                <a:spcPts val="0"/>
              </a:spcBef>
              <a:spcAft>
                <a:spcPts val="0"/>
              </a:spcAft>
              <a:buClr>
                <a:srgbClr val="FF00FF"/>
              </a:buClr>
              <a:buSzPct val="25000"/>
              <a:buFont typeface="Cabin"/>
              <a:buNone/>
            </a:pPr>
            <a:r>
              <a:rPr lang="en-US" sz="4800" u="none" strike="noStrike" cap="none">
                <a:solidFill>
                  <a:srgbClr val="FFFF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FF00FF"/>
              </a:buClr>
              <a:buSzPct val="25000"/>
              <a:buFont typeface="Cabin"/>
              <a:buNone/>
            </a:pPr>
            <a:r>
              <a:rPr lang="en-US" sz="4800" u="none" strike="noStrike" cap="none">
                <a:solidFill>
                  <a:srgbClr val="FFFFFF"/>
                </a:solidFill>
                <a:latin typeface="Arial" charset="0"/>
                <a:ea typeface="Arial" charset="0"/>
                <a:cs typeface="Arial" charset="0"/>
                <a:sym typeface="Cabin"/>
              </a:rPr>
              <a:t>2</a:t>
            </a:r>
          </a:p>
          <a:p>
            <a:pPr marL="0" marR="0" lvl="0" indent="0" algn="l" rtl="0">
              <a:lnSpc>
                <a:spcPct val="100000"/>
              </a:lnSpc>
              <a:spcBef>
                <a:spcPts val="0"/>
              </a:spcBef>
              <a:spcAft>
                <a:spcPts val="0"/>
              </a:spcAft>
              <a:buClr>
                <a:srgbClr val="FF00FF"/>
              </a:buClr>
              <a:buSzPct val="25000"/>
              <a:buFont typeface="Cabin"/>
              <a:buNone/>
            </a:pPr>
            <a:r>
              <a:rPr lang="en-US" sz="4800" u="none" strike="noStrike" cap="none">
                <a:solidFill>
                  <a:srgbClr val="FFFFFF"/>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FF00FF"/>
              </a:buClr>
              <a:buSzPct val="25000"/>
              <a:buFont typeface="Cabin"/>
              <a:buNone/>
            </a:pPr>
            <a:r>
              <a:rPr lang="en-US" sz="4800" u="none" strike="noStrike" cap="none">
                <a:solidFill>
                  <a:srgbClr val="FFFFFF"/>
                </a:solidFill>
                <a:latin typeface="Arial" charset="0"/>
                <a:ea typeface="Arial" charset="0"/>
                <a:cs typeface="Arial" charset="0"/>
                <a:sym typeface="Cabin"/>
              </a:rPr>
              <a:t>Blastoff!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Shape 405"/>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A Definite Loop with Strings</a:t>
            </a:r>
          </a:p>
        </p:txBody>
      </p:sp>
      <p:sp>
        <p:nvSpPr>
          <p:cNvPr id="406" name="Shape 406"/>
          <p:cNvSpPr txBox="1"/>
          <p:nvPr/>
        </p:nvSpPr>
        <p:spPr>
          <a:xfrm>
            <a:off x="698125" y="4144325"/>
            <a:ext cx="9213900" cy="22160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3000" i="0" u="none" strike="noStrike" cap="none" dirty="0">
                <a:solidFill>
                  <a:srgbClr val="00FF00"/>
                </a:solidFill>
                <a:latin typeface="Courier"/>
                <a:ea typeface="Courier"/>
                <a:cs typeface="Courier"/>
                <a:sym typeface="Courier New"/>
              </a:rPr>
              <a:t>friends</a:t>
            </a:r>
            <a:r>
              <a:rPr lang="en-US" sz="3000" i="0" u="none" strike="noStrike" cap="none" dirty="0">
                <a:solidFill>
                  <a:schemeClr val="lt1"/>
                </a:solidFill>
                <a:latin typeface="Courier"/>
                <a:ea typeface="Courier"/>
                <a:cs typeface="Courier"/>
                <a:sym typeface="Courier New"/>
              </a:rPr>
              <a:t> = </a:t>
            </a:r>
            <a:r>
              <a:rPr lang="en-US" sz="3000" i="0" u="none" strike="noStrike" cap="none" dirty="0">
                <a:solidFill>
                  <a:srgbClr val="FF7F00"/>
                </a:solidFill>
                <a:latin typeface="Courier"/>
                <a:ea typeface="Courier"/>
                <a:cs typeface="Courier"/>
                <a:sym typeface="Courier New"/>
              </a:rPr>
              <a:t>['Joseph', 'Glenn', 'Sally']</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for</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friend</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in</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friends </a:t>
            </a:r>
            <a:r>
              <a:rPr lang="en-US" sz="3000" i="0" u="none" strike="noStrike" cap="none" dirty="0">
                <a:solidFill>
                  <a:schemeClr val="lt1"/>
                </a:solidFill>
                <a:latin typeface="Courier"/>
                <a:ea typeface="Courier"/>
                <a:cs typeface="Courier"/>
                <a:sym typeface="Courier New"/>
              </a:rPr>
              <a:t>: </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7F00"/>
                </a:solidFill>
                <a:latin typeface="Courier"/>
                <a:ea typeface="Courier"/>
                <a:cs typeface="Courier"/>
                <a:sym typeface="Courier New"/>
              </a:rPr>
              <a:t>'Happy New Year:'</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friend</a:t>
            </a:r>
            <a:r>
              <a:rPr lang="en-US" sz="30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a:solidFill>
                  <a:srgbClr val="FF7F00"/>
                </a:solidFill>
                <a:latin typeface="Courier"/>
                <a:ea typeface="Courier"/>
                <a:cs typeface="Courier"/>
                <a:sym typeface="Courier New"/>
              </a:rPr>
              <a:t>'Done!'</a:t>
            </a:r>
            <a:r>
              <a:rPr lang="en-US" sz="3000" i="0" u="none" strike="noStrike" cap="none" dirty="0">
                <a:solidFill>
                  <a:schemeClr val="bg1"/>
                </a:solidFill>
                <a:latin typeface="Courier"/>
                <a:ea typeface="Courier"/>
                <a:cs typeface="Courier"/>
                <a:sym typeface="Courier New"/>
              </a:rPr>
              <a:t>)</a:t>
            </a:r>
          </a:p>
        </p:txBody>
      </p:sp>
      <p:sp>
        <p:nvSpPr>
          <p:cNvPr id="407" name="Shape 407"/>
          <p:cNvSpPr txBox="1"/>
          <p:nvPr/>
        </p:nvSpPr>
        <p:spPr>
          <a:xfrm>
            <a:off x="10607875" y="3551825"/>
            <a:ext cx="5447100" cy="30962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FF"/>
                </a:solidFill>
                <a:latin typeface="Arial" charset="0"/>
                <a:ea typeface="Arial" charset="0"/>
                <a:cs typeface="Arial" charset="0"/>
                <a:sym typeface="Cabin"/>
              </a:rPr>
              <a:t>Happy New Year: Joseph</a:t>
            </a:r>
            <a:br>
              <a:rPr lang="en-US" sz="3600" u="none" strike="noStrike" cap="none">
                <a:solidFill>
                  <a:srgbClr val="FFFFFF"/>
                </a:solidFill>
                <a:latin typeface="Arial" charset="0"/>
                <a:ea typeface="Arial" charset="0"/>
                <a:cs typeface="Arial" charset="0"/>
                <a:sym typeface="Cabin"/>
              </a:rPr>
            </a:br>
            <a:r>
              <a:rPr lang="en-US" sz="3600" u="none" strike="noStrike" cap="none">
                <a:solidFill>
                  <a:srgbClr val="FFFFFF"/>
                </a:solidFill>
                <a:latin typeface="Arial" charset="0"/>
                <a:ea typeface="Arial" charset="0"/>
                <a:cs typeface="Arial" charset="0"/>
                <a:sym typeface="Cabin"/>
              </a:rPr>
              <a:t>Happy New Year: Glenn</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FF"/>
                </a:solidFill>
                <a:latin typeface="Arial" charset="0"/>
                <a:ea typeface="Arial" charset="0"/>
                <a:cs typeface="Arial" charset="0"/>
                <a:sym typeface="Cabin"/>
              </a:rPr>
              <a:t>Happy New Year: Sally</a:t>
            </a:r>
          </a:p>
          <a:p>
            <a:pPr marL="0" marR="0" lvl="0" indent="0" algn="l" rtl="0">
              <a:lnSpc>
                <a:spcPct val="100000"/>
              </a:lnSpc>
              <a:spcBef>
                <a:spcPts val="0"/>
              </a:spcBef>
              <a:spcAft>
                <a:spcPts val="0"/>
              </a:spcAft>
              <a:buClr>
                <a:srgbClr val="FF00FF"/>
              </a:buClr>
              <a:buFont typeface="Cabin"/>
              <a:buNone/>
            </a:pPr>
            <a:endParaRPr sz="3600">
              <a:solidFill>
                <a:srgbClr val="FFFFFF"/>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00FF"/>
              </a:buClr>
              <a:buSzPct val="25000"/>
              <a:buFont typeface="Cabin"/>
              <a:buNone/>
            </a:pPr>
            <a:r>
              <a:rPr lang="en-US" sz="3600" u="none" strike="noStrike" cap="none">
                <a:solidFill>
                  <a:srgbClr val="FFFFFF"/>
                </a:solidFill>
                <a:latin typeface="Arial" charset="0"/>
                <a:ea typeface="Arial" charset="0"/>
                <a:cs typeface="Arial" charset="0"/>
                <a:sym typeface="Cabin"/>
              </a:rPr>
              <a:t>Done!</a:t>
            </a:r>
          </a:p>
        </p:txBody>
      </p:sp>
      <p:cxnSp>
        <p:nvCxnSpPr>
          <p:cNvPr id="408" name="Shape 408"/>
          <p:cNvCxnSpPr/>
          <p:nvPr/>
        </p:nvCxnSpPr>
        <p:spPr>
          <a:xfrm flipH="1">
            <a:off x="9001125" y="4534150"/>
            <a:ext cx="1417924" cy="952250"/>
          </a:xfrm>
          <a:prstGeom prst="straightConnector1">
            <a:avLst/>
          </a:prstGeom>
          <a:noFill/>
          <a:ln w="50800" cap="rnd" cmpd="sng">
            <a:solidFill>
              <a:srgbClr val="FFFF00"/>
            </a:solidFill>
            <a:prstDash val="solid"/>
            <a:miter/>
            <a:headEnd type="stealth" w="med" len="med"/>
            <a:tailEnd type="none" w="med" len="med"/>
          </a:ln>
        </p:spPr>
      </p:cxnSp>
      <p:cxnSp>
        <p:nvCxnSpPr>
          <p:cNvPr id="409" name="Shape 409"/>
          <p:cNvCxnSpPr/>
          <p:nvPr/>
        </p:nvCxnSpPr>
        <p:spPr>
          <a:xfrm flipH="1" flipV="1">
            <a:off x="4057650" y="5972175"/>
            <a:ext cx="6411949" cy="243725"/>
          </a:xfrm>
          <a:prstGeom prst="straightConnector1">
            <a:avLst/>
          </a:prstGeom>
          <a:noFill/>
          <a:ln w="50800" cap="rnd" cmpd="sng">
            <a:solidFill>
              <a:srgbClr val="FFFF00"/>
            </a:solidFill>
            <a:prstDash val="solid"/>
            <a:miter/>
            <a:headEnd type="stealth" w="med" len="med"/>
            <a:tailEnd type="non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Shape 416"/>
          <p:cNvSpPr txBox="1">
            <a:spLocks noGrp="1"/>
          </p:cNvSpPr>
          <p:nvPr>
            <p:ph type="title"/>
          </p:nvPr>
        </p:nvSpPr>
        <p:spPr>
          <a:xfrm>
            <a:off x="1155700" y="817418"/>
            <a:ext cx="13932000" cy="1135456"/>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A Simple Definite Loop</a:t>
            </a:r>
          </a:p>
        </p:txBody>
      </p:sp>
      <p:sp>
        <p:nvSpPr>
          <p:cNvPr id="417" name="Shape 417"/>
          <p:cNvSpPr txBox="1"/>
          <p:nvPr/>
        </p:nvSpPr>
        <p:spPr>
          <a:xfrm>
            <a:off x="8786700" y="3524225"/>
            <a:ext cx="5106600" cy="16604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2400" i="0" u="none" strike="noStrike" cap="none" dirty="0">
                <a:solidFill>
                  <a:srgbClr val="FFFF00"/>
                </a:solidFill>
                <a:latin typeface="Courier"/>
                <a:ea typeface="Courier"/>
                <a:cs typeface="Courier"/>
                <a:sym typeface="Courier New"/>
              </a:rPr>
              <a:t>for</a:t>
            </a:r>
            <a:r>
              <a:rPr lang="en-US" sz="2400" i="0" u="none" strike="noStrike" cap="none" dirty="0">
                <a:solidFill>
                  <a:schemeClr val="lt1"/>
                </a:solidFill>
                <a:latin typeface="Courier"/>
                <a:ea typeface="Courier"/>
                <a:cs typeface="Courier"/>
                <a:sym typeface="Courier New"/>
              </a:rPr>
              <a:t> </a:t>
            </a:r>
            <a:r>
              <a:rPr lang="en-US" sz="2400" i="0" u="none" strike="noStrike" cap="none" dirty="0" err="1">
                <a:solidFill>
                  <a:srgbClr val="00FF00"/>
                </a:solidFill>
                <a:latin typeface="Courier"/>
                <a:ea typeface="Courier"/>
                <a:cs typeface="Courier"/>
                <a:sym typeface="Courier New"/>
              </a:rPr>
              <a:t>i</a:t>
            </a:r>
            <a:r>
              <a:rPr lang="en-US" sz="2400" i="0" u="none" strike="noStrike" cap="none" dirty="0">
                <a:solidFill>
                  <a:schemeClr val="lt1"/>
                </a:solidFill>
                <a:latin typeface="Courier"/>
                <a:ea typeface="Courier"/>
                <a:cs typeface="Courier"/>
                <a:sym typeface="Courier New"/>
              </a:rPr>
              <a:t> </a:t>
            </a:r>
            <a:r>
              <a:rPr lang="en-US" sz="2400" i="0" u="none" strike="noStrike" cap="none" dirty="0">
                <a:solidFill>
                  <a:srgbClr val="FFFF00"/>
                </a:solidFill>
                <a:latin typeface="Courier"/>
                <a:ea typeface="Courier"/>
                <a:cs typeface="Courier"/>
                <a:sym typeface="Courier New"/>
              </a:rPr>
              <a:t>in</a:t>
            </a:r>
            <a:r>
              <a:rPr lang="en-US" sz="2400" i="0" u="none" strike="noStrike" cap="none" dirty="0">
                <a:solidFill>
                  <a:schemeClr val="lt1"/>
                </a:solidFill>
                <a:latin typeface="Courier"/>
                <a:ea typeface="Courier"/>
                <a:cs typeface="Courier"/>
                <a:sym typeface="Courier New"/>
              </a:rPr>
              <a:t> </a:t>
            </a:r>
            <a:r>
              <a:rPr lang="en-US" sz="2400" i="0" u="none" strike="noStrike" cap="none" dirty="0">
                <a:solidFill>
                  <a:srgbClr val="FF7F00"/>
                </a:solidFill>
                <a:latin typeface="Courier"/>
                <a:ea typeface="Courier"/>
                <a:cs typeface="Courier"/>
                <a:sym typeface="Courier New"/>
              </a:rPr>
              <a:t>[5, 4, 3, 2, 1]</a:t>
            </a:r>
            <a:r>
              <a:rPr lang="en-US" sz="2400" i="0" u="none" strike="noStrike" cap="none" dirty="0">
                <a:solidFill>
                  <a:srgbClr val="00FF00"/>
                </a:solidFill>
                <a:latin typeface="Courier"/>
                <a:ea typeface="Courier"/>
                <a:cs typeface="Courier"/>
                <a:sym typeface="Courier New"/>
              </a:rPr>
              <a:t> </a:t>
            </a:r>
            <a:r>
              <a:rPr lang="en-US" sz="2400" i="0" u="none" strike="noStrike" cap="none" dirty="0">
                <a:solidFill>
                  <a:schemeClr val="lt1"/>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2400" i="0" u="none" strike="noStrike" cap="none" dirty="0">
                <a:solidFill>
                  <a:schemeClr val="lt1"/>
                </a:solidFill>
                <a:latin typeface="Courier"/>
                <a:ea typeface="Courier"/>
                <a:cs typeface="Courier"/>
                <a:sym typeface="Courier New"/>
              </a:rPr>
              <a:t>    </a:t>
            </a:r>
            <a:r>
              <a:rPr lang="en-US" sz="2400" i="0" u="none" strike="noStrike" cap="none" dirty="0">
                <a:solidFill>
                  <a:srgbClr val="FFFF00"/>
                </a:solidFill>
                <a:latin typeface="Courier"/>
                <a:ea typeface="Courier"/>
                <a:cs typeface="Courier"/>
                <a:sym typeface="Courier New"/>
              </a:rPr>
              <a:t>print</a:t>
            </a:r>
            <a:r>
              <a:rPr lang="en-US" sz="2400" dirty="0">
                <a:solidFill>
                  <a:schemeClr val="lt1"/>
                </a:solidFill>
                <a:latin typeface="Courier"/>
                <a:ea typeface="Courier"/>
                <a:cs typeface="Courier"/>
                <a:sym typeface="Courier New"/>
              </a:rPr>
              <a:t>(</a:t>
            </a:r>
            <a:r>
              <a:rPr lang="en-US" sz="2400" i="0" u="none" strike="noStrike" cap="none" dirty="0" err="1">
                <a:solidFill>
                  <a:srgbClr val="00FF00"/>
                </a:solidFill>
                <a:latin typeface="Courier"/>
                <a:ea typeface="Courier"/>
                <a:cs typeface="Courier"/>
                <a:sym typeface="Courier New"/>
              </a:rPr>
              <a:t>i</a:t>
            </a:r>
            <a:r>
              <a:rPr lang="en-US" sz="24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400" i="0" u="none" strike="noStrike" cap="none" dirty="0">
                <a:solidFill>
                  <a:srgbClr val="FFFF00"/>
                </a:solidFill>
                <a:latin typeface="Courier"/>
                <a:ea typeface="Courier"/>
                <a:cs typeface="Courier"/>
                <a:sym typeface="Courier New"/>
              </a:rPr>
              <a:t>print</a:t>
            </a:r>
            <a:r>
              <a:rPr lang="en-US" sz="2400" dirty="0">
                <a:solidFill>
                  <a:schemeClr val="lt1"/>
                </a:solidFill>
                <a:latin typeface="Courier"/>
                <a:ea typeface="Courier"/>
                <a:cs typeface="Courier"/>
                <a:sym typeface="Courier New"/>
              </a:rPr>
              <a:t>(</a:t>
            </a:r>
            <a:r>
              <a:rPr lang="en-US" sz="2400" i="0" u="none" strike="noStrike" cap="none" dirty="0">
                <a:solidFill>
                  <a:srgbClr val="FF7F00"/>
                </a:solidFill>
                <a:latin typeface="Courier"/>
                <a:ea typeface="Courier"/>
                <a:cs typeface="Courier"/>
                <a:sym typeface="Courier New"/>
              </a:rPr>
              <a:t>'Blastoff!'</a:t>
            </a:r>
            <a:r>
              <a:rPr lang="en-US" sz="2400" i="0" u="none" strike="noStrike" cap="none" dirty="0">
                <a:solidFill>
                  <a:schemeClr val="bg1"/>
                </a:solidFill>
                <a:latin typeface="Courier"/>
                <a:ea typeface="Courier"/>
                <a:cs typeface="Courier"/>
                <a:sym typeface="Courier New"/>
              </a:rPr>
              <a:t>)</a:t>
            </a:r>
          </a:p>
        </p:txBody>
      </p:sp>
      <p:sp>
        <p:nvSpPr>
          <p:cNvPr id="418" name="Shape 418"/>
          <p:cNvSpPr txBox="1"/>
          <p:nvPr/>
        </p:nvSpPr>
        <p:spPr>
          <a:xfrm>
            <a:off x="14170825" y="3059375"/>
            <a:ext cx="1659900" cy="32258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3000" u="none" strike="noStrike" cap="none">
                <a:solidFill>
                  <a:srgbClr val="FFFFFF"/>
                </a:solidFill>
                <a:latin typeface="Arial" charset="0"/>
                <a:ea typeface="Arial" charset="0"/>
                <a:cs typeface="Arial" charset="0"/>
                <a:sym typeface="Cabin"/>
              </a:rPr>
              <a:t>5</a:t>
            </a:r>
          </a:p>
          <a:p>
            <a:pPr marL="0" marR="0" lvl="0" indent="0" algn="l" rtl="0">
              <a:lnSpc>
                <a:spcPct val="100000"/>
              </a:lnSpc>
              <a:spcBef>
                <a:spcPts val="0"/>
              </a:spcBef>
              <a:spcAft>
                <a:spcPts val="0"/>
              </a:spcAft>
              <a:buClr>
                <a:srgbClr val="FF00FF"/>
              </a:buClr>
              <a:buSzPct val="25000"/>
              <a:buFont typeface="Cabin"/>
              <a:buNone/>
            </a:pPr>
            <a:r>
              <a:rPr lang="en-US" sz="3000" u="none" strike="noStrike" cap="none">
                <a:solidFill>
                  <a:srgbClr val="FFFFFF"/>
                </a:solidFill>
                <a:latin typeface="Arial" charset="0"/>
                <a:ea typeface="Arial" charset="0"/>
                <a:cs typeface="Arial" charset="0"/>
                <a:sym typeface="Cabin"/>
              </a:rPr>
              <a:t>4</a:t>
            </a:r>
          </a:p>
          <a:p>
            <a:pPr marL="0" marR="0" lvl="0" indent="0" algn="l" rtl="0">
              <a:lnSpc>
                <a:spcPct val="100000"/>
              </a:lnSpc>
              <a:spcBef>
                <a:spcPts val="0"/>
              </a:spcBef>
              <a:spcAft>
                <a:spcPts val="0"/>
              </a:spcAft>
              <a:buClr>
                <a:srgbClr val="FF00FF"/>
              </a:buClr>
              <a:buSzPct val="25000"/>
              <a:buFont typeface="Cabin"/>
              <a:buNone/>
            </a:pPr>
            <a:r>
              <a:rPr lang="en-US" sz="3000" u="none" strike="noStrike" cap="none">
                <a:solidFill>
                  <a:srgbClr val="FFFF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FF00FF"/>
              </a:buClr>
              <a:buSzPct val="25000"/>
              <a:buFont typeface="Cabin"/>
              <a:buNone/>
            </a:pPr>
            <a:r>
              <a:rPr lang="en-US" sz="3000" u="none" strike="noStrike" cap="none">
                <a:solidFill>
                  <a:srgbClr val="FFFFFF"/>
                </a:solidFill>
                <a:latin typeface="Arial" charset="0"/>
                <a:ea typeface="Arial" charset="0"/>
                <a:cs typeface="Arial" charset="0"/>
                <a:sym typeface="Cabin"/>
              </a:rPr>
              <a:t>2</a:t>
            </a:r>
          </a:p>
          <a:p>
            <a:pPr marL="0" marR="0" lvl="0" indent="0" algn="l" rtl="0">
              <a:lnSpc>
                <a:spcPct val="100000"/>
              </a:lnSpc>
              <a:spcBef>
                <a:spcPts val="0"/>
              </a:spcBef>
              <a:spcAft>
                <a:spcPts val="0"/>
              </a:spcAft>
              <a:buClr>
                <a:srgbClr val="FF00FF"/>
              </a:buClr>
              <a:buSzPct val="25000"/>
              <a:buFont typeface="Cabin"/>
              <a:buNone/>
            </a:pPr>
            <a:r>
              <a:rPr lang="en-US" sz="3000" u="none" strike="noStrike" cap="none">
                <a:solidFill>
                  <a:srgbClr val="FFFFFF"/>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FF00FF"/>
              </a:buClr>
              <a:buSzPct val="25000"/>
              <a:buFont typeface="Cabin"/>
              <a:buNone/>
            </a:pPr>
            <a:r>
              <a:rPr lang="en-US" sz="3000" u="none" strike="noStrike" cap="none">
                <a:solidFill>
                  <a:srgbClr val="FFFFFF"/>
                </a:solidFill>
                <a:latin typeface="Arial" charset="0"/>
                <a:ea typeface="Arial" charset="0"/>
                <a:cs typeface="Arial" charset="0"/>
                <a:sym typeface="Cabin"/>
              </a:rPr>
              <a:t>Blastoff!</a:t>
            </a:r>
          </a:p>
        </p:txBody>
      </p:sp>
      <p:cxnSp>
        <p:nvCxnSpPr>
          <p:cNvPr id="419" name="Shape 419"/>
          <p:cNvCxnSpPr/>
          <p:nvPr/>
        </p:nvCxnSpPr>
        <p:spPr>
          <a:xfrm rot="10800000">
            <a:off x="3041537" y="2187949"/>
            <a:ext cx="14400" cy="566699"/>
          </a:xfrm>
          <a:prstGeom prst="straightConnector1">
            <a:avLst/>
          </a:prstGeom>
          <a:noFill/>
          <a:ln w="76200" cap="rnd" cmpd="sng">
            <a:solidFill>
              <a:srgbClr val="00FFFF"/>
            </a:solidFill>
            <a:prstDash val="solid"/>
            <a:miter/>
            <a:headEnd type="stealth" w="med" len="med"/>
            <a:tailEnd type="none" w="med" len="med"/>
          </a:ln>
        </p:spPr>
      </p:cxnSp>
      <p:sp>
        <p:nvSpPr>
          <p:cNvPr id="420" name="Shape 420"/>
          <p:cNvSpPr/>
          <p:nvPr/>
        </p:nvSpPr>
        <p:spPr>
          <a:xfrm>
            <a:off x="1625600" y="2748300"/>
            <a:ext cx="2870100" cy="1269899"/>
          </a:xfrm>
          <a:prstGeom prst="diamond">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400" u="none" strike="noStrike" cap="none">
                <a:solidFill>
                  <a:srgbClr val="FF9900"/>
                </a:solidFill>
                <a:latin typeface="Arial" charset="0"/>
                <a:ea typeface="Arial" charset="0"/>
                <a:cs typeface="Arial" charset="0"/>
                <a:sym typeface="Cabin"/>
              </a:rPr>
              <a:t>Done?</a:t>
            </a:r>
          </a:p>
        </p:txBody>
      </p:sp>
      <p:cxnSp>
        <p:nvCxnSpPr>
          <p:cNvPr id="421" name="Shape 421"/>
          <p:cNvCxnSpPr/>
          <p:nvPr/>
        </p:nvCxnSpPr>
        <p:spPr>
          <a:xfrm rot="10800000">
            <a:off x="3060712" y="4018399"/>
            <a:ext cx="11100" cy="1498500"/>
          </a:xfrm>
          <a:prstGeom prst="straightConnector1">
            <a:avLst/>
          </a:prstGeom>
          <a:noFill/>
          <a:ln w="76200" cap="rnd" cmpd="sng">
            <a:solidFill>
              <a:srgbClr val="00FFFF"/>
            </a:solidFill>
            <a:prstDash val="solid"/>
            <a:miter/>
            <a:headEnd type="none" w="med" len="med"/>
            <a:tailEnd type="stealth" w="med" len="med"/>
          </a:ln>
        </p:spPr>
      </p:cxnSp>
      <p:cxnSp>
        <p:nvCxnSpPr>
          <p:cNvPr id="422" name="Shape 422"/>
          <p:cNvCxnSpPr/>
          <p:nvPr/>
        </p:nvCxnSpPr>
        <p:spPr>
          <a:xfrm rot="10800000">
            <a:off x="6426637" y="3757925"/>
            <a:ext cx="26999" cy="650999"/>
          </a:xfrm>
          <a:prstGeom prst="straightConnector1">
            <a:avLst/>
          </a:prstGeom>
          <a:noFill/>
          <a:ln w="76200" cap="rnd" cmpd="sng">
            <a:solidFill>
              <a:srgbClr val="00FFFF"/>
            </a:solidFill>
            <a:prstDash val="solid"/>
            <a:miter/>
            <a:headEnd type="stealth" w="med" len="med"/>
            <a:tailEnd type="none" w="med" len="med"/>
          </a:ln>
        </p:spPr>
      </p:cxnSp>
      <p:cxnSp>
        <p:nvCxnSpPr>
          <p:cNvPr id="423" name="Shape 423"/>
          <p:cNvCxnSpPr>
            <a:stCxn id="424" idx="2"/>
          </p:cNvCxnSpPr>
          <p:nvPr/>
        </p:nvCxnSpPr>
        <p:spPr>
          <a:xfrm>
            <a:off x="6451649" y="5047099"/>
            <a:ext cx="0" cy="491400"/>
          </a:xfrm>
          <a:prstGeom prst="straightConnector1">
            <a:avLst/>
          </a:prstGeom>
          <a:noFill/>
          <a:ln w="76200" cap="rnd" cmpd="sng">
            <a:solidFill>
              <a:srgbClr val="00FFFF"/>
            </a:solidFill>
            <a:prstDash val="solid"/>
            <a:miter/>
            <a:headEnd type="none" w="med" len="med"/>
            <a:tailEnd type="none" w="med" len="med"/>
          </a:ln>
        </p:spPr>
      </p:cxnSp>
      <p:cxnSp>
        <p:nvCxnSpPr>
          <p:cNvPr id="425" name="Shape 425"/>
          <p:cNvCxnSpPr/>
          <p:nvPr/>
        </p:nvCxnSpPr>
        <p:spPr>
          <a:xfrm>
            <a:off x="3068637" y="5502612"/>
            <a:ext cx="3396299" cy="0"/>
          </a:xfrm>
          <a:prstGeom prst="straightConnector1">
            <a:avLst/>
          </a:prstGeom>
          <a:noFill/>
          <a:ln w="76200" cap="rnd" cmpd="sng">
            <a:solidFill>
              <a:srgbClr val="00FFFF"/>
            </a:solidFill>
            <a:prstDash val="solid"/>
            <a:miter/>
            <a:headEnd type="none" w="med" len="med"/>
            <a:tailEnd type="none" w="med" len="med"/>
          </a:ln>
        </p:spPr>
      </p:cxnSp>
      <p:cxnSp>
        <p:nvCxnSpPr>
          <p:cNvPr id="426" name="Shape 426"/>
          <p:cNvCxnSpPr/>
          <p:nvPr/>
        </p:nvCxnSpPr>
        <p:spPr>
          <a:xfrm flipH="1">
            <a:off x="1269974" y="3392825"/>
            <a:ext cx="396900" cy="3299"/>
          </a:xfrm>
          <a:prstGeom prst="straightConnector1">
            <a:avLst/>
          </a:prstGeom>
          <a:noFill/>
          <a:ln w="76200" cap="rnd" cmpd="sng">
            <a:solidFill>
              <a:srgbClr val="00FFFF"/>
            </a:solidFill>
            <a:prstDash val="solid"/>
            <a:miter/>
            <a:headEnd type="none" w="med" len="med"/>
            <a:tailEnd type="stealth" w="med" len="med"/>
          </a:ln>
        </p:spPr>
      </p:cxnSp>
      <p:cxnSp>
        <p:nvCxnSpPr>
          <p:cNvPr id="427" name="Shape 427"/>
          <p:cNvCxnSpPr/>
          <p:nvPr/>
        </p:nvCxnSpPr>
        <p:spPr>
          <a:xfrm rot="10800000" flipH="1">
            <a:off x="3055937" y="6234574"/>
            <a:ext cx="15899" cy="644400"/>
          </a:xfrm>
          <a:prstGeom prst="straightConnector1">
            <a:avLst/>
          </a:prstGeom>
          <a:noFill/>
          <a:ln w="76200" cap="rnd" cmpd="sng">
            <a:solidFill>
              <a:srgbClr val="00FFFF"/>
            </a:solidFill>
            <a:prstDash val="solid"/>
            <a:miter/>
            <a:headEnd type="stealth" w="med" len="med"/>
            <a:tailEnd type="none" w="med" len="med"/>
          </a:ln>
        </p:spPr>
      </p:cxnSp>
      <p:cxnSp>
        <p:nvCxnSpPr>
          <p:cNvPr id="428" name="Shape 428"/>
          <p:cNvCxnSpPr/>
          <p:nvPr/>
        </p:nvCxnSpPr>
        <p:spPr>
          <a:xfrm rot="10800000">
            <a:off x="1300036" y="3446712"/>
            <a:ext cx="3299" cy="2779799"/>
          </a:xfrm>
          <a:prstGeom prst="straightConnector1">
            <a:avLst/>
          </a:prstGeom>
          <a:noFill/>
          <a:ln w="76200" cap="rnd" cmpd="sng">
            <a:solidFill>
              <a:srgbClr val="00FFFF"/>
            </a:solidFill>
            <a:prstDash val="solid"/>
            <a:miter/>
            <a:headEnd type="stealth" w="med" len="med"/>
            <a:tailEnd type="none" w="med" len="med"/>
          </a:ln>
        </p:spPr>
      </p:cxnSp>
      <p:cxnSp>
        <p:nvCxnSpPr>
          <p:cNvPr id="429" name="Shape 429"/>
          <p:cNvCxnSpPr/>
          <p:nvPr/>
        </p:nvCxnSpPr>
        <p:spPr>
          <a:xfrm>
            <a:off x="1300161" y="6251912"/>
            <a:ext cx="1752600" cy="0"/>
          </a:xfrm>
          <a:prstGeom prst="straightConnector1">
            <a:avLst/>
          </a:prstGeom>
          <a:noFill/>
          <a:ln w="76200" cap="rnd" cmpd="sng">
            <a:solidFill>
              <a:srgbClr val="00FFFF"/>
            </a:solidFill>
            <a:prstDash val="solid"/>
            <a:miter/>
            <a:headEnd type="none" w="med" len="med"/>
            <a:tailEnd type="none" w="med" len="med"/>
          </a:ln>
        </p:spPr>
      </p:cxnSp>
      <p:sp>
        <p:nvSpPr>
          <p:cNvPr id="430" name="Shape 430"/>
          <p:cNvSpPr txBox="1"/>
          <p:nvPr/>
        </p:nvSpPr>
        <p:spPr>
          <a:xfrm>
            <a:off x="698076" y="2634000"/>
            <a:ext cx="1175905"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Yes</a:t>
            </a:r>
          </a:p>
        </p:txBody>
      </p:sp>
      <p:sp>
        <p:nvSpPr>
          <p:cNvPr id="431" name="Shape 431"/>
          <p:cNvSpPr txBox="1"/>
          <p:nvPr/>
        </p:nvSpPr>
        <p:spPr>
          <a:xfrm>
            <a:off x="1422400" y="6812300"/>
            <a:ext cx="3289200"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print('Blast off!')</a:t>
            </a:r>
          </a:p>
        </p:txBody>
      </p:sp>
      <p:sp>
        <p:nvSpPr>
          <p:cNvPr id="424" name="Shape 424"/>
          <p:cNvSpPr txBox="1"/>
          <p:nvPr/>
        </p:nvSpPr>
        <p:spPr>
          <a:xfrm>
            <a:off x="4991100" y="429770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err="1">
                <a:solidFill>
                  <a:srgbClr val="00FF00"/>
                </a:solidFill>
                <a:latin typeface="Arial" charset="0"/>
                <a:ea typeface="Arial" charset="0"/>
                <a:cs typeface="Arial" charset="0"/>
                <a:sym typeface="Cabin"/>
              </a:rPr>
              <a:t>i</a:t>
            </a:r>
            <a:r>
              <a:rPr lang="en-US" sz="3500" u="none" strike="noStrike" cap="none" dirty="0">
                <a:solidFill>
                  <a:schemeClr val="bg1"/>
                </a:solidFill>
                <a:latin typeface="Arial" charset="0"/>
                <a:ea typeface="Arial" charset="0"/>
                <a:cs typeface="Arial" charset="0"/>
                <a:sym typeface="Cabin"/>
              </a:rPr>
              <a:t>)</a:t>
            </a:r>
          </a:p>
        </p:txBody>
      </p:sp>
      <p:sp>
        <p:nvSpPr>
          <p:cNvPr id="432" name="Shape 432"/>
          <p:cNvSpPr txBox="1"/>
          <p:nvPr/>
        </p:nvSpPr>
        <p:spPr>
          <a:xfrm>
            <a:off x="4165600" y="2570500"/>
            <a:ext cx="723900"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433" name="Shape 433"/>
          <p:cNvSpPr txBox="1"/>
          <p:nvPr/>
        </p:nvSpPr>
        <p:spPr>
          <a:xfrm>
            <a:off x="4950100" y="3015000"/>
            <a:ext cx="3114600" cy="749399"/>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500" u="none" strike="noStrike" cap="none">
                <a:solidFill>
                  <a:srgbClr val="FF9900"/>
                </a:solidFill>
                <a:latin typeface="Arial" charset="0"/>
                <a:ea typeface="Arial" charset="0"/>
                <a:cs typeface="Arial" charset="0"/>
                <a:sym typeface="Cabin"/>
              </a:rPr>
              <a:t>Move </a:t>
            </a:r>
            <a:r>
              <a:rPr lang="en-US" sz="3500" u="none" strike="noStrike" cap="none">
                <a:solidFill>
                  <a:srgbClr val="00FF00"/>
                </a:solidFill>
                <a:latin typeface="Arial" charset="0"/>
                <a:ea typeface="Arial" charset="0"/>
                <a:cs typeface="Arial" charset="0"/>
                <a:sym typeface="Cabin"/>
              </a:rPr>
              <a:t>i</a:t>
            </a:r>
            <a:r>
              <a:rPr lang="en-US" sz="3500" u="none" strike="noStrike" cap="none">
                <a:solidFill>
                  <a:srgbClr val="FF9900"/>
                </a:solidFill>
                <a:latin typeface="Arial" charset="0"/>
                <a:ea typeface="Arial" charset="0"/>
                <a:cs typeface="Arial" charset="0"/>
                <a:sym typeface="Cabin"/>
              </a:rPr>
              <a:t> ahead</a:t>
            </a:r>
          </a:p>
        </p:txBody>
      </p:sp>
      <p:sp>
        <p:nvSpPr>
          <p:cNvPr id="434" name="Shape 434"/>
          <p:cNvSpPr txBox="1"/>
          <p:nvPr/>
        </p:nvSpPr>
        <p:spPr>
          <a:xfrm>
            <a:off x="5435294" y="6444862"/>
            <a:ext cx="10134600" cy="16637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Definite loops (for loops) have explicit </a:t>
            </a:r>
            <a:r>
              <a:rPr lang="en-US" sz="3200" u="none" strike="noStrike" cap="none">
                <a:solidFill>
                  <a:srgbClr val="00FF00"/>
                </a:solidFill>
                <a:latin typeface="Arial" charset="0"/>
                <a:ea typeface="Arial" charset="0"/>
                <a:cs typeface="Arial" charset="0"/>
                <a:sym typeface="Cabin"/>
              </a:rPr>
              <a:t>iteration variables</a:t>
            </a:r>
            <a:r>
              <a:rPr lang="en-US" sz="3200" u="none" strike="noStrike" cap="none">
                <a:solidFill>
                  <a:srgbClr val="FF0000"/>
                </a:solidFill>
                <a:latin typeface="Arial" charset="0"/>
                <a:ea typeface="Arial" charset="0"/>
                <a:cs typeface="Arial" charset="0"/>
                <a:sym typeface="Cabin"/>
              </a:rPr>
              <a:t> </a:t>
            </a:r>
            <a:r>
              <a:rPr lang="en-US" sz="3200" u="none" strike="noStrike" cap="none">
                <a:solidFill>
                  <a:schemeClr val="lt1"/>
                </a:solidFill>
                <a:latin typeface="Arial" charset="0"/>
                <a:ea typeface="Arial" charset="0"/>
                <a:cs typeface="Arial" charset="0"/>
                <a:sym typeface="Cabin"/>
              </a:rPr>
              <a:t>that change each time through a loop.  </a:t>
            </a:r>
            <a:r>
              <a:rPr lang="en-US" sz="3200" u="none" strike="noStrike" cap="none" dirty="0">
                <a:solidFill>
                  <a:schemeClr val="lt1"/>
                </a:solidFill>
                <a:latin typeface="Arial" charset="0"/>
                <a:ea typeface="Arial" charset="0"/>
                <a:cs typeface="Arial" charset="0"/>
                <a:sym typeface="Cabin"/>
              </a:rPr>
              <a:t>These </a:t>
            </a:r>
            <a:r>
              <a:rPr lang="en-US" sz="3200" u="none" strike="noStrike" cap="none" dirty="0">
                <a:solidFill>
                  <a:srgbClr val="00FF00"/>
                </a:solidFill>
                <a:latin typeface="Arial" charset="0"/>
                <a:ea typeface="Arial" charset="0"/>
                <a:cs typeface="Arial" charset="0"/>
                <a:sym typeface="Cabin"/>
              </a:rPr>
              <a:t>iteration variables</a:t>
            </a:r>
            <a:r>
              <a:rPr lang="en-US" sz="3200" u="none" strike="noStrike" cap="none" dirty="0">
                <a:solidFill>
                  <a:schemeClr val="lt1"/>
                </a:solidFill>
                <a:latin typeface="Arial" charset="0"/>
                <a:ea typeface="Arial" charset="0"/>
                <a:cs typeface="Arial" charset="0"/>
                <a:sym typeface="Cabin"/>
              </a:rPr>
              <a:t> move through the sequence or set. </a:t>
            </a:r>
          </a:p>
        </p:txBody>
      </p:sp>
      <p:cxnSp>
        <p:nvCxnSpPr>
          <p:cNvPr id="435" name="Shape 435"/>
          <p:cNvCxnSpPr/>
          <p:nvPr/>
        </p:nvCxnSpPr>
        <p:spPr>
          <a:xfrm>
            <a:off x="4559325" y="3392825"/>
            <a:ext cx="396900" cy="3299"/>
          </a:xfrm>
          <a:prstGeom prst="straightConnector1">
            <a:avLst/>
          </a:prstGeom>
          <a:noFill/>
          <a:ln w="76200" cap="rnd" cmpd="sng">
            <a:solidFill>
              <a:srgbClr val="00FFFF"/>
            </a:solidFill>
            <a:prstDash val="solid"/>
            <a:miter/>
            <a:headEnd type="none" w="med" len="med"/>
            <a:tailEnd type="stealth"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Shape 44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Looking at </a:t>
            </a:r>
            <a:r>
              <a:rPr lang="en-US" sz="7600" u="none" strike="noStrike" cap="none">
                <a:solidFill>
                  <a:srgbClr val="FFFF00"/>
                </a:solidFill>
                <a:latin typeface="Arial" charset="0"/>
                <a:ea typeface="Arial" charset="0"/>
                <a:cs typeface="Arial" charset="0"/>
                <a:sym typeface="Cabin"/>
              </a:rPr>
              <a:t>in...</a:t>
            </a:r>
          </a:p>
        </p:txBody>
      </p:sp>
      <p:sp>
        <p:nvSpPr>
          <p:cNvPr id="441" name="Shape 441"/>
          <p:cNvSpPr txBox="1">
            <a:spLocks noGrp="1"/>
          </p:cNvSpPr>
          <p:nvPr>
            <p:ph type="body" idx="1"/>
          </p:nvPr>
        </p:nvSpPr>
        <p:spPr>
          <a:xfrm>
            <a:off x="1155700" y="2603500"/>
            <a:ext cx="6386575" cy="5702399"/>
          </a:xfrm>
          <a:prstGeom prst="rect">
            <a:avLst/>
          </a:prstGeom>
          <a:noFill/>
          <a:ln>
            <a:noFill/>
          </a:ln>
        </p:spPr>
        <p:txBody>
          <a:bodyPr lIns="38100" tIns="38100" rIns="38100" bIns="38100" anchor="ctr" anchorCtr="0">
            <a:noAutofit/>
          </a:bodyPr>
          <a:lstStyle/>
          <a:p>
            <a:pPr marL="749300" marR="0" lvl="0" indent="-358394" algn="l" rtl="0">
              <a:lnSpc>
                <a:spcPct val="100000"/>
              </a:lnSpc>
              <a:spcBef>
                <a:spcPts val="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The </a:t>
            </a:r>
            <a:r>
              <a:rPr lang="en-US" sz="3400" u="none" strike="noStrike" cap="none">
                <a:solidFill>
                  <a:srgbClr val="00FF00"/>
                </a:solidFill>
                <a:latin typeface="Arial" charset="0"/>
                <a:ea typeface="Arial" charset="0"/>
                <a:cs typeface="Arial" charset="0"/>
                <a:sym typeface="Cabin"/>
              </a:rPr>
              <a:t>iteration variable </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iterates</a:t>
            </a:r>
            <a:r>
              <a:rPr lang="en-US" sz="3400" b="0" i="0" u="none" strike="noStrike" cap="none">
                <a:solidFill>
                  <a:schemeClr val="lt1"/>
                </a:solidFill>
                <a:latin typeface="Arial"/>
                <a:ea typeface="Arial"/>
                <a:cs typeface="Arial"/>
                <a:sym typeface="Arial"/>
              </a:rPr>
              <a:t>”</a:t>
            </a:r>
            <a:r>
              <a:rPr lang="en-US" sz="3400" u="none" strike="noStrike" cap="none">
                <a:solidFill>
                  <a:schemeClr val="lt1"/>
                </a:solidFill>
                <a:latin typeface="Arial" charset="0"/>
                <a:ea typeface="Arial" charset="0"/>
                <a:cs typeface="Arial" charset="0"/>
                <a:sym typeface="Cabin"/>
              </a:rPr>
              <a:t> th</a:t>
            </a:r>
            <a:r>
              <a:rPr lang="en-US" sz="3400">
                <a:solidFill>
                  <a:schemeClr val="lt1"/>
                </a:solidFill>
                <a:latin typeface="Arial" charset="0"/>
                <a:ea typeface="Arial" charset="0"/>
                <a:cs typeface="Arial" charset="0"/>
                <a:sym typeface="Cabin"/>
              </a:rPr>
              <a:t>r</a:t>
            </a:r>
            <a:r>
              <a:rPr lang="en-US" sz="3400" u="none" strike="noStrike" cap="none">
                <a:solidFill>
                  <a:schemeClr val="lt1"/>
                </a:solidFill>
                <a:latin typeface="Arial" charset="0"/>
                <a:ea typeface="Arial" charset="0"/>
                <a:cs typeface="Arial" charset="0"/>
                <a:sym typeface="Cabin"/>
              </a:rPr>
              <a:t>ough the </a:t>
            </a:r>
            <a:r>
              <a:rPr lang="en-US" sz="3400" u="none" strike="noStrike" cap="none">
                <a:solidFill>
                  <a:srgbClr val="FF7F00"/>
                </a:solidFill>
                <a:latin typeface="Arial" charset="0"/>
                <a:ea typeface="Arial" charset="0"/>
                <a:cs typeface="Arial" charset="0"/>
                <a:sym typeface="Cabin"/>
              </a:rPr>
              <a:t>sequence </a:t>
            </a:r>
            <a:r>
              <a:rPr lang="en-US" sz="3400" u="none" strike="noStrike" cap="none">
                <a:solidFill>
                  <a:schemeClr val="lt1"/>
                </a:solidFill>
                <a:latin typeface="Arial" charset="0"/>
                <a:ea typeface="Arial" charset="0"/>
                <a:cs typeface="Arial" charset="0"/>
                <a:sym typeface="Cabin"/>
              </a:rPr>
              <a:t>(ordered set)</a:t>
            </a:r>
          </a:p>
          <a:p>
            <a:pPr marL="749300" marR="0" lvl="0" indent="-358394" algn="l" rtl="0">
              <a:lnSpc>
                <a:spcPct val="100000"/>
              </a:lnSpc>
              <a:spcBef>
                <a:spcPts val="3500"/>
              </a:spcBef>
              <a:spcAft>
                <a:spcPts val="0"/>
              </a:spcAft>
              <a:buClr>
                <a:schemeClr val="lt1"/>
              </a:buClr>
              <a:buSzPct val="100000"/>
              <a:buFont typeface="Cabin"/>
              <a:buChar char="•"/>
            </a:pPr>
            <a:r>
              <a:rPr lang="en-US" sz="3400" u="none" strike="noStrike" cap="none" dirty="0">
                <a:solidFill>
                  <a:schemeClr val="lt1"/>
                </a:solidFill>
                <a:latin typeface="Arial" charset="0"/>
                <a:ea typeface="Arial" charset="0"/>
                <a:cs typeface="Arial" charset="0"/>
                <a:sym typeface="Cabin"/>
              </a:rPr>
              <a:t>The </a:t>
            </a:r>
            <a:r>
              <a:rPr lang="en-US" sz="3400" u="none" strike="noStrike" cap="none" dirty="0">
                <a:solidFill>
                  <a:srgbClr val="FF00FF"/>
                </a:solidFill>
                <a:latin typeface="Arial" charset="0"/>
                <a:ea typeface="Arial" charset="0"/>
                <a:cs typeface="Arial" charset="0"/>
                <a:sym typeface="Cabin"/>
              </a:rPr>
              <a:t>block (body)</a:t>
            </a:r>
            <a:r>
              <a:rPr lang="en-US" sz="3400" u="none" strike="noStrike" cap="none" dirty="0">
                <a:solidFill>
                  <a:schemeClr val="lt1"/>
                </a:solidFill>
                <a:latin typeface="Arial" charset="0"/>
                <a:ea typeface="Arial" charset="0"/>
                <a:cs typeface="Arial" charset="0"/>
                <a:sym typeface="Cabin"/>
              </a:rPr>
              <a:t> of code is executed once for each value </a:t>
            </a:r>
            <a:r>
              <a:rPr lang="en-US" sz="3400" u="none" strike="noStrike" cap="none" dirty="0">
                <a:solidFill>
                  <a:srgbClr val="FFFF00"/>
                </a:solidFill>
                <a:latin typeface="Arial" charset="0"/>
                <a:ea typeface="Arial" charset="0"/>
                <a:cs typeface="Arial" charset="0"/>
                <a:sym typeface="Cabin"/>
              </a:rPr>
              <a:t>in</a:t>
            </a:r>
            <a:r>
              <a:rPr lang="en-US" sz="3400" u="none" strike="noStrike" cap="none" dirty="0">
                <a:solidFill>
                  <a:schemeClr val="lt1"/>
                </a:solidFill>
                <a:latin typeface="Arial" charset="0"/>
                <a:ea typeface="Arial" charset="0"/>
                <a:cs typeface="Arial" charset="0"/>
                <a:sym typeface="Cabin"/>
              </a:rPr>
              <a:t> the </a:t>
            </a:r>
            <a:r>
              <a:rPr lang="en-US" sz="3400" u="none" strike="noStrike" cap="none" dirty="0">
                <a:solidFill>
                  <a:srgbClr val="FF7F00"/>
                </a:solidFill>
                <a:latin typeface="Arial" charset="0"/>
                <a:ea typeface="Arial" charset="0"/>
                <a:cs typeface="Arial" charset="0"/>
                <a:sym typeface="Cabin"/>
              </a:rPr>
              <a:t>sequence</a:t>
            </a:r>
          </a:p>
          <a:p>
            <a:pPr marL="749300" marR="0" lvl="0" indent="-358394" algn="l" rtl="0">
              <a:lnSpc>
                <a:spcPct val="100000"/>
              </a:lnSpc>
              <a:spcBef>
                <a:spcPts val="3500"/>
              </a:spcBef>
              <a:spcAft>
                <a:spcPts val="0"/>
              </a:spcAft>
              <a:buClr>
                <a:schemeClr val="lt1"/>
              </a:buClr>
              <a:buSzPct val="100000"/>
              <a:buFont typeface="Cabin"/>
              <a:buChar char="•"/>
            </a:pPr>
            <a:r>
              <a:rPr lang="en-US" sz="3400" u="none" strike="noStrike" cap="none" dirty="0">
                <a:solidFill>
                  <a:schemeClr val="lt1"/>
                </a:solidFill>
                <a:latin typeface="Arial" charset="0"/>
                <a:ea typeface="Arial" charset="0"/>
                <a:cs typeface="Arial" charset="0"/>
                <a:sym typeface="Cabin"/>
              </a:rPr>
              <a:t>The </a:t>
            </a:r>
            <a:r>
              <a:rPr lang="en-US" sz="3400" u="none" strike="noStrike" cap="none" dirty="0">
                <a:solidFill>
                  <a:srgbClr val="00FF00"/>
                </a:solidFill>
                <a:latin typeface="Arial" charset="0"/>
                <a:ea typeface="Arial" charset="0"/>
                <a:cs typeface="Arial" charset="0"/>
                <a:sym typeface="Cabin"/>
              </a:rPr>
              <a:t>iteration variable </a:t>
            </a:r>
            <a:r>
              <a:rPr lang="en-US" sz="3400" u="none" strike="noStrike" cap="none" dirty="0">
                <a:solidFill>
                  <a:schemeClr val="lt1"/>
                </a:solidFill>
                <a:latin typeface="Arial" charset="0"/>
                <a:ea typeface="Arial" charset="0"/>
                <a:cs typeface="Arial" charset="0"/>
                <a:sym typeface="Cabin"/>
              </a:rPr>
              <a:t>moves through all of the values </a:t>
            </a:r>
            <a:r>
              <a:rPr lang="en-US" sz="3400" u="none" strike="noStrike" cap="none" dirty="0">
                <a:solidFill>
                  <a:srgbClr val="FFFF00"/>
                </a:solidFill>
                <a:latin typeface="Arial" charset="0"/>
                <a:ea typeface="Arial" charset="0"/>
                <a:cs typeface="Arial" charset="0"/>
                <a:sym typeface="Cabin"/>
              </a:rPr>
              <a:t>in</a:t>
            </a:r>
            <a:r>
              <a:rPr lang="en-US" sz="3400" u="none" strike="noStrike" cap="none" dirty="0">
                <a:solidFill>
                  <a:schemeClr val="lt1"/>
                </a:solidFill>
                <a:latin typeface="Arial" charset="0"/>
                <a:ea typeface="Arial" charset="0"/>
                <a:cs typeface="Arial" charset="0"/>
                <a:sym typeface="Cabin"/>
              </a:rPr>
              <a:t> the </a:t>
            </a:r>
            <a:r>
              <a:rPr lang="en-US" sz="3400" u="none" strike="noStrike" cap="none" dirty="0">
                <a:solidFill>
                  <a:srgbClr val="FF7F00"/>
                </a:solidFill>
                <a:latin typeface="Arial" charset="0"/>
                <a:ea typeface="Arial" charset="0"/>
                <a:cs typeface="Arial" charset="0"/>
                <a:sym typeface="Cabin"/>
              </a:rPr>
              <a:t>sequence</a:t>
            </a:r>
          </a:p>
        </p:txBody>
      </p:sp>
      <p:sp>
        <p:nvSpPr>
          <p:cNvPr id="442" name="Shape 442"/>
          <p:cNvSpPr txBox="1"/>
          <p:nvPr/>
        </p:nvSpPr>
        <p:spPr>
          <a:xfrm>
            <a:off x="9055105" y="5280013"/>
            <a:ext cx="6364200" cy="13320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for</a:t>
            </a:r>
            <a:r>
              <a:rPr lang="en-US" sz="3000" i="0" u="none" strike="noStrike" cap="none" dirty="0">
                <a:solidFill>
                  <a:schemeClr val="lt1"/>
                </a:solidFill>
                <a:latin typeface="Courier"/>
                <a:ea typeface="Courier"/>
                <a:cs typeface="Courier"/>
                <a:sym typeface="Courier New"/>
              </a:rPr>
              <a:t> </a:t>
            </a:r>
            <a:r>
              <a:rPr lang="en-US" sz="3000" i="0" u="none" strike="noStrike" cap="none" dirty="0" err="1">
                <a:solidFill>
                  <a:srgbClr val="00FF00"/>
                </a:solidFill>
                <a:latin typeface="Courier"/>
                <a:ea typeface="Courier"/>
                <a:cs typeface="Courier"/>
                <a:sym typeface="Courier New"/>
              </a:rPr>
              <a:t>i</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in</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7F00"/>
                </a:solidFill>
                <a:latin typeface="Courier"/>
                <a:ea typeface="Courier"/>
                <a:cs typeface="Courier"/>
                <a:sym typeface="Courier New"/>
              </a:rPr>
              <a:t>[5, 4, 3, 2, 1]</a:t>
            </a:r>
            <a:r>
              <a:rPr lang="en-US" sz="3000" i="0" u="none" strike="noStrike" cap="none" dirty="0">
                <a:solidFill>
                  <a:srgbClr val="00FF00"/>
                </a:solidFill>
                <a:latin typeface="Courier"/>
                <a:ea typeface="Courier"/>
                <a:cs typeface="Courier"/>
                <a:sym typeface="Courier New"/>
              </a:rPr>
              <a:t> </a:t>
            </a:r>
            <a:r>
              <a:rPr lang="en-US" sz="3000" i="0" u="none" strike="noStrike" cap="none" dirty="0">
                <a:solidFill>
                  <a:schemeClr val="lt1"/>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00FF"/>
                </a:solidFill>
                <a:latin typeface="Courier"/>
                <a:ea typeface="Courier"/>
                <a:cs typeface="Courier"/>
                <a:sym typeface="Courier New"/>
              </a:rPr>
              <a:t> print(</a:t>
            </a:r>
            <a:r>
              <a:rPr lang="en-US" sz="3000" i="0" u="none" strike="noStrike" cap="none" dirty="0" err="1">
                <a:solidFill>
                  <a:srgbClr val="FF00FF"/>
                </a:solidFill>
                <a:latin typeface="Courier"/>
                <a:ea typeface="Courier"/>
                <a:cs typeface="Courier"/>
                <a:sym typeface="Courier New"/>
              </a:rPr>
              <a:t>i</a:t>
            </a:r>
            <a:r>
              <a:rPr lang="en-US" sz="3000" i="0" u="none" strike="noStrike" cap="none" dirty="0">
                <a:solidFill>
                  <a:srgbClr val="FF00FF"/>
                </a:solidFill>
                <a:latin typeface="Courier"/>
                <a:ea typeface="Courier"/>
                <a:cs typeface="Courier"/>
                <a:sym typeface="Courier New"/>
              </a:rPr>
              <a:t>)</a:t>
            </a:r>
          </a:p>
        </p:txBody>
      </p:sp>
      <p:sp>
        <p:nvSpPr>
          <p:cNvPr id="443" name="Shape 443"/>
          <p:cNvSpPr txBox="1"/>
          <p:nvPr/>
        </p:nvSpPr>
        <p:spPr>
          <a:xfrm>
            <a:off x="8289135" y="3908525"/>
            <a:ext cx="3449638"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3600" u="none" strike="noStrike" cap="none">
                <a:solidFill>
                  <a:srgbClr val="00FF00"/>
                </a:solidFill>
                <a:latin typeface="Arial" charset="0"/>
                <a:ea typeface="Arial" charset="0"/>
                <a:cs typeface="Arial" charset="0"/>
                <a:sym typeface="Cabin"/>
              </a:rPr>
              <a:t>Iteration variable</a:t>
            </a:r>
          </a:p>
        </p:txBody>
      </p:sp>
      <p:sp>
        <p:nvSpPr>
          <p:cNvPr id="444" name="Shape 444"/>
          <p:cNvSpPr txBox="1"/>
          <p:nvPr/>
        </p:nvSpPr>
        <p:spPr>
          <a:xfrm>
            <a:off x="11985630" y="3114676"/>
            <a:ext cx="3973508" cy="1039711"/>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FF7F00"/>
              </a:buClr>
              <a:buSzPct val="25000"/>
              <a:buFont typeface="Cabin"/>
              <a:buNone/>
            </a:pPr>
            <a:r>
              <a:rPr lang="en-US" sz="3600" u="none" strike="noStrike" cap="none">
                <a:solidFill>
                  <a:srgbClr val="FF7F00"/>
                </a:solidFill>
                <a:latin typeface="Arial" charset="0"/>
                <a:ea typeface="Arial" charset="0"/>
                <a:cs typeface="Arial" charset="0"/>
                <a:sym typeface="Cabin"/>
              </a:rPr>
              <a:t>Five-element sequence</a:t>
            </a:r>
          </a:p>
        </p:txBody>
      </p:sp>
      <p:cxnSp>
        <p:nvCxnSpPr>
          <p:cNvPr id="445" name="Shape 445"/>
          <p:cNvCxnSpPr/>
          <p:nvPr/>
        </p:nvCxnSpPr>
        <p:spPr>
          <a:xfrm rot="10800000">
            <a:off x="9979030" y="4530724"/>
            <a:ext cx="34924" cy="677861"/>
          </a:xfrm>
          <a:prstGeom prst="straightConnector1">
            <a:avLst/>
          </a:prstGeom>
          <a:noFill/>
          <a:ln w="63500" cap="rnd" cmpd="sng">
            <a:solidFill>
              <a:srgbClr val="00FF00"/>
            </a:solidFill>
            <a:prstDash val="solid"/>
            <a:miter/>
            <a:headEnd type="stealth" w="med" len="med"/>
            <a:tailEnd type="none" w="med" len="med"/>
          </a:ln>
        </p:spPr>
      </p:cxnSp>
      <p:cxnSp>
        <p:nvCxnSpPr>
          <p:cNvPr id="446" name="Shape 446"/>
          <p:cNvCxnSpPr/>
          <p:nvPr/>
        </p:nvCxnSpPr>
        <p:spPr>
          <a:xfrm rot="10800000" flipH="1">
            <a:off x="12987800" y="4341217"/>
            <a:ext cx="794999" cy="1078200"/>
          </a:xfrm>
          <a:prstGeom prst="straightConnector1">
            <a:avLst/>
          </a:prstGeom>
          <a:noFill/>
          <a:ln w="63500" cap="rnd" cmpd="sng">
            <a:solidFill>
              <a:srgbClr val="FF7F00"/>
            </a:solidFill>
            <a:prstDash val="solid"/>
            <a:miter/>
            <a:headEnd type="stealth" w="med" len="med"/>
            <a:tailEnd type="non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cxnSp>
        <p:nvCxnSpPr>
          <p:cNvPr id="451" name="Shape 451"/>
          <p:cNvCxnSpPr/>
          <p:nvPr/>
        </p:nvCxnSpPr>
        <p:spPr>
          <a:xfrm rot="10800000">
            <a:off x="3143137" y="1192249"/>
            <a:ext cx="14400" cy="566699"/>
          </a:xfrm>
          <a:prstGeom prst="straightConnector1">
            <a:avLst/>
          </a:prstGeom>
          <a:noFill/>
          <a:ln w="76200" cap="rnd" cmpd="sng">
            <a:solidFill>
              <a:srgbClr val="00FFFF"/>
            </a:solidFill>
            <a:prstDash val="solid"/>
            <a:miter/>
            <a:headEnd type="stealth" w="med" len="med"/>
            <a:tailEnd type="none" w="med" len="med"/>
          </a:ln>
        </p:spPr>
      </p:cxnSp>
      <p:sp>
        <p:nvSpPr>
          <p:cNvPr id="452" name="Shape 452"/>
          <p:cNvSpPr/>
          <p:nvPr/>
        </p:nvSpPr>
        <p:spPr>
          <a:xfrm>
            <a:off x="1727200" y="1752600"/>
            <a:ext cx="2870100" cy="1269899"/>
          </a:xfrm>
          <a:prstGeom prst="diamond">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400" u="none" strike="noStrike" cap="none">
                <a:solidFill>
                  <a:srgbClr val="FF9900"/>
                </a:solidFill>
                <a:latin typeface="Arial" charset="0"/>
                <a:ea typeface="Arial" charset="0"/>
                <a:cs typeface="Arial" charset="0"/>
                <a:sym typeface="Cabin"/>
              </a:rPr>
              <a:t>Done?</a:t>
            </a:r>
          </a:p>
        </p:txBody>
      </p:sp>
      <p:cxnSp>
        <p:nvCxnSpPr>
          <p:cNvPr id="453" name="Shape 453"/>
          <p:cNvCxnSpPr/>
          <p:nvPr/>
        </p:nvCxnSpPr>
        <p:spPr>
          <a:xfrm rot="10800000">
            <a:off x="3162312" y="3022699"/>
            <a:ext cx="11100" cy="1498500"/>
          </a:xfrm>
          <a:prstGeom prst="straightConnector1">
            <a:avLst/>
          </a:prstGeom>
          <a:noFill/>
          <a:ln w="76200" cap="rnd" cmpd="sng">
            <a:solidFill>
              <a:srgbClr val="00FFFF"/>
            </a:solidFill>
            <a:prstDash val="solid"/>
            <a:miter/>
            <a:headEnd type="none" w="med" len="med"/>
            <a:tailEnd type="stealth" w="med" len="med"/>
          </a:ln>
        </p:spPr>
      </p:cxnSp>
      <p:cxnSp>
        <p:nvCxnSpPr>
          <p:cNvPr id="454" name="Shape 454"/>
          <p:cNvCxnSpPr/>
          <p:nvPr/>
        </p:nvCxnSpPr>
        <p:spPr>
          <a:xfrm flipH="1" flipV="1">
            <a:off x="6468949" y="2768699"/>
            <a:ext cx="3301" cy="587400"/>
          </a:xfrm>
          <a:prstGeom prst="straightConnector1">
            <a:avLst/>
          </a:prstGeom>
          <a:noFill/>
          <a:ln w="76200" cap="rnd" cmpd="sng">
            <a:solidFill>
              <a:srgbClr val="00FFFF"/>
            </a:solidFill>
            <a:prstDash val="solid"/>
            <a:miter/>
            <a:headEnd type="stealth" w="med" len="med"/>
            <a:tailEnd type="none" w="med" len="med"/>
          </a:ln>
        </p:spPr>
      </p:cxnSp>
      <p:cxnSp>
        <p:nvCxnSpPr>
          <p:cNvPr id="456" name="Shape 456"/>
          <p:cNvCxnSpPr>
            <a:stCxn id="457" idx="2"/>
          </p:cNvCxnSpPr>
          <p:nvPr/>
        </p:nvCxnSpPr>
        <p:spPr>
          <a:xfrm flipH="1">
            <a:off x="6468949" y="4051399"/>
            <a:ext cx="8100" cy="472800"/>
          </a:xfrm>
          <a:prstGeom prst="straightConnector1">
            <a:avLst/>
          </a:prstGeom>
          <a:noFill/>
          <a:ln w="76200" cap="rnd" cmpd="sng">
            <a:solidFill>
              <a:srgbClr val="00FFFF"/>
            </a:solidFill>
            <a:prstDash val="solid"/>
            <a:miter/>
            <a:headEnd type="none" w="med" len="med"/>
            <a:tailEnd type="none" w="med" len="med"/>
          </a:ln>
        </p:spPr>
      </p:cxnSp>
      <p:cxnSp>
        <p:nvCxnSpPr>
          <p:cNvPr id="458" name="Shape 458"/>
          <p:cNvCxnSpPr/>
          <p:nvPr/>
        </p:nvCxnSpPr>
        <p:spPr>
          <a:xfrm rot="10800000" flipH="1">
            <a:off x="3170237" y="4502112"/>
            <a:ext cx="3328200" cy="4799"/>
          </a:xfrm>
          <a:prstGeom prst="straightConnector1">
            <a:avLst/>
          </a:prstGeom>
          <a:noFill/>
          <a:ln w="76200" cap="rnd" cmpd="sng">
            <a:solidFill>
              <a:srgbClr val="00FFFF"/>
            </a:solidFill>
            <a:prstDash val="solid"/>
            <a:miter/>
            <a:headEnd type="none" w="med" len="med"/>
            <a:tailEnd type="none" w="med" len="med"/>
          </a:ln>
        </p:spPr>
      </p:cxnSp>
      <p:cxnSp>
        <p:nvCxnSpPr>
          <p:cNvPr id="459" name="Shape 459"/>
          <p:cNvCxnSpPr/>
          <p:nvPr/>
        </p:nvCxnSpPr>
        <p:spPr>
          <a:xfrm flipH="1">
            <a:off x="1371574" y="2397125"/>
            <a:ext cx="396900" cy="3299"/>
          </a:xfrm>
          <a:prstGeom prst="straightConnector1">
            <a:avLst/>
          </a:prstGeom>
          <a:noFill/>
          <a:ln w="76200" cap="rnd" cmpd="sng">
            <a:solidFill>
              <a:srgbClr val="00FFFF"/>
            </a:solidFill>
            <a:prstDash val="solid"/>
            <a:miter/>
            <a:headEnd type="none" w="med" len="med"/>
            <a:tailEnd type="stealth" w="med" len="med"/>
          </a:ln>
        </p:spPr>
      </p:cxnSp>
      <p:cxnSp>
        <p:nvCxnSpPr>
          <p:cNvPr id="460" name="Shape 460"/>
          <p:cNvCxnSpPr/>
          <p:nvPr/>
        </p:nvCxnSpPr>
        <p:spPr>
          <a:xfrm rot="10800000" flipH="1">
            <a:off x="3157537" y="5238874"/>
            <a:ext cx="15899" cy="644400"/>
          </a:xfrm>
          <a:prstGeom prst="straightConnector1">
            <a:avLst/>
          </a:prstGeom>
          <a:noFill/>
          <a:ln w="76200" cap="rnd" cmpd="sng">
            <a:solidFill>
              <a:srgbClr val="00FFFF"/>
            </a:solidFill>
            <a:prstDash val="solid"/>
            <a:miter/>
            <a:headEnd type="stealth" w="med" len="med"/>
            <a:tailEnd type="none" w="med" len="med"/>
          </a:ln>
        </p:spPr>
      </p:cxnSp>
      <p:cxnSp>
        <p:nvCxnSpPr>
          <p:cNvPr id="461" name="Shape 461"/>
          <p:cNvCxnSpPr/>
          <p:nvPr/>
        </p:nvCxnSpPr>
        <p:spPr>
          <a:xfrm rot="10800000">
            <a:off x="1401636" y="2451012"/>
            <a:ext cx="3299" cy="2779799"/>
          </a:xfrm>
          <a:prstGeom prst="straightConnector1">
            <a:avLst/>
          </a:prstGeom>
          <a:noFill/>
          <a:ln w="76200" cap="rnd" cmpd="sng">
            <a:solidFill>
              <a:srgbClr val="00FFFF"/>
            </a:solidFill>
            <a:prstDash val="solid"/>
            <a:miter/>
            <a:headEnd type="stealth" w="med" len="med"/>
            <a:tailEnd type="none" w="med" len="med"/>
          </a:ln>
        </p:spPr>
      </p:cxnSp>
      <p:cxnSp>
        <p:nvCxnSpPr>
          <p:cNvPr id="462" name="Shape 462"/>
          <p:cNvCxnSpPr/>
          <p:nvPr/>
        </p:nvCxnSpPr>
        <p:spPr>
          <a:xfrm>
            <a:off x="1401761" y="5225236"/>
            <a:ext cx="1752600" cy="0"/>
          </a:xfrm>
          <a:prstGeom prst="straightConnector1">
            <a:avLst/>
          </a:prstGeom>
          <a:noFill/>
          <a:ln w="76200" cap="rnd" cmpd="sng">
            <a:solidFill>
              <a:srgbClr val="00FFFF"/>
            </a:solidFill>
            <a:prstDash val="solid"/>
            <a:miter/>
            <a:headEnd type="none" w="med" len="med"/>
            <a:tailEnd type="none" w="med" len="med"/>
          </a:ln>
        </p:spPr>
      </p:cxnSp>
      <p:sp>
        <p:nvSpPr>
          <p:cNvPr id="463" name="Shape 463"/>
          <p:cNvSpPr txBox="1"/>
          <p:nvPr/>
        </p:nvSpPr>
        <p:spPr>
          <a:xfrm>
            <a:off x="846137" y="1638300"/>
            <a:ext cx="8810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Yes</a:t>
            </a:r>
          </a:p>
        </p:txBody>
      </p:sp>
      <p:sp>
        <p:nvSpPr>
          <p:cNvPr id="457" name="Shape 457"/>
          <p:cNvSpPr txBox="1"/>
          <p:nvPr/>
        </p:nvSpPr>
        <p:spPr>
          <a:xfrm>
            <a:off x="5016500" y="330200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err="1">
                <a:solidFill>
                  <a:srgbClr val="00FF00"/>
                </a:solidFill>
                <a:latin typeface="Arial" charset="0"/>
                <a:ea typeface="Arial" charset="0"/>
                <a:cs typeface="Arial" charset="0"/>
                <a:sym typeface="Cabin"/>
              </a:rPr>
              <a:t>i</a:t>
            </a:r>
            <a:r>
              <a:rPr lang="en-US" sz="3500" u="none" strike="noStrike" cap="none" dirty="0">
                <a:solidFill>
                  <a:schemeClr val="bg1"/>
                </a:solidFill>
                <a:latin typeface="Arial" charset="0"/>
                <a:ea typeface="Arial" charset="0"/>
                <a:cs typeface="Arial" charset="0"/>
                <a:sym typeface="Cabin"/>
              </a:rPr>
              <a:t>)</a:t>
            </a:r>
          </a:p>
        </p:txBody>
      </p:sp>
      <p:sp>
        <p:nvSpPr>
          <p:cNvPr id="464" name="Shape 464"/>
          <p:cNvSpPr txBox="1"/>
          <p:nvPr/>
        </p:nvSpPr>
        <p:spPr>
          <a:xfrm>
            <a:off x="4206150" y="1397100"/>
            <a:ext cx="723900"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455" name="Shape 455"/>
          <p:cNvSpPr txBox="1"/>
          <p:nvPr/>
        </p:nvSpPr>
        <p:spPr>
          <a:xfrm>
            <a:off x="5016500" y="2019300"/>
            <a:ext cx="2997300" cy="749399"/>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500" u="none" strike="noStrike" cap="none">
                <a:solidFill>
                  <a:srgbClr val="FF9900"/>
                </a:solidFill>
                <a:latin typeface="Arial" charset="0"/>
                <a:ea typeface="Arial" charset="0"/>
                <a:cs typeface="Arial" charset="0"/>
                <a:sym typeface="Cabin"/>
              </a:rPr>
              <a:t>Move </a:t>
            </a:r>
            <a:r>
              <a:rPr lang="en-US" sz="3500" u="none" strike="noStrike" cap="none">
                <a:solidFill>
                  <a:srgbClr val="00FF00"/>
                </a:solidFill>
                <a:latin typeface="Arial" charset="0"/>
                <a:ea typeface="Arial" charset="0"/>
                <a:cs typeface="Arial" charset="0"/>
                <a:sym typeface="Cabin"/>
              </a:rPr>
              <a:t>i</a:t>
            </a:r>
            <a:r>
              <a:rPr lang="en-US" sz="3500" u="none" strike="noStrike" cap="none">
                <a:solidFill>
                  <a:srgbClr val="FF9900"/>
                </a:solidFill>
                <a:latin typeface="Arial" charset="0"/>
                <a:ea typeface="Arial" charset="0"/>
                <a:cs typeface="Arial" charset="0"/>
                <a:sym typeface="Cabin"/>
              </a:rPr>
              <a:t> ahead</a:t>
            </a:r>
          </a:p>
        </p:txBody>
      </p:sp>
      <p:sp>
        <p:nvSpPr>
          <p:cNvPr id="465" name="Shape 465"/>
          <p:cNvSpPr txBox="1"/>
          <p:nvPr/>
        </p:nvSpPr>
        <p:spPr>
          <a:xfrm>
            <a:off x="8356600" y="1714500"/>
            <a:ext cx="7162799" cy="5702299"/>
          </a:xfrm>
          <a:prstGeom prst="rect">
            <a:avLst/>
          </a:prstGeom>
          <a:noFill/>
          <a:ln>
            <a:noFill/>
          </a:ln>
        </p:spPr>
        <p:txBody>
          <a:bodyPr lIns="38100" tIns="38100" rIns="38100" bIns="38100" anchor="ctr" anchorCtr="0">
            <a:noAutofit/>
          </a:bodyPr>
          <a:lstStyle/>
          <a:p>
            <a:pPr marL="495300" marR="0" lvl="0" indent="-332994" algn="l" rtl="0">
              <a:lnSpc>
                <a:spcPct val="100000"/>
              </a:lnSpc>
              <a:spcBef>
                <a:spcPts val="0"/>
              </a:spcBef>
              <a:spcAft>
                <a:spcPts val="0"/>
              </a:spcAft>
              <a:buClr>
                <a:schemeClr val="lt1"/>
              </a:buClr>
              <a:buSzPct val="100000"/>
              <a:buFont typeface="Cabin"/>
              <a:buChar char="•"/>
            </a:pPr>
            <a:r>
              <a:rPr lang="en-US" sz="3600" u="none" strike="noStrike" cap="none">
                <a:solidFill>
                  <a:schemeClr val="lt1"/>
                </a:solidFill>
                <a:latin typeface="Arial" charset="0"/>
                <a:ea typeface="Arial" charset="0"/>
                <a:cs typeface="Arial" charset="0"/>
                <a:sym typeface="Cabin"/>
              </a:rPr>
              <a:t>The </a:t>
            </a:r>
            <a:r>
              <a:rPr lang="en-US" sz="3600" u="none" strike="noStrike" cap="none">
                <a:solidFill>
                  <a:srgbClr val="00FF00"/>
                </a:solidFill>
                <a:latin typeface="Arial" charset="0"/>
                <a:ea typeface="Arial" charset="0"/>
                <a:cs typeface="Arial" charset="0"/>
                <a:sym typeface="Cabin"/>
              </a:rPr>
              <a:t>iteration variable </a:t>
            </a:r>
            <a:r>
              <a:rPr lang="en-US" sz="3600" b="0" i="0" u="none" strike="noStrike" cap="none">
                <a:solidFill>
                  <a:schemeClr val="lt1"/>
                </a:solidFill>
                <a:latin typeface="Arial"/>
                <a:ea typeface="Arial"/>
                <a:cs typeface="Arial"/>
                <a:sym typeface="Arial"/>
              </a:rPr>
              <a:t>“</a:t>
            </a:r>
            <a:r>
              <a:rPr lang="en-US" sz="3600" u="none" strike="noStrike" cap="none">
                <a:solidFill>
                  <a:schemeClr val="lt1"/>
                </a:solidFill>
                <a:latin typeface="Arial" charset="0"/>
                <a:ea typeface="Arial" charset="0"/>
                <a:cs typeface="Arial" charset="0"/>
                <a:sym typeface="Cabin"/>
              </a:rPr>
              <a:t>iterates</a:t>
            </a:r>
            <a:r>
              <a:rPr lang="en-US" sz="3600" b="0" i="0" u="none" strike="noStrike" cap="none">
                <a:solidFill>
                  <a:schemeClr val="lt1"/>
                </a:solidFill>
                <a:latin typeface="Arial"/>
                <a:ea typeface="Arial"/>
                <a:cs typeface="Arial"/>
                <a:sym typeface="Arial"/>
              </a:rPr>
              <a:t>”</a:t>
            </a:r>
            <a:r>
              <a:rPr lang="en-US" sz="3600" u="none" strike="noStrike" cap="none">
                <a:solidFill>
                  <a:schemeClr val="lt1"/>
                </a:solidFill>
                <a:latin typeface="Arial" charset="0"/>
                <a:ea typeface="Arial" charset="0"/>
                <a:cs typeface="Arial" charset="0"/>
                <a:sym typeface="Cabin"/>
              </a:rPr>
              <a:t> through the </a:t>
            </a:r>
            <a:r>
              <a:rPr lang="en-US" sz="3600" u="none" strike="noStrike" cap="none">
                <a:solidFill>
                  <a:srgbClr val="FF7F00"/>
                </a:solidFill>
                <a:latin typeface="Arial" charset="0"/>
                <a:ea typeface="Arial" charset="0"/>
                <a:cs typeface="Arial" charset="0"/>
                <a:sym typeface="Cabin"/>
              </a:rPr>
              <a:t>sequence </a:t>
            </a:r>
            <a:r>
              <a:rPr lang="en-US" sz="3600" u="none" strike="noStrike" cap="none">
                <a:solidFill>
                  <a:schemeClr val="lt1"/>
                </a:solidFill>
                <a:latin typeface="Arial" charset="0"/>
                <a:ea typeface="Arial" charset="0"/>
                <a:cs typeface="Arial" charset="0"/>
                <a:sym typeface="Cabin"/>
              </a:rPr>
              <a:t>(ordered set)</a:t>
            </a:r>
          </a:p>
          <a:p>
            <a:pPr marL="495300" marR="0" lvl="0" indent="-332994" algn="l" rtl="0">
              <a:lnSpc>
                <a:spcPct val="100000"/>
              </a:lnSpc>
              <a:spcBef>
                <a:spcPts val="3500"/>
              </a:spcBef>
              <a:spcAft>
                <a:spcPts val="0"/>
              </a:spcAft>
              <a:buClr>
                <a:schemeClr val="lt1"/>
              </a:buClr>
              <a:buSzPct val="100000"/>
              <a:buFont typeface="Cabin"/>
              <a:buChar char="•"/>
            </a:pPr>
            <a:r>
              <a:rPr lang="en-US" sz="3600" u="none" strike="noStrike" cap="none">
                <a:solidFill>
                  <a:schemeClr val="lt1"/>
                </a:solidFill>
                <a:latin typeface="Arial" charset="0"/>
                <a:ea typeface="Arial" charset="0"/>
                <a:cs typeface="Arial" charset="0"/>
                <a:sym typeface="Cabin"/>
              </a:rPr>
              <a:t>The </a:t>
            </a:r>
            <a:r>
              <a:rPr lang="en-US" sz="3600" u="none" strike="noStrike" cap="none">
                <a:solidFill>
                  <a:srgbClr val="FF00FF"/>
                </a:solidFill>
                <a:latin typeface="Arial" charset="0"/>
                <a:ea typeface="Arial" charset="0"/>
                <a:cs typeface="Arial" charset="0"/>
                <a:sym typeface="Cabin"/>
              </a:rPr>
              <a:t>block (body)</a:t>
            </a:r>
            <a:r>
              <a:rPr lang="en-US" sz="3600" u="none" strike="noStrike" cap="none">
                <a:solidFill>
                  <a:schemeClr val="lt1"/>
                </a:solidFill>
                <a:latin typeface="Arial" charset="0"/>
                <a:ea typeface="Arial" charset="0"/>
                <a:cs typeface="Arial" charset="0"/>
                <a:sym typeface="Cabin"/>
              </a:rPr>
              <a:t> of code is executed once for each value </a:t>
            </a:r>
            <a:r>
              <a:rPr lang="en-US" sz="3600" u="none" strike="noStrike" cap="none">
                <a:solidFill>
                  <a:srgbClr val="FFFF00"/>
                </a:solidFill>
                <a:latin typeface="Arial" charset="0"/>
                <a:ea typeface="Arial" charset="0"/>
                <a:cs typeface="Arial" charset="0"/>
                <a:sym typeface="Cabin"/>
              </a:rPr>
              <a:t>in</a:t>
            </a:r>
            <a:r>
              <a:rPr lang="en-US" sz="3600" u="none" strike="noStrike" cap="none">
                <a:solidFill>
                  <a:schemeClr val="lt1"/>
                </a:solidFill>
                <a:latin typeface="Arial" charset="0"/>
                <a:ea typeface="Arial" charset="0"/>
                <a:cs typeface="Arial" charset="0"/>
                <a:sym typeface="Cabin"/>
              </a:rPr>
              <a:t> the </a:t>
            </a:r>
            <a:r>
              <a:rPr lang="en-US" sz="3600" u="none" strike="noStrike" cap="none">
                <a:solidFill>
                  <a:srgbClr val="FF7F00"/>
                </a:solidFill>
                <a:latin typeface="Arial" charset="0"/>
                <a:ea typeface="Arial" charset="0"/>
                <a:cs typeface="Arial" charset="0"/>
                <a:sym typeface="Cabin"/>
              </a:rPr>
              <a:t>sequence</a:t>
            </a:r>
          </a:p>
          <a:p>
            <a:pPr marL="495300" marR="0" lvl="0" indent="-332994" algn="l" rtl="0">
              <a:lnSpc>
                <a:spcPct val="100000"/>
              </a:lnSpc>
              <a:spcBef>
                <a:spcPts val="3500"/>
              </a:spcBef>
              <a:spcAft>
                <a:spcPts val="0"/>
              </a:spcAft>
              <a:buClr>
                <a:schemeClr val="lt1"/>
              </a:buClr>
              <a:buSzPct val="100000"/>
              <a:buFont typeface="Cabin"/>
              <a:buChar char="•"/>
            </a:pPr>
            <a:r>
              <a:rPr lang="en-US" sz="3600" u="none" strike="noStrike" cap="none">
                <a:solidFill>
                  <a:schemeClr val="lt1"/>
                </a:solidFill>
                <a:latin typeface="Arial" charset="0"/>
                <a:ea typeface="Arial" charset="0"/>
                <a:cs typeface="Arial" charset="0"/>
                <a:sym typeface="Cabin"/>
              </a:rPr>
              <a:t>The </a:t>
            </a:r>
            <a:r>
              <a:rPr lang="en-US" sz="3600" u="none" strike="noStrike" cap="none">
                <a:solidFill>
                  <a:srgbClr val="00FF00"/>
                </a:solidFill>
                <a:latin typeface="Arial" charset="0"/>
                <a:ea typeface="Arial" charset="0"/>
                <a:cs typeface="Arial" charset="0"/>
                <a:sym typeface="Cabin"/>
              </a:rPr>
              <a:t>iteration variable </a:t>
            </a:r>
            <a:r>
              <a:rPr lang="en-US" sz="3600" u="none" strike="noStrike" cap="none">
                <a:solidFill>
                  <a:schemeClr val="lt1"/>
                </a:solidFill>
                <a:latin typeface="Arial" charset="0"/>
                <a:ea typeface="Arial" charset="0"/>
                <a:cs typeface="Arial" charset="0"/>
                <a:sym typeface="Cabin"/>
              </a:rPr>
              <a:t>moves through all of the values </a:t>
            </a:r>
            <a:r>
              <a:rPr lang="en-US" sz="3600" u="none" strike="noStrike" cap="none">
                <a:solidFill>
                  <a:srgbClr val="FFFF00"/>
                </a:solidFill>
                <a:latin typeface="Arial" charset="0"/>
                <a:ea typeface="Arial" charset="0"/>
                <a:cs typeface="Arial" charset="0"/>
                <a:sym typeface="Cabin"/>
              </a:rPr>
              <a:t>in</a:t>
            </a:r>
            <a:r>
              <a:rPr lang="en-US" sz="3600" u="none" strike="noStrike" cap="none">
                <a:solidFill>
                  <a:schemeClr val="lt1"/>
                </a:solidFill>
                <a:latin typeface="Arial" charset="0"/>
                <a:ea typeface="Arial" charset="0"/>
                <a:cs typeface="Arial" charset="0"/>
                <a:sym typeface="Cabin"/>
              </a:rPr>
              <a:t> the </a:t>
            </a:r>
            <a:r>
              <a:rPr lang="en-US" sz="3600" u="none" strike="noStrike" cap="none">
                <a:solidFill>
                  <a:srgbClr val="FF7F00"/>
                </a:solidFill>
                <a:latin typeface="Arial" charset="0"/>
                <a:ea typeface="Arial" charset="0"/>
                <a:cs typeface="Arial" charset="0"/>
                <a:sym typeface="Cabin"/>
              </a:rPr>
              <a:t>sequence</a:t>
            </a:r>
          </a:p>
        </p:txBody>
      </p:sp>
      <p:sp>
        <p:nvSpPr>
          <p:cNvPr id="466" name="Shape 466"/>
          <p:cNvSpPr txBox="1"/>
          <p:nvPr/>
        </p:nvSpPr>
        <p:spPr>
          <a:xfrm>
            <a:off x="1400175" y="6704000"/>
            <a:ext cx="6537300"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for</a:t>
            </a:r>
            <a:r>
              <a:rPr lang="en-US" sz="3000" i="0" u="none" strike="noStrike" cap="none" dirty="0">
                <a:solidFill>
                  <a:schemeClr val="lt1"/>
                </a:solidFill>
                <a:latin typeface="Courier"/>
                <a:ea typeface="Courier"/>
                <a:cs typeface="Courier"/>
                <a:sym typeface="Courier New"/>
              </a:rPr>
              <a:t> </a:t>
            </a:r>
            <a:r>
              <a:rPr lang="en-US" sz="3000" i="0" u="none" strike="noStrike" cap="none" dirty="0" err="1">
                <a:solidFill>
                  <a:srgbClr val="00FF00"/>
                </a:solidFill>
                <a:latin typeface="Courier"/>
                <a:ea typeface="Courier"/>
                <a:cs typeface="Courier"/>
                <a:sym typeface="Courier New"/>
              </a:rPr>
              <a:t>i</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in</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7F00"/>
                </a:solidFill>
                <a:latin typeface="Courier"/>
                <a:ea typeface="Courier"/>
                <a:cs typeface="Courier"/>
                <a:sym typeface="Courier New"/>
              </a:rPr>
              <a:t>[5, 4, 3, 2, 1] </a:t>
            </a:r>
            <a:r>
              <a:rPr lang="en-US" sz="3000" dirty="0">
                <a:solidFill>
                  <a:schemeClr val="lt1"/>
                </a:solidFill>
                <a:latin typeface="Courier"/>
                <a:ea typeface="Courier"/>
                <a:cs typeface="Courier"/>
                <a:sym typeface="Courier New"/>
              </a:rPr>
              <a:t>:</a:t>
            </a:r>
            <a:r>
              <a:rPr lang="en-US" sz="3000" i="0" u="none" strike="noStrike" cap="none" dirty="0">
                <a:solidFill>
                  <a:srgbClr val="FF7F00"/>
                </a:solidFill>
                <a:latin typeface="Courier"/>
                <a:ea typeface="Courier"/>
                <a:cs typeface="Courier"/>
                <a:sym typeface="Courier New"/>
              </a:rPr>
              <a:t> </a:t>
            </a:r>
            <a:r>
              <a:rPr lang="en-US" sz="3000" i="0" u="none" strike="noStrike" cap="none" dirty="0">
                <a:solidFill>
                  <a:srgbClr val="00FF00"/>
                </a:solidFill>
                <a:latin typeface="Courier"/>
                <a:ea typeface="Courier"/>
                <a:cs typeface="Courier"/>
                <a:sym typeface="Courier New"/>
              </a:rPr>
              <a:t> </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err="1">
                <a:solidFill>
                  <a:srgbClr val="00FF00"/>
                </a:solidFill>
                <a:latin typeface="Courier"/>
                <a:ea typeface="Courier"/>
                <a:cs typeface="Courier"/>
                <a:sym typeface="Courier New"/>
              </a:rPr>
              <a:t>i</a:t>
            </a:r>
            <a:r>
              <a:rPr lang="en-US" sz="3000" i="0" u="none" strike="noStrike" cap="none" dirty="0">
                <a:solidFill>
                  <a:schemeClr val="bg1"/>
                </a:solidFill>
                <a:latin typeface="Courier"/>
                <a:ea typeface="Courier"/>
                <a:cs typeface="Courier"/>
                <a:sym typeface="Courier New"/>
              </a:rPr>
              <a:t>)</a:t>
            </a:r>
          </a:p>
        </p:txBody>
      </p:sp>
      <p:cxnSp>
        <p:nvCxnSpPr>
          <p:cNvPr id="467" name="Shape 467"/>
          <p:cNvCxnSpPr/>
          <p:nvPr/>
        </p:nvCxnSpPr>
        <p:spPr>
          <a:xfrm>
            <a:off x="4635525" y="2397125"/>
            <a:ext cx="396900" cy="3299"/>
          </a:xfrm>
          <a:prstGeom prst="straightConnector1">
            <a:avLst/>
          </a:prstGeom>
          <a:noFill/>
          <a:ln w="76200" cap="rnd" cmpd="sng">
            <a:solidFill>
              <a:srgbClr val="00FFFF"/>
            </a:solidFill>
            <a:prstDash val="solid"/>
            <a:miter/>
            <a:headEnd type="none" w="med" len="med"/>
            <a:tailEnd type="triangl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grpSp>
        <p:nvGrpSpPr>
          <p:cNvPr id="4" name="Group 3"/>
          <p:cNvGrpSpPr/>
          <p:nvPr/>
        </p:nvGrpSpPr>
        <p:grpSpPr>
          <a:xfrm>
            <a:off x="11703050" y="814388"/>
            <a:ext cx="2984500" cy="7472362"/>
            <a:chOff x="11703050" y="381000"/>
            <a:chExt cx="2984500" cy="8278812"/>
          </a:xfrm>
        </p:grpSpPr>
        <p:cxnSp>
          <p:nvCxnSpPr>
            <p:cNvPr id="486" name="Shape 486"/>
            <p:cNvCxnSpPr/>
            <p:nvPr/>
          </p:nvCxnSpPr>
          <p:spPr>
            <a:xfrm rot="10800000" flipH="1">
              <a:off x="13185775" y="915987"/>
              <a:ext cx="12699" cy="307974"/>
            </a:xfrm>
            <a:prstGeom prst="straightConnector1">
              <a:avLst/>
            </a:prstGeom>
            <a:noFill/>
            <a:ln w="50800" cap="rnd" cmpd="sng">
              <a:solidFill>
                <a:srgbClr val="1155CC"/>
              </a:solidFill>
              <a:prstDash val="solid"/>
              <a:miter/>
              <a:headEnd type="stealth" w="med" len="med"/>
              <a:tailEnd type="none" w="med" len="med"/>
            </a:ln>
          </p:spPr>
        </p:cxnSp>
        <p:sp>
          <p:nvSpPr>
            <p:cNvPr id="487" name="Shape 487"/>
            <p:cNvSpPr txBox="1"/>
            <p:nvPr/>
          </p:nvSpPr>
          <p:spPr>
            <a:xfrm>
              <a:off x="11703050" y="1231900"/>
              <a:ext cx="2984500" cy="536575"/>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print(</a:t>
              </a:r>
              <a:r>
                <a:rPr lang="en-US" sz="3200" u="none" strike="noStrike" cap="none" dirty="0" err="1">
                  <a:solidFill>
                    <a:srgbClr val="00FF00"/>
                  </a:solidFill>
                  <a:latin typeface="Arial" charset="0"/>
                  <a:ea typeface="Arial" charset="0"/>
                  <a:cs typeface="Arial" charset="0"/>
                  <a:sym typeface="Cabin"/>
                </a:rPr>
                <a:t>i</a:t>
              </a:r>
              <a:r>
                <a:rPr lang="en-US" sz="3200" u="none" strike="noStrike" cap="none" dirty="0">
                  <a:solidFill>
                    <a:schemeClr val="bg1"/>
                  </a:solidFill>
                  <a:latin typeface="Arial" charset="0"/>
                  <a:ea typeface="Arial" charset="0"/>
                  <a:cs typeface="Arial" charset="0"/>
                  <a:sym typeface="Cabin"/>
                </a:rPr>
                <a:t>)</a:t>
              </a:r>
            </a:p>
          </p:txBody>
        </p:sp>
        <p:sp>
          <p:nvSpPr>
            <p:cNvPr id="488" name="Shape 488"/>
            <p:cNvSpPr txBox="1"/>
            <p:nvPr/>
          </p:nvSpPr>
          <p:spPr>
            <a:xfrm>
              <a:off x="11703050" y="381000"/>
              <a:ext cx="2984500" cy="523874"/>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200" u="none" strike="noStrike" cap="none">
                  <a:solidFill>
                    <a:srgbClr val="00FF00"/>
                  </a:solidFill>
                  <a:latin typeface="Arial" charset="0"/>
                  <a:ea typeface="Arial" charset="0"/>
                  <a:cs typeface="Arial" charset="0"/>
                  <a:sym typeface="Cabin"/>
                </a:rPr>
                <a:t>i = 5</a:t>
              </a:r>
            </a:p>
          </p:txBody>
        </p:sp>
        <p:cxnSp>
          <p:nvCxnSpPr>
            <p:cNvPr id="489" name="Shape 489"/>
            <p:cNvCxnSpPr/>
            <p:nvPr/>
          </p:nvCxnSpPr>
          <p:spPr>
            <a:xfrm rot="10800000" flipH="1">
              <a:off x="13181012" y="1825625"/>
              <a:ext cx="12699" cy="307974"/>
            </a:xfrm>
            <a:prstGeom prst="straightConnector1">
              <a:avLst/>
            </a:prstGeom>
            <a:noFill/>
            <a:ln w="50800" cap="rnd" cmpd="sng">
              <a:solidFill>
                <a:srgbClr val="1155CC"/>
              </a:solidFill>
              <a:prstDash val="solid"/>
              <a:miter/>
              <a:headEnd type="stealth" w="med" len="med"/>
              <a:tailEnd type="none" w="med" len="med"/>
            </a:ln>
          </p:spPr>
        </p:cxnSp>
        <p:cxnSp>
          <p:nvCxnSpPr>
            <p:cNvPr id="490" name="Shape 490"/>
            <p:cNvCxnSpPr/>
            <p:nvPr/>
          </p:nvCxnSpPr>
          <p:spPr>
            <a:xfrm rot="10800000" flipH="1">
              <a:off x="13181012" y="2630486"/>
              <a:ext cx="12699" cy="307974"/>
            </a:xfrm>
            <a:prstGeom prst="straightConnector1">
              <a:avLst/>
            </a:prstGeom>
            <a:noFill/>
            <a:ln w="50800" cap="rnd" cmpd="sng">
              <a:solidFill>
                <a:srgbClr val="1155CC"/>
              </a:solidFill>
              <a:prstDash val="solid"/>
              <a:miter/>
              <a:headEnd type="stealth" w="med" len="med"/>
              <a:tailEnd type="none" w="med" len="med"/>
            </a:ln>
          </p:spPr>
        </p:cxnSp>
        <p:sp>
          <p:nvSpPr>
            <p:cNvPr id="491" name="Shape 491"/>
            <p:cNvSpPr txBox="1"/>
            <p:nvPr/>
          </p:nvSpPr>
          <p:spPr>
            <a:xfrm>
              <a:off x="11703050" y="2946400"/>
              <a:ext cx="2984500" cy="536575"/>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print(</a:t>
              </a:r>
              <a:r>
                <a:rPr lang="en-US" sz="3200" u="none" strike="noStrike" cap="none" dirty="0" err="1">
                  <a:solidFill>
                    <a:srgbClr val="00FF00"/>
                  </a:solidFill>
                  <a:latin typeface="Arial" charset="0"/>
                  <a:ea typeface="Arial" charset="0"/>
                  <a:cs typeface="Arial" charset="0"/>
                  <a:sym typeface="Cabin"/>
                </a:rPr>
                <a:t>i</a:t>
              </a:r>
              <a:r>
                <a:rPr lang="en-US" sz="3200" u="none" strike="noStrike" cap="none" dirty="0">
                  <a:solidFill>
                    <a:schemeClr val="bg1"/>
                  </a:solidFill>
                  <a:latin typeface="Arial" charset="0"/>
                  <a:ea typeface="Arial" charset="0"/>
                  <a:cs typeface="Arial" charset="0"/>
                  <a:sym typeface="Cabin"/>
                </a:rPr>
                <a:t>)</a:t>
              </a:r>
              <a:endParaRPr lang="en-US" sz="3200" u="none" strike="noStrike" cap="none" dirty="0">
                <a:solidFill>
                  <a:srgbClr val="00FF00"/>
                </a:solidFill>
                <a:latin typeface="Arial" charset="0"/>
                <a:ea typeface="Arial" charset="0"/>
                <a:cs typeface="Arial" charset="0"/>
                <a:sym typeface="Cabin"/>
              </a:endParaRPr>
            </a:p>
          </p:txBody>
        </p:sp>
        <p:sp>
          <p:nvSpPr>
            <p:cNvPr id="492" name="Shape 492"/>
            <p:cNvSpPr txBox="1"/>
            <p:nvPr/>
          </p:nvSpPr>
          <p:spPr>
            <a:xfrm>
              <a:off x="11703050" y="2093911"/>
              <a:ext cx="2984500" cy="525462"/>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200" u="none" strike="noStrike" cap="none" dirty="0" err="1">
                  <a:solidFill>
                    <a:srgbClr val="00FF00"/>
                  </a:solidFill>
                  <a:latin typeface="Arial" charset="0"/>
                  <a:ea typeface="Arial" charset="0"/>
                  <a:cs typeface="Arial" charset="0"/>
                  <a:sym typeface="Cabin"/>
                </a:rPr>
                <a:t>i</a:t>
              </a:r>
              <a:r>
                <a:rPr lang="en-US" sz="3200" u="none" strike="noStrike" cap="none" dirty="0">
                  <a:solidFill>
                    <a:srgbClr val="00FF00"/>
                  </a:solidFill>
                  <a:latin typeface="Arial" charset="0"/>
                  <a:ea typeface="Arial" charset="0"/>
                  <a:cs typeface="Arial" charset="0"/>
                  <a:sym typeface="Cabin"/>
                </a:rPr>
                <a:t> = 4</a:t>
              </a:r>
            </a:p>
          </p:txBody>
        </p:sp>
        <p:cxnSp>
          <p:nvCxnSpPr>
            <p:cNvPr id="493" name="Shape 493"/>
            <p:cNvCxnSpPr/>
            <p:nvPr/>
          </p:nvCxnSpPr>
          <p:spPr>
            <a:xfrm rot="10800000" flipH="1">
              <a:off x="13181012" y="3459162"/>
              <a:ext cx="12699" cy="307974"/>
            </a:xfrm>
            <a:prstGeom prst="straightConnector1">
              <a:avLst/>
            </a:prstGeom>
            <a:noFill/>
            <a:ln w="50800" cap="rnd" cmpd="sng">
              <a:solidFill>
                <a:srgbClr val="1155CC"/>
              </a:solidFill>
              <a:prstDash val="solid"/>
              <a:miter/>
              <a:headEnd type="stealth" w="med" len="med"/>
              <a:tailEnd type="none" w="med" len="med"/>
            </a:ln>
          </p:spPr>
        </p:cxnSp>
        <p:cxnSp>
          <p:nvCxnSpPr>
            <p:cNvPr id="494" name="Shape 494"/>
            <p:cNvCxnSpPr/>
            <p:nvPr/>
          </p:nvCxnSpPr>
          <p:spPr>
            <a:xfrm rot="10800000" flipH="1">
              <a:off x="13181012" y="4310062"/>
              <a:ext cx="12699" cy="307974"/>
            </a:xfrm>
            <a:prstGeom prst="straightConnector1">
              <a:avLst/>
            </a:prstGeom>
            <a:noFill/>
            <a:ln w="50800" cap="rnd" cmpd="sng">
              <a:solidFill>
                <a:srgbClr val="1155CC"/>
              </a:solidFill>
              <a:prstDash val="solid"/>
              <a:miter/>
              <a:headEnd type="stealth" w="med" len="med"/>
              <a:tailEnd type="none" w="med" len="med"/>
            </a:ln>
          </p:spPr>
        </p:cxnSp>
        <p:sp>
          <p:nvSpPr>
            <p:cNvPr id="495" name="Shape 495"/>
            <p:cNvSpPr txBox="1"/>
            <p:nvPr/>
          </p:nvSpPr>
          <p:spPr>
            <a:xfrm>
              <a:off x="11703050" y="4625975"/>
              <a:ext cx="2984500" cy="536575"/>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print(</a:t>
              </a:r>
              <a:r>
                <a:rPr lang="en-US" sz="3200" u="none" strike="noStrike" cap="none" dirty="0" err="1">
                  <a:solidFill>
                    <a:srgbClr val="00FF00"/>
                  </a:solidFill>
                  <a:latin typeface="Arial" charset="0"/>
                  <a:ea typeface="Arial" charset="0"/>
                  <a:cs typeface="Arial" charset="0"/>
                  <a:sym typeface="Cabin"/>
                </a:rPr>
                <a:t>i</a:t>
              </a:r>
              <a:r>
                <a:rPr lang="en-US" sz="3200" u="none" strike="noStrike" cap="none" dirty="0">
                  <a:solidFill>
                    <a:schemeClr val="bg1"/>
                  </a:solidFill>
                  <a:latin typeface="Arial" charset="0"/>
                  <a:ea typeface="Arial" charset="0"/>
                  <a:cs typeface="Arial" charset="0"/>
                  <a:sym typeface="Cabin"/>
                </a:rPr>
                <a:t>)</a:t>
              </a:r>
            </a:p>
          </p:txBody>
        </p:sp>
        <p:sp>
          <p:nvSpPr>
            <p:cNvPr id="496" name="Shape 496"/>
            <p:cNvSpPr txBox="1"/>
            <p:nvPr/>
          </p:nvSpPr>
          <p:spPr>
            <a:xfrm>
              <a:off x="11703050" y="3773487"/>
              <a:ext cx="2984500" cy="525462"/>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200" u="none" strike="noStrike" cap="none">
                  <a:solidFill>
                    <a:srgbClr val="00FF00"/>
                  </a:solidFill>
                  <a:latin typeface="Arial" charset="0"/>
                  <a:ea typeface="Arial" charset="0"/>
                  <a:cs typeface="Arial" charset="0"/>
                  <a:sym typeface="Cabin"/>
                </a:rPr>
                <a:t>i = 3</a:t>
              </a:r>
            </a:p>
          </p:txBody>
        </p:sp>
        <p:cxnSp>
          <p:nvCxnSpPr>
            <p:cNvPr id="497" name="Shape 497"/>
            <p:cNvCxnSpPr/>
            <p:nvPr/>
          </p:nvCxnSpPr>
          <p:spPr>
            <a:xfrm rot="10800000" flipH="1">
              <a:off x="13181012" y="5208587"/>
              <a:ext cx="12699" cy="307974"/>
            </a:xfrm>
            <a:prstGeom prst="straightConnector1">
              <a:avLst/>
            </a:prstGeom>
            <a:noFill/>
            <a:ln w="50800" cap="rnd" cmpd="sng">
              <a:solidFill>
                <a:srgbClr val="1155CC"/>
              </a:solidFill>
              <a:prstDash val="solid"/>
              <a:miter/>
              <a:headEnd type="stealth" w="med" len="med"/>
              <a:tailEnd type="none" w="med" len="med"/>
            </a:ln>
          </p:spPr>
        </p:cxnSp>
        <p:cxnSp>
          <p:nvCxnSpPr>
            <p:cNvPr id="498" name="Shape 498"/>
            <p:cNvCxnSpPr/>
            <p:nvPr/>
          </p:nvCxnSpPr>
          <p:spPr>
            <a:xfrm rot="10800000" flipH="1">
              <a:off x="13181012" y="6107111"/>
              <a:ext cx="12699" cy="306386"/>
            </a:xfrm>
            <a:prstGeom prst="straightConnector1">
              <a:avLst/>
            </a:prstGeom>
            <a:noFill/>
            <a:ln w="50800" cap="rnd" cmpd="sng">
              <a:solidFill>
                <a:srgbClr val="1155CC"/>
              </a:solidFill>
              <a:prstDash val="solid"/>
              <a:miter/>
              <a:headEnd type="stealth" w="med" len="med"/>
              <a:tailEnd type="none" w="med" len="med"/>
            </a:ln>
          </p:spPr>
        </p:cxnSp>
        <p:sp>
          <p:nvSpPr>
            <p:cNvPr id="499" name="Shape 499"/>
            <p:cNvSpPr txBox="1"/>
            <p:nvPr/>
          </p:nvSpPr>
          <p:spPr>
            <a:xfrm>
              <a:off x="11703050" y="6421437"/>
              <a:ext cx="2984500" cy="536575"/>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print</a:t>
              </a:r>
              <a:r>
                <a:rPr lang="en-US" sz="3200" dirty="0">
                  <a:solidFill>
                    <a:schemeClr val="bg1"/>
                  </a:solidFill>
                  <a:latin typeface="Arial" charset="0"/>
                  <a:ea typeface="Arial" charset="0"/>
                  <a:cs typeface="Arial" charset="0"/>
                  <a:sym typeface="Cabin"/>
                </a:rPr>
                <a:t>(</a:t>
              </a:r>
              <a:r>
                <a:rPr lang="en-US" sz="3200" u="none" strike="noStrike" cap="none" dirty="0" err="1">
                  <a:solidFill>
                    <a:srgbClr val="00FF00"/>
                  </a:solidFill>
                  <a:latin typeface="Arial" charset="0"/>
                  <a:ea typeface="Arial" charset="0"/>
                  <a:cs typeface="Arial" charset="0"/>
                  <a:sym typeface="Cabin"/>
                </a:rPr>
                <a:t>i</a:t>
              </a:r>
              <a:r>
                <a:rPr lang="en-US" sz="3200" u="none" strike="noStrike" cap="none" dirty="0">
                  <a:solidFill>
                    <a:schemeClr val="bg1"/>
                  </a:solidFill>
                  <a:latin typeface="Arial" charset="0"/>
                  <a:ea typeface="Arial" charset="0"/>
                  <a:cs typeface="Arial" charset="0"/>
                  <a:sym typeface="Cabin"/>
                </a:rPr>
                <a:t>)</a:t>
              </a:r>
            </a:p>
          </p:txBody>
        </p:sp>
        <p:sp>
          <p:nvSpPr>
            <p:cNvPr id="500" name="Shape 500"/>
            <p:cNvSpPr txBox="1"/>
            <p:nvPr/>
          </p:nvSpPr>
          <p:spPr>
            <a:xfrm>
              <a:off x="11703050" y="5570537"/>
              <a:ext cx="2984500" cy="523874"/>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200" u="none" strike="noStrike" cap="none">
                  <a:solidFill>
                    <a:srgbClr val="00FF00"/>
                  </a:solidFill>
                  <a:latin typeface="Arial" charset="0"/>
                  <a:ea typeface="Arial" charset="0"/>
                  <a:cs typeface="Arial" charset="0"/>
                  <a:sym typeface="Cabin"/>
                </a:rPr>
                <a:t>i = 2</a:t>
              </a:r>
            </a:p>
          </p:txBody>
        </p:sp>
        <p:cxnSp>
          <p:nvCxnSpPr>
            <p:cNvPr id="501" name="Shape 501"/>
            <p:cNvCxnSpPr/>
            <p:nvPr/>
          </p:nvCxnSpPr>
          <p:spPr>
            <a:xfrm rot="10800000" flipH="1">
              <a:off x="13181012" y="6934200"/>
              <a:ext cx="12699" cy="307974"/>
            </a:xfrm>
            <a:prstGeom prst="straightConnector1">
              <a:avLst/>
            </a:prstGeom>
            <a:noFill/>
            <a:ln w="50800" cap="rnd" cmpd="sng">
              <a:solidFill>
                <a:srgbClr val="1155CC"/>
              </a:solidFill>
              <a:prstDash val="solid"/>
              <a:miter/>
              <a:headEnd type="stealth" w="med" len="med"/>
              <a:tailEnd type="none" w="med" len="med"/>
            </a:ln>
          </p:spPr>
        </p:cxnSp>
        <p:cxnSp>
          <p:nvCxnSpPr>
            <p:cNvPr id="502" name="Shape 502"/>
            <p:cNvCxnSpPr/>
            <p:nvPr/>
          </p:nvCxnSpPr>
          <p:spPr>
            <a:xfrm rot="10800000" flipH="1">
              <a:off x="13181012" y="7808911"/>
              <a:ext cx="12699" cy="307974"/>
            </a:xfrm>
            <a:prstGeom prst="straightConnector1">
              <a:avLst/>
            </a:prstGeom>
            <a:noFill/>
            <a:ln w="50800" cap="rnd" cmpd="sng">
              <a:solidFill>
                <a:srgbClr val="1155CC"/>
              </a:solidFill>
              <a:prstDash val="solid"/>
              <a:miter/>
              <a:headEnd type="stealth" w="med" len="med"/>
              <a:tailEnd type="none" w="med" len="med"/>
            </a:ln>
          </p:spPr>
        </p:cxnSp>
        <p:sp>
          <p:nvSpPr>
            <p:cNvPr id="503" name="Shape 503"/>
            <p:cNvSpPr txBox="1"/>
            <p:nvPr/>
          </p:nvSpPr>
          <p:spPr>
            <a:xfrm>
              <a:off x="11703050" y="8124825"/>
              <a:ext cx="2984500" cy="534987"/>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200" u="none" strike="noStrike" cap="none" dirty="0">
                  <a:solidFill>
                    <a:schemeClr val="lt1"/>
                  </a:solidFill>
                  <a:latin typeface="Arial" charset="0"/>
                  <a:ea typeface="Arial" charset="0"/>
                  <a:cs typeface="Arial" charset="0"/>
                  <a:sym typeface="Cabin"/>
                </a:rPr>
                <a:t>print(</a:t>
              </a:r>
              <a:r>
                <a:rPr lang="en-US" sz="3200" u="none" strike="noStrike" cap="none" dirty="0" err="1">
                  <a:solidFill>
                    <a:srgbClr val="00FF00"/>
                  </a:solidFill>
                  <a:latin typeface="Arial" charset="0"/>
                  <a:ea typeface="Arial" charset="0"/>
                  <a:cs typeface="Arial" charset="0"/>
                  <a:sym typeface="Cabin"/>
                </a:rPr>
                <a:t>i</a:t>
              </a:r>
              <a:r>
                <a:rPr lang="en-US" sz="3200" u="none" strike="noStrike" cap="none" dirty="0">
                  <a:solidFill>
                    <a:srgbClr val="00FF00"/>
                  </a:solidFill>
                  <a:latin typeface="Arial" charset="0"/>
                  <a:ea typeface="Arial" charset="0"/>
                  <a:cs typeface="Arial" charset="0"/>
                  <a:sym typeface="Cabin"/>
                </a:rPr>
                <a:t>)</a:t>
              </a:r>
            </a:p>
          </p:txBody>
        </p:sp>
        <p:sp>
          <p:nvSpPr>
            <p:cNvPr id="504" name="Shape 504"/>
            <p:cNvSpPr txBox="1"/>
            <p:nvPr/>
          </p:nvSpPr>
          <p:spPr>
            <a:xfrm>
              <a:off x="11703050" y="7272336"/>
              <a:ext cx="2984500" cy="525462"/>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200" u="none" strike="noStrike" cap="none" dirty="0" err="1">
                  <a:solidFill>
                    <a:srgbClr val="00FF00"/>
                  </a:solidFill>
                  <a:latin typeface="Arial" charset="0"/>
                  <a:ea typeface="Arial" charset="0"/>
                  <a:cs typeface="Arial" charset="0"/>
                  <a:sym typeface="Cabin"/>
                </a:rPr>
                <a:t>i</a:t>
              </a:r>
              <a:r>
                <a:rPr lang="en-US" sz="3200" u="none" strike="noStrike" cap="none" dirty="0">
                  <a:solidFill>
                    <a:srgbClr val="00FF00"/>
                  </a:solidFill>
                  <a:latin typeface="Arial" charset="0"/>
                  <a:ea typeface="Arial" charset="0"/>
                  <a:cs typeface="Arial" charset="0"/>
                  <a:sym typeface="Cabin"/>
                </a:rPr>
                <a:t> = 1</a:t>
              </a:r>
            </a:p>
          </p:txBody>
        </p:sp>
      </p:grpSp>
      <p:sp>
        <p:nvSpPr>
          <p:cNvPr id="505" name="Shape 505"/>
          <p:cNvSpPr txBox="1"/>
          <p:nvPr/>
        </p:nvSpPr>
        <p:spPr>
          <a:xfrm>
            <a:off x="4481375" y="6254750"/>
            <a:ext cx="6268200" cy="11430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000" i="0" u="none" strike="noStrike" cap="none" dirty="0">
                <a:solidFill>
                  <a:srgbClr val="FFFF00"/>
                </a:solidFill>
                <a:latin typeface="Courier"/>
                <a:ea typeface="Courier"/>
                <a:cs typeface="Courier"/>
                <a:sym typeface="Courier New"/>
              </a:rPr>
              <a:t>for</a:t>
            </a:r>
            <a:r>
              <a:rPr lang="en-US" sz="3000" i="0" u="none" strike="noStrike" cap="none" dirty="0">
                <a:solidFill>
                  <a:schemeClr val="lt1"/>
                </a:solidFill>
                <a:latin typeface="Courier"/>
                <a:ea typeface="Courier"/>
                <a:cs typeface="Courier"/>
                <a:sym typeface="Courier New"/>
              </a:rPr>
              <a:t> </a:t>
            </a:r>
            <a:r>
              <a:rPr lang="en-US" sz="3000" i="0" u="none" strike="noStrike" cap="none" dirty="0" err="1">
                <a:solidFill>
                  <a:srgbClr val="00FF00"/>
                </a:solidFill>
                <a:latin typeface="Courier"/>
                <a:ea typeface="Courier"/>
                <a:cs typeface="Courier"/>
                <a:sym typeface="Courier New"/>
              </a:rPr>
              <a:t>i</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in</a:t>
            </a: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7F00"/>
                </a:solidFill>
                <a:latin typeface="Courier"/>
                <a:ea typeface="Courier"/>
                <a:cs typeface="Courier"/>
                <a:sym typeface="Courier New"/>
              </a:rPr>
              <a:t>[5, 4, 3, 2, 1]</a:t>
            </a:r>
            <a:r>
              <a:rPr lang="en-US" sz="3000" i="0" u="none" strike="noStrike" cap="none" dirty="0">
                <a:solidFill>
                  <a:srgbClr val="00FF00"/>
                </a:solidFill>
                <a:latin typeface="Courier"/>
                <a:ea typeface="Courier"/>
                <a:cs typeface="Courier"/>
                <a:sym typeface="Courier New"/>
              </a:rPr>
              <a:t> </a:t>
            </a:r>
            <a:r>
              <a:rPr lang="en-US" sz="3000" i="0" u="none" strike="noStrike" cap="none" dirty="0">
                <a:solidFill>
                  <a:schemeClr val="lt1"/>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r>
              <a:rPr lang="en-US" sz="3000" i="0" u="none" strike="noStrike" cap="none" dirty="0">
                <a:solidFill>
                  <a:schemeClr val="lt1"/>
                </a:solidFill>
                <a:latin typeface="Courier"/>
                <a:ea typeface="Courier"/>
                <a:cs typeface="Courier"/>
                <a:sym typeface="Courier New"/>
              </a:rPr>
              <a:t>    </a:t>
            </a:r>
            <a:r>
              <a:rPr lang="en-US" sz="3000" i="0" u="none" strike="noStrike" cap="none" dirty="0">
                <a:solidFill>
                  <a:srgbClr val="FFFF00"/>
                </a:solidFill>
                <a:latin typeface="Courier"/>
                <a:ea typeface="Courier"/>
                <a:cs typeface="Courier"/>
                <a:sym typeface="Courier New"/>
              </a:rPr>
              <a:t>print</a:t>
            </a:r>
            <a:r>
              <a:rPr lang="en-US" sz="3000" dirty="0">
                <a:solidFill>
                  <a:schemeClr val="lt1"/>
                </a:solidFill>
                <a:latin typeface="Courier"/>
                <a:ea typeface="Courier"/>
                <a:cs typeface="Courier"/>
                <a:sym typeface="Courier New"/>
              </a:rPr>
              <a:t>(</a:t>
            </a:r>
            <a:r>
              <a:rPr lang="en-US" sz="3000" i="0" u="none" strike="noStrike" cap="none" dirty="0" err="1">
                <a:solidFill>
                  <a:srgbClr val="00FF00"/>
                </a:solidFill>
                <a:latin typeface="Courier"/>
                <a:ea typeface="Courier"/>
                <a:cs typeface="Courier"/>
                <a:sym typeface="Courier New"/>
              </a:rPr>
              <a:t>i</a:t>
            </a:r>
            <a:r>
              <a:rPr lang="en-US" sz="3000" i="0" u="none" strike="noStrike" cap="none" dirty="0">
                <a:solidFill>
                  <a:schemeClr val="bg1"/>
                </a:solidFill>
                <a:latin typeface="Courier"/>
                <a:ea typeface="Courier"/>
                <a:cs typeface="Courier"/>
                <a:sym typeface="Courier New"/>
              </a:rPr>
              <a:t>)</a:t>
            </a:r>
          </a:p>
        </p:txBody>
      </p:sp>
      <p:cxnSp>
        <p:nvCxnSpPr>
          <p:cNvPr id="38" name="Shape 451"/>
          <p:cNvCxnSpPr/>
          <p:nvPr/>
        </p:nvCxnSpPr>
        <p:spPr>
          <a:xfrm rot="10800000">
            <a:off x="3143137" y="1192249"/>
            <a:ext cx="14400" cy="566699"/>
          </a:xfrm>
          <a:prstGeom prst="straightConnector1">
            <a:avLst/>
          </a:prstGeom>
          <a:noFill/>
          <a:ln w="76200" cap="rnd" cmpd="sng">
            <a:solidFill>
              <a:srgbClr val="00FFFF"/>
            </a:solidFill>
            <a:prstDash val="solid"/>
            <a:miter/>
            <a:headEnd type="stealth" w="med" len="med"/>
            <a:tailEnd type="none" w="med" len="med"/>
          </a:ln>
        </p:spPr>
      </p:cxnSp>
      <p:sp>
        <p:nvSpPr>
          <p:cNvPr id="39" name="Shape 452"/>
          <p:cNvSpPr/>
          <p:nvPr/>
        </p:nvSpPr>
        <p:spPr>
          <a:xfrm>
            <a:off x="1727200" y="1752600"/>
            <a:ext cx="2870100" cy="1269899"/>
          </a:xfrm>
          <a:prstGeom prst="diamond">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400" u="none" strike="noStrike" cap="none">
                <a:solidFill>
                  <a:srgbClr val="FF9900"/>
                </a:solidFill>
                <a:latin typeface="Arial" charset="0"/>
                <a:ea typeface="Arial" charset="0"/>
                <a:cs typeface="Arial" charset="0"/>
                <a:sym typeface="Cabin"/>
              </a:rPr>
              <a:t>Done?</a:t>
            </a:r>
          </a:p>
        </p:txBody>
      </p:sp>
      <p:cxnSp>
        <p:nvCxnSpPr>
          <p:cNvPr id="40" name="Shape 453"/>
          <p:cNvCxnSpPr/>
          <p:nvPr/>
        </p:nvCxnSpPr>
        <p:spPr>
          <a:xfrm rot="10800000">
            <a:off x="3162312" y="3022699"/>
            <a:ext cx="11100" cy="1498500"/>
          </a:xfrm>
          <a:prstGeom prst="straightConnector1">
            <a:avLst/>
          </a:prstGeom>
          <a:noFill/>
          <a:ln w="76200" cap="rnd" cmpd="sng">
            <a:solidFill>
              <a:srgbClr val="00FFFF"/>
            </a:solidFill>
            <a:prstDash val="solid"/>
            <a:miter/>
            <a:headEnd type="none" w="med" len="med"/>
            <a:tailEnd type="stealth" w="med" len="med"/>
          </a:ln>
        </p:spPr>
      </p:cxnSp>
      <p:cxnSp>
        <p:nvCxnSpPr>
          <p:cNvPr id="41" name="Shape 454"/>
          <p:cNvCxnSpPr/>
          <p:nvPr/>
        </p:nvCxnSpPr>
        <p:spPr>
          <a:xfrm flipH="1" flipV="1">
            <a:off x="6468949" y="2768699"/>
            <a:ext cx="3301" cy="587400"/>
          </a:xfrm>
          <a:prstGeom prst="straightConnector1">
            <a:avLst/>
          </a:prstGeom>
          <a:noFill/>
          <a:ln w="76200" cap="rnd" cmpd="sng">
            <a:solidFill>
              <a:srgbClr val="00FFFF"/>
            </a:solidFill>
            <a:prstDash val="solid"/>
            <a:miter/>
            <a:headEnd type="stealth" w="med" len="med"/>
            <a:tailEnd type="none" w="med" len="med"/>
          </a:ln>
        </p:spPr>
      </p:cxnSp>
      <p:cxnSp>
        <p:nvCxnSpPr>
          <p:cNvPr id="42" name="Shape 456"/>
          <p:cNvCxnSpPr>
            <a:stCxn id="49" idx="2"/>
          </p:cNvCxnSpPr>
          <p:nvPr/>
        </p:nvCxnSpPr>
        <p:spPr>
          <a:xfrm flipH="1">
            <a:off x="6468949" y="4051399"/>
            <a:ext cx="8100" cy="472800"/>
          </a:xfrm>
          <a:prstGeom prst="straightConnector1">
            <a:avLst/>
          </a:prstGeom>
          <a:noFill/>
          <a:ln w="76200" cap="rnd" cmpd="sng">
            <a:solidFill>
              <a:srgbClr val="00FFFF"/>
            </a:solidFill>
            <a:prstDash val="solid"/>
            <a:miter/>
            <a:headEnd type="none" w="med" len="med"/>
            <a:tailEnd type="none" w="med" len="med"/>
          </a:ln>
        </p:spPr>
      </p:cxnSp>
      <p:cxnSp>
        <p:nvCxnSpPr>
          <p:cNvPr id="43" name="Shape 458"/>
          <p:cNvCxnSpPr/>
          <p:nvPr/>
        </p:nvCxnSpPr>
        <p:spPr>
          <a:xfrm rot="10800000" flipH="1">
            <a:off x="3170237" y="4502112"/>
            <a:ext cx="3328200" cy="4799"/>
          </a:xfrm>
          <a:prstGeom prst="straightConnector1">
            <a:avLst/>
          </a:prstGeom>
          <a:noFill/>
          <a:ln w="76200" cap="rnd" cmpd="sng">
            <a:solidFill>
              <a:srgbClr val="00FFFF"/>
            </a:solidFill>
            <a:prstDash val="solid"/>
            <a:miter/>
            <a:headEnd type="none" w="med" len="med"/>
            <a:tailEnd type="none" w="med" len="med"/>
          </a:ln>
        </p:spPr>
      </p:cxnSp>
      <p:cxnSp>
        <p:nvCxnSpPr>
          <p:cNvPr id="44" name="Shape 459"/>
          <p:cNvCxnSpPr/>
          <p:nvPr/>
        </p:nvCxnSpPr>
        <p:spPr>
          <a:xfrm flipH="1">
            <a:off x="1371574" y="2397125"/>
            <a:ext cx="396900" cy="3299"/>
          </a:xfrm>
          <a:prstGeom prst="straightConnector1">
            <a:avLst/>
          </a:prstGeom>
          <a:noFill/>
          <a:ln w="76200" cap="rnd" cmpd="sng">
            <a:solidFill>
              <a:srgbClr val="00FFFF"/>
            </a:solidFill>
            <a:prstDash val="solid"/>
            <a:miter/>
            <a:headEnd type="none" w="med" len="med"/>
            <a:tailEnd type="stealth" w="med" len="med"/>
          </a:ln>
        </p:spPr>
      </p:cxnSp>
      <p:cxnSp>
        <p:nvCxnSpPr>
          <p:cNvPr id="45" name="Shape 460"/>
          <p:cNvCxnSpPr/>
          <p:nvPr/>
        </p:nvCxnSpPr>
        <p:spPr>
          <a:xfrm rot="10800000" flipH="1">
            <a:off x="3157537" y="5238874"/>
            <a:ext cx="15899" cy="644400"/>
          </a:xfrm>
          <a:prstGeom prst="straightConnector1">
            <a:avLst/>
          </a:prstGeom>
          <a:noFill/>
          <a:ln w="76200" cap="rnd" cmpd="sng">
            <a:solidFill>
              <a:srgbClr val="00FFFF"/>
            </a:solidFill>
            <a:prstDash val="solid"/>
            <a:miter/>
            <a:headEnd type="stealth" w="med" len="med"/>
            <a:tailEnd type="none" w="med" len="med"/>
          </a:ln>
        </p:spPr>
      </p:cxnSp>
      <p:cxnSp>
        <p:nvCxnSpPr>
          <p:cNvPr id="46" name="Shape 461"/>
          <p:cNvCxnSpPr/>
          <p:nvPr/>
        </p:nvCxnSpPr>
        <p:spPr>
          <a:xfrm rot="10800000">
            <a:off x="1401636" y="2451012"/>
            <a:ext cx="3299" cy="2779799"/>
          </a:xfrm>
          <a:prstGeom prst="straightConnector1">
            <a:avLst/>
          </a:prstGeom>
          <a:noFill/>
          <a:ln w="76200" cap="rnd" cmpd="sng">
            <a:solidFill>
              <a:srgbClr val="00FFFF"/>
            </a:solidFill>
            <a:prstDash val="solid"/>
            <a:miter/>
            <a:headEnd type="stealth" w="med" len="med"/>
            <a:tailEnd type="none" w="med" len="med"/>
          </a:ln>
        </p:spPr>
      </p:cxnSp>
      <p:cxnSp>
        <p:nvCxnSpPr>
          <p:cNvPr id="47" name="Shape 462"/>
          <p:cNvCxnSpPr/>
          <p:nvPr/>
        </p:nvCxnSpPr>
        <p:spPr>
          <a:xfrm>
            <a:off x="1401761" y="5225236"/>
            <a:ext cx="1752600" cy="0"/>
          </a:xfrm>
          <a:prstGeom prst="straightConnector1">
            <a:avLst/>
          </a:prstGeom>
          <a:noFill/>
          <a:ln w="76200" cap="rnd" cmpd="sng">
            <a:solidFill>
              <a:srgbClr val="00FFFF"/>
            </a:solidFill>
            <a:prstDash val="solid"/>
            <a:miter/>
            <a:headEnd type="none" w="med" len="med"/>
            <a:tailEnd type="none" w="med" len="med"/>
          </a:ln>
        </p:spPr>
      </p:cxnSp>
      <p:sp>
        <p:nvSpPr>
          <p:cNvPr id="48" name="Shape 463"/>
          <p:cNvSpPr txBox="1"/>
          <p:nvPr/>
        </p:nvSpPr>
        <p:spPr>
          <a:xfrm>
            <a:off x="846137" y="1638300"/>
            <a:ext cx="8810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Yes</a:t>
            </a:r>
          </a:p>
        </p:txBody>
      </p:sp>
      <p:sp>
        <p:nvSpPr>
          <p:cNvPr id="49" name="Shape 457"/>
          <p:cNvSpPr txBox="1"/>
          <p:nvPr/>
        </p:nvSpPr>
        <p:spPr>
          <a:xfrm>
            <a:off x="5016500" y="3302000"/>
            <a:ext cx="2921099" cy="749399"/>
          </a:xfrm>
          <a:prstGeom prst="rect">
            <a:avLst/>
          </a:prstGeom>
          <a:noFill/>
          <a:ln w="76200" cap="flat" cmpd="sng">
            <a:solidFill>
              <a:srgbClr val="00FFFF"/>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500" u="none" strike="noStrike" cap="none" dirty="0">
                <a:solidFill>
                  <a:schemeClr val="lt1"/>
                </a:solidFill>
                <a:latin typeface="Arial" charset="0"/>
                <a:ea typeface="Arial" charset="0"/>
                <a:cs typeface="Arial" charset="0"/>
                <a:sym typeface="Cabin"/>
              </a:rPr>
              <a:t>print(</a:t>
            </a:r>
            <a:r>
              <a:rPr lang="en-US" sz="3500" u="none" strike="noStrike" cap="none" dirty="0" err="1">
                <a:solidFill>
                  <a:srgbClr val="00FF00"/>
                </a:solidFill>
                <a:latin typeface="Arial" charset="0"/>
                <a:ea typeface="Arial" charset="0"/>
                <a:cs typeface="Arial" charset="0"/>
                <a:sym typeface="Cabin"/>
              </a:rPr>
              <a:t>i</a:t>
            </a:r>
            <a:r>
              <a:rPr lang="en-US" sz="3500" u="none" strike="noStrike" cap="none" dirty="0">
                <a:solidFill>
                  <a:schemeClr val="bg1"/>
                </a:solidFill>
                <a:latin typeface="Arial" charset="0"/>
                <a:ea typeface="Arial" charset="0"/>
                <a:cs typeface="Arial" charset="0"/>
                <a:sym typeface="Cabin"/>
              </a:rPr>
              <a:t>)</a:t>
            </a:r>
          </a:p>
        </p:txBody>
      </p:sp>
      <p:sp>
        <p:nvSpPr>
          <p:cNvPr id="50" name="Shape 464"/>
          <p:cNvSpPr txBox="1"/>
          <p:nvPr/>
        </p:nvSpPr>
        <p:spPr>
          <a:xfrm>
            <a:off x="4206150" y="1397100"/>
            <a:ext cx="723900"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a:solidFill>
                  <a:schemeClr val="lt1"/>
                </a:solidFill>
                <a:latin typeface="Arial" charset="0"/>
                <a:ea typeface="Arial" charset="0"/>
                <a:cs typeface="Arial" charset="0"/>
                <a:sym typeface="Cabin"/>
              </a:rPr>
              <a:t>No</a:t>
            </a:r>
          </a:p>
        </p:txBody>
      </p:sp>
      <p:sp>
        <p:nvSpPr>
          <p:cNvPr id="51" name="Shape 455"/>
          <p:cNvSpPr txBox="1"/>
          <p:nvPr/>
        </p:nvSpPr>
        <p:spPr>
          <a:xfrm>
            <a:off x="5016500" y="2019300"/>
            <a:ext cx="2997300" cy="749399"/>
          </a:xfrm>
          <a:prstGeom prst="rect">
            <a:avLst/>
          </a:prstGeom>
          <a:noFill/>
          <a:ln w="76200" cap="flat" cmpd="sng">
            <a:solidFill>
              <a:srgbClr val="FFFF00"/>
            </a:solidFill>
            <a:prstDash val="solid"/>
            <a:round/>
            <a:headEnd type="none" w="med" len="med"/>
            <a:tailEnd type="none" w="med" len="med"/>
          </a:ln>
        </p:spPr>
        <p:txBody>
          <a:bodyPr lIns="0" tIns="0" rIns="0" bIns="0" anchor="ctr" anchorCtr="0">
            <a:noAutofit/>
          </a:bodyPr>
          <a:lstStyle/>
          <a:p>
            <a:pPr marL="0" marR="0" lvl="0" indent="0" algn="ctr" rtl="0">
              <a:lnSpc>
                <a:spcPct val="100000"/>
              </a:lnSpc>
              <a:spcBef>
                <a:spcPts val="0"/>
              </a:spcBef>
              <a:spcAft>
                <a:spcPts val="0"/>
              </a:spcAft>
              <a:buClr>
                <a:srgbClr val="FF0000"/>
              </a:buClr>
              <a:buSzPct val="25000"/>
              <a:buFont typeface="Cabin"/>
              <a:buNone/>
            </a:pPr>
            <a:r>
              <a:rPr lang="en-US" sz="3500" u="none" strike="noStrike" cap="none">
                <a:solidFill>
                  <a:srgbClr val="FF9900"/>
                </a:solidFill>
                <a:latin typeface="Arial" charset="0"/>
                <a:ea typeface="Arial" charset="0"/>
                <a:cs typeface="Arial" charset="0"/>
                <a:sym typeface="Cabin"/>
              </a:rPr>
              <a:t>Move </a:t>
            </a:r>
            <a:r>
              <a:rPr lang="en-US" sz="3500" u="none" strike="noStrike" cap="none">
                <a:solidFill>
                  <a:srgbClr val="00FF00"/>
                </a:solidFill>
                <a:latin typeface="Arial" charset="0"/>
                <a:ea typeface="Arial" charset="0"/>
                <a:cs typeface="Arial" charset="0"/>
                <a:sym typeface="Cabin"/>
              </a:rPr>
              <a:t>i</a:t>
            </a:r>
            <a:r>
              <a:rPr lang="en-US" sz="3500" u="none" strike="noStrike" cap="none">
                <a:solidFill>
                  <a:srgbClr val="FF9900"/>
                </a:solidFill>
                <a:latin typeface="Arial" charset="0"/>
                <a:ea typeface="Arial" charset="0"/>
                <a:cs typeface="Arial" charset="0"/>
                <a:sym typeface="Cabin"/>
              </a:rPr>
              <a:t> ahead</a:t>
            </a:r>
          </a:p>
        </p:txBody>
      </p:sp>
      <p:cxnSp>
        <p:nvCxnSpPr>
          <p:cNvPr id="52" name="Shape 467"/>
          <p:cNvCxnSpPr/>
          <p:nvPr/>
        </p:nvCxnSpPr>
        <p:spPr>
          <a:xfrm>
            <a:off x="4635525" y="2397125"/>
            <a:ext cx="396900" cy="3299"/>
          </a:xfrm>
          <a:prstGeom prst="straightConnector1">
            <a:avLst/>
          </a:prstGeom>
          <a:noFill/>
          <a:ln w="76200" cap="rnd" cmpd="sng">
            <a:solidFill>
              <a:srgbClr val="00FFFF"/>
            </a:solidFill>
            <a:prstDash val="solid"/>
            <a:miter/>
            <a:headEnd type="none" w="med" len="med"/>
            <a:tailEnd type="triangl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Shape 517"/>
          <p:cNvSpPr txBox="1">
            <a:spLocks noGrp="1"/>
          </p:cNvSpPr>
          <p:nvPr>
            <p:ph type="title"/>
          </p:nvPr>
        </p:nvSpPr>
        <p:spPr>
          <a:xfrm>
            <a:off x="1155700" y="1536700"/>
            <a:ext cx="13931900" cy="5035550"/>
          </a:xfrm>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dirty="0">
                <a:solidFill>
                  <a:srgbClr val="FFD966"/>
                </a:solidFill>
                <a:latin typeface="Arial" charset="0"/>
                <a:ea typeface="Arial" charset="0"/>
                <a:cs typeface="Arial" charset="0"/>
                <a:sym typeface="Cabin"/>
              </a:rPr>
              <a:t>Loop Idioms:</a:t>
            </a:r>
            <a:br>
              <a:rPr lang="en-US" sz="7600" u="none" strike="noStrike" cap="none" dirty="0">
                <a:solidFill>
                  <a:srgbClr val="FFD966"/>
                </a:solidFill>
                <a:latin typeface="Arial" charset="0"/>
                <a:ea typeface="Arial" charset="0"/>
                <a:cs typeface="Arial" charset="0"/>
                <a:sym typeface="Cabin"/>
              </a:rPr>
            </a:br>
            <a:r>
              <a:rPr lang="en-US" sz="7600" u="none" strike="noStrike" cap="none" dirty="0">
                <a:solidFill>
                  <a:srgbClr val="FFD966"/>
                </a:solidFill>
                <a:latin typeface="Arial" charset="0"/>
                <a:ea typeface="Arial" charset="0"/>
                <a:cs typeface="Arial" charset="0"/>
                <a:sym typeface="Cabin"/>
              </a:rPr>
              <a:t>What We Do in Loops</a:t>
            </a:r>
          </a:p>
          <a:p>
            <a:pPr marL="0" marR="0" lvl="0" indent="0" algn="ctr" rtl="0">
              <a:lnSpc>
                <a:spcPct val="100000"/>
              </a:lnSpc>
              <a:spcBef>
                <a:spcPts val="0"/>
              </a:spcBef>
              <a:spcAft>
                <a:spcPts val="0"/>
              </a:spcAft>
              <a:buClr>
                <a:srgbClr val="00FF00"/>
              </a:buClr>
              <a:buSzPct val="25000"/>
              <a:buFont typeface="Cabin"/>
              <a:buNone/>
            </a:pPr>
            <a:br>
              <a:rPr lang="en-US" sz="7600" u="none" strike="noStrike" cap="none" dirty="0">
                <a:solidFill>
                  <a:srgbClr val="00FF00"/>
                </a:solidFill>
                <a:latin typeface="Arial" charset="0"/>
                <a:ea typeface="Arial" charset="0"/>
                <a:cs typeface="Arial" charset="0"/>
                <a:sym typeface="Cabin"/>
              </a:rPr>
            </a:br>
            <a:r>
              <a:rPr lang="en-US" sz="4800" u="none" strike="noStrike" cap="none" dirty="0">
                <a:solidFill>
                  <a:schemeClr val="lt1"/>
                </a:solidFill>
                <a:latin typeface="Arial" charset="0"/>
                <a:ea typeface="Arial" charset="0"/>
                <a:cs typeface="Arial" charset="0"/>
                <a:sym typeface="Cabin"/>
              </a:rPr>
              <a:t>Note: </a:t>
            </a:r>
            <a:r>
              <a:rPr lang="en-US" sz="4800" dirty="0">
                <a:solidFill>
                  <a:schemeClr val="lt1"/>
                </a:solidFill>
                <a:latin typeface="Arial" charset="0"/>
                <a:ea typeface="Arial" charset="0"/>
                <a:cs typeface="Arial" charset="0"/>
                <a:sym typeface="Cabin"/>
              </a:rPr>
              <a:t> </a:t>
            </a:r>
            <a:r>
              <a:rPr lang="en-US" sz="4800" u="none" strike="noStrike" cap="none" dirty="0">
                <a:solidFill>
                  <a:schemeClr val="lt1"/>
                </a:solidFill>
                <a:latin typeface="Arial" charset="0"/>
                <a:ea typeface="Arial" charset="0"/>
                <a:cs typeface="Arial" charset="0"/>
                <a:sym typeface="Cabin"/>
              </a:rPr>
              <a:t> Even though these examples are simple, the patterns apply to all kinds of loops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Shape 53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Looping Through a Set</a:t>
            </a:r>
          </a:p>
        </p:txBody>
      </p:sp>
      <p:sp>
        <p:nvSpPr>
          <p:cNvPr id="533" name="Shape 533"/>
          <p:cNvSpPr txBox="1"/>
          <p:nvPr/>
        </p:nvSpPr>
        <p:spPr>
          <a:xfrm>
            <a:off x="1420525" y="3244325"/>
            <a:ext cx="7774500" cy="22160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00FFFF"/>
                </a:solidFill>
                <a:latin typeface="Courier"/>
                <a:ea typeface="Courier"/>
                <a:cs typeface="Courier"/>
                <a:sym typeface="Courier New"/>
              </a:rPr>
              <a:t>thing</a:t>
            </a: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00FFFF"/>
                </a:solidFill>
                <a:latin typeface="Courier"/>
                <a:ea typeface="Courier"/>
                <a:cs typeface="Courier"/>
                <a:sym typeface="Courier New"/>
              </a:rPr>
              <a:t>[9, 41, 12, 3, 74, 15] </a:t>
            </a:r>
            <a:r>
              <a:rPr lang="en-US" sz="26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00FFFF"/>
                </a:solidFill>
                <a:latin typeface="Courier"/>
                <a:ea typeface="Courier"/>
                <a:cs typeface="Courier"/>
                <a:sym typeface="Courier New"/>
              </a:rPr>
              <a:t>thing</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i="0" u="none" strike="noStrike" cap="none"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a:t>
            </a:r>
            <a:r>
              <a:rPr lang="en-US" sz="2600" i="0" u="none" strike="noStrike" cap="none" dirty="0">
                <a:solidFill>
                  <a:schemeClr val="bg1"/>
                </a:solidFill>
                <a:latin typeface="Courier"/>
                <a:ea typeface="Courier"/>
                <a:cs typeface="Courier"/>
                <a:sym typeface="Courier New"/>
              </a:rPr>
              <a:t>)</a:t>
            </a:r>
          </a:p>
        </p:txBody>
      </p:sp>
      <p:sp>
        <p:nvSpPr>
          <p:cNvPr id="534" name="Shape 534"/>
          <p:cNvSpPr txBox="1"/>
          <p:nvPr/>
        </p:nvSpPr>
        <p:spPr>
          <a:xfrm>
            <a:off x="10034586" y="2657475"/>
            <a:ext cx="4767264" cy="498474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3600" u="none" strike="noStrike" cap="none" dirty="0">
                <a:solidFill>
                  <a:srgbClr val="FFFF00"/>
                </a:solidFill>
                <a:latin typeface="Arial" charset="0"/>
                <a:ea typeface="Arial" charset="0"/>
                <a:cs typeface="Arial" charset="0"/>
                <a:sym typeface="Cabin"/>
              </a:rPr>
              <a:t>$ python </a:t>
            </a:r>
            <a:r>
              <a:rPr lang="en-US" sz="3600" u="none" strike="noStrike" cap="none" dirty="0" err="1">
                <a:solidFill>
                  <a:srgbClr val="FFFF00"/>
                </a:solidFill>
                <a:latin typeface="Arial" charset="0"/>
                <a:ea typeface="Arial" charset="0"/>
                <a:cs typeface="Arial" charset="0"/>
                <a:sym typeface="Cabin"/>
              </a:rPr>
              <a:t>basicloop.py</a:t>
            </a:r>
            <a:endParaRPr lang="en-US" sz="3600" u="none" strike="noStrike" cap="none" dirty="0">
              <a:solidFill>
                <a:srgbClr val="FFFF00"/>
              </a:solidFill>
              <a:latin typeface="Arial" charset="0"/>
              <a:ea typeface="Arial" charset="0"/>
              <a:cs typeface="Arial" charset="0"/>
              <a:sym typeface="Cabin"/>
            </a:endParaRPr>
          </a:p>
          <a:p>
            <a:pPr marL="0" marR="0" lvl="0" indent="0" algn="l" rtl="0">
              <a:lnSpc>
                <a:spcPct val="100000"/>
              </a:lnSpc>
              <a:spcBef>
                <a:spcPts val="0"/>
              </a:spcBef>
              <a:spcAft>
                <a:spcPts val="0"/>
              </a:spcAft>
              <a:buClr>
                <a:srgbClr val="FF7F00"/>
              </a:buClr>
              <a:buSzPct val="25000"/>
              <a:buFont typeface="Cabin"/>
              <a:buNone/>
            </a:pPr>
            <a:r>
              <a:rPr lang="en-US" sz="3600" u="none" strike="noStrike" cap="none" dirty="0">
                <a:solidFill>
                  <a:srgbClr val="FF7F00"/>
                </a:solidFill>
                <a:latin typeface="Arial" charset="0"/>
                <a:ea typeface="Arial" charset="0"/>
                <a:cs typeface="Arial" charset="0"/>
                <a:sym typeface="Cabin"/>
              </a:rPr>
              <a:t>Before</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00FFFF"/>
                </a:solidFill>
                <a:latin typeface="Arial" charset="0"/>
                <a:ea typeface="Arial" charset="0"/>
                <a:cs typeface="Arial" charset="0"/>
                <a:sym typeface="Cabin"/>
              </a:rPr>
              <a:t>9</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00FFFF"/>
                </a:solidFill>
                <a:latin typeface="Arial" charset="0"/>
                <a:ea typeface="Arial" charset="0"/>
                <a:cs typeface="Arial" charset="0"/>
                <a:sym typeface="Cabin"/>
              </a:rPr>
              <a:t>41</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00FFFF"/>
                </a:solidFill>
                <a:latin typeface="Arial" charset="0"/>
                <a:ea typeface="Arial" charset="0"/>
                <a:cs typeface="Arial" charset="0"/>
                <a:sym typeface="Cabin"/>
              </a:rPr>
              <a:t>12</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00FF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00FFFF"/>
                </a:solidFill>
                <a:latin typeface="Arial" charset="0"/>
                <a:ea typeface="Arial" charset="0"/>
                <a:cs typeface="Arial" charset="0"/>
                <a:sym typeface="Cabin"/>
              </a:rPr>
              <a:t>74</a:t>
            </a:r>
          </a:p>
          <a:p>
            <a:pPr marL="0" marR="0" lvl="0" indent="0" algn="l" rtl="0">
              <a:lnSpc>
                <a:spcPct val="100000"/>
              </a:lnSpc>
              <a:spcBef>
                <a:spcPts val="0"/>
              </a:spcBef>
              <a:spcAft>
                <a:spcPts val="0"/>
              </a:spcAft>
              <a:buClr>
                <a:srgbClr val="FF00FF"/>
              </a:buClr>
              <a:buSzPct val="25000"/>
              <a:buFont typeface="Cabin"/>
              <a:buNone/>
            </a:pPr>
            <a:r>
              <a:rPr lang="en-US" sz="3600" u="none" strike="noStrike" cap="none" dirty="0">
                <a:solidFill>
                  <a:srgbClr val="00FFFF"/>
                </a:solidFill>
                <a:latin typeface="Arial" charset="0"/>
                <a:ea typeface="Arial" charset="0"/>
                <a:cs typeface="Arial" charset="0"/>
                <a:sym typeface="Cabin"/>
              </a:rPr>
              <a:t>15</a:t>
            </a:r>
          </a:p>
          <a:p>
            <a:pPr marL="0" marR="0" lvl="0" indent="0" algn="l" rtl="0">
              <a:lnSpc>
                <a:spcPct val="100000"/>
              </a:lnSpc>
              <a:spcBef>
                <a:spcPts val="0"/>
              </a:spcBef>
              <a:spcAft>
                <a:spcPts val="0"/>
              </a:spcAft>
              <a:buClr>
                <a:srgbClr val="FF7F00"/>
              </a:buClr>
              <a:buSzPct val="25000"/>
              <a:buFont typeface="Cabin"/>
              <a:buNone/>
            </a:pPr>
            <a:r>
              <a:rPr lang="en-US" sz="3600" u="none" strike="noStrike" cap="none" dirty="0">
                <a:solidFill>
                  <a:srgbClr val="FF7F00"/>
                </a:solidFill>
                <a:latin typeface="Arial" charset="0"/>
                <a:ea typeface="Arial" charset="0"/>
                <a:cs typeface="Arial" charset="0"/>
                <a:sym typeface="Cabin"/>
              </a:rPr>
              <a:t>After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Shape 539"/>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Shape 544"/>
          <p:cNvSpPr txBox="1"/>
          <p:nvPr/>
        </p:nvSpPr>
        <p:spPr>
          <a:xfrm>
            <a:off x="37719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3</a:t>
            </a:r>
          </a:p>
        </p:txBody>
      </p:sp>
      <p:sp>
        <p:nvSpPr>
          <p:cNvPr id="545" name="Shape 545"/>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Shape 55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51" name="Shape 551"/>
          <p:cNvSpPr txBox="1"/>
          <p:nvPr/>
        </p:nvSpPr>
        <p:spPr>
          <a:xfrm>
            <a:off x="534352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41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Shape 55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57" name="Shape 557"/>
          <p:cNvSpPr txBox="1"/>
          <p:nvPr/>
        </p:nvSpPr>
        <p:spPr>
          <a:xfrm>
            <a:off x="7145336"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Shape 56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63" name="Shape 563"/>
          <p:cNvSpPr txBox="1"/>
          <p:nvPr/>
        </p:nvSpPr>
        <p:spPr>
          <a:xfrm>
            <a:off x="8945561"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Shape 56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69" name="Shape 569"/>
          <p:cNvSpPr txBox="1"/>
          <p:nvPr/>
        </p:nvSpPr>
        <p:spPr>
          <a:xfrm>
            <a:off x="1067117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74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Shape 574"/>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75" name="Shape 575"/>
          <p:cNvSpPr txBox="1"/>
          <p:nvPr/>
        </p:nvSpPr>
        <p:spPr>
          <a:xfrm>
            <a:off x="125476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Shape 58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Shape 585"/>
          <p:cNvSpPr txBox="1"/>
          <p:nvPr/>
        </p:nvSpPr>
        <p:spPr>
          <a:xfrm>
            <a:off x="37719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3</a:t>
            </a:r>
          </a:p>
        </p:txBody>
      </p:sp>
      <p:sp>
        <p:nvSpPr>
          <p:cNvPr id="586" name="Shape 58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87" name="Shape 587"/>
          <p:cNvSpPr txBox="1"/>
          <p:nvPr/>
        </p:nvSpPr>
        <p:spPr>
          <a:xfrm>
            <a:off x="534352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41</a:t>
            </a:r>
          </a:p>
        </p:txBody>
      </p:sp>
      <p:sp>
        <p:nvSpPr>
          <p:cNvPr id="588" name="Shape 588"/>
          <p:cNvSpPr txBox="1"/>
          <p:nvPr/>
        </p:nvSpPr>
        <p:spPr>
          <a:xfrm>
            <a:off x="7145336"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12</a:t>
            </a:r>
          </a:p>
        </p:txBody>
      </p:sp>
      <p:sp>
        <p:nvSpPr>
          <p:cNvPr id="589" name="Shape 589"/>
          <p:cNvSpPr txBox="1"/>
          <p:nvPr/>
        </p:nvSpPr>
        <p:spPr>
          <a:xfrm>
            <a:off x="8945561"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9</a:t>
            </a:r>
          </a:p>
        </p:txBody>
      </p:sp>
      <p:sp>
        <p:nvSpPr>
          <p:cNvPr id="590" name="Shape 590"/>
          <p:cNvSpPr txBox="1"/>
          <p:nvPr/>
        </p:nvSpPr>
        <p:spPr>
          <a:xfrm>
            <a:off x="1067117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74</a:t>
            </a:r>
          </a:p>
        </p:txBody>
      </p:sp>
      <p:sp>
        <p:nvSpPr>
          <p:cNvPr id="591" name="Shape 591"/>
          <p:cNvSpPr txBox="1"/>
          <p:nvPr/>
        </p:nvSpPr>
        <p:spPr>
          <a:xfrm>
            <a:off x="125476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Shape 539"/>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3"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4" name="Shape 598"/>
          <p:cNvSpPr txBox="1"/>
          <p:nvPr/>
        </p:nvSpPr>
        <p:spPr>
          <a:xfrm>
            <a:off x="2841624" y="6502400"/>
            <a:ext cx="33448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err="1">
                <a:solidFill>
                  <a:schemeClr val="lt1"/>
                </a:solidFill>
                <a:latin typeface="Arial" charset="0"/>
                <a:ea typeface="Arial" charset="0"/>
                <a:cs typeface="Arial" charset="0"/>
                <a:sym typeface="Cabin"/>
              </a:rPr>
              <a:t>largest_so_far</a:t>
            </a:r>
            <a:endParaRPr lang="en-US" sz="3600" u="none" strike="noStrike" cap="none" dirty="0">
              <a:solidFill>
                <a:schemeClr val="lt1"/>
              </a:solidFill>
              <a:latin typeface="Arial" charset="0"/>
              <a:ea typeface="Arial" charset="0"/>
              <a:cs typeface="Arial" charset="0"/>
              <a:sym typeface="Cabin"/>
            </a:endParaRPr>
          </a:p>
        </p:txBody>
      </p:sp>
      <p:sp>
        <p:nvSpPr>
          <p:cNvPr id="5" name="Shape 599"/>
          <p:cNvSpPr txBox="1"/>
          <p:nvPr/>
        </p:nvSpPr>
        <p:spPr>
          <a:xfrm>
            <a:off x="6642100" y="6259512"/>
            <a:ext cx="760500"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a:t>
            </a:r>
          </a:p>
        </p:txBody>
      </p:sp>
    </p:spTree>
    <p:extLst>
      <p:ext uri="{BB962C8B-B14F-4D97-AF65-F5344CB8AC3E}">
        <p14:creationId xmlns:p14="http://schemas.microsoft.com/office/powerpoint/2010/main" val="76622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Shape 544"/>
          <p:cNvSpPr txBox="1"/>
          <p:nvPr/>
        </p:nvSpPr>
        <p:spPr>
          <a:xfrm>
            <a:off x="37719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3</a:t>
            </a:r>
          </a:p>
        </p:txBody>
      </p:sp>
      <p:sp>
        <p:nvSpPr>
          <p:cNvPr id="545" name="Shape 545"/>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4"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5" name="Shape 598"/>
          <p:cNvSpPr txBox="1"/>
          <p:nvPr/>
        </p:nvSpPr>
        <p:spPr>
          <a:xfrm>
            <a:off x="2841624" y="6502400"/>
            <a:ext cx="33448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err="1">
                <a:solidFill>
                  <a:schemeClr val="lt1"/>
                </a:solidFill>
                <a:latin typeface="Arial" charset="0"/>
                <a:ea typeface="Arial" charset="0"/>
                <a:cs typeface="Arial" charset="0"/>
                <a:sym typeface="Cabin"/>
              </a:rPr>
              <a:t>largest_so_far</a:t>
            </a:r>
            <a:endParaRPr lang="en-US" sz="3600" u="none" strike="noStrike" cap="none" dirty="0">
              <a:solidFill>
                <a:schemeClr val="lt1"/>
              </a:solidFill>
              <a:latin typeface="Arial" charset="0"/>
              <a:ea typeface="Arial" charset="0"/>
              <a:cs typeface="Arial" charset="0"/>
              <a:sym typeface="Cabin"/>
            </a:endParaRPr>
          </a:p>
        </p:txBody>
      </p:sp>
      <p:sp>
        <p:nvSpPr>
          <p:cNvPr id="6" name="Shape 599"/>
          <p:cNvSpPr txBox="1"/>
          <p:nvPr/>
        </p:nvSpPr>
        <p:spPr>
          <a:xfrm>
            <a:off x="6642100" y="6259512"/>
            <a:ext cx="760500"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dirty="0">
                <a:solidFill>
                  <a:srgbClr val="FF00FF"/>
                </a:solidFill>
                <a:latin typeface="Arial" charset="0"/>
                <a:ea typeface="Arial" charset="0"/>
                <a:cs typeface="Arial" charset="0"/>
                <a:sym typeface="Cabin"/>
              </a:rPr>
              <a:t>3</a:t>
            </a:r>
          </a:p>
        </p:txBody>
      </p:sp>
    </p:spTree>
    <p:extLst>
      <p:ext uri="{BB962C8B-B14F-4D97-AF65-F5344CB8AC3E}">
        <p14:creationId xmlns:p14="http://schemas.microsoft.com/office/powerpoint/2010/main" val="552958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Shape 55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51" name="Shape 551"/>
          <p:cNvSpPr txBox="1"/>
          <p:nvPr/>
        </p:nvSpPr>
        <p:spPr>
          <a:xfrm>
            <a:off x="534352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41</a:t>
            </a:r>
          </a:p>
        </p:txBody>
      </p:sp>
      <p:sp>
        <p:nvSpPr>
          <p:cNvPr id="4"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5" name="Shape 598"/>
          <p:cNvSpPr txBox="1"/>
          <p:nvPr/>
        </p:nvSpPr>
        <p:spPr>
          <a:xfrm>
            <a:off x="2841624" y="6502400"/>
            <a:ext cx="33448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err="1">
                <a:solidFill>
                  <a:schemeClr val="lt1"/>
                </a:solidFill>
                <a:latin typeface="Arial" charset="0"/>
                <a:ea typeface="Arial" charset="0"/>
                <a:cs typeface="Arial" charset="0"/>
                <a:sym typeface="Cabin"/>
              </a:rPr>
              <a:t>largest_so_far</a:t>
            </a:r>
            <a:endParaRPr lang="en-US" sz="3600" u="none" strike="noStrike" cap="none" dirty="0">
              <a:solidFill>
                <a:schemeClr val="lt1"/>
              </a:solidFill>
              <a:latin typeface="Arial" charset="0"/>
              <a:ea typeface="Arial" charset="0"/>
              <a:cs typeface="Arial" charset="0"/>
              <a:sym typeface="Cabin"/>
            </a:endParaRPr>
          </a:p>
        </p:txBody>
      </p:sp>
      <p:sp>
        <p:nvSpPr>
          <p:cNvPr id="6" name="Shape 599"/>
          <p:cNvSpPr txBox="1"/>
          <p:nvPr/>
        </p:nvSpPr>
        <p:spPr>
          <a:xfrm>
            <a:off x="6642100" y="6259512"/>
            <a:ext cx="2116138"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41</a:t>
            </a:r>
            <a:endParaRPr lang="en-US" sz="5400" u="none" strike="noStrike" cap="none" dirty="0">
              <a:solidFill>
                <a:srgbClr val="FF00FF"/>
              </a:solidFill>
              <a:latin typeface="Arial" charset="0"/>
              <a:ea typeface="Arial" charset="0"/>
              <a:cs typeface="Arial" charset="0"/>
              <a:sym typeface="Cabin"/>
            </a:endParaRPr>
          </a:p>
        </p:txBody>
      </p:sp>
    </p:spTree>
    <p:extLst>
      <p:ext uri="{BB962C8B-B14F-4D97-AF65-F5344CB8AC3E}">
        <p14:creationId xmlns:p14="http://schemas.microsoft.com/office/powerpoint/2010/main" val="1735024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Shape 55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57" name="Shape 557"/>
          <p:cNvSpPr txBox="1"/>
          <p:nvPr/>
        </p:nvSpPr>
        <p:spPr>
          <a:xfrm>
            <a:off x="7145336"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12</a:t>
            </a:r>
          </a:p>
        </p:txBody>
      </p:sp>
      <p:sp>
        <p:nvSpPr>
          <p:cNvPr id="4"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5" name="Shape 598"/>
          <p:cNvSpPr txBox="1"/>
          <p:nvPr/>
        </p:nvSpPr>
        <p:spPr>
          <a:xfrm>
            <a:off x="2841624" y="6502400"/>
            <a:ext cx="33448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err="1">
                <a:solidFill>
                  <a:schemeClr val="lt1"/>
                </a:solidFill>
                <a:latin typeface="Arial" charset="0"/>
                <a:ea typeface="Arial" charset="0"/>
                <a:cs typeface="Arial" charset="0"/>
                <a:sym typeface="Cabin"/>
              </a:rPr>
              <a:t>largest_so_far</a:t>
            </a:r>
            <a:endParaRPr lang="en-US" sz="3600" u="none" strike="noStrike" cap="none" dirty="0">
              <a:solidFill>
                <a:schemeClr val="lt1"/>
              </a:solidFill>
              <a:latin typeface="Arial" charset="0"/>
              <a:ea typeface="Arial" charset="0"/>
              <a:cs typeface="Arial" charset="0"/>
              <a:sym typeface="Cabin"/>
            </a:endParaRPr>
          </a:p>
        </p:txBody>
      </p:sp>
      <p:sp>
        <p:nvSpPr>
          <p:cNvPr id="6" name="Shape 599"/>
          <p:cNvSpPr txBox="1"/>
          <p:nvPr/>
        </p:nvSpPr>
        <p:spPr>
          <a:xfrm>
            <a:off x="6642100" y="6259512"/>
            <a:ext cx="2116138"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dirty="0">
                <a:solidFill>
                  <a:srgbClr val="FF00FF"/>
                </a:solidFill>
                <a:latin typeface="Arial" charset="0"/>
                <a:ea typeface="Arial" charset="0"/>
                <a:cs typeface="Arial" charset="0"/>
                <a:sym typeface="Cabin"/>
              </a:rPr>
              <a:t>41</a:t>
            </a:r>
          </a:p>
        </p:txBody>
      </p:sp>
    </p:spTree>
    <p:extLst>
      <p:ext uri="{BB962C8B-B14F-4D97-AF65-F5344CB8AC3E}">
        <p14:creationId xmlns:p14="http://schemas.microsoft.com/office/powerpoint/2010/main" val="944706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Shape 56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63" name="Shape 563"/>
          <p:cNvSpPr txBox="1"/>
          <p:nvPr/>
        </p:nvSpPr>
        <p:spPr>
          <a:xfrm>
            <a:off x="8945561"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9</a:t>
            </a:r>
          </a:p>
        </p:txBody>
      </p:sp>
      <p:sp>
        <p:nvSpPr>
          <p:cNvPr id="4"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5" name="Shape 598"/>
          <p:cNvSpPr txBox="1"/>
          <p:nvPr/>
        </p:nvSpPr>
        <p:spPr>
          <a:xfrm>
            <a:off x="2841624" y="6502400"/>
            <a:ext cx="33448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err="1">
                <a:solidFill>
                  <a:schemeClr val="lt1"/>
                </a:solidFill>
                <a:latin typeface="Arial" charset="0"/>
                <a:ea typeface="Arial" charset="0"/>
                <a:cs typeface="Arial" charset="0"/>
                <a:sym typeface="Cabin"/>
              </a:rPr>
              <a:t>largest_so_far</a:t>
            </a:r>
            <a:endParaRPr lang="en-US" sz="3600" u="none" strike="noStrike" cap="none" dirty="0">
              <a:solidFill>
                <a:schemeClr val="lt1"/>
              </a:solidFill>
              <a:latin typeface="Arial" charset="0"/>
              <a:ea typeface="Arial" charset="0"/>
              <a:cs typeface="Arial" charset="0"/>
              <a:sym typeface="Cabin"/>
            </a:endParaRPr>
          </a:p>
        </p:txBody>
      </p:sp>
      <p:sp>
        <p:nvSpPr>
          <p:cNvPr id="6" name="Shape 599"/>
          <p:cNvSpPr txBox="1"/>
          <p:nvPr/>
        </p:nvSpPr>
        <p:spPr>
          <a:xfrm>
            <a:off x="6642100" y="6259512"/>
            <a:ext cx="2116138"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41</a:t>
            </a:r>
            <a:endParaRPr lang="en-US" sz="5400" u="none" strike="noStrike" cap="none" dirty="0">
              <a:solidFill>
                <a:srgbClr val="FF00FF"/>
              </a:solidFill>
              <a:latin typeface="Arial" charset="0"/>
              <a:ea typeface="Arial" charset="0"/>
              <a:cs typeface="Arial" charset="0"/>
              <a:sym typeface="Cabin"/>
            </a:endParaRPr>
          </a:p>
        </p:txBody>
      </p:sp>
    </p:spTree>
    <p:extLst>
      <p:ext uri="{BB962C8B-B14F-4D97-AF65-F5344CB8AC3E}">
        <p14:creationId xmlns:p14="http://schemas.microsoft.com/office/powerpoint/2010/main" val="1779733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Shape 56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69" name="Shape 569"/>
          <p:cNvSpPr txBox="1"/>
          <p:nvPr/>
        </p:nvSpPr>
        <p:spPr>
          <a:xfrm>
            <a:off x="1067117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74</a:t>
            </a:r>
          </a:p>
        </p:txBody>
      </p:sp>
      <p:sp>
        <p:nvSpPr>
          <p:cNvPr id="4"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5" name="Shape 598"/>
          <p:cNvSpPr txBox="1"/>
          <p:nvPr/>
        </p:nvSpPr>
        <p:spPr>
          <a:xfrm>
            <a:off x="2841624" y="6502400"/>
            <a:ext cx="3344863" cy="6221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err="1">
                <a:solidFill>
                  <a:schemeClr val="lt1"/>
                </a:solidFill>
                <a:latin typeface="Arial" charset="0"/>
                <a:ea typeface="Arial" charset="0"/>
                <a:cs typeface="Arial" charset="0"/>
                <a:sym typeface="Cabin"/>
              </a:rPr>
              <a:t>largest_so_far</a:t>
            </a:r>
            <a:endParaRPr lang="en-US" sz="3600" u="none" strike="noStrike" cap="none" dirty="0">
              <a:solidFill>
                <a:schemeClr val="lt1"/>
              </a:solidFill>
              <a:latin typeface="Arial" charset="0"/>
              <a:ea typeface="Arial" charset="0"/>
              <a:cs typeface="Arial" charset="0"/>
              <a:sym typeface="Cabin"/>
            </a:endParaRPr>
          </a:p>
        </p:txBody>
      </p:sp>
      <p:sp>
        <p:nvSpPr>
          <p:cNvPr id="6" name="Shape 599"/>
          <p:cNvSpPr txBox="1"/>
          <p:nvPr/>
        </p:nvSpPr>
        <p:spPr>
          <a:xfrm>
            <a:off x="6642100" y="6259512"/>
            <a:ext cx="2116138"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dirty="0">
                <a:solidFill>
                  <a:srgbClr val="FF00FF"/>
                </a:solidFill>
                <a:latin typeface="Arial" charset="0"/>
                <a:ea typeface="Arial" charset="0"/>
                <a:cs typeface="Arial" charset="0"/>
                <a:sym typeface="Cabin"/>
              </a:rPr>
              <a:t>74</a:t>
            </a:r>
          </a:p>
        </p:txBody>
      </p:sp>
    </p:spTree>
    <p:extLst>
      <p:ext uri="{BB962C8B-B14F-4D97-AF65-F5344CB8AC3E}">
        <p14:creationId xmlns:p14="http://schemas.microsoft.com/office/powerpoint/2010/main" val="1724548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Shape 574"/>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75" name="Shape 575"/>
          <p:cNvSpPr txBox="1"/>
          <p:nvPr/>
        </p:nvSpPr>
        <p:spPr>
          <a:xfrm>
            <a:off x="125476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15</a:t>
            </a:r>
          </a:p>
        </p:txBody>
      </p:sp>
      <p:sp>
        <p:nvSpPr>
          <p:cNvPr id="4"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5" name="Shape 599"/>
          <p:cNvSpPr txBox="1"/>
          <p:nvPr/>
        </p:nvSpPr>
        <p:spPr>
          <a:xfrm>
            <a:off x="6642100" y="6259512"/>
            <a:ext cx="2116138"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dirty="0">
                <a:solidFill>
                  <a:srgbClr val="FF00FF"/>
                </a:solidFill>
                <a:latin typeface="Arial" charset="0"/>
                <a:ea typeface="Arial" charset="0"/>
                <a:cs typeface="Arial" charset="0"/>
                <a:sym typeface="Cabin"/>
              </a:rPr>
              <a:t>74</a:t>
            </a:r>
          </a:p>
        </p:txBody>
      </p:sp>
    </p:spTree>
    <p:extLst>
      <p:ext uri="{BB962C8B-B14F-4D97-AF65-F5344CB8AC3E}">
        <p14:creationId xmlns:p14="http://schemas.microsoft.com/office/powerpoint/2010/main" val="819423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Shape 585"/>
          <p:cNvSpPr txBox="1"/>
          <p:nvPr/>
        </p:nvSpPr>
        <p:spPr>
          <a:xfrm>
            <a:off x="37719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3</a:t>
            </a:r>
          </a:p>
        </p:txBody>
      </p:sp>
      <p:sp>
        <p:nvSpPr>
          <p:cNvPr id="586" name="Shape 58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7600" u="none" strike="noStrike" cap="none">
                <a:solidFill>
                  <a:srgbClr val="FFD966"/>
                </a:solidFill>
                <a:latin typeface="Arial" charset="0"/>
                <a:ea typeface="Arial" charset="0"/>
                <a:cs typeface="Arial" charset="0"/>
                <a:sym typeface="Cabin"/>
              </a:rPr>
              <a:t>What is the Largest Number?</a:t>
            </a:r>
          </a:p>
        </p:txBody>
      </p:sp>
      <p:sp>
        <p:nvSpPr>
          <p:cNvPr id="587" name="Shape 587"/>
          <p:cNvSpPr txBox="1"/>
          <p:nvPr/>
        </p:nvSpPr>
        <p:spPr>
          <a:xfrm>
            <a:off x="534352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41</a:t>
            </a:r>
          </a:p>
        </p:txBody>
      </p:sp>
      <p:sp>
        <p:nvSpPr>
          <p:cNvPr id="588" name="Shape 588"/>
          <p:cNvSpPr txBox="1"/>
          <p:nvPr/>
        </p:nvSpPr>
        <p:spPr>
          <a:xfrm>
            <a:off x="7145336"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12</a:t>
            </a:r>
          </a:p>
        </p:txBody>
      </p:sp>
      <p:sp>
        <p:nvSpPr>
          <p:cNvPr id="589" name="Shape 589"/>
          <p:cNvSpPr txBox="1"/>
          <p:nvPr/>
        </p:nvSpPr>
        <p:spPr>
          <a:xfrm>
            <a:off x="8945561"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9</a:t>
            </a:r>
          </a:p>
        </p:txBody>
      </p:sp>
      <p:sp>
        <p:nvSpPr>
          <p:cNvPr id="590" name="Shape 590"/>
          <p:cNvSpPr txBox="1"/>
          <p:nvPr/>
        </p:nvSpPr>
        <p:spPr>
          <a:xfrm>
            <a:off x="10671175"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74</a:t>
            </a:r>
          </a:p>
        </p:txBody>
      </p:sp>
      <p:sp>
        <p:nvSpPr>
          <p:cNvPr id="591" name="Shape 591"/>
          <p:cNvSpPr txBox="1"/>
          <p:nvPr/>
        </p:nvSpPr>
        <p:spPr>
          <a:xfrm>
            <a:off x="12547600" y="3609975"/>
            <a:ext cx="1003199" cy="11811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a:solidFill>
                  <a:srgbClr val="FF00FF"/>
                </a:solidFill>
                <a:latin typeface="Arial" charset="0"/>
                <a:ea typeface="Arial" charset="0"/>
                <a:cs typeface="Arial" charset="0"/>
                <a:sym typeface="Cabin"/>
              </a:rPr>
              <a:t>15</a:t>
            </a:r>
          </a:p>
        </p:txBody>
      </p:sp>
      <p:sp>
        <p:nvSpPr>
          <p:cNvPr id="9" name="Shape 597"/>
          <p:cNvSpPr txBox="1"/>
          <p:nvPr/>
        </p:nvSpPr>
        <p:spPr>
          <a:xfrm>
            <a:off x="6451600" y="6159500"/>
            <a:ext cx="5841899" cy="1307999"/>
          </a:xfrm>
          <a:prstGeom prst="rect">
            <a:avLst/>
          </a:prstGeom>
          <a:noFill/>
          <a:ln w="25400" cap="rnd" cmpd="sng">
            <a:solidFill>
              <a:srgbClr val="00FF00"/>
            </a:solidFill>
            <a:prstDash val="solid"/>
            <a:miter/>
            <a:headEnd type="none" w="med" len="med"/>
            <a:tailEnd type="none" w="med" len="med"/>
          </a:ln>
        </p:spPr>
        <p:txBody>
          <a:bodyPr lIns="0" tIns="0" rIns="0" bIns="0" anchor="t" anchorCtr="0">
            <a:noAutofit/>
          </a:bodyPr>
          <a:lstStyle/>
          <a:p>
            <a:pPr marL="0" marR="0" lvl="0" indent="0" algn="ctr" rtl="0">
              <a:lnSpc>
                <a:spcPct val="100000"/>
              </a:lnSpc>
              <a:spcBef>
                <a:spcPts val="0"/>
              </a:spcBef>
              <a:spcAft>
                <a:spcPts val="0"/>
              </a:spcAft>
              <a:buNone/>
            </a:pPr>
            <a:endParaRPr/>
          </a:p>
        </p:txBody>
      </p:sp>
      <p:sp>
        <p:nvSpPr>
          <p:cNvPr id="10" name="Shape 599"/>
          <p:cNvSpPr txBox="1"/>
          <p:nvPr/>
        </p:nvSpPr>
        <p:spPr>
          <a:xfrm>
            <a:off x="6642100" y="6259512"/>
            <a:ext cx="2116138" cy="11081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00FF"/>
              </a:buClr>
              <a:buSzPct val="25000"/>
              <a:buFont typeface="Cabin"/>
              <a:buNone/>
            </a:pPr>
            <a:r>
              <a:rPr lang="en-US" sz="5400" u="none" strike="noStrike" cap="none" dirty="0">
                <a:solidFill>
                  <a:srgbClr val="FF00FF"/>
                </a:solidFill>
                <a:latin typeface="Arial" charset="0"/>
                <a:ea typeface="Arial" charset="0"/>
                <a:cs typeface="Arial" charset="0"/>
                <a:sym typeface="Cabin"/>
              </a:rPr>
              <a:t>74</a:t>
            </a:r>
          </a:p>
        </p:txBody>
      </p:sp>
    </p:spTree>
    <p:extLst>
      <p:ext uri="{BB962C8B-B14F-4D97-AF65-F5344CB8AC3E}">
        <p14:creationId xmlns:p14="http://schemas.microsoft.com/office/powerpoint/2010/main" val="367714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Shape 67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a:solidFill>
                  <a:srgbClr val="FFD966"/>
                </a:solidFill>
                <a:latin typeface="Arial" charset="0"/>
                <a:ea typeface="Arial" charset="0"/>
                <a:cs typeface="Arial" charset="0"/>
                <a:sym typeface="Cabin"/>
              </a:rPr>
              <a:t>Finding the Largest Value</a:t>
            </a:r>
          </a:p>
        </p:txBody>
      </p:sp>
      <p:sp>
        <p:nvSpPr>
          <p:cNvPr id="673" name="Shape 673"/>
          <p:cNvSpPr txBox="1"/>
          <p:nvPr/>
        </p:nvSpPr>
        <p:spPr>
          <a:xfrm>
            <a:off x="1620375" y="3009225"/>
            <a:ext cx="7995899"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FF"/>
              </a:buClr>
              <a:buSzPct val="25000"/>
              <a:buFont typeface="Cabin"/>
              <a:buNone/>
            </a:pPr>
            <a:r>
              <a:rPr lang="en-US" sz="2600" dirty="0" err="1">
                <a:solidFill>
                  <a:srgbClr val="00FF00"/>
                </a:solidFill>
                <a:latin typeface="Courier"/>
                <a:ea typeface="Courier"/>
                <a:cs typeface="Courier"/>
                <a:sym typeface="Courier New"/>
              </a:rPr>
              <a:t>largest_so_far</a:t>
            </a:r>
            <a:r>
              <a:rPr lang="en-US" sz="2600" dirty="0">
                <a:solidFill>
                  <a:srgbClr val="00FF00"/>
                </a:solidFill>
                <a:latin typeface="Courier"/>
                <a:ea typeface="Courier"/>
                <a:cs typeface="Courier"/>
                <a:sym typeface="Courier New"/>
              </a:rPr>
              <a:t> = -1</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 </a:t>
            </a:r>
            <a:r>
              <a:rPr lang="en-US" sz="2600" dirty="0" err="1">
                <a:solidFill>
                  <a:srgbClr val="00FF00"/>
                </a:solidFill>
                <a:latin typeface="Courier"/>
                <a:ea typeface="Courier"/>
                <a:cs typeface="Courier"/>
                <a:sym typeface="Courier New"/>
              </a:rPr>
              <a:t>largest_so_far</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a:t>
            </a:r>
            <a:r>
              <a:rPr lang="en-US" sz="2600" i="0" u="none" strike="noStrike" cap="none" dirty="0" err="1">
                <a:solidFill>
                  <a:srgbClr val="FF00FF"/>
                </a:solidFill>
                <a:latin typeface="Courier"/>
                <a:ea typeface="Courier"/>
                <a:cs typeface="Courier"/>
                <a:sym typeface="Courier New"/>
              </a:rPr>
              <a:t>th</a:t>
            </a:r>
            <a:r>
              <a:rPr lang="en-US" sz="2600" dirty="0" err="1">
                <a:solidFill>
                  <a:srgbClr val="FF00FF"/>
                </a:solidFill>
                <a:latin typeface="Courier"/>
                <a:ea typeface="Courier"/>
                <a:cs typeface="Courier"/>
                <a:sym typeface="Courier New"/>
              </a:rPr>
              <a:t>e_num</a:t>
            </a: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rgbClr val="FFFF00"/>
              </a:buClr>
              <a:buSzPct val="25000"/>
              <a:buFont typeface="Cabin"/>
              <a:buNone/>
            </a:pPr>
            <a:r>
              <a:rPr lang="en-US" sz="2600" dirty="0">
                <a:solidFill>
                  <a:srgbClr val="FF00FF"/>
                </a:solidFill>
                <a:latin typeface="Courier"/>
                <a:ea typeface="Courier"/>
                <a:cs typeface="Courier"/>
                <a:sym typeface="Courier New"/>
              </a:rPr>
              <a:t>   if </a:t>
            </a:r>
            <a:r>
              <a:rPr lang="en-US" sz="2600" dirty="0" err="1">
                <a:solidFill>
                  <a:srgbClr val="FF00FF"/>
                </a:solidFill>
                <a:latin typeface="Courier"/>
                <a:ea typeface="Courier"/>
                <a:cs typeface="Courier"/>
                <a:sym typeface="Courier New"/>
              </a:rPr>
              <a:t>the_num</a:t>
            </a:r>
            <a:r>
              <a:rPr lang="en-US" sz="2600" dirty="0">
                <a:solidFill>
                  <a:srgbClr val="FF00FF"/>
                </a:solidFill>
                <a:latin typeface="Courier"/>
                <a:ea typeface="Courier"/>
                <a:cs typeface="Courier"/>
                <a:sym typeface="Courier New"/>
              </a:rPr>
              <a:t> &gt; </a:t>
            </a:r>
            <a:r>
              <a:rPr lang="en-US" sz="2600" dirty="0" err="1">
                <a:solidFill>
                  <a:srgbClr val="00FF00"/>
                </a:solidFill>
                <a:latin typeface="Courier"/>
                <a:ea typeface="Courier"/>
                <a:cs typeface="Courier"/>
                <a:sym typeface="Courier New"/>
              </a:rPr>
              <a:t>largest_so_far</a:t>
            </a:r>
            <a:r>
              <a:rPr lang="en-US" sz="2600" dirty="0">
                <a:solidFill>
                  <a:srgbClr val="FF00FF"/>
                </a:solidFill>
                <a:latin typeface="Courier"/>
                <a:ea typeface="Courier"/>
                <a:cs typeface="Courier"/>
                <a:sym typeface="Courier New"/>
              </a:rPr>
              <a:t>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dirty="0" err="1">
                <a:solidFill>
                  <a:srgbClr val="00FF00"/>
                </a:solidFill>
                <a:latin typeface="Courier"/>
                <a:ea typeface="Courier"/>
                <a:cs typeface="Courier"/>
                <a:sym typeface="Courier New"/>
              </a:rPr>
              <a:t>largest_so_far</a:t>
            </a:r>
            <a:r>
              <a:rPr lang="en-US" sz="2600" dirty="0">
                <a:solidFill>
                  <a:srgbClr val="00FF00"/>
                </a:solidFill>
                <a:latin typeface="Courier"/>
                <a:ea typeface="Courier"/>
                <a:cs typeface="Courier"/>
                <a:sym typeface="Courier New"/>
              </a:rPr>
              <a:t> = </a:t>
            </a:r>
            <a:r>
              <a:rPr lang="en-US" sz="2600" dirty="0" err="1">
                <a:solidFill>
                  <a:srgbClr val="FF00FF"/>
                </a:solidFill>
                <a:latin typeface="Courier"/>
                <a:ea typeface="Courier"/>
                <a:cs typeface="Courier"/>
                <a:sym typeface="Courier New"/>
              </a:rPr>
              <a:t>the_num</a:t>
            </a:r>
            <a:endParaRPr lang="en-US"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dirty="0" err="1">
                <a:solidFill>
                  <a:srgbClr val="00FF00"/>
                </a:solidFill>
                <a:latin typeface="Courier"/>
                <a:ea typeface="Courier"/>
                <a:cs typeface="Courier"/>
                <a:sym typeface="Courier New"/>
              </a:rPr>
              <a:t>largest_so_far</a:t>
            </a:r>
            <a:r>
              <a:rPr lang="en-US" sz="2600" dirty="0">
                <a:solidFill>
                  <a:srgbClr val="00FF00"/>
                </a:solidFill>
                <a:latin typeface="Courier"/>
                <a:ea typeface="Courier"/>
                <a:cs typeface="Courier"/>
                <a:sym typeface="Courier New"/>
              </a:rPr>
              <a:t>,</a:t>
            </a:r>
            <a:r>
              <a:rPr lang="en-US" sz="2600" i="0" u="none" strike="noStrike" cap="none" dirty="0">
                <a:solidFill>
                  <a:srgbClr val="FF00FF"/>
                </a:solidFill>
                <a:latin typeface="Courier"/>
                <a:ea typeface="Courier"/>
                <a:cs typeface="Courier"/>
                <a:sym typeface="Courier New"/>
              </a:rPr>
              <a:t> </a:t>
            </a:r>
            <a:r>
              <a:rPr lang="en-US" sz="2600" dirty="0" err="1">
                <a:solidFill>
                  <a:srgbClr val="FF00FF"/>
                </a:solidFill>
                <a:latin typeface="Courier"/>
                <a:ea typeface="Courier"/>
                <a:cs typeface="Courier"/>
                <a:sym typeface="Courier New"/>
              </a:rPr>
              <a:t>the_num</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00FF"/>
              </a:buClr>
              <a:buFont typeface="Cabin"/>
              <a:buNone/>
            </a:pPr>
            <a:endParaRPr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 </a:t>
            </a:r>
            <a:r>
              <a:rPr lang="en-US" sz="2600" dirty="0" err="1">
                <a:solidFill>
                  <a:srgbClr val="00FF00"/>
                </a:solidFill>
                <a:latin typeface="Courier"/>
                <a:ea typeface="Courier"/>
                <a:cs typeface="Courier"/>
                <a:sym typeface="Courier New"/>
              </a:rPr>
              <a:t>largest_so_far</a:t>
            </a:r>
            <a:r>
              <a:rPr lang="en-US" sz="2600" dirty="0">
                <a:solidFill>
                  <a:schemeClr val="bg1"/>
                </a:solidFill>
                <a:latin typeface="Courier"/>
                <a:ea typeface="Courier"/>
                <a:cs typeface="Courier"/>
                <a:sym typeface="Courier New"/>
              </a:rPr>
              <a:t>)</a:t>
            </a:r>
          </a:p>
        </p:txBody>
      </p:sp>
      <p:sp>
        <p:nvSpPr>
          <p:cNvPr id="674" name="Shape 674"/>
          <p:cNvSpPr txBox="1"/>
          <p:nvPr/>
        </p:nvSpPr>
        <p:spPr>
          <a:xfrm>
            <a:off x="10261600" y="2286000"/>
            <a:ext cx="4219499" cy="49862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a:t>
            </a:r>
            <a:r>
              <a:rPr lang="en-US" sz="3000" u="none" strike="noStrike" cap="none">
                <a:solidFill>
                  <a:srgbClr val="FFFF00"/>
                </a:solidFill>
                <a:latin typeface="Arial" charset="0"/>
                <a:ea typeface="Arial" charset="0"/>
                <a:cs typeface="Arial" charset="0"/>
                <a:sym typeface="Cabin"/>
              </a:rPr>
              <a:t> python </a:t>
            </a:r>
            <a:r>
              <a:rPr lang="en-US" sz="3000">
                <a:solidFill>
                  <a:srgbClr val="FFFF00"/>
                </a:solidFill>
                <a:latin typeface="Arial" charset="0"/>
                <a:ea typeface="Arial" charset="0"/>
                <a:cs typeface="Arial" charset="0"/>
                <a:sym typeface="Cabin"/>
              </a:rPr>
              <a:t>largest</a:t>
            </a:r>
            <a:r>
              <a:rPr lang="en-US" sz="3000" u="none" strike="noStrike" cap="none">
                <a:solidFill>
                  <a:srgbClr val="FFFF00"/>
                </a:solidFill>
                <a:latin typeface="Arial" charset="0"/>
                <a:ea typeface="Arial" charset="0"/>
                <a:cs typeface="Arial" charset="0"/>
                <a:sym typeface="Cabin"/>
              </a:rPr>
              <a:t>.py</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 </a:t>
            </a:r>
            <a:r>
              <a:rPr lang="en-US" sz="3000">
                <a:solidFill>
                  <a:srgbClr val="00FFFF"/>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9</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9</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41</a:t>
            </a:r>
            <a:r>
              <a:rPr lang="en-US" sz="3000" u="none" strike="noStrike" cap="none">
                <a:solidFill>
                  <a:srgbClr val="FF00FF"/>
                </a:solidFill>
                <a:latin typeface="Arial" charset="0"/>
                <a:ea typeface="Arial" charset="0"/>
                <a:cs typeface="Arial" charset="0"/>
                <a:sym typeface="Cabin"/>
              </a:rPr>
              <a:t>  41</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41</a:t>
            </a:r>
            <a:r>
              <a:rPr lang="en-US" sz="3000" u="none" strike="noStrike" cap="none">
                <a:solidFill>
                  <a:srgbClr val="FF00FF"/>
                </a:solidFill>
                <a:latin typeface="Arial" charset="0"/>
                <a:ea typeface="Arial" charset="0"/>
                <a:cs typeface="Arial" charset="0"/>
                <a:sym typeface="Cabin"/>
              </a:rPr>
              <a:t> 12</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41</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74</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74</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74</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a:solidFill>
                  <a:srgbClr val="00FFFF"/>
                </a:solidFill>
                <a:latin typeface="Arial" charset="0"/>
                <a:ea typeface="Arial" charset="0"/>
                <a:cs typeface="Arial" charset="0"/>
                <a:sym typeface="Cabin"/>
              </a:rPr>
              <a:t>74</a:t>
            </a:r>
          </a:p>
        </p:txBody>
      </p:sp>
      <p:sp>
        <p:nvSpPr>
          <p:cNvPr id="675" name="Shape 675"/>
          <p:cNvSpPr txBox="1"/>
          <p:nvPr/>
        </p:nvSpPr>
        <p:spPr>
          <a:xfrm>
            <a:off x="906525" y="7194550"/>
            <a:ext cx="14757599" cy="1306513"/>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000" dirty="0">
                <a:solidFill>
                  <a:schemeClr val="bg1"/>
                </a:solidFill>
                <a:latin typeface="Arial" charset="0"/>
                <a:ea typeface="Arial" charset="0"/>
                <a:cs typeface="Arial" charset="0"/>
                <a:sym typeface="Cabin"/>
              </a:rPr>
              <a:t>We make a variable that contains the largest value we have seen so far. If the current number we are looking at is larger, it is the new largest value we have seen so far.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FD966"/>
                </a:solidFill>
              </a:rPr>
              <a:t>More Loop Patterns</a:t>
            </a:r>
            <a:r>
              <a:rPr lang="is-IS" dirty="0">
                <a:solidFill>
                  <a:srgbClr val="FFD966"/>
                </a:solidFill>
              </a:rPr>
              <a:t>…</a:t>
            </a:r>
            <a:endParaRPr lang="en-US" dirty="0">
              <a:solidFill>
                <a:srgbClr val="FFD966"/>
              </a:solidFill>
            </a:endParaRPr>
          </a:p>
        </p:txBody>
      </p:sp>
    </p:spTree>
    <p:extLst>
      <p:ext uri="{BB962C8B-B14F-4D97-AF65-F5344CB8AC3E}">
        <p14:creationId xmlns:p14="http://schemas.microsoft.com/office/powerpoint/2010/main" val="1062938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Shape 68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Counting in a Loop</a:t>
            </a:r>
          </a:p>
        </p:txBody>
      </p:sp>
      <p:sp>
        <p:nvSpPr>
          <p:cNvPr id="681" name="Shape 681"/>
          <p:cNvSpPr txBox="1"/>
          <p:nvPr/>
        </p:nvSpPr>
        <p:spPr>
          <a:xfrm>
            <a:off x="1741475" y="2649525"/>
            <a:ext cx="7995899"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FF"/>
              </a:buClr>
              <a:buSzPct val="25000"/>
              <a:buFont typeface="Cabin"/>
              <a:buNone/>
            </a:pPr>
            <a:r>
              <a:rPr lang="en-US" sz="2600" i="0" u="none" strike="noStrike" cap="none" dirty="0" err="1">
                <a:solidFill>
                  <a:srgbClr val="00FFFF"/>
                </a:solidFill>
                <a:latin typeface="Courier"/>
                <a:ea typeface="Courier"/>
                <a:cs typeface="Courier"/>
                <a:sym typeface="Courier New"/>
              </a:rPr>
              <a:t>zork</a:t>
            </a:r>
            <a:r>
              <a:rPr lang="en-US" sz="2600" i="0" u="none" strike="noStrike" cap="none" dirty="0">
                <a:solidFill>
                  <a:srgbClr val="00FFFF"/>
                </a:solidFill>
                <a:latin typeface="Courier"/>
                <a:ea typeface="Courier"/>
                <a:cs typeface="Courier"/>
                <a:sym typeface="Courier New"/>
              </a:rPr>
              <a:t> = 0</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 </a:t>
            </a:r>
            <a:r>
              <a:rPr lang="en-US" sz="2600" i="0" u="none" strike="noStrike" cap="none" dirty="0" err="1">
                <a:solidFill>
                  <a:srgbClr val="FF7F00"/>
                </a:solidFill>
                <a:latin typeface="Courier"/>
                <a:ea typeface="Courier"/>
                <a:cs typeface="Courier"/>
                <a:sym typeface="Courier New"/>
              </a:rPr>
              <a:t>zork</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thing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err="1">
                <a:solidFill>
                  <a:srgbClr val="00FFFF"/>
                </a:solidFill>
                <a:latin typeface="Courier"/>
                <a:ea typeface="Courier"/>
                <a:cs typeface="Courier"/>
                <a:sym typeface="Courier New"/>
              </a:rPr>
              <a:t>zork</a:t>
            </a:r>
            <a:r>
              <a:rPr lang="en-US" sz="2600" i="0" u="none" strike="noStrike" cap="none" dirty="0">
                <a:solidFill>
                  <a:srgbClr val="00FFFF"/>
                </a:solidFill>
                <a:latin typeface="Courier"/>
                <a:ea typeface="Courier"/>
                <a:cs typeface="Courier"/>
                <a:sym typeface="Courier New"/>
              </a:rPr>
              <a:t> = </a:t>
            </a:r>
            <a:r>
              <a:rPr lang="en-US" sz="2600" i="0" u="none" strike="noStrike" cap="none" dirty="0" err="1">
                <a:solidFill>
                  <a:srgbClr val="00FFFF"/>
                </a:solidFill>
                <a:latin typeface="Courier"/>
                <a:ea typeface="Courier"/>
                <a:cs typeface="Courier"/>
                <a:sym typeface="Courier New"/>
              </a:rPr>
              <a:t>zork</a:t>
            </a:r>
            <a:r>
              <a:rPr lang="en-US" sz="2600" i="0" u="none" strike="noStrike" cap="none" dirty="0">
                <a:solidFill>
                  <a:srgbClr val="00FFFF"/>
                </a:solidFill>
                <a:latin typeface="Courier"/>
                <a:ea typeface="Courier"/>
                <a:cs typeface="Courier"/>
                <a:sym typeface="Courier New"/>
              </a:rPr>
              <a:t> + 1</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err="1">
                <a:solidFill>
                  <a:srgbClr val="00FFFF"/>
                </a:solidFill>
                <a:latin typeface="Courier"/>
                <a:ea typeface="Courier"/>
                <a:cs typeface="Courier"/>
                <a:sym typeface="Courier New"/>
              </a:rPr>
              <a:t>zork</a:t>
            </a:r>
            <a:r>
              <a:rPr lang="en-US" sz="2600" i="0" u="none" strike="noStrike" cap="none" dirty="0">
                <a:solidFill>
                  <a:srgbClr val="FF00FF"/>
                </a:solidFill>
                <a:latin typeface="Courier"/>
                <a:ea typeface="Courier"/>
                <a:cs typeface="Courier"/>
                <a:sym typeface="Courier New"/>
              </a:rPr>
              <a:t>, thing</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 </a:t>
            </a:r>
            <a:r>
              <a:rPr lang="en-US" sz="2600" i="0" u="none" strike="noStrike" cap="none" dirty="0" err="1">
                <a:solidFill>
                  <a:srgbClr val="00FFFF"/>
                </a:solidFill>
                <a:latin typeface="Courier"/>
                <a:ea typeface="Courier"/>
                <a:cs typeface="Courier"/>
                <a:sym typeface="Courier New"/>
              </a:rPr>
              <a:t>zork</a:t>
            </a:r>
            <a:r>
              <a:rPr lang="en-US" sz="2600" i="0" u="none" strike="noStrike" cap="none" dirty="0">
                <a:solidFill>
                  <a:schemeClr val="bg1"/>
                </a:solidFill>
                <a:latin typeface="Courier"/>
                <a:ea typeface="Courier"/>
                <a:cs typeface="Courier"/>
                <a:sym typeface="Courier New"/>
              </a:rPr>
              <a:t>)</a:t>
            </a:r>
          </a:p>
        </p:txBody>
      </p:sp>
      <p:sp>
        <p:nvSpPr>
          <p:cNvPr id="682" name="Shape 682"/>
          <p:cNvSpPr txBox="1"/>
          <p:nvPr/>
        </p:nvSpPr>
        <p:spPr>
          <a:xfrm>
            <a:off x="10261600" y="2362200"/>
            <a:ext cx="4219499" cy="46746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a:t>
            </a:r>
            <a:r>
              <a:rPr lang="en-US" sz="3000" u="none" strike="noStrike" cap="none">
                <a:solidFill>
                  <a:srgbClr val="FFFF00"/>
                </a:solidFill>
                <a:latin typeface="Arial" charset="0"/>
                <a:ea typeface="Arial" charset="0"/>
                <a:cs typeface="Arial" charset="0"/>
                <a:sym typeface="Cabin"/>
              </a:rPr>
              <a:t> python countloop.py</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 0</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1 </a:t>
            </a:r>
            <a:r>
              <a:rPr lang="en-US" sz="3000" u="none" strike="noStrike" cap="none">
                <a:solidFill>
                  <a:srgbClr val="FF00FF"/>
                </a:solidFill>
                <a:latin typeface="Arial" charset="0"/>
                <a:ea typeface="Arial" charset="0"/>
                <a:cs typeface="Arial" charset="0"/>
                <a:sym typeface="Cabin"/>
              </a:rPr>
              <a:t>9</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2</a:t>
            </a:r>
            <a:r>
              <a:rPr lang="en-US" sz="3000" u="none" strike="noStrike" cap="none">
                <a:solidFill>
                  <a:srgbClr val="FF00FF"/>
                </a:solidFill>
                <a:latin typeface="Arial" charset="0"/>
                <a:ea typeface="Arial" charset="0"/>
                <a:cs typeface="Arial" charset="0"/>
                <a:sym typeface="Cabin"/>
              </a:rPr>
              <a:t> 41</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3</a:t>
            </a:r>
            <a:r>
              <a:rPr lang="en-US" sz="3000" u="none" strike="noStrike" cap="none">
                <a:solidFill>
                  <a:srgbClr val="FF00FF"/>
                </a:solidFill>
                <a:latin typeface="Arial" charset="0"/>
                <a:ea typeface="Arial" charset="0"/>
                <a:cs typeface="Arial" charset="0"/>
                <a:sym typeface="Cabin"/>
              </a:rPr>
              <a:t> 12</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4 </a:t>
            </a:r>
            <a:r>
              <a:rPr lang="en-US" sz="3000" u="none" strike="noStrike" cap="none">
                <a:solidFill>
                  <a:srgbClr val="FF00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5 </a:t>
            </a:r>
            <a:r>
              <a:rPr lang="en-US" sz="3000" u="none" strike="noStrike" cap="none">
                <a:solidFill>
                  <a:srgbClr val="FF00FF"/>
                </a:solidFill>
                <a:latin typeface="Arial" charset="0"/>
                <a:ea typeface="Arial" charset="0"/>
                <a:cs typeface="Arial" charset="0"/>
                <a:sym typeface="Cabin"/>
              </a:rPr>
              <a:t>74</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6 </a:t>
            </a:r>
            <a:r>
              <a:rPr lang="en-US" sz="3000" u="none" strike="noStrike" cap="none">
                <a:solidFill>
                  <a:srgbClr val="FF00FF"/>
                </a:solidFill>
                <a:latin typeface="Arial" charset="0"/>
                <a:ea typeface="Arial" charset="0"/>
                <a:cs typeface="Arial" charset="0"/>
                <a:sym typeface="Cabin"/>
              </a:rPr>
              <a:t>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u="none" strike="noStrike" cap="none">
                <a:solidFill>
                  <a:srgbClr val="00FFFF"/>
                </a:solidFill>
                <a:latin typeface="Arial" charset="0"/>
                <a:ea typeface="Arial" charset="0"/>
                <a:cs typeface="Arial" charset="0"/>
                <a:sym typeface="Cabin"/>
              </a:rPr>
              <a:t>6</a:t>
            </a:r>
          </a:p>
        </p:txBody>
      </p:sp>
      <p:sp>
        <p:nvSpPr>
          <p:cNvPr id="683" name="Shape 683"/>
          <p:cNvSpPr txBox="1"/>
          <p:nvPr/>
        </p:nvSpPr>
        <p:spPr>
          <a:xfrm>
            <a:off x="1155700" y="7099849"/>
            <a:ext cx="14071499" cy="1143000"/>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u="none" strike="noStrike" cap="none" dirty="0">
                <a:solidFill>
                  <a:schemeClr val="bg1"/>
                </a:solidFill>
                <a:latin typeface="Arial" charset="0"/>
                <a:ea typeface="Arial" charset="0"/>
                <a:cs typeface="Arial" charset="0"/>
                <a:sym typeface="Cabin"/>
              </a:rPr>
              <a:t>To count how many times we execute a loop, we introduce a counter variable that starts at 0 and we add one to it each time through the loop.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Shape 68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Summing in a Loop</a:t>
            </a:r>
          </a:p>
        </p:txBody>
      </p:sp>
      <p:sp>
        <p:nvSpPr>
          <p:cNvPr id="689" name="Shape 689"/>
          <p:cNvSpPr txBox="1"/>
          <p:nvPr/>
        </p:nvSpPr>
        <p:spPr>
          <a:xfrm>
            <a:off x="1741475" y="2649525"/>
            <a:ext cx="7506900"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err="1">
                <a:solidFill>
                  <a:srgbClr val="00FF00"/>
                </a:solidFill>
                <a:latin typeface="Courier"/>
                <a:ea typeface="Courier"/>
                <a:cs typeface="Courier"/>
                <a:sym typeface="Courier New"/>
              </a:rPr>
              <a:t>zork</a:t>
            </a:r>
            <a:r>
              <a:rPr lang="en-US" sz="2600" i="0" u="none" strike="noStrike" cap="none" dirty="0">
                <a:solidFill>
                  <a:srgbClr val="00FF00"/>
                </a:solidFill>
                <a:latin typeface="Courier"/>
                <a:ea typeface="Courier"/>
                <a:cs typeface="Courier"/>
                <a:sym typeface="Courier New"/>
              </a:rPr>
              <a:t> = 0</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lt1"/>
                </a:solidFill>
                <a:latin typeface="Courier"/>
                <a:ea typeface="Courier"/>
                <a:cs typeface="Courier"/>
                <a:sym typeface="Courier New"/>
              </a:rPr>
              <a:t>(</a:t>
            </a:r>
            <a:r>
              <a:rPr lang="en-US" sz="2600" i="0" u="none" strike="noStrike" cap="none" dirty="0">
                <a:solidFill>
                  <a:schemeClr val="lt1"/>
                </a:solidFill>
                <a:latin typeface="Courier"/>
                <a:ea typeface="Courier"/>
                <a:cs typeface="Courier"/>
                <a:sym typeface="Courier New"/>
              </a:rPr>
              <a:t>'Before', </a:t>
            </a:r>
            <a:r>
              <a:rPr lang="en-US" sz="2600" i="0" u="none" strike="noStrike" cap="none" dirty="0" err="1">
                <a:solidFill>
                  <a:srgbClr val="00FF00"/>
                </a:solidFill>
                <a:latin typeface="Courier"/>
                <a:ea typeface="Courier"/>
                <a:cs typeface="Courier"/>
                <a:sym typeface="Courier New"/>
              </a:rPr>
              <a:t>zork</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FF"/>
                </a:solidFill>
                <a:latin typeface="Courier"/>
                <a:ea typeface="Courier"/>
                <a:cs typeface="Courier"/>
                <a:sym typeface="Courier New"/>
              </a:rPr>
              <a:t>thing</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chemeClr val="lt1"/>
                </a:solidFill>
                <a:latin typeface="Courier"/>
                <a:ea typeface="Courier"/>
                <a:cs typeface="Courier"/>
                <a:sym typeface="Courier New"/>
              </a:rPr>
              <a:t> [9, 41, 12, 3, 74, 15] :</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err="1">
                <a:solidFill>
                  <a:srgbClr val="00FF00"/>
                </a:solidFill>
                <a:latin typeface="Courier"/>
                <a:ea typeface="Courier"/>
                <a:cs typeface="Courier"/>
                <a:sym typeface="Courier New"/>
              </a:rPr>
              <a:t>zork</a:t>
            </a:r>
            <a:r>
              <a:rPr lang="en-US" sz="2600" i="0" u="none" strike="noStrike" cap="none" dirty="0">
                <a:solidFill>
                  <a:srgbClr val="00FF00"/>
                </a:solidFill>
                <a:latin typeface="Courier"/>
                <a:ea typeface="Courier"/>
                <a:cs typeface="Courier"/>
                <a:sym typeface="Courier New"/>
              </a:rPr>
              <a:t> = </a:t>
            </a:r>
            <a:r>
              <a:rPr lang="en-US" sz="2600" i="0" u="none" strike="noStrike" cap="none" dirty="0" err="1">
                <a:solidFill>
                  <a:srgbClr val="00FF00"/>
                </a:solidFill>
                <a:latin typeface="Courier"/>
                <a:ea typeface="Courier"/>
                <a:cs typeface="Courier"/>
                <a:sym typeface="Courier New"/>
              </a:rPr>
              <a:t>zork</a:t>
            </a:r>
            <a:r>
              <a:rPr lang="en-US" sz="2600" i="0" u="none" strike="noStrike" cap="none" dirty="0">
                <a:solidFill>
                  <a:srgbClr val="00FF00"/>
                </a:solidFill>
                <a:latin typeface="Courier"/>
                <a:ea typeface="Courier"/>
                <a:cs typeface="Courier"/>
                <a:sym typeface="Courier New"/>
              </a:rPr>
              <a:t> +</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FF"/>
                </a:solidFill>
                <a:latin typeface="Courier"/>
                <a:ea typeface="Courier"/>
                <a:cs typeface="Courier"/>
                <a:sym typeface="Courier New"/>
              </a:rPr>
              <a:t>thing</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lt1"/>
                </a:solidFill>
                <a:latin typeface="Courier"/>
                <a:ea typeface="Courier"/>
                <a:cs typeface="Courier"/>
                <a:sym typeface="Courier New"/>
              </a:rPr>
              <a:t>(</a:t>
            </a:r>
            <a:r>
              <a:rPr lang="en-US" sz="2600" i="0" u="none" strike="noStrike" cap="none" dirty="0" err="1">
                <a:solidFill>
                  <a:srgbClr val="00FF00"/>
                </a:solidFill>
                <a:latin typeface="Courier"/>
                <a:ea typeface="Courier"/>
                <a:cs typeface="Courier"/>
                <a:sym typeface="Courier New"/>
              </a:rPr>
              <a:t>zork</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FF"/>
                </a:solidFill>
                <a:latin typeface="Courier"/>
                <a:ea typeface="Courier"/>
                <a:cs typeface="Courier"/>
                <a:sym typeface="Courier New"/>
              </a:rPr>
              <a:t>thing</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lt1"/>
                </a:solidFill>
                <a:latin typeface="Courier"/>
                <a:ea typeface="Courier"/>
                <a:cs typeface="Courier"/>
                <a:sym typeface="Courier New"/>
              </a:rPr>
              <a:t>(</a:t>
            </a:r>
            <a:r>
              <a:rPr lang="en-US" sz="2600" i="0" u="none" strike="noStrike" cap="none" dirty="0">
                <a:solidFill>
                  <a:schemeClr val="lt1"/>
                </a:solidFill>
                <a:latin typeface="Courier"/>
                <a:ea typeface="Courier"/>
                <a:cs typeface="Courier"/>
                <a:sym typeface="Courier New"/>
              </a:rPr>
              <a:t>'After', </a:t>
            </a:r>
            <a:r>
              <a:rPr lang="en-US" sz="2600" i="0" u="none" strike="noStrike" cap="none" dirty="0" err="1">
                <a:solidFill>
                  <a:srgbClr val="00FF00"/>
                </a:solidFill>
                <a:latin typeface="Courier"/>
                <a:ea typeface="Courier"/>
                <a:cs typeface="Courier"/>
                <a:sym typeface="Courier New"/>
              </a:rPr>
              <a:t>zork</a:t>
            </a:r>
            <a:r>
              <a:rPr lang="en-US" sz="2600" i="0" u="none" strike="noStrike" cap="none" dirty="0">
                <a:solidFill>
                  <a:schemeClr val="bg1"/>
                </a:solidFill>
                <a:latin typeface="Courier"/>
                <a:ea typeface="Courier"/>
                <a:cs typeface="Courier"/>
                <a:sym typeface="Courier New"/>
              </a:rPr>
              <a:t>)</a:t>
            </a:r>
          </a:p>
        </p:txBody>
      </p:sp>
      <p:sp>
        <p:nvSpPr>
          <p:cNvPr id="690" name="Shape 690"/>
          <p:cNvSpPr txBox="1"/>
          <p:nvPr/>
        </p:nvSpPr>
        <p:spPr>
          <a:xfrm>
            <a:off x="10261600" y="2209800"/>
            <a:ext cx="4219499" cy="49862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a:t>
            </a:r>
            <a:r>
              <a:rPr lang="en-US" sz="3000" u="none" strike="noStrike" cap="none">
                <a:solidFill>
                  <a:srgbClr val="FFFF00"/>
                </a:solidFill>
                <a:latin typeface="Arial" charset="0"/>
                <a:ea typeface="Arial" charset="0"/>
                <a:cs typeface="Arial" charset="0"/>
                <a:sym typeface="Cabin"/>
              </a:rPr>
              <a:t> python countloop.py</a:t>
            </a:r>
            <a:r>
              <a:rPr lang="en-US" sz="3000" u="none" strike="noStrike" cap="none">
                <a:solidFill>
                  <a:srgbClr val="FF7F00"/>
                </a:solidFill>
                <a:latin typeface="Arial" charset="0"/>
                <a:ea typeface="Arial" charset="0"/>
                <a:cs typeface="Arial" charset="0"/>
                <a:sym typeface="Cabin"/>
              </a:rPr>
              <a:t> </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 </a:t>
            </a:r>
            <a:r>
              <a:rPr lang="en-US" sz="3000" u="none" strike="noStrike" cap="none">
                <a:solidFill>
                  <a:srgbClr val="00FF00"/>
                </a:solidFill>
                <a:latin typeface="Arial" charset="0"/>
                <a:ea typeface="Arial" charset="0"/>
                <a:cs typeface="Arial" charset="0"/>
                <a:sym typeface="Cabin"/>
              </a:rPr>
              <a:t>0</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9</a:t>
            </a:r>
            <a:r>
              <a:rPr lang="en-US" sz="3000" u="none" strike="noStrike" cap="none">
                <a:solidFill>
                  <a:srgbClr val="FF00FF"/>
                </a:solidFill>
                <a:latin typeface="Arial" charset="0"/>
                <a:ea typeface="Arial" charset="0"/>
                <a:cs typeface="Arial" charset="0"/>
                <a:sym typeface="Cabin"/>
              </a:rPr>
              <a:t> </a:t>
            </a:r>
            <a:r>
              <a:rPr lang="en-US" sz="3000" u="none" strike="noStrike" cap="none">
                <a:solidFill>
                  <a:srgbClr val="00FFFF"/>
                </a:solidFill>
                <a:latin typeface="Arial" charset="0"/>
                <a:ea typeface="Arial" charset="0"/>
                <a:cs typeface="Arial" charset="0"/>
                <a:sym typeface="Cabin"/>
              </a:rPr>
              <a:t>9</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50</a:t>
            </a:r>
            <a:r>
              <a:rPr lang="en-US" sz="3000" u="none" strike="noStrike" cap="none">
                <a:solidFill>
                  <a:srgbClr val="FF00FF"/>
                </a:solidFill>
                <a:latin typeface="Arial" charset="0"/>
                <a:ea typeface="Arial" charset="0"/>
                <a:cs typeface="Arial" charset="0"/>
                <a:sym typeface="Cabin"/>
              </a:rPr>
              <a:t> </a:t>
            </a:r>
            <a:r>
              <a:rPr lang="en-US" sz="3000" u="none" strike="noStrike" cap="none">
                <a:solidFill>
                  <a:srgbClr val="00FFFF"/>
                </a:solidFill>
                <a:latin typeface="Arial" charset="0"/>
                <a:ea typeface="Arial" charset="0"/>
                <a:cs typeface="Arial" charset="0"/>
                <a:sym typeface="Cabin"/>
              </a:rPr>
              <a:t>41</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62</a:t>
            </a:r>
            <a:r>
              <a:rPr lang="en-US" sz="3000" u="none" strike="noStrike" cap="none">
                <a:solidFill>
                  <a:srgbClr val="FF00FF"/>
                </a:solidFill>
                <a:latin typeface="Arial" charset="0"/>
                <a:ea typeface="Arial" charset="0"/>
                <a:cs typeface="Arial" charset="0"/>
                <a:sym typeface="Cabin"/>
              </a:rPr>
              <a:t> </a:t>
            </a:r>
            <a:r>
              <a:rPr lang="en-US" sz="3000" u="none" strike="noStrike" cap="none">
                <a:solidFill>
                  <a:srgbClr val="00FFFF"/>
                </a:solidFill>
                <a:latin typeface="Arial" charset="0"/>
                <a:ea typeface="Arial" charset="0"/>
                <a:cs typeface="Arial" charset="0"/>
                <a:sym typeface="Cabin"/>
              </a:rPr>
              <a:t>12</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65</a:t>
            </a:r>
            <a:r>
              <a:rPr lang="en-US" sz="3000" u="none" strike="noStrike" cap="none">
                <a:solidFill>
                  <a:srgbClr val="FF00FF"/>
                </a:solidFill>
                <a:latin typeface="Arial" charset="0"/>
                <a:ea typeface="Arial" charset="0"/>
                <a:cs typeface="Arial" charset="0"/>
                <a:sym typeface="Cabin"/>
              </a:rPr>
              <a:t> </a:t>
            </a:r>
            <a:r>
              <a:rPr lang="en-US" sz="3000" u="none" strike="noStrike" cap="none">
                <a:solidFill>
                  <a:srgbClr val="00FF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139</a:t>
            </a:r>
            <a:r>
              <a:rPr lang="en-US" sz="3000" u="none" strike="noStrike" cap="none">
                <a:solidFill>
                  <a:srgbClr val="FF00FF"/>
                </a:solidFill>
                <a:latin typeface="Arial" charset="0"/>
                <a:ea typeface="Arial" charset="0"/>
                <a:cs typeface="Arial" charset="0"/>
                <a:sym typeface="Cabin"/>
              </a:rPr>
              <a:t> </a:t>
            </a:r>
            <a:r>
              <a:rPr lang="en-US" sz="3000" u="none" strike="noStrike" cap="none">
                <a:solidFill>
                  <a:srgbClr val="00FFFF"/>
                </a:solidFill>
                <a:latin typeface="Arial" charset="0"/>
                <a:ea typeface="Arial" charset="0"/>
                <a:cs typeface="Arial" charset="0"/>
                <a:sym typeface="Cabin"/>
              </a:rPr>
              <a:t>74</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154</a:t>
            </a:r>
            <a:r>
              <a:rPr lang="en-US" sz="3000" u="none" strike="noStrike" cap="none">
                <a:solidFill>
                  <a:srgbClr val="FF00FF"/>
                </a:solidFill>
                <a:latin typeface="Arial" charset="0"/>
                <a:ea typeface="Arial" charset="0"/>
                <a:cs typeface="Arial" charset="0"/>
                <a:sym typeface="Cabin"/>
              </a:rPr>
              <a:t> </a:t>
            </a:r>
            <a:r>
              <a:rPr lang="en-US" sz="3000" u="none" strike="noStrike" cap="none">
                <a:solidFill>
                  <a:srgbClr val="00FFFF"/>
                </a:solidFill>
                <a:latin typeface="Arial" charset="0"/>
                <a:ea typeface="Arial" charset="0"/>
                <a:cs typeface="Arial" charset="0"/>
                <a:sym typeface="Cabin"/>
              </a:rPr>
              <a:t>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u="none" strike="noStrike" cap="none">
                <a:solidFill>
                  <a:srgbClr val="00FF00"/>
                </a:solidFill>
                <a:latin typeface="Arial" charset="0"/>
                <a:ea typeface="Arial" charset="0"/>
                <a:cs typeface="Arial" charset="0"/>
                <a:sym typeface="Cabin"/>
              </a:rPr>
              <a:t>154</a:t>
            </a:r>
          </a:p>
        </p:txBody>
      </p:sp>
      <p:sp>
        <p:nvSpPr>
          <p:cNvPr id="691" name="Shape 691"/>
          <p:cNvSpPr txBox="1"/>
          <p:nvPr/>
        </p:nvSpPr>
        <p:spPr>
          <a:xfrm>
            <a:off x="1050925" y="7162899"/>
            <a:ext cx="14643000" cy="1143000"/>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u="none" strike="noStrike" cap="none" dirty="0">
                <a:solidFill>
                  <a:schemeClr val="bg1"/>
                </a:solidFill>
                <a:latin typeface="Arial" charset="0"/>
                <a:ea typeface="Arial" charset="0"/>
                <a:cs typeface="Arial" charset="0"/>
                <a:sym typeface="Cabin"/>
              </a:rPr>
              <a:t>To add up a value we encounter in a loop,  we introduce a sum variable that starts at 0 and we add the value to the sum each time through the loop.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Shape 69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FFFF00"/>
              </a:buClr>
              <a:buSzPct val="25000"/>
              <a:buFont typeface="Cabin"/>
              <a:buNone/>
            </a:pPr>
            <a:r>
              <a:rPr lang="en-US" sz="7600" u="none" strike="noStrike" cap="none">
                <a:solidFill>
                  <a:srgbClr val="FFD966"/>
                </a:solidFill>
                <a:latin typeface="Arial" charset="0"/>
                <a:ea typeface="Arial" charset="0"/>
                <a:cs typeface="Arial" charset="0"/>
                <a:sym typeface="Cabin"/>
              </a:rPr>
              <a:t>Finding the Average in a Loop</a:t>
            </a:r>
          </a:p>
        </p:txBody>
      </p:sp>
      <p:sp>
        <p:nvSpPr>
          <p:cNvPr id="697" name="Shape 697"/>
          <p:cNvSpPr txBox="1"/>
          <p:nvPr/>
        </p:nvSpPr>
        <p:spPr>
          <a:xfrm>
            <a:off x="838550" y="2717875"/>
            <a:ext cx="7984200" cy="40614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FF"/>
              </a:buClr>
              <a:buSzPct val="25000"/>
              <a:buFont typeface="Cabin"/>
              <a:buNone/>
            </a:pPr>
            <a:r>
              <a:rPr lang="en-US" sz="2600" i="0" u="none" strike="noStrike" cap="none" dirty="0">
                <a:solidFill>
                  <a:srgbClr val="00FFFF"/>
                </a:solidFill>
                <a:latin typeface="Courier"/>
                <a:ea typeface="Courier"/>
                <a:cs typeface="Courier"/>
                <a:sym typeface="Courier New"/>
              </a:rPr>
              <a:t>count = 0</a:t>
            </a:r>
          </a:p>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a:solidFill>
                  <a:srgbClr val="00FF00"/>
                </a:solidFill>
                <a:latin typeface="Courier"/>
                <a:ea typeface="Courier"/>
                <a:cs typeface="Courier"/>
                <a:sym typeface="Courier New"/>
              </a:rPr>
              <a:t>sum = 0</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 </a:t>
            </a:r>
            <a:r>
              <a:rPr lang="en-US" sz="2600" i="0" u="none" strike="noStrike" cap="none" dirty="0">
                <a:solidFill>
                  <a:srgbClr val="00FFFF"/>
                </a:solidFill>
                <a:latin typeface="Courier"/>
                <a:ea typeface="Courier"/>
                <a:cs typeface="Courier"/>
                <a:sym typeface="Courier New"/>
              </a:rPr>
              <a:t>count,</a:t>
            </a:r>
            <a:r>
              <a:rPr lang="en-US" sz="2600" i="0" u="none" strike="noStrike" cap="none" dirty="0">
                <a:solidFill>
                  <a:srgbClr val="FF7F00"/>
                </a:solidFill>
                <a:latin typeface="Courier"/>
                <a:ea typeface="Courier"/>
                <a:cs typeface="Courier"/>
                <a:sym typeface="Courier New"/>
              </a:rPr>
              <a:t> </a:t>
            </a:r>
            <a:r>
              <a:rPr lang="en-US" sz="2600" i="0" u="none" strike="noStrike" cap="none" dirty="0">
                <a:solidFill>
                  <a:srgbClr val="00FF00"/>
                </a:solidFill>
                <a:latin typeface="Courier"/>
                <a:ea typeface="Courier"/>
                <a:cs typeface="Courier"/>
                <a:sym typeface="Courier New"/>
              </a:rPr>
              <a:t>sum</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value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count = count + 1</a:t>
            </a:r>
          </a:p>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a:solidFill>
                  <a:srgbClr val="00FF00"/>
                </a:solidFill>
                <a:latin typeface="Courier"/>
                <a:ea typeface="Courier"/>
                <a:cs typeface="Courier"/>
                <a:sym typeface="Courier New"/>
              </a:rPr>
              <a:t>    </a:t>
            </a:r>
            <a:r>
              <a:rPr lang="en-US" sz="2600" i="0" u="none" strike="noStrike" cap="none" dirty="0">
                <a:solidFill>
                  <a:schemeClr val="lt1"/>
                </a:solidFill>
                <a:latin typeface="Courier"/>
                <a:ea typeface="Courier"/>
                <a:cs typeface="Courier"/>
                <a:sym typeface="Courier New"/>
              </a:rPr>
              <a:t>sum = sum + value</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lt1"/>
                </a:solidFill>
                <a:latin typeface="Courier"/>
                <a:ea typeface="Courier"/>
                <a:cs typeface="Courier"/>
                <a:sym typeface="Courier New"/>
              </a:rPr>
              <a:t>(</a:t>
            </a:r>
            <a:r>
              <a:rPr lang="en-US" sz="2600" i="0" u="none" strike="noStrike" cap="none" dirty="0">
                <a:solidFill>
                  <a:srgbClr val="00FFFF"/>
                </a:solidFill>
                <a:latin typeface="Courier"/>
                <a:ea typeface="Courier"/>
                <a:cs typeface="Courier"/>
                <a:sym typeface="Courier New"/>
              </a:rPr>
              <a:t>count</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00"/>
                </a:solidFill>
                <a:latin typeface="Courier"/>
                <a:ea typeface="Courier"/>
                <a:cs typeface="Courier"/>
                <a:sym typeface="Courier New"/>
              </a:rPr>
              <a:t>sum,</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00FF"/>
                </a:solidFill>
                <a:latin typeface="Courier"/>
                <a:ea typeface="Courier"/>
                <a:cs typeface="Courier"/>
                <a:sym typeface="Courier New"/>
              </a:rPr>
              <a:t>value</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 </a:t>
            </a:r>
            <a:r>
              <a:rPr lang="en-US" sz="2600" i="0" u="none" strike="noStrike" cap="none" dirty="0">
                <a:solidFill>
                  <a:srgbClr val="00FFFF"/>
                </a:solidFill>
                <a:latin typeface="Courier"/>
                <a:ea typeface="Courier"/>
                <a:cs typeface="Courier"/>
                <a:sym typeface="Courier New"/>
              </a:rPr>
              <a:t>count,</a:t>
            </a:r>
            <a:r>
              <a:rPr lang="en-US" sz="2600" i="0" u="none" strike="noStrike" cap="none" dirty="0">
                <a:solidFill>
                  <a:srgbClr val="FF7F00"/>
                </a:solidFill>
                <a:latin typeface="Courier"/>
                <a:ea typeface="Courier"/>
                <a:cs typeface="Courier"/>
                <a:sym typeface="Courier New"/>
              </a:rPr>
              <a:t> </a:t>
            </a:r>
            <a:r>
              <a:rPr lang="en-US" sz="2600" i="0" u="none" strike="noStrike" cap="none" dirty="0">
                <a:solidFill>
                  <a:srgbClr val="00FF00"/>
                </a:solidFill>
                <a:latin typeface="Courier"/>
                <a:ea typeface="Courier"/>
                <a:cs typeface="Courier"/>
                <a:sym typeface="Courier New"/>
              </a:rPr>
              <a:t>sum,</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sum / count</a:t>
            </a:r>
            <a:r>
              <a:rPr lang="en-US" sz="2600" i="0" u="none" strike="noStrike" cap="none" dirty="0">
                <a:solidFill>
                  <a:schemeClr val="bg1"/>
                </a:solidFill>
                <a:latin typeface="Courier"/>
                <a:ea typeface="Courier"/>
                <a:cs typeface="Courier"/>
                <a:sym typeface="Courier New"/>
              </a:rPr>
              <a:t>)</a:t>
            </a:r>
          </a:p>
        </p:txBody>
      </p:sp>
      <p:sp>
        <p:nvSpPr>
          <p:cNvPr id="698" name="Shape 698"/>
          <p:cNvSpPr txBox="1"/>
          <p:nvPr/>
        </p:nvSpPr>
        <p:spPr>
          <a:xfrm>
            <a:off x="10034575" y="2441575"/>
            <a:ext cx="4540199" cy="47466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dirty="0">
                <a:solidFill>
                  <a:schemeClr val="lt1"/>
                </a:solidFill>
                <a:latin typeface="Arial" charset="0"/>
                <a:ea typeface="Arial" charset="0"/>
                <a:cs typeface="Arial" charset="0"/>
                <a:sym typeface="Cabin"/>
              </a:rPr>
              <a:t>$ </a:t>
            </a:r>
            <a:r>
              <a:rPr lang="en-US" sz="3000" u="none" strike="noStrike" cap="none" dirty="0">
                <a:solidFill>
                  <a:srgbClr val="FFFF00"/>
                </a:solidFill>
                <a:latin typeface="Arial" charset="0"/>
                <a:ea typeface="Arial" charset="0"/>
                <a:cs typeface="Arial" charset="0"/>
                <a:sym typeface="Cabin"/>
              </a:rPr>
              <a:t>python </a:t>
            </a:r>
            <a:r>
              <a:rPr lang="en-US" sz="3000" u="none" strike="noStrike" cap="none" dirty="0" err="1">
                <a:solidFill>
                  <a:srgbClr val="FFFF00"/>
                </a:solidFill>
                <a:latin typeface="Arial" charset="0"/>
                <a:ea typeface="Arial" charset="0"/>
                <a:cs typeface="Arial" charset="0"/>
                <a:sym typeface="Cabin"/>
              </a:rPr>
              <a:t>averageloop.py</a:t>
            </a:r>
            <a:r>
              <a:rPr lang="en-US" sz="3000" u="none" strike="noStrike" cap="none" dirty="0">
                <a:solidFill>
                  <a:srgbClr val="FFFF00"/>
                </a:solidFill>
                <a:latin typeface="Arial" charset="0"/>
                <a:ea typeface="Arial" charset="0"/>
                <a:cs typeface="Arial" charset="0"/>
                <a:sym typeface="Cabin"/>
              </a:rPr>
              <a:t> </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dirty="0">
                <a:solidFill>
                  <a:srgbClr val="FF7F00"/>
                </a:solidFill>
                <a:latin typeface="Arial" charset="0"/>
                <a:ea typeface="Arial" charset="0"/>
                <a:cs typeface="Arial" charset="0"/>
                <a:sym typeface="Cabin"/>
              </a:rPr>
              <a:t>Before </a:t>
            </a:r>
            <a:r>
              <a:rPr lang="en-US" sz="3000" u="none" strike="noStrike" cap="none" dirty="0">
                <a:solidFill>
                  <a:srgbClr val="00FFFF"/>
                </a:solidFill>
                <a:latin typeface="Arial" charset="0"/>
                <a:ea typeface="Arial" charset="0"/>
                <a:cs typeface="Arial" charset="0"/>
                <a:sym typeface="Cabin"/>
              </a:rPr>
              <a:t>0</a:t>
            </a:r>
            <a:r>
              <a:rPr lang="en-US" sz="3000" u="none" strike="noStrike" cap="none" dirty="0">
                <a:solidFill>
                  <a:srgbClr val="FF7F00"/>
                </a:solidFill>
                <a:latin typeface="Arial" charset="0"/>
                <a:ea typeface="Arial" charset="0"/>
                <a:cs typeface="Arial" charset="0"/>
                <a:sym typeface="Cabin"/>
              </a:rPr>
              <a:t> </a:t>
            </a:r>
            <a:r>
              <a:rPr lang="en-US" sz="3000" u="none" strike="noStrike" cap="none" dirty="0">
                <a:solidFill>
                  <a:srgbClr val="00FF00"/>
                </a:solidFill>
                <a:latin typeface="Arial" charset="0"/>
                <a:ea typeface="Arial" charset="0"/>
                <a:cs typeface="Arial" charset="0"/>
                <a:sym typeface="Cabin"/>
              </a:rPr>
              <a:t>0</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dirty="0">
                <a:solidFill>
                  <a:srgbClr val="00FFFF"/>
                </a:solidFill>
                <a:latin typeface="Arial" charset="0"/>
                <a:ea typeface="Arial" charset="0"/>
                <a:cs typeface="Arial" charset="0"/>
                <a:sym typeface="Cabin"/>
              </a:rPr>
              <a:t>1</a:t>
            </a:r>
            <a:r>
              <a:rPr lang="en-US" sz="3000" u="none" strike="noStrike" cap="none" dirty="0">
                <a:solidFill>
                  <a:srgbClr val="FF00FF"/>
                </a:solidFill>
                <a:latin typeface="Arial" charset="0"/>
                <a:ea typeface="Arial" charset="0"/>
                <a:cs typeface="Arial" charset="0"/>
                <a:sym typeface="Cabin"/>
              </a:rPr>
              <a:t> </a:t>
            </a:r>
            <a:r>
              <a:rPr lang="en-US" sz="3000" u="none" strike="noStrike" cap="none" dirty="0">
                <a:solidFill>
                  <a:srgbClr val="00FF00"/>
                </a:solidFill>
                <a:latin typeface="Arial" charset="0"/>
                <a:ea typeface="Arial" charset="0"/>
                <a:cs typeface="Arial" charset="0"/>
                <a:sym typeface="Cabin"/>
              </a:rPr>
              <a:t>9</a:t>
            </a:r>
            <a:r>
              <a:rPr lang="en-US" sz="3000" u="none" strike="noStrike" cap="none" dirty="0">
                <a:solidFill>
                  <a:srgbClr val="FF00FF"/>
                </a:solidFill>
                <a:latin typeface="Arial" charset="0"/>
                <a:ea typeface="Arial" charset="0"/>
                <a:cs typeface="Arial" charset="0"/>
                <a:sym typeface="Cabin"/>
              </a:rPr>
              <a:t> 9</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dirty="0">
                <a:solidFill>
                  <a:srgbClr val="00FFFF"/>
                </a:solidFill>
                <a:latin typeface="Arial" charset="0"/>
                <a:ea typeface="Arial" charset="0"/>
                <a:cs typeface="Arial" charset="0"/>
                <a:sym typeface="Cabin"/>
              </a:rPr>
              <a:t>2</a:t>
            </a:r>
            <a:r>
              <a:rPr lang="en-US" sz="3000" u="none" strike="noStrike" cap="none" dirty="0">
                <a:solidFill>
                  <a:srgbClr val="FF00FF"/>
                </a:solidFill>
                <a:latin typeface="Arial" charset="0"/>
                <a:ea typeface="Arial" charset="0"/>
                <a:cs typeface="Arial" charset="0"/>
                <a:sym typeface="Cabin"/>
              </a:rPr>
              <a:t> </a:t>
            </a:r>
            <a:r>
              <a:rPr lang="en-US" sz="3000" u="none" strike="noStrike" cap="none" dirty="0">
                <a:solidFill>
                  <a:srgbClr val="00FF00"/>
                </a:solidFill>
                <a:latin typeface="Arial" charset="0"/>
                <a:ea typeface="Arial" charset="0"/>
                <a:cs typeface="Arial" charset="0"/>
                <a:sym typeface="Cabin"/>
              </a:rPr>
              <a:t>50</a:t>
            </a:r>
            <a:r>
              <a:rPr lang="en-US" sz="3000" u="none" strike="noStrike" cap="none" dirty="0">
                <a:solidFill>
                  <a:srgbClr val="FF00FF"/>
                </a:solidFill>
                <a:latin typeface="Arial" charset="0"/>
                <a:ea typeface="Arial" charset="0"/>
                <a:cs typeface="Arial" charset="0"/>
                <a:sym typeface="Cabin"/>
              </a:rPr>
              <a:t> 41</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dirty="0">
                <a:solidFill>
                  <a:srgbClr val="00FFFF"/>
                </a:solidFill>
                <a:latin typeface="Arial" charset="0"/>
                <a:ea typeface="Arial" charset="0"/>
                <a:cs typeface="Arial" charset="0"/>
                <a:sym typeface="Cabin"/>
              </a:rPr>
              <a:t>3</a:t>
            </a:r>
            <a:r>
              <a:rPr lang="en-US" sz="3000" u="none" strike="noStrike" cap="none" dirty="0">
                <a:solidFill>
                  <a:srgbClr val="FF00FF"/>
                </a:solidFill>
                <a:latin typeface="Arial" charset="0"/>
                <a:ea typeface="Arial" charset="0"/>
                <a:cs typeface="Arial" charset="0"/>
                <a:sym typeface="Cabin"/>
              </a:rPr>
              <a:t> </a:t>
            </a:r>
            <a:r>
              <a:rPr lang="en-US" sz="3000" u="none" strike="noStrike" cap="none" dirty="0">
                <a:solidFill>
                  <a:srgbClr val="00FF00"/>
                </a:solidFill>
                <a:latin typeface="Arial" charset="0"/>
                <a:ea typeface="Arial" charset="0"/>
                <a:cs typeface="Arial" charset="0"/>
                <a:sym typeface="Cabin"/>
              </a:rPr>
              <a:t>62</a:t>
            </a:r>
            <a:r>
              <a:rPr lang="en-US" sz="3000" u="none" strike="noStrike" cap="none" dirty="0">
                <a:solidFill>
                  <a:srgbClr val="FF00FF"/>
                </a:solidFill>
                <a:latin typeface="Arial" charset="0"/>
                <a:ea typeface="Arial" charset="0"/>
                <a:cs typeface="Arial" charset="0"/>
                <a:sym typeface="Cabin"/>
              </a:rPr>
              <a:t> 12</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dirty="0">
                <a:solidFill>
                  <a:srgbClr val="00FFFF"/>
                </a:solidFill>
                <a:latin typeface="Arial" charset="0"/>
                <a:ea typeface="Arial" charset="0"/>
                <a:cs typeface="Arial" charset="0"/>
                <a:sym typeface="Cabin"/>
              </a:rPr>
              <a:t>4</a:t>
            </a:r>
            <a:r>
              <a:rPr lang="en-US" sz="3000" u="none" strike="noStrike" cap="none" dirty="0">
                <a:solidFill>
                  <a:srgbClr val="FF00FF"/>
                </a:solidFill>
                <a:latin typeface="Arial" charset="0"/>
                <a:ea typeface="Arial" charset="0"/>
                <a:cs typeface="Arial" charset="0"/>
                <a:sym typeface="Cabin"/>
              </a:rPr>
              <a:t> </a:t>
            </a:r>
            <a:r>
              <a:rPr lang="en-US" sz="3000" u="none" strike="noStrike" cap="none" dirty="0">
                <a:solidFill>
                  <a:srgbClr val="00FF00"/>
                </a:solidFill>
                <a:latin typeface="Arial" charset="0"/>
                <a:ea typeface="Arial" charset="0"/>
                <a:cs typeface="Arial" charset="0"/>
                <a:sym typeface="Cabin"/>
              </a:rPr>
              <a:t>65</a:t>
            </a:r>
            <a:r>
              <a:rPr lang="en-US" sz="3000" u="none" strike="noStrike" cap="none" dirty="0">
                <a:solidFill>
                  <a:srgbClr val="FF00FF"/>
                </a:solidFill>
                <a:latin typeface="Arial" charset="0"/>
                <a:ea typeface="Arial" charset="0"/>
                <a:cs typeface="Arial" charset="0"/>
                <a:sym typeface="Cabin"/>
              </a:rPr>
              <a:t> 3</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dirty="0">
                <a:solidFill>
                  <a:srgbClr val="00FFFF"/>
                </a:solidFill>
                <a:latin typeface="Arial" charset="0"/>
                <a:ea typeface="Arial" charset="0"/>
                <a:cs typeface="Arial" charset="0"/>
                <a:sym typeface="Cabin"/>
              </a:rPr>
              <a:t>5</a:t>
            </a:r>
            <a:r>
              <a:rPr lang="en-US" sz="3000" u="none" strike="noStrike" cap="none" dirty="0">
                <a:solidFill>
                  <a:srgbClr val="FF00FF"/>
                </a:solidFill>
                <a:latin typeface="Arial" charset="0"/>
                <a:ea typeface="Arial" charset="0"/>
                <a:cs typeface="Arial" charset="0"/>
                <a:sym typeface="Cabin"/>
              </a:rPr>
              <a:t> </a:t>
            </a:r>
            <a:r>
              <a:rPr lang="en-US" sz="3000" u="none" strike="noStrike" cap="none" dirty="0">
                <a:solidFill>
                  <a:srgbClr val="00FF00"/>
                </a:solidFill>
                <a:latin typeface="Arial" charset="0"/>
                <a:ea typeface="Arial" charset="0"/>
                <a:cs typeface="Arial" charset="0"/>
                <a:sym typeface="Cabin"/>
              </a:rPr>
              <a:t>139</a:t>
            </a:r>
            <a:r>
              <a:rPr lang="en-US" sz="3000" u="none" strike="noStrike" cap="none" dirty="0">
                <a:solidFill>
                  <a:srgbClr val="FF00FF"/>
                </a:solidFill>
                <a:latin typeface="Arial" charset="0"/>
                <a:ea typeface="Arial" charset="0"/>
                <a:cs typeface="Arial" charset="0"/>
                <a:sym typeface="Cabin"/>
              </a:rPr>
              <a:t> 74</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dirty="0">
                <a:solidFill>
                  <a:srgbClr val="00FFFF"/>
                </a:solidFill>
                <a:latin typeface="Arial" charset="0"/>
                <a:ea typeface="Arial" charset="0"/>
                <a:cs typeface="Arial" charset="0"/>
                <a:sym typeface="Cabin"/>
              </a:rPr>
              <a:t>6</a:t>
            </a:r>
            <a:r>
              <a:rPr lang="en-US" sz="3000" u="none" strike="noStrike" cap="none" dirty="0">
                <a:solidFill>
                  <a:srgbClr val="FF00FF"/>
                </a:solidFill>
                <a:latin typeface="Arial" charset="0"/>
                <a:ea typeface="Arial" charset="0"/>
                <a:cs typeface="Arial" charset="0"/>
                <a:sym typeface="Cabin"/>
              </a:rPr>
              <a:t> </a:t>
            </a:r>
            <a:r>
              <a:rPr lang="en-US" sz="3000" u="none" strike="noStrike" cap="none" dirty="0">
                <a:solidFill>
                  <a:srgbClr val="00FF00"/>
                </a:solidFill>
                <a:latin typeface="Arial" charset="0"/>
                <a:ea typeface="Arial" charset="0"/>
                <a:cs typeface="Arial" charset="0"/>
                <a:sym typeface="Cabin"/>
              </a:rPr>
              <a:t>154</a:t>
            </a:r>
            <a:r>
              <a:rPr lang="en-US" sz="3000" u="none" strike="noStrike" cap="none" dirty="0">
                <a:solidFill>
                  <a:srgbClr val="FF00FF"/>
                </a:solidFill>
                <a:latin typeface="Arial" charset="0"/>
                <a:ea typeface="Arial" charset="0"/>
                <a:cs typeface="Arial" charset="0"/>
                <a:sym typeface="Cabin"/>
              </a:rPr>
              <a:t> 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u="none" strike="noStrike" cap="none">
                <a:solidFill>
                  <a:srgbClr val="00FFFF"/>
                </a:solidFill>
                <a:latin typeface="Arial" charset="0"/>
                <a:ea typeface="Arial" charset="0"/>
                <a:cs typeface="Arial" charset="0"/>
                <a:sym typeface="Cabin"/>
              </a:rPr>
              <a:t>6</a:t>
            </a:r>
            <a:r>
              <a:rPr lang="en-US" sz="3000" u="none" strike="noStrike" cap="none">
                <a:solidFill>
                  <a:srgbClr val="FF7F00"/>
                </a:solidFill>
                <a:latin typeface="Arial" charset="0"/>
                <a:ea typeface="Arial" charset="0"/>
                <a:cs typeface="Arial" charset="0"/>
                <a:sym typeface="Cabin"/>
              </a:rPr>
              <a:t> </a:t>
            </a:r>
            <a:r>
              <a:rPr lang="en-US" sz="3000" u="none" strike="noStrike" cap="none">
                <a:solidFill>
                  <a:srgbClr val="00FF00"/>
                </a:solidFill>
                <a:latin typeface="Arial" charset="0"/>
                <a:ea typeface="Arial" charset="0"/>
                <a:cs typeface="Arial" charset="0"/>
                <a:sym typeface="Cabin"/>
              </a:rPr>
              <a:t>154</a:t>
            </a:r>
            <a:r>
              <a:rPr lang="en-US" sz="3000" u="none" strike="noStrike" cap="none">
                <a:solidFill>
                  <a:schemeClr val="lt1"/>
                </a:solidFill>
                <a:latin typeface="Arial" charset="0"/>
                <a:ea typeface="Arial" charset="0"/>
                <a:cs typeface="Arial" charset="0"/>
                <a:sym typeface="Cabin"/>
              </a:rPr>
              <a:t> </a:t>
            </a:r>
            <a:r>
              <a:rPr lang="en-US" sz="3000" u="none" strike="noStrike" cap="none">
                <a:solidFill>
                  <a:srgbClr val="FFFF00"/>
                </a:solidFill>
                <a:latin typeface="Arial" charset="0"/>
                <a:ea typeface="Arial" charset="0"/>
                <a:cs typeface="Arial" charset="0"/>
                <a:sym typeface="Cabin"/>
              </a:rPr>
              <a:t>25.666</a:t>
            </a:r>
          </a:p>
        </p:txBody>
      </p:sp>
      <p:sp>
        <p:nvSpPr>
          <p:cNvPr id="699" name="Shape 699"/>
          <p:cNvSpPr txBox="1"/>
          <p:nvPr/>
        </p:nvSpPr>
        <p:spPr>
          <a:xfrm>
            <a:off x="2952750" y="7188175"/>
            <a:ext cx="11087099" cy="1143000"/>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u="none" strike="noStrike" cap="none" dirty="0">
                <a:solidFill>
                  <a:schemeClr val="bg1"/>
                </a:solidFill>
                <a:latin typeface="Arial" charset="0"/>
                <a:ea typeface="Arial" charset="0"/>
                <a:cs typeface="Arial" charset="0"/>
                <a:sym typeface="Cabin"/>
              </a:rPr>
              <a:t>An average just combines the counting and sum patterns and divides when the loop is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Shape 704"/>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FF"/>
              </a:buClr>
              <a:buSzPct val="25000"/>
              <a:buFont typeface="Cabin"/>
              <a:buNone/>
            </a:pPr>
            <a:r>
              <a:rPr lang="en-US" sz="7600" u="none" strike="noStrike" cap="none">
                <a:solidFill>
                  <a:srgbClr val="FFD966"/>
                </a:solidFill>
                <a:latin typeface="Arial" charset="0"/>
                <a:ea typeface="Arial" charset="0"/>
                <a:cs typeface="Arial" charset="0"/>
                <a:sym typeface="Cabin"/>
              </a:rPr>
              <a:t>Filtering in a Loop</a:t>
            </a:r>
          </a:p>
        </p:txBody>
      </p:sp>
      <p:sp>
        <p:nvSpPr>
          <p:cNvPr id="705" name="Shape 705"/>
          <p:cNvSpPr txBox="1"/>
          <p:nvPr/>
        </p:nvSpPr>
        <p:spPr>
          <a:xfrm>
            <a:off x="1703375" y="3219450"/>
            <a:ext cx="7687500" cy="27687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a:t>
            </a:r>
            <a:r>
              <a:rPr lang="en-US" sz="2600" dirty="0">
                <a:solidFill>
                  <a:srgbClr val="FF7F00"/>
                </a:solidFill>
                <a:latin typeface="Courier"/>
                <a:ea typeface="Courier"/>
                <a:cs typeface="Courier"/>
                <a:sym typeface="Courier New"/>
              </a:rPr>
              <a:t>'</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value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rgbClr val="00FFFF"/>
              </a:buClr>
              <a:buSzPct val="25000"/>
              <a:buFont typeface="Cabin"/>
              <a:buNone/>
            </a:pPr>
            <a:r>
              <a:rPr lang="en-US" sz="2600" i="0" u="none" strike="noStrike" cap="none" dirty="0">
                <a:solidFill>
                  <a:srgbClr val="00FF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if</a:t>
            </a:r>
            <a:r>
              <a:rPr lang="en-US" sz="2600" i="0" u="none" strike="noStrike" cap="none" dirty="0">
                <a:solidFill>
                  <a:srgbClr val="00FFFF"/>
                </a:solidFill>
                <a:latin typeface="Courier"/>
                <a:ea typeface="Courier"/>
                <a:cs typeface="Courier"/>
                <a:sym typeface="Courier New"/>
              </a:rPr>
              <a:t> </a:t>
            </a:r>
            <a:r>
              <a:rPr lang="en-US" sz="2600" i="0" u="none" strike="noStrike" cap="none" dirty="0">
                <a:solidFill>
                  <a:srgbClr val="FF00FF"/>
                </a:solidFill>
                <a:latin typeface="Courier"/>
                <a:ea typeface="Courier"/>
                <a:cs typeface="Courier"/>
                <a:sym typeface="Courier New"/>
              </a:rPr>
              <a:t>value</a:t>
            </a:r>
            <a:r>
              <a:rPr lang="en-US" sz="2600" i="0" u="none" strike="noStrike" cap="none" dirty="0">
                <a:solidFill>
                  <a:srgbClr val="00FFFF"/>
                </a:solidFill>
                <a:latin typeface="Courier"/>
                <a:ea typeface="Courier"/>
                <a:cs typeface="Courier"/>
                <a:sym typeface="Courier New"/>
              </a:rPr>
              <a:t> &gt; 20:</a:t>
            </a:r>
          </a:p>
          <a:p>
            <a:pPr marL="0" marR="0" lvl="0" indent="0" algn="l" rtl="0">
              <a:lnSpc>
                <a:spcPct val="100000"/>
              </a:lnSpc>
              <a:spcBef>
                <a:spcPts val="0"/>
              </a:spcBef>
              <a:spcAft>
                <a:spcPts val="0"/>
              </a:spcAft>
              <a:buClr>
                <a:srgbClr val="00FFFF"/>
              </a:buClr>
              <a:buSzPct val="25000"/>
              <a:buFont typeface="Cabin"/>
              <a:buNone/>
            </a:pPr>
            <a:r>
              <a:rPr lang="en-US" sz="2600" i="0" u="none" strike="noStrike" cap="none" dirty="0">
                <a:solidFill>
                  <a:srgbClr val="00FFFF"/>
                </a:solidFill>
                <a:latin typeface="Courier"/>
                <a:ea typeface="Courier"/>
                <a:cs typeface="Courier"/>
                <a:sym typeface="Courier New"/>
              </a:rPr>
              <a:t> 	    print('Large number',value)</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a:t>
            </a:r>
            <a:r>
              <a:rPr lang="en-US" sz="2600" i="0" u="none" strike="noStrike" cap="none" dirty="0">
                <a:solidFill>
                  <a:schemeClr val="bg1"/>
                </a:solidFill>
                <a:latin typeface="Courier"/>
                <a:ea typeface="Courier"/>
                <a:cs typeface="Courier"/>
                <a:sym typeface="Courier New"/>
              </a:rPr>
              <a:t>)</a:t>
            </a:r>
          </a:p>
        </p:txBody>
      </p:sp>
      <p:sp>
        <p:nvSpPr>
          <p:cNvPr id="706" name="Shape 706"/>
          <p:cNvSpPr txBox="1"/>
          <p:nvPr/>
        </p:nvSpPr>
        <p:spPr>
          <a:xfrm>
            <a:off x="10034586" y="3321050"/>
            <a:ext cx="3744899" cy="27687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 </a:t>
            </a:r>
            <a:r>
              <a:rPr lang="en-US" sz="3000" u="none" strike="noStrike" cap="none">
                <a:solidFill>
                  <a:srgbClr val="FFFF00"/>
                </a:solidFill>
                <a:latin typeface="Arial" charset="0"/>
                <a:ea typeface="Arial" charset="0"/>
                <a:cs typeface="Arial" charset="0"/>
                <a:sym typeface="Cabin"/>
              </a:rPr>
              <a:t>python search1.py</a:t>
            </a:r>
            <a:r>
              <a:rPr lang="en-US" sz="3000" u="none" strike="noStrike" cap="none">
                <a:solidFill>
                  <a:schemeClr val="lt1"/>
                </a:solidFill>
                <a:latin typeface="Arial" charset="0"/>
                <a:ea typeface="Arial" charset="0"/>
                <a:cs typeface="Arial" charset="0"/>
                <a:sym typeface="Cabin"/>
              </a:rPr>
              <a:t> </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Large number 41</a:t>
            </a:r>
          </a:p>
          <a:p>
            <a:pPr marL="0" marR="0" lvl="0" indent="0" algn="l" rtl="0">
              <a:lnSpc>
                <a:spcPct val="100000"/>
              </a:lnSpc>
              <a:spcBef>
                <a:spcPts val="0"/>
              </a:spcBef>
              <a:spcAft>
                <a:spcPts val="0"/>
              </a:spcAft>
              <a:buClr>
                <a:srgbClr val="00FFFF"/>
              </a:buClr>
              <a:buSzPct val="25000"/>
              <a:buFont typeface="Cabin"/>
              <a:buNone/>
            </a:pPr>
            <a:r>
              <a:rPr lang="en-US" sz="3000" u="none" strike="noStrike" cap="none">
                <a:solidFill>
                  <a:srgbClr val="00FFFF"/>
                </a:solidFill>
                <a:latin typeface="Arial" charset="0"/>
                <a:ea typeface="Arial" charset="0"/>
                <a:cs typeface="Arial" charset="0"/>
                <a:sym typeface="Cabin"/>
              </a:rPr>
              <a:t>Large number 74</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a:t>
            </a:r>
          </a:p>
        </p:txBody>
      </p:sp>
      <p:sp>
        <p:nvSpPr>
          <p:cNvPr id="707" name="Shape 707"/>
          <p:cNvSpPr txBox="1"/>
          <p:nvPr/>
        </p:nvSpPr>
        <p:spPr>
          <a:xfrm>
            <a:off x="2692386" y="7046913"/>
            <a:ext cx="11087099" cy="11430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chemeClr val="lt1"/>
              </a:buClr>
              <a:buSzPct val="25000"/>
              <a:buFont typeface="Cabin"/>
              <a:buNone/>
            </a:pPr>
            <a:r>
              <a:rPr lang="en-US" sz="3600" u="none" strike="noStrike" cap="none" dirty="0">
                <a:solidFill>
                  <a:schemeClr val="bg1"/>
                </a:solidFill>
                <a:latin typeface="Arial" charset="0"/>
                <a:ea typeface="Arial" charset="0"/>
                <a:cs typeface="Arial" charset="0"/>
                <a:sym typeface="Cabin"/>
              </a:rPr>
              <a:t>We use an if statement in the loop to catch / filter the values we are looking for.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Shape 712"/>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6600" u="none" strike="noStrike" cap="none" dirty="0">
                <a:solidFill>
                  <a:srgbClr val="FFD966"/>
                </a:solidFill>
                <a:latin typeface="Arial" charset="0"/>
                <a:ea typeface="Arial" charset="0"/>
                <a:cs typeface="Arial" charset="0"/>
                <a:sym typeface="Cabin"/>
              </a:rPr>
              <a:t>Search Using a Boolean Variable</a:t>
            </a:r>
          </a:p>
        </p:txBody>
      </p:sp>
      <p:sp>
        <p:nvSpPr>
          <p:cNvPr id="713" name="Shape 713"/>
          <p:cNvSpPr txBox="1"/>
          <p:nvPr/>
        </p:nvSpPr>
        <p:spPr>
          <a:xfrm>
            <a:off x="1703375" y="2970200"/>
            <a:ext cx="7707899" cy="38765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a:solidFill>
                  <a:srgbClr val="00FF00"/>
                </a:solidFill>
                <a:latin typeface="Courier"/>
                <a:ea typeface="Courier"/>
                <a:cs typeface="Courier"/>
                <a:sym typeface="Courier New"/>
              </a:rPr>
              <a:t>found = </a:t>
            </a:r>
            <a:r>
              <a:rPr lang="en-US" sz="2600" i="0" u="none" strike="noStrike" cap="none" dirty="0">
                <a:solidFill>
                  <a:srgbClr val="FFFF00"/>
                </a:solidFill>
                <a:latin typeface="Courier"/>
                <a:ea typeface="Courier"/>
                <a:cs typeface="Courier"/>
                <a:sym typeface="Courier New"/>
              </a:rPr>
              <a:t>False</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 </a:t>
            </a:r>
            <a:r>
              <a:rPr lang="en-US" sz="2600" i="0" u="none" strike="noStrike" cap="none" dirty="0">
                <a:solidFill>
                  <a:srgbClr val="00FF00"/>
                </a:solidFill>
                <a:latin typeface="Courier"/>
                <a:ea typeface="Courier"/>
                <a:cs typeface="Courier"/>
                <a:sym typeface="Courier New"/>
              </a:rPr>
              <a:t>found</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value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if</a:t>
            </a:r>
            <a:r>
              <a:rPr lang="en-US" sz="2600" i="0" u="none" strike="noStrike" cap="none" dirty="0">
                <a:solidFill>
                  <a:srgbClr val="FF00FF"/>
                </a:solidFill>
                <a:latin typeface="Courier"/>
                <a:ea typeface="Courier"/>
                <a:cs typeface="Courier"/>
                <a:sym typeface="Courier New"/>
              </a:rPr>
              <a:t> value == 3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00FF00"/>
                </a:solidFill>
                <a:latin typeface="Courier"/>
                <a:ea typeface="Courier"/>
                <a:cs typeface="Courier"/>
                <a:sym typeface="Courier New"/>
              </a:rPr>
              <a:t>      found = </a:t>
            </a:r>
            <a:r>
              <a:rPr lang="en-US" sz="2600" i="0" u="none" strike="noStrike" cap="none" dirty="0">
                <a:solidFill>
                  <a:srgbClr val="FFFF00"/>
                </a:solidFill>
                <a:latin typeface="Courier"/>
                <a:ea typeface="Courier"/>
                <a:cs typeface="Courier"/>
                <a:sym typeface="Courier New"/>
              </a:rPr>
              <a:t>True</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00FF00"/>
                </a:solidFill>
                <a:latin typeface="Courier"/>
                <a:ea typeface="Courier"/>
                <a:cs typeface="Courier"/>
                <a:sym typeface="Courier New"/>
              </a:rPr>
              <a:t>found</a:t>
            </a:r>
            <a:r>
              <a:rPr lang="en-US" sz="2600" i="0" u="none" strike="noStrike" cap="none" dirty="0">
                <a:solidFill>
                  <a:srgbClr val="FF00FF"/>
                </a:solidFill>
                <a:latin typeface="Courier"/>
                <a:ea typeface="Courier"/>
                <a:cs typeface="Courier"/>
                <a:sym typeface="Courier New"/>
              </a:rPr>
              <a:t>, value</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b="1" i="0" u="none" strike="noStrike" cap="none" dirty="0">
                <a:solidFill>
                  <a:srgbClr val="FFFF00"/>
                </a:solidFill>
                <a:latin typeface="Courier"/>
                <a:ea typeface="Courier"/>
                <a:cs typeface="Courier"/>
                <a:sym typeface="Courier New"/>
              </a:rPr>
              <a:t>print</a:t>
            </a:r>
            <a:r>
              <a:rPr lang="en-US" sz="2600" b="1" dirty="0">
                <a:solidFill>
                  <a:schemeClr val="bg1"/>
                </a:solidFill>
                <a:latin typeface="Courier"/>
                <a:ea typeface="Courier"/>
                <a:cs typeface="Courier"/>
                <a:sym typeface="Courier New"/>
              </a:rPr>
              <a:t>(</a:t>
            </a:r>
            <a:r>
              <a:rPr lang="en-US" sz="2600" b="1" i="0" u="none" strike="noStrike" cap="none" dirty="0">
                <a:solidFill>
                  <a:srgbClr val="FF7F00"/>
                </a:solidFill>
                <a:latin typeface="Courier"/>
                <a:ea typeface="Courier"/>
                <a:cs typeface="Courier"/>
                <a:sym typeface="Courier New"/>
              </a:rPr>
              <a:t>'After', </a:t>
            </a:r>
            <a:r>
              <a:rPr lang="en-US" sz="2600" b="1" i="0" u="none" strike="noStrike" cap="none" dirty="0">
                <a:solidFill>
                  <a:srgbClr val="00FF00"/>
                </a:solidFill>
                <a:latin typeface="Courier"/>
                <a:ea typeface="Courier"/>
                <a:cs typeface="Courier"/>
                <a:sym typeface="Courier New"/>
              </a:rPr>
              <a:t>found</a:t>
            </a:r>
            <a:r>
              <a:rPr lang="en-US" sz="2600" b="1" i="0" u="none" strike="noStrike" cap="none" dirty="0">
                <a:solidFill>
                  <a:schemeClr val="bg1"/>
                </a:solidFill>
                <a:latin typeface="Courier"/>
                <a:ea typeface="Courier"/>
                <a:cs typeface="Courier"/>
                <a:sym typeface="Courier New"/>
              </a:rPr>
              <a:t>)</a:t>
            </a:r>
          </a:p>
        </p:txBody>
      </p:sp>
      <p:sp>
        <p:nvSpPr>
          <p:cNvPr id="714" name="Shape 714"/>
          <p:cNvSpPr txBox="1"/>
          <p:nvPr/>
        </p:nvSpPr>
        <p:spPr>
          <a:xfrm>
            <a:off x="10034586" y="2365375"/>
            <a:ext cx="3744899" cy="49847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 </a:t>
            </a:r>
            <a:r>
              <a:rPr lang="en-US" sz="3000" u="none" strike="noStrike" cap="none">
                <a:solidFill>
                  <a:srgbClr val="FFFF00"/>
                </a:solidFill>
                <a:latin typeface="Arial" charset="0"/>
                <a:ea typeface="Arial" charset="0"/>
                <a:cs typeface="Arial" charset="0"/>
                <a:sym typeface="Cabin"/>
              </a:rPr>
              <a:t>python search1.py</a:t>
            </a:r>
            <a:r>
              <a:rPr lang="en-US" sz="3000" u="none" strike="noStrike" cap="none">
                <a:solidFill>
                  <a:schemeClr val="lt1"/>
                </a:solidFill>
                <a:latin typeface="Arial" charset="0"/>
                <a:ea typeface="Arial" charset="0"/>
                <a:cs typeface="Arial" charset="0"/>
                <a:sym typeface="Cabin"/>
              </a:rPr>
              <a:t> </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 </a:t>
            </a:r>
            <a:r>
              <a:rPr lang="en-US" sz="3000" u="none" strike="noStrike" cap="none">
                <a:solidFill>
                  <a:srgbClr val="00FF00"/>
                </a:solidFill>
                <a:latin typeface="Arial" charset="0"/>
                <a:ea typeface="Arial" charset="0"/>
                <a:cs typeface="Arial" charset="0"/>
                <a:sym typeface="Cabin"/>
              </a:rPr>
              <a:t>False</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False</a:t>
            </a:r>
            <a:r>
              <a:rPr lang="en-US" sz="3000" u="none" strike="noStrike" cap="none">
                <a:solidFill>
                  <a:srgbClr val="FF00FF"/>
                </a:solidFill>
                <a:latin typeface="Arial" charset="0"/>
                <a:ea typeface="Arial" charset="0"/>
                <a:cs typeface="Arial" charset="0"/>
                <a:sym typeface="Cabin"/>
              </a:rPr>
              <a:t> 9</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False</a:t>
            </a:r>
            <a:r>
              <a:rPr lang="en-US" sz="3000" u="none" strike="noStrike" cap="none">
                <a:solidFill>
                  <a:srgbClr val="FF00FF"/>
                </a:solidFill>
                <a:latin typeface="Arial" charset="0"/>
                <a:ea typeface="Arial" charset="0"/>
                <a:cs typeface="Arial" charset="0"/>
                <a:sym typeface="Cabin"/>
              </a:rPr>
              <a:t> 41</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False</a:t>
            </a:r>
            <a:r>
              <a:rPr lang="en-US" sz="3000" u="none" strike="noStrike" cap="none">
                <a:solidFill>
                  <a:srgbClr val="FF00FF"/>
                </a:solidFill>
                <a:latin typeface="Arial" charset="0"/>
                <a:ea typeface="Arial" charset="0"/>
                <a:cs typeface="Arial" charset="0"/>
                <a:sym typeface="Cabin"/>
              </a:rPr>
              <a:t> 12</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True</a:t>
            </a:r>
            <a:r>
              <a:rPr lang="en-US" sz="3000" u="none" strike="noStrike" cap="none">
                <a:solidFill>
                  <a:srgbClr val="FF00FF"/>
                </a:solidFill>
                <a:latin typeface="Arial" charset="0"/>
                <a:ea typeface="Arial" charset="0"/>
                <a:cs typeface="Arial" charset="0"/>
                <a:sym typeface="Cabin"/>
              </a:rPr>
              <a:t> 3</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True</a:t>
            </a:r>
            <a:r>
              <a:rPr lang="en-US" sz="3000" u="none" strike="noStrike" cap="none">
                <a:solidFill>
                  <a:srgbClr val="FF00FF"/>
                </a:solidFill>
                <a:latin typeface="Arial" charset="0"/>
                <a:ea typeface="Arial" charset="0"/>
                <a:cs typeface="Arial" charset="0"/>
                <a:sym typeface="Cabin"/>
              </a:rPr>
              <a:t> 74</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True</a:t>
            </a:r>
            <a:r>
              <a:rPr lang="en-US" sz="3000" u="none" strike="noStrike" cap="none">
                <a:solidFill>
                  <a:srgbClr val="FF00FF"/>
                </a:solidFill>
                <a:latin typeface="Arial" charset="0"/>
                <a:ea typeface="Arial" charset="0"/>
                <a:cs typeface="Arial" charset="0"/>
                <a:sym typeface="Cabin"/>
              </a:rPr>
              <a:t> 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u="none" strike="noStrike" cap="none">
                <a:solidFill>
                  <a:srgbClr val="00FF00"/>
                </a:solidFill>
                <a:latin typeface="Arial" charset="0"/>
                <a:ea typeface="Arial" charset="0"/>
                <a:cs typeface="Arial" charset="0"/>
                <a:sym typeface="Cabin"/>
              </a:rPr>
              <a:t>True</a:t>
            </a:r>
          </a:p>
        </p:txBody>
      </p:sp>
      <p:sp>
        <p:nvSpPr>
          <p:cNvPr id="715" name="Shape 715"/>
          <p:cNvSpPr txBox="1"/>
          <p:nvPr/>
        </p:nvSpPr>
        <p:spPr>
          <a:xfrm>
            <a:off x="968200" y="7208974"/>
            <a:ext cx="14119500" cy="1143000"/>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u="none" strike="noStrike" cap="none" dirty="0">
                <a:solidFill>
                  <a:schemeClr val="bg1"/>
                </a:solidFill>
                <a:latin typeface="Arial" charset="0"/>
                <a:ea typeface="Arial" charset="0"/>
                <a:cs typeface="Arial" charset="0"/>
                <a:sym typeface="Cabin"/>
              </a:rPr>
              <a:t>If we just want to search and know if a value was found</a:t>
            </a:r>
            <a:r>
              <a:rPr lang="en-US" sz="3200" dirty="0">
                <a:solidFill>
                  <a:schemeClr val="bg1"/>
                </a:solidFill>
                <a:latin typeface="Arial" charset="0"/>
                <a:ea typeface="Arial" charset="0"/>
                <a:cs typeface="Arial" charset="0"/>
                <a:sym typeface="Cabin"/>
              </a:rPr>
              <a:t>, </a:t>
            </a:r>
            <a:r>
              <a:rPr lang="en-US" sz="3200" u="none" strike="noStrike" cap="none" dirty="0">
                <a:solidFill>
                  <a:schemeClr val="bg1"/>
                </a:solidFill>
                <a:latin typeface="Arial" charset="0"/>
                <a:ea typeface="Arial" charset="0"/>
                <a:cs typeface="Arial" charset="0"/>
                <a:sym typeface="Cabin"/>
              </a:rPr>
              <a:t>we use a variable that starts at False and is set to True as soon as we find what we are looking for.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Shape 720"/>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a:solidFill>
                  <a:srgbClr val="FFD966"/>
                </a:solidFill>
                <a:latin typeface="Arial" charset="0"/>
                <a:ea typeface="Arial" charset="0"/>
                <a:cs typeface="Arial" charset="0"/>
                <a:sym typeface="Cabin"/>
              </a:rPr>
              <a:t>How to Find the Smallest Value</a:t>
            </a:r>
          </a:p>
        </p:txBody>
      </p:sp>
      <p:sp>
        <p:nvSpPr>
          <p:cNvPr id="721" name="Shape 721"/>
          <p:cNvSpPr txBox="1"/>
          <p:nvPr/>
        </p:nvSpPr>
        <p:spPr>
          <a:xfrm>
            <a:off x="1620375" y="3009225"/>
            <a:ext cx="7995899"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FF"/>
              </a:buClr>
              <a:buSzPct val="25000"/>
              <a:buFont typeface="Cabin"/>
              <a:buNone/>
            </a:pPr>
            <a:r>
              <a:rPr lang="en-US" sz="2600" dirty="0" err="1">
                <a:solidFill>
                  <a:srgbClr val="00FF00"/>
                </a:solidFill>
                <a:latin typeface="Courier"/>
                <a:ea typeface="Courier"/>
                <a:cs typeface="Courier"/>
                <a:sym typeface="Courier New"/>
              </a:rPr>
              <a:t>largest_so_far</a:t>
            </a:r>
            <a:r>
              <a:rPr lang="en-US" sz="2600" dirty="0">
                <a:solidFill>
                  <a:srgbClr val="00FF00"/>
                </a:solidFill>
                <a:latin typeface="Courier"/>
                <a:ea typeface="Courier"/>
                <a:cs typeface="Courier"/>
                <a:sym typeface="Courier New"/>
              </a:rPr>
              <a:t> = -1</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 </a:t>
            </a:r>
            <a:r>
              <a:rPr lang="en-US" sz="2600" dirty="0" err="1">
                <a:solidFill>
                  <a:srgbClr val="00FF00"/>
                </a:solidFill>
                <a:latin typeface="Courier"/>
                <a:ea typeface="Courier"/>
                <a:cs typeface="Courier"/>
                <a:sym typeface="Courier New"/>
              </a:rPr>
              <a:t>largest_so_far</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a:t>
            </a:r>
            <a:r>
              <a:rPr lang="en-US" sz="2600" i="0" u="none" strike="noStrike" cap="none" dirty="0" err="1">
                <a:solidFill>
                  <a:srgbClr val="FF00FF"/>
                </a:solidFill>
                <a:latin typeface="Courier"/>
                <a:ea typeface="Courier"/>
                <a:cs typeface="Courier"/>
                <a:sym typeface="Courier New"/>
              </a:rPr>
              <a:t>th</a:t>
            </a:r>
            <a:r>
              <a:rPr lang="en-US" sz="2600" dirty="0" err="1">
                <a:solidFill>
                  <a:srgbClr val="FF00FF"/>
                </a:solidFill>
                <a:latin typeface="Courier"/>
                <a:ea typeface="Courier"/>
                <a:cs typeface="Courier"/>
                <a:sym typeface="Courier New"/>
              </a:rPr>
              <a:t>e_num</a:t>
            </a: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rgbClr val="FFFF00"/>
              </a:buClr>
              <a:buSzPct val="25000"/>
              <a:buFont typeface="Cabin"/>
              <a:buNone/>
            </a:pPr>
            <a:r>
              <a:rPr lang="en-US" sz="2600" dirty="0">
                <a:solidFill>
                  <a:srgbClr val="FF00FF"/>
                </a:solidFill>
                <a:latin typeface="Courier"/>
                <a:ea typeface="Courier"/>
                <a:cs typeface="Courier"/>
                <a:sym typeface="Courier New"/>
              </a:rPr>
              <a:t>   if </a:t>
            </a:r>
            <a:r>
              <a:rPr lang="en-US" sz="2600" dirty="0" err="1">
                <a:solidFill>
                  <a:srgbClr val="FF00FF"/>
                </a:solidFill>
                <a:latin typeface="Courier"/>
                <a:ea typeface="Courier"/>
                <a:cs typeface="Courier"/>
                <a:sym typeface="Courier New"/>
              </a:rPr>
              <a:t>the_num</a:t>
            </a:r>
            <a:r>
              <a:rPr lang="en-US" sz="2600" dirty="0">
                <a:solidFill>
                  <a:srgbClr val="FF00FF"/>
                </a:solidFill>
                <a:latin typeface="Courier"/>
                <a:ea typeface="Courier"/>
                <a:cs typeface="Courier"/>
                <a:sym typeface="Courier New"/>
              </a:rPr>
              <a:t> &gt; </a:t>
            </a:r>
            <a:r>
              <a:rPr lang="en-US" sz="2600" dirty="0" err="1">
                <a:solidFill>
                  <a:srgbClr val="00FF00"/>
                </a:solidFill>
                <a:latin typeface="Courier"/>
                <a:ea typeface="Courier"/>
                <a:cs typeface="Courier"/>
                <a:sym typeface="Courier New"/>
              </a:rPr>
              <a:t>largest_so_far</a:t>
            </a:r>
            <a:r>
              <a:rPr lang="en-US" sz="2600" dirty="0">
                <a:solidFill>
                  <a:srgbClr val="FF00FF"/>
                </a:solidFill>
                <a:latin typeface="Courier"/>
                <a:ea typeface="Courier"/>
                <a:cs typeface="Courier"/>
                <a:sym typeface="Courier New"/>
              </a:rPr>
              <a:t>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dirty="0" err="1">
                <a:solidFill>
                  <a:srgbClr val="00FF00"/>
                </a:solidFill>
                <a:latin typeface="Courier"/>
                <a:ea typeface="Courier"/>
                <a:cs typeface="Courier"/>
                <a:sym typeface="Courier New"/>
              </a:rPr>
              <a:t>largest_so_far</a:t>
            </a:r>
            <a:r>
              <a:rPr lang="en-US" sz="2600" dirty="0">
                <a:solidFill>
                  <a:srgbClr val="00FF00"/>
                </a:solidFill>
                <a:latin typeface="Courier"/>
                <a:ea typeface="Courier"/>
                <a:cs typeface="Courier"/>
                <a:sym typeface="Courier New"/>
              </a:rPr>
              <a:t> = </a:t>
            </a:r>
            <a:r>
              <a:rPr lang="en-US" sz="2600" dirty="0" err="1">
                <a:solidFill>
                  <a:srgbClr val="FF00FF"/>
                </a:solidFill>
                <a:latin typeface="Courier"/>
                <a:ea typeface="Courier"/>
                <a:cs typeface="Courier"/>
                <a:sym typeface="Courier New"/>
              </a:rPr>
              <a:t>the_num</a:t>
            </a:r>
            <a:endParaRPr lang="en-US"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dirty="0" err="1">
                <a:solidFill>
                  <a:srgbClr val="00FF00"/>
                </a:solidFill>
                <a:latin typeface="Courier"/>
                <a:ea typeface="Courier"/>
                <a:cs typeface="Courier"/>
                <a:sym typeface="Courier New"/>
              </a:rPr>
              <a:t>largest_so_far</a:t>
            </a:r>
            <a:r>
              <a:rPr lang="en-US" sz="2600" dirty="0">
                <a:solidFill>
                  <a:srgbClr val="00FF00"/>
                </a:solidFill>
                <a:latin typeface="Courier"/>
                <a:ea typeface="Courier"/>
                <a:cs typeface="Courier"/>
                <a:sym typeface="Courier New"/>
              </a:rPr>
              <a:t>,</a:t>
            </a:r>
            <a:r>
              <a:rPr lang="en-US" sz="2600" i="0" u="none" strike="noStrike" cap="none" dirty="0">
                <a:solidFill>
                  <a:srgbClr val="FF00FF"/>
                </a:solidFill>
                <a:latin typeface="Courier"/>
                <a:ea typeface="Courier"/>
                <a:cs typeface="Courier"/>
                <a:sym typeface="Courier New"/>
              </a:rPr>
              <a:t> </a:t>
            </a:r>
            <a:r>
              <a:rPr lang="en-US" sz="2600" dirty="0" err="1">
                <a:solidFill>
                  <a:srgbClr val="FF00FF"/>
                </a:solidFill>
                <a:latin typeface="Courier"/>
                <a:ea typeface="Courier"/>
                <a:cs typeface="Courier"/>
                <a:sym typeface="Courier New"/>
              </a:rPr>
              <a:t>the_num</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00FF"/>
              </a:buClr>
              <a:buFont typeface="Cabin"/>
              <a:buNone/>
            </a:pPr>
            <a:endParaRPr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 </a:t>
            </a:r>
            <a:r>
              <a:rPr lang="en-US" sz="2600" dirty="0" err="1">
                <a:solidFill>
                  <a:srgbClr val="00FF00"/>
                </a:solidFill>
                <a:latin typeface="Courier"/>
                <a:ea typeface="Courier"/>
                <a:cs typeface="Courier"/>
                <a:sym typeface="Courier New"/>
              </a:rPr>
              <a:t>largest_so_far</a:t>
            </a:r>
            <a:r>
              <a:rPr lang="en-US" sz="2600" dirty="0">
                <a:solidFill>
                  <a:schemeClr val="bg1"/>
                </a:solidFill>
                <a:latin typeface="Courier"/>
                <a:ea typeface="Courier"/>
                <a:cs typeface="Courier"/>
                <a:sym typeface="Courier New"/>
              </a:rPr>
              <a:t>)</a:t>
            </a:r>
          </a:p>
        </p:txBody>
      </p:sp>
      <p:sp>
        <p:nvSpPr>
          <p:cNvPr id="722" name="Shape 722"/>
          <p:cNvSpPr txBox="1"/>
          <p:nvPr/>
        </p:nvSpPr>
        <p:spPr>
          <a:xfrm>
            <a:off x="10261600" y="2286000"/>
            <a:ext cx="4219499" cy="49862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a:t>
            </a:r>
            <a:r>
              <a:rPr lang="en-US" sz="3000" u="none" strike="noStrike" cap="none">
                <a:solidFill>
                  <a:srgbClr val="FFFF00"/>
                </a:solidFill>
                <a:latin typeface="Arial" charset="0"/>
                <a:ea typeface="Arial" charset="0"/>
                <a:cs typeface="Arial" charset="0"/>
                <a:sym typeface="Cabin"/>
              </a:rPr>
              <a:t> python </a:t>
            </a:r>
            <a:r>
              <a:rPr lang="en-US" sz="3000">
                <a:solidFill>
                  <a:srgbClr val="FFFF00"/>
                </a:solidFill>
                <a:latin typeface="Arial" charset="0"/>
                <a:ea typeface="Arial" charset="0"/>
                <a:cs typeface="Arial" charset="0"/>
                <a:sym typeface="Cabin"/>
              </a:rPr>
              <a:t>largest</a:t>
            </a:r>
            <a:r>
              <a:rPr lang="en-US" sz="3000" u="none" strike="noStrike" cap="none">
                <a:solidFill>
                  <a:srgbClr val="FFFF00"/>
                </a:solidFill>
                <a:latin typeface="Arial" charset="0"/>
                <a:ea typeface="Arial" charset="0"/>
                <a:cs typeface="Arial" charset="0"/>
                <a:sym typeface="Cabin"/>
              </a:rPr>
              <a:t>.py</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 </a:t>
            </a:r>
            <a:r>
              <a:rPr lang="en-US" sz="3000">
                <a:solidFill>
                  <a:srgbClr val="00FFFF"/>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9</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9</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41</a:t>
            </a:r>
            <a:r>
              <a:rPr lang="en-US" sz="3000" u="none" strike="noStrike" cap="none">
                <a:solidFill>
                  <a:srgbClr val="FF00FF"/>
                </a:solidFill>
                <a:latin typeface="Arial" charset="0"/>
                <a:ea typeface="Arial" charset="0"/>
                <a:cs typeface="Arial" charset="0"/>
                <a:sym typeface="Cabin"/>
              </a:rPr>
              <a:t>  41</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41</a:t>
            </a:r>
            <a:r>
              <a:rPr lang="en-US" sz="3000" u="none" strike="noStrike" cap="none">
                <a:solidFill>
                  <a:srgbClr val="FF00FF"/>
                </a:solidFill>
                <a:latin typeface="Arial" charset="0"/>
                <a:ea typeface="Arial" charset="0"/>
                <a:cs typeface="Arial" charset="0"/>
                <a:sym typeface="Cabin"/>
              </a:rPr>
              <a:t> 12</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41</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74</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74</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74</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a:solidFill>
                  <a:srgbClr val="00FFFF"/>
                </a:solidFill>
                <a:latin typeface="Arial" charset="0"/>
                <a:ea typeface="Arial" charset="0"/>
                <a:cs typeface="Arial" charset="0"/>
                <a:sym typeface="Cabin"/>
              </a:rPr>
              <a:t>74</a:t>
            </a:r>
          </a:p>
        </p:txBody>
      </p:sp>
      <p:sp>
        <p:nvSpPr>
          <p:cNvPr id="723" name="Shape 723"/>
          <p:cNvSpPr txBox="1"/>
          <p:nvPr/>
        </p:nvSpPr>
        <p:spPr>
          <a:xfrm>
            <a:off x="906525" y="7194550"/>
            <a:ext cx="14757599" cy="1111349"/>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a:solidFill>
                  <a:schemeClr val="lt1"/>
                </a:solidFill>
                <a:latin typeface="Arial" charset="0"/>
                <a:ea typeface="Arial" charset="0"/>
                <a:cs typeface="Arial" charset="0"/>
                <a:sym typeface="Cabin"/>
              </a:rPr>
              <a:t>How would we change this to make it find the smallest value in the list?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Shape 72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a:solidFill>
                  <a:srgbClr val="FFD966"/>
                </a:solidFill>
                <a:latin typeface="Arial" charset="0"/>
                <a:ea typeface="Arial" charset="0"/>
                <a:cs typeface="Arial" charset="0"/>
                <a:sym typeface="Cabin"/>
              </a:rPr>
              <a:t>Finding the Smallest Value</a:t>
            </a:r>
          </a:p>
        </p:txBody>
      </p:sp>
      <p:sp>
        <p:nvSpPr>
          <p:cNvPr id="729" name="Shape 729"/>
          <p:cNvSpPr txBox="1"/>
          <p:nvPr/>
        </p:nvSpPr>
        <p:spPr>
          <a:xfrm>
            <a:off x="1620375" y="3009225"/>
            <a:ext cx="7995899"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FF"/>
              </a:buClr>
              <a:buSzPct val="25000"/>
              <a:buFont typeface="Cabin"/>
              <a:buNone/>
            </a:pPr>
            <a:r>
              <a:rPr lang="en-US" sz="2600" dirty="0" err="1">
                <a:solidFill>
                  <a:srgbClr val="00FF00"/>
                </a:solidFill>
                <a:latin typeface="Courier"/>
                <a:ea typeface="Courier"/>
                <a:cs typeface="Courier"/>
                <a:sym typeface="Courier New"/>
              </a:rPr>
              <a:t>smallest_so_far</a:t>
            </a:r>
            <a:r>
              <a:rPr lang="en-US" sz="2600" dirty="0">
                <a:solidFill>
                  <a:srgbClr val="00FF00"/>
                </a:solidFill>
                <a:latin typeface="Courier"/>
                <a:ea typeface="Courier"/>
                <a:cs typeface="Courier"/>
                <a:sym typeface="Courier New"/>
              </a:rPr>
              <a:t> = -1</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 </a:t>
            </a:r>
            <a:r>
              <a:rPr lang="en-US" sz="2600" dirty="0" err="1">
                <a:solidFill>
                  <a:srgbClr val="00FF00"/>
                </a:solidFill>
                <a:latin typeface="Courier"/>
                <a:ea typeface="Courier"/>
                <a:cs typeface="Courier"/>
                <a:sym typeface="Courier New"/>
              </a:rPr>
              <a:t>smallest_so_far</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a:t>
            </a:r>
            <a:r>
              <a:rPr lang="en-US" sz="2600" i="0" u="none" strike="noStrike" cap="none" dirty="0" err="1">
                <a:solidFill>
                  <a:srgbClr val="FF00FF"/>
                </a:solidFill>
                <a:latin typeface="Courier"/>
                <a:ea typeface="Courier"/>
                <a:cs typeface="Courier"/>
                <a:sym typeface="Courier New"/>
              </a:rPr>
              <a:t>th</a:t>
            </a:r>
            <a:r>
              <a:rPr lang="en-US" sz="2600" dirty="0" err="1">
                <a:solidFill>
                  <a:srgbClr val="FF00FF"/>
                </a:solidFill>
                <a:latin typeface="Courier"/>
                <a:ea typeface="Courier"/>
                <a:cs typeface="Courier"/>
                <a:sym typeface="Courier New"/>
              </a:rPr>
              <a:t>e_num</a:t>
            </a: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rgbClr val="FFFF00"/>
              </a:buClr>
              <a:buSzPct val="25000"/>
              <a:buFont typeface="Cabin"/>
              <a:buNone/>
            </a:pPr>
            <a:r>
              <a:rPr lang="en-US" sz="2600" dirty="0">
                <a:solidFill>
                  <a:srgbClr val="FF00FF"/>
                </a:solidFill>
                <a:latin typeface="Courier"/>
                <a:ea typeface="Courier"/>
                <a:cs typeface="Courier"/>
                <a:sym typeface="Courier New"/>
              </a:rPr>
              <a:t>   if </a:t>
            </a:r>
            <a:r>
              <a:rPr lang="en-US" sz="2600" dirty="0" err="1">
                <a:solidFill>
                  <a:srgbClr val="FF00FF"/>
                </a:solidFill>
                <a:latin typeface="Courier"/>
                <a:ea typeface="Courier"/>
                <a:cs typeface="Courier"/>
                <a:sym typeface="Courier New"/>
              </a:rPr>
              <a:t>the_num</a:t>
            </a:r>
            <a:r>
              <a:rPr lang="en-US" sz="2600" dirty="0">
                <a:solidFill>
                  <a:srgbClr val="FF00FF"/>
                </a:solidFill>
                <a:latin typeface="Courier"/>
                <a:ea typeface="Courier"/>
                <a:cs typeface="Courier"/>
                <a:sym typeface="Courier New"/>
              </a:rPr>
              <a:t> &lt; </a:t>
            </a:r>
            <a:r>
              <a:rPr lang="en-US" sz="2600" dirty="0" err="1">
                <a:solidFill>
                  <a:srgbClr val="00FF00"/>
                </a:solidFill>
                <a:latin typeface="Courier"/>
                <a:ea typeface="Courier"/>
                <a:cs typeface="Courier"/>
                <a:sym typeface="Courier New"/>
              </a:rPr>
              <a:t>smallest_so_far</a:t>
            </a:r>
            <a:r>
              <a:rPr lang="en-US" sz="2600" dirty="0">
                <a:solidFill>
                  <a:srgbClr val="FF00FF"/>
                </a:solidFill>
                <a:latin typeface="Courier"/>
                <a:ea typeface="Courier"/>
                <a:cs typeface="Courier"/>
                <a:sym typeface="Courier New"/>
              </a:rPr>
              <a:t>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dirty="0" err="1">
                <a:solidFill>
                  <a:srgbClr val="00FF00"/>
                </a:solidFill>
                <a:latin typeface="Courier"/>
                <a:ea typeface="Courier"/>
                <a:cs typeface="Courier"/>
                <a:sym typeface="Courier New"/>
              </a:rPr>
              <a:t>smallest_so_far</a:t>
            </a:r>
            <a:r>
              <a:rPr lang="en-US" sz="2600" dirty="0">
                <a:solidFill>
                  <a:srgbClr val="00FF00"/>
                </a:solidFill>
                <a:latin typeface="Courier"/>
                <a:ea typeface="Courier"/>
                <a:cs typeface="Courier"/>
                <a:sym typeface="Courier New"/>
              </a:rPr>
              <a:t> = </a:t>
            </a:r>
            <a:r>
              <a:rPr lang="en-US" sz="2600" dirty="0" err="1">
                <a:solidFill>
                  <a:srgbClr val="FF00FF"/>
                </a:solidFill>
                <a:latin typeface="Courier"/>
                <a:ea typeface="Courier"/>
                <a:cs typeface="Courier"/>
                <a:sym typeface="Courier New"/>
              </a:rPr>
              <a:t>the_num</a:t>
            </a:r>
            <a:endParaRPr lang="en-US"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dirty="0" err="1">
                <a:solidFill>
                  <a:srgbClr val="00FF00"/>
                </a:solidFill>
                <a:latin typeface="Courier"/>
                <a:ea typeface="Courier"/>
                <a:cs typeface="Courier"/>
                <a:sym typeface="Courier New"/>
              </a:rPr>
              <a:t>smallest_so_far</a:t>
            </a:r>
            <a:r>
              <a:rPr lang="en-US" sz="2600" dirty="0">
                <a:solidFill>
                  <a:srgbClr val="00FF00"/>
                </a:solidFill>
                <a:latin typeface="Courier"/>
                <a:ea typeface="Courier"/>
                <a:cs typeface="Courier"/>
                <a:sym typeface="Courier New"/>
              </a:rPr>
              <a:t>,</a:t>
            </a:r>
            <a:r>
              <a:rPr lang="en-US" sz="2600" i="0" u="none" strike="noStrike" cap="none" dirty="0">
                <a:solidFill>
                  <a:srgbClr val="FF00FF"/>
                </a:solidFill>
                <a:latin typeface="Courier"/>
                <a:ea typeface="Courier"/>
                <a:cs typeface="Courier"/>
                <a:sym typeface="Courier New"/>
              </a:rPr>
              <a:t> </a:t>
            </a:r>
            <a:r>
              <a:rPr lang="en-US" sz="2600" dirty="0" err="1">
                <a:solidFill>
                  <a:srgbClr val="FF00FF"/>
                </a:solidFill>
                <a:latin typeface="Courier"/>
                <a:ea typeface="Courier"/>
                <a:cs typeface="Courier"/>
                <a:sym typeface="Courier New"/>
              </a:rPr>
              <a:t>the_num</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00FF"/>
              </a:buClr>
              <a:buFont typeface="Cabin"/>
              <a:buNone/>
            </a:pPr>
            <a:endParaRPr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i="0" u="none" strike="noStrike" cap="none"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 </a:t>
            </a:r>
            <a:r>
              <a:rPr lang="en-US" sz="2600" dirty="0" err="1">
                <a:solidFill>
                  <a:srgbClr val="00FF00"/>
                </a:solidFill>
                <a:latin typeface="Courier"/>
                <a:ea typeface="Courier"/>
                <a:cs typeface="Courier"/>
                <a:sym typeface="Courier New"/>
              </a:rPr>
              <a:t>smallest_so_far</a:t>
            </a:r>
            <a:r>
              <a:rPr lang="en-US" sz="2600" dirty="0">
                <a:solidFill>
                  <a:schemeClr val="bg1"/>
                </a:solidFill>
                <a:latin typeface="Courier"/>
                <a:ea typeface="Courier"/>
                <a:cs typeface="Courier"/>
                <a:sym typeface="Courier New"/>
              </a:rPr>
              <a:t>)</a:t>
            </a:r>
          </a:p>
        </p:txBody>
      </p:sp>
      <p:sp>
        <p:nvSpPr>
          <p:cNvPr id="730" name="Shape 730"/>
          <p:cNvSpPr txBox="1"/>
          <p:nvPr/>
        </p:nvSpPr>
        <p:spPr>
          <a:xfrm>
            <a:off x="906525" y="7194551"/>
            <a:ext cx="14757599" cy="992188"/>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dirty="0">
                <a:solidFill>
                  <a:schemeClr val="bg1"/>
                </a:solidFill>
                <a:latin typeface="Arial" charset="0"/>
                <a:ea typeface="Arial" charset="0"/>
                <a:cs typeface="Arial" charset="0"/>
                <a:sym typeface="Cabin"/>
              </a:rPr>
              <a:t>We switched the variable name to </a:t>
            </a:r>
            <a:r>
              <a:rPr lang="en-US" sz="3200" dirty="0" err="1">
                <a:solidFill>
                  <a:schemeClr val="bg1"/>
                </a:solidFill>
                <a:latin typeface="Arial" charset="0"/>
                <a:ea typeface="Arial" charset="0"/>
                <a:cs typeface="Arial" charset="0"/>
                <a:sym typeface="Cabin"/>
              </a:rPr>
              <a:t>smallest_so_far</a:t>
            </a:r>
            <a:r>
              <a:rPr lang="en-US" sz="3200" dirty="0">
                <a:solidFill>
                  <a:schemeClr val="bg1"/>
                </a:solidFill>
                <a:latin typeface="Arial" charset="0"/>
                <a:ea typeface="Arial" charset="0"/>
                <a:cs typeface="Arial" charset="0"/>
                <a:sym typeface="Cabin"/>
              </a:rPr>
              <a:t> and switched the &gt; to &lt;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Shape 728"/>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a:solidFill>
                  <a:srgbClr val="FFD966"/>
                </a:solidFill>
                <a:latin typeface="Arial" charset="0"/>
                <a:ea typeface="Arial" charset="0"/>
                <a:cs typeface="Arial" charset="0"/>
                <a:sym typeface="Cabin"/>
              </a:rPr>
              <a:t>Finding the Smallest Value</a:t>
            </a:r>
          </a:p>
        </p:txBody>
      </p:sp>
      <p:sp>
        <p:nvSpPr>
          <p:cNvPr id="729" name="Shape 729"/>
          <p:cNvSpPr txBox="1"/>
          <p:nvPr/>
        </p:nvSpPr>
        <p:spPr>
          <a:xfrm>
            <a:off x="1620375" y="3009225"/>
            <a:ext cx="7995899" cy="3324300"/>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FF"/>
              </a:buClr>
              <a:buSzPct val="25000"/>
              <a:buFont typeface="Cabin"/>
              <a:buNone/>
            </a:pPr>
            <a:r>
              <a:rPr lang="en-US" sz="2600" dirty="0" err="1">
                <a:solidFill>
                  <a:srgbClr val="00FF00"/>
                </a:solidFill>
                <a:latin typeface="Courier"/>
                <a:ea typeface="Courier"/>
                <a:cs typeface="Courier"/>
                <a:sym typeface="Courier New"/>
              </a:rPr>
              <a:t>smallest_so_far</a:t>
            </a:r>
            <a:r>
              <a:rPr lang="en-US" sz="2600" dirty="0">
                <a:solidFill>
                  <a:srgbClr val="00FF00"/>
                </a:solidFill>
                <a:latin typeface="Courier"/>
                <a:ea typeface="Courier"/>
                <a:cs typeface="Courier"/>
                <a:sym typeface="Courier New"/>
              </a:rPr>
              <a:t> = -1</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 </a:t>
            </a:r>
            <a:r>
              <a:rPr lang="en-US" sz="2600" dirty="0" err="1">
                <a:solidFill>
                  <a:srgbClr val="00FF00"/>
                </a:solidFill>
                <a:latin typeface="Courier"/>
                <a:ea typeface="Courier"/>
                <a:cs typeface="Courier"/>
                <a:sym typeface="Courier New"/>
              </a:rPr>
              <a:t>smallest_so_far</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a:t>
            </a:r>
            <a:r>
              <a:rPr lang="en-US" sz="2600" i="0" u="none" strike="noStrike" cap="none" dirty="0" err="1">
                <a:solidFill>
                  <a:srgbClr val="FF00FF"/>
                </a:solidFill>
                <a:latin typeface="Courier"/>
                <a:ea typeface="Courier"/>
                <a:cs typeface="Courier"/>
                <a:sym typeface="Courier New"/>
              </a:rPr>
              <a:t>th</a:t>
            </a:r>
            <a:r>
              <a:rPr lang="en-US" sz="2600" dirty="0" err="1">
                <a:solidFill>
                  <a:srgbClr val="FF00FF"/>
                </a:solidFill>
                <a:latin typeface="Courier"/>
                <a:ea typeface="Courier"/>
                <a:cs typeface="Courier"/>
                <a:sym typeface="Courier New"/>
              </a:rPr>
              <a:t>e_num</a:t>
            </a: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rgbClr val="FFFF00"/>
              </a:buClr>
              <a:buSzPct val="25000"/>
              <a:buFont typeface="Cabin"/>
              <a:buNone/>
            </a:pPr>
            <a:r>
              <a:rPr lang="en-US" sz="2600" dirty="0">
                <a:solidFill>
                  <a:srgbClr val="FF00FF"/>
                </a:solidFill>
                <a:latin typeface="Courier"/>
                <a:ea typeface="Courier"/>
                <a:cs typeface="Courier"/>
                <a:sym typeface="Courier New"/>
              </a:rPr>
              <a:t>   if </a:t>
            </a:r>
            <a:r>
              <a:rPr lang="en-US" sz="2600" dirty="0" err="1">
                <a:solidFill>
                  <a:srgbClr val="FF00FF"/>
                </a:solidFill>
                <a:latin typeface="Courier"/>
                <a:ea typeface="Courier"/>
                <a:cs typeface="Courier"/>
                <a:sym typeface="Courier New"/>
              </a:rPr>
              <a:t>the_num</a:t>
            </a:r>
            <a:r>
              <a:rPr lang="en-US" sz="2600" dirty="0">
                <a:solidFill>
                  <a:srgbClr val="FF00FF"/>
                </a:solidFill>
                <a:latin typeface="Courier"/>
                <a:ea typeface="Courier"/>
                <a:cs typeface="Courier"/>
                <a:sym typeface="Courier New"/>
              </a:rPr>
              <a:t> &lt; </a:t>
            </a:r>
            <a:r>
              <a:rPr lang="en-US" sz="2600" dirty="0" err="1">
                <a:solidFill>
                  <a:srgbClr val="00FF00"/>
                </a:solidFill>
                <a:latin typeface="Courier"/>
                <a:ea typeface="Courier"/>
                <a:cs typeface="Courier"/>
                <a:sym typeface="Courier New"/>
              </a:rPr>
              <a:t>smallest_so_far</a:t>
            </a:r>
            <a:r>
              <a:rPr lang="en-US" sz="2600" dirty="0">
                <a:solidFill>
                  <a:srgbClr val="FF00FF"/>
                </a:solidFill>
                <a:latin typeface="Courier"/>
                <a:ea typeface="Courier"/>
                <a:cs typeface="Courier"/>
                <a:sym typeface="Courier New"/>
              </a:rPr>
              <a:t>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dirty="0" err="1">
                <a:solidFill>
                  <a:srgbClr val="00FF00"/>
                </a:solidFill>
                <a:latin typeface="Courier"/>
                <a:ea typeface="Courier"/>
                <a:cs typeface="Courier"/>
                <a:sym typeface="Courier New"/>
              </a:rPr>
              <a:t>smallest_so_far</a:t>
            </a:r>
            <a:r>
              <a:rPr lang="en-US" sz="2600" dirty="0">
                <a:solidFill>
                  <a:srgbClr val="00FF00"/>
                </a:solidFill>
                <a:latin typeface="Courier"/>
                <a:ea typeface="Courier"/>
                <a:cs typeface="Courier"/>
                <a:sym typeface="Courier New"/>
              </a:rPr>
              <a:t> = </a:t>
            </a:r>
            <a:r>
              <a:rPr lang="en-US" sz="2600" dirty="0" err="1">
                <a:solidFill>
                  <a:srgbClr val="FF00FF"/>
                </a:solidFill>
                <a:latin typeface="Courier"/>
                <a:ea typeface="Courier"/>
                <a:cs typeface="Courier"/>
                <a:sym typeface="Courier New"/>
              </a:rPr>
              <a:t>the_num</a:t>
            </a:r>
            <a:endParaRPr lang="en-US"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dirty="0" err="1">
                <a:solidFill>
                  <a:srgbClr val="00FF00"/>
                </a:solidFill>
                <a:latin typeface="Courier"/>
                <a:ea typeface="Courier"/>
                <a:cs typeface="Courier"/>
                <a:sym typeface="Courier New"/>
              </a:rPr>
              <a:t>smallest_so_far</a:t>
            </a:r>
            <a:r>
              <a:rPr lang="en-US" sz="2600" dirty="0">
                <a:solidFill>
                  <a:srgbClr val="00FF00"/>
                </a:solidFill>
                <a:latin typeface="Courier"/>
                <a:ea typeface="Courier"/>
                <a:cs typeface="Courier"/>
                <a:sym typeface="Courier New"/>
              </a:rPr>
              <a:t>,</a:t>
            </a:r>
            <a:r>
              <a:rPr lang="en-US" sz="2600" i="0" u="none" strike="noStrike" cap="none" dirty="0">
                <a:solidFill>
                  <a:srgbClr val="FF00FF"/>
                </a:solidFill>
                <a:latin typeface="Courier"/>
                <a:ea typeface="Courier"/>
                <a:cs typeface="Courier"/>
                <a:sym typeface="Courier New"/>
              </a:rPr>
              <a:t> </a:t>
            </a:r>
            <a:r>
              <a:rPr lang="en-US" sz="2600" dirty="0" err="1">
                <a:solidFill>
                  <a:srgbClr val="FF00FF"/>
                </a:solidFill>
                <a:latin typeface="Courier"/>
                <a:ea typeface="Courier"/>
                <a:cs typeface="Courier"/>
                <a:sym typeface="Courier New"/>
              </a:rPr>
              <a:t>the_num</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00FF"/>
              </a:buClr>
              <a:buFont typeface="Cabin"/>
              <a:buNone/>
            </a:pPr>
            <a:endParaRPr sz="2600" dirty="0">
              <a:solidFill>
                <a:srgbClr val="FF00FF"/>
              </a:solidFill>
              <a:latin typeface="Courier"/>
              <a:ea typeface="Courier"/>
              <a:cs typeface="Courier"/>
              <a:sym typeface="Courier New"/>
            </a:endParaRP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i="0" u="none" strike="noStrike" cap="none"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 </a:t>
            </a:r>
            <a:r>
              <a:rPr lang="en-US" sz="2600" dirty="0" err="1">
                <a:solidFill>
                  <a:srgbClr val="00FF00"/>
                </a:solidFill>
                <a:latin typeface="Courier"/>
                <a:ea typeface="Courier"/>
                <a:cs typeface="Courier"/>
                <a:sym typeface="Courier New"/>
              </a:rPr>
              <a:t>smallest_so_far</a:t>
            </a:r>
            <a:r>
              <a:rPr lang="en-US" sz="2600" dirty="0">
                <a:solidFill>
                  <a:schemeClr val="bg1"/>
                </a:solidFill>
                <a:latin typeface="Courier"/>
                <a:ea typeface="Courier"/>
                <a:cs typeface="Courier"/>
                <a:sym typeface="Courier New"/>
              </a:rPr>
              <a:t>)</a:t>
            </a:r>
          </a:p>
        </p:txBody>
      </p:sp>
      <p:sp>
        <p:nvSpPr>
          <p:cNvPr id="730" name="Shape 730"/>
          <p:cNvSpPr txBox="1"/>
          <p:nvPr/>
        </p:nvSpPr>
        <p:spPr>
          <a:xfrm>
            <a:off x="906525" y="7194551"/>
            <a:ext cx="14757599" cy="992188"/>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a:solidFill>
                  <a:schemeClr val="lt1"/>
                </a:solidFill>
                <a:latin typeface="Arial" charset="0"/>
                <a:ea typeface="Arial" charset="0"/>
                <a:cs typeface="Arial" charset="0"/>
                <a:sym typeface="Cabin"/>
              </a:rPr>
              <a:t>We switched the variable name to </a:t>
            </a:r>
            <a:r>
              <a:rPr lang="en-US" sz="3200" dirty="0" err="1">
                <a:solidFill>
                  <a:srgbClr val="00FF00"/>
                </a:solidFill>
                <a:latin typeface="Arial" charset="0"/>
                <a:ea typeface="Arial" charset="0"/>
                <a:cs typeface="Arial" charset="0"/>
                <a:sym typeface="Cabin"/>
              </a:rPr>
              <a:t>smallest_so_far</a:t>
            </a:r>
            <a:r>
              <a:rPr lang="en-US" sz="3200" dirty="0">
                <a:solidFill>
                  <a:schemeClr val="lt1"/>
                </a:solidFill>
                <a:latin typeface="Arial" charset="0"/>
                <a:ea typeface="Arial" charset="0"/>
                <a:cs typeface="Arial" charset="0"/>
                <a:sym typeface="Cabin"/>
              </a:rPr>
              <a:t> and switched the </a:t>
            </a:r>
            <a:r>
              <a:rPr lang="en-US" sz="3200" dirty="0">
                <a:solidFill>
                  <a:srgbClr val="00FFFF"/>
                </a:solidFill>
                <a:latin typeface="Arial" charset="0"/>
                <a:ea typeface="Arial" charset="0"/>
                <a:cs typeface="Arial" charset="0"/>
                <a:sym typeface="Cabin"/>
              </a:rPr>
              <a:t>&gt;</a:t>
            </a:r>
            <a:r>
              <a:rPr lang="en-US" sz="3200" dirty="0">
                <a:solidFill>
                  <a:schemeClr val="lt1"/>
                </a:solidFill>
                <a:latin typeface="Arial" charset="0"/>
                <a:ea typeface="Arial" charset="0"/>
                <a:cs typeface="Arial" charset="0"/>
                <a:sym typeface="Cabin"/>
              </a:rPr>
              <a:t> to </a:t>
            </a:r>
            <a:r>
              <a:rPr lang="en-US" sz="3200" dirty="0">
                <a:solidFill>
                  <a:srgbClr val="00FFFF"/>
                </a:solidFill>
                <a:latin typeface="Arial" charset="0"/>
                <a:ea typeface="Arial" charset="0"/>
                <a:cs typeface="Arial" charset="0"/>
                <a:sym typeface="Cabin"/>
              </a:rPr>
              <a:t>&lt;</a:t>
            </a:r>
          </a:p>
        </p:txBody>
      </p:sp>
      <p:sp>
        <p:nvSpPr>
          <p:cNvPr id="5" name="Shape 737"/>
          <p:cNvSpPr txBox="1"/>
          <p:nvPr/>
        </p:nvSpPr>
        <p:spPr>
          <a:xfrm>
            <a:off x="10261600" y="2286000"/>
            <a:ext cx="4219499" cy="49862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a:t>
            </a:r>
            <a:r>
              <a:rPr lang="en-US" sz="3000" u="none" strike="noStrike" cap="none">
                <a:solidFill>
                  <a:srgbClr val="FFFF00"/>
                </a:solidFill>
                <a:latin typeface="Arial" charset="0"/>
                <a:ea typeface="Arial" charset="0"/>
                <a:cs typeface="Arial" charset="0"/>
                <a:sym typeface="Cabin"/>
              </a:rPr>
              <a:t> python </a:t>
            </a:r>
            <a:r>
              <a:rPr lang="en-US" sz="3000">
                <a:solidFill>
                  <a:srgbClr val="FFFF00"/>
                </a:solidFill>
                <a:latin typeface="Arial" charset="0"/>
                <a:ea typeface="Arial" charset="0"/>
                <a:cs typeface="Arial" charset="0"/>
                <a:sym typeface="Cabin"/>
              </a:rPr>
              <a:t>smallbad</a:t>
            </a:r>
            <a:r>
              <a:rPr lang="en-US" sz="3000" u="none" strike="noStrike" cap="none">
                <a:solidFill>
                  <a:srgbClr val="FFFF00"/>
                </a:solidFill>
                <a:latin typeface="Arial" charset="0"/>
                <a:ea typeface="Arial" charset="0"/>
                <a:cs typeface="Arial" charset="0"/>
                <a:sym typeface="Cabin"/>
              </a:rPr>
              <a:t>.py</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 </a:t>
            </a:r>
            <a:r>
              <a:rPr lang="en-US" sz="3000">
                <a:solidFill>
                  <a:srgbClr val="00FFFF"/>
                </a:solidFill>
                <a:latin typeface="Arial" charset="0"/>
                <a:ea typeface="Arial" charset="0"/>
                <a:cs typeface="Arial" charset="0"/>
                <a:sym typeface="Cabin"/>
              </a:rPr>
              <a:t>-1</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-1</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9</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-1</a:t>
            </a:r>
            <a:r>
              <a:rPr lang="en-US" sz="3000" u="none" strike="noStrike" cap="none">
                <a:solidFill>
                  <a:srgbClr val="FF00FF"/>
                </a:solidFill>
                <a:latin typeface="Arial" charset="0"/>
                <a:ea typeface="Arial" charset="0"/>
                <a:cs typeface="Arial" charset="0"/>
                <a:sym typeface="Cabin"/>
              </a:rPr>
              <a:t>  41</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-1</a:t>
            </a:r>
            <a:r>
              <a:rPr lang="en-US" sz="3000" u="none" strike="noStrike" cap="none">
                <a:solidFill>
                  <a:srgbClr val="FF00FF"/>
                </a:solidFill>
                <a:latin typeface="Arial" charset="0"/>
                <a:ea typeface="Arial" charset="0"/>
                <a:cs typeface="Arial" charset="0"/>
                <a:sym typeface="Cabin"/>
              </a:rPr>
              <a:t> 12</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-1</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3</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-1</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74</a:t>
            </a:r>
          </a:p>
          <a:p>
            <a:pPr marL="0" marR="0" lvl="0" indent="0" algn="l" rtl="0">
              <a:lnSpc>
                <a:spcPct val="100000"/>
              </a:lnSpc>
              <a:spcBef>
                <a:spcPts val="0"/>
              </a:spcBef>
              <a:spcAft>
                <a:spcPts val="0"/>
              </a:spcAft>
              <a:buClr>
                <a:srgbClr val="00FFFF"/>
              </a:buClr>
              <a:buSzPct val="25000"/>
              <a:buFont typeface="Cabin"/>
              <a:buNone/>
            </a:pPr>
            <a:r>
              <a:rPr lang="en-US" sz="3000">
                <a:solidFill>
                  <a:srgbClr val="00FF00"/>
                </a:solidFill>
                <a:latin typeface="Arial" charset="0"/>
                <a:ea typeface="Arial" charset="0"/>
                <a:cs typeface="Arial" charset="0"/>
                <a:sym typeface="Cabin"/>
              </a:rPr>
              <a:t>-1</a:t>
            </a:r>
            <a:r>
              <a:rPr lang="en-US" sz="3000" u="none" strike="noStrike" cap="none">
                <a:solidFill>
                  <a:srgbClr val="00FFFF"/>
                </a:solidFill>
                <a:latin typeface="Arial" charset="0"/>
                <a:ea typeface="Arial" charset="0"/>
                <a:cs typeface="Arial" charset="0"/>
                <a:sym typeface="Cabin"/>
              </a:rPr>
              <a:t>  </a:t>
            </a:r>
            <a:r>
              <a:rPr lang="en-US" sz="3000" u="none" strike="noStrike" cap="none">
                <a:solidFill>
                  <a:srgbClr val="FF00FF"/>
                </a:solidFill>
                <a:latin typeface="Arial" charset="0"/>
                <a:ea typeface="Arial" charset="0"/>
                <a:cs typeface="Arial" charset="0"/>
                <a:sym typeface="Cabin"/>
              </a:rPr>
              <a:t>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a:solidFill>
                  <a:srgbClr val="00FFFF"/>
                </a:solidFill>
                <a:latin typeface="Arial" charset="0"/>
                <a:ea typeface="Arial" charset="0"/>
                <a:cs typeface="Arial" charset="0"/>
                <a:sym typeface="Cabin"/>
              </a:rPr>
              <a:t>-1</a:t>
            </a:r>
          </a:p>
        </p:txBody>
      </p:sp>
    </p:spTree>
    <p:extLst>
      <p:ext uri="{BB962C8B-B14F-4D97-AF65-F5344CB8AC3E}">
        <p14:creationId xmlns:p14="http://schemas.microsoft.com/office/powerpoint/2010/main" val="1657758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Shape 743"/>
          <p:cNvSpPr txBox="1"/>
          <p:nvPr/>
        </p:nvSpPr>
        <p:spPr>
          <a:xfrm>
            <a:off x="1459175" y="2133500"/>
            <a:ext cx="7748399" cy="49847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a:solidFill>
                  <a:srgbClr val="00FF00"/>
                </a:solidFill>
                <a:latin typeface="Courier"/>
                <a:ea typeface="Courier"/>
                <a:cs typeface="Courier"/>
                <a:sym typeface="Courier New"/>
              </a:rPr>
              <a:t>smallest =</a:t>
            </a:r>
            <a:r>
              <a:rPr lang="en-US" sz="2600" i="0" u="none" strike="noStrike" cap="none" dirty="0">
                <a:solidFill>
                  <a:srgbClr val="FF7F00"/>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None</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i="0" u="none" strike="noStrike" cap="none"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'Before</a:t>
            </a:r>
            <a:r>
              <a:rPr lang="en-US" sz="2600" dirty="0">
                <a:solidFill>
                  <a:srgbClr val="FF7F00"/>
                </a:solidFill>
                <a:latin typeface="Courier"/>
                <a:ea typeface="Courier"/>
                <a:cs typeface="Courier"/>
                <a:sym typeface="Courier New"/>
              </a:rPr>
              <a:t>'</a:t>
            </a:r>
            <a:r>
              <a:rPr lang="en-US" sz="2600"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rgbClr val="FF00FF"/>
                </a:solidFill>
                <a:latin typeface="Courier"/>
                <a:ea typeface="Courier"/>
                <a:cs typeface="Courier"/>
                <a:sym typeface="Courier New"/>
              </a:rPr>
              <a:t> value </a:t>
            </a:r>
            <a:r>
              <a:rPr lang="en-US" sz="2600" i="0" u="none" strike="noStrike" cap="none" dirty="0">
                <a:solidFill>
                  <a:schemeClr val="lt1"/>
                </a:solidFill>
                <a:latin typeface="Courier"/>
                <a:ea typeface="Courier"/>
                <a:cs typeface="Courier"/>
                <a:sym typeface="Courier New"/>
              </a:rPr>
              <a:t>in</a:t>
            </a:r>
            <a:r>
              <a:rPr lang="en-US" sz="2600" i="0" u="none" strike="noStrike" cap="none" dirty="0">
                <a:solidFill>
                  <a:srgbClr val="FF00FF"/>
                </a:solidFill>
                <a:latin typeface="Courier"/>
                <a:ea typeface="Courier"/>
                <a:cs typeface="Courier"/>
                <a:sym typeface="Courier New"/>
              </a:rPr>
              <a:t> [9, 41, 12, 3, 74, 15] :</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if</a:t>
            </a:r>
            <a:r>
              <a:rPr lang="en-US" sz="2600" i="0" u="none" strike="noStrike" cap="none" dirty="0">
                <a:solidFill>
                  <a:srgbClr val="00FF00"/>
                </a:solidFill>
                <a:latin typeface="Courier"/>
                <a:ea typeface="Courier"/>
                <a:cs typeface="Courier"/>
                <a:sym typeface="Courier New"/>
              </a:rPr>
              <a:t> smallest </a:t>
            </a:r>
            <a:r>
              <a:rPr lang="en-US" sz="2600" u="none" strike="noStrike" cap="none" dirty="0">
                <a:solidFill>
                  <a:srgbClr val="FFFF00"/>
                </a:solidFill>
                <a:latin typeface="Courier"/>
                <a:ea typeface="Courier"/>
                <a:cs typeface="Courier"/>
                <a:sym typeface="Courier New"/>
              </a:rPr>
              <a:t>is</a:t>
            </a:r>
            <a:r>
              <a:rPr lang="en-US" sz="2600" i="0" u="none" strike="noStrike" cap="none" dirty="0">
                <a:solidFill>
                  <a:srgbClr val="00FF00"/>
                </a:solidFill>
                <a:latin typeface="Courier"/>
                <a:ea typeface="Courier"/>
                <a:cs typeface="Courier"/>
                <a:sym typeface="Courier New"/>
              </a:rPr>
              <a:t> None</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00FF"/>
                </a:solidFill>
                <a:latin typeface="Courier"/>
                <a:ea typeface="Courier"/>
                <a:cs typeface="Courier"/>
                <a:sym typeface="Courier New"/>
              </a:rPr>
              <a:t>: </a:t>
            </a:r>
          </a:p>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a:solidFill>
                  <a:srgbClr val="00FF00"/>
                </a:solidFill>
                <a:latin typeface="Courier"/>
                <a:ea typeface="Courier"/>
                <a:cs typeface="Courier"/>
                <a:sym typeface="Courier New"/>
              </a:rPr>
              <a:t>        smallest </a:t>
            </a:r>
            <a:r>
              <a:rPr lang="en-US" sz="2600" i="0" u="none" strike="noStrike" cap="none" dirty="0">
                <a:solidFill>
                  <a:srgbClr val="FF00FF"/>
                </a:solidFill>
                <a:latin typeface="Courier"/>
                <a:ea typeface="Courier"/>
                <a:cs typeface="Courier"/>
                <a:sym typeface="Courier New"/>
              </a:rPr>
              <a:t>= value</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err="1">
                <a:solidFill>
                  <a:srgbClr val="FFFF00"/>
                </a:solidFill>
                <a:latin typeface="Courier"/>
                <a:ea typeface="Courier"/>
                <a:cs typeface="Courier"/>
                <a:sym typeface="Courier New"/>
              </a:rPr>
              <a:t>elif</a:t>
            </a:r>
            <a:r>
              <a:rPr lang="en-US" sz="2600" i="0" u="none" strike="noStrike" cap="none" dirty="0">
                <a:solidFill>
                  <a:srgbClr val="FF00FF"/>
                </a:solidFill>
                <a:latin typeface="Courier"/>
                <a:ea typeface="Courier"/>
                <a:cs typeface="Courier"/>
                <a:sym typeface="Courier New"/>
              </a:rPr>
              <a:t> value &lt; </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rgbClr val="FF00FF"/>
                </a:solidFill>
                <a:latin typeface="Courier"/>
                <a:ea typeface="Courier"/>
                <a:cs typeface="Courier"/>
                <a:sym typeface="Courier New"/>
              </a:rPr>
              <a:t> : </a:t>
            </a:r>
          </a:p>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a:solidFill>
                  <a:srgbClr val="00FF00"/>
                </a:solidFill>
                <a:latin typeface="Courier"/>
                <a:ea typeface="Courier"/>
                <a:cs typeface="Courier"/>
                <a:sym typeface="Courier New"/>
              </a:rPr>
              <a:t>        smallest</a:t>
            </a:r>
            <a:r>
              <a:rPr lang="en-US" sz="2600" i="0" u="none" strike="noStrike" cap="none" dirty="0">
                <a:solidFill>
                  <a:srgbClr val="FF00FF"/>
                </a:solidFill>
                <a:latin typeface="Courier"/>
                <a:ea typeface="Courier"/>
                <a:cs typeface="Courier"/>
                <a:sym typeface="Courier New"/>
              </a:rPr>
              <a:t> = value</a:t>
            </a:r>
          </a:p>
          <a:p>
            <a:pPr marL="0" marR="0" lvl="0" indent="0" algn="l" rtl="0">
              <a:lnSpc>
                <a:spcPct val="100000"/>
              </a:lnSpc>
              <a:spcBef>
                <a:spcPts val="0"/>
              </a:spcBef>
              <a:spcAft>
                <a:spcPts val="0"/>
              </a:spcAft>
              <a:buClr>
                <a:srgbClr val="FF00FF"/>
              </a:buClr>
              <a:buSzPct val="25000"/>
              <a:buFont typeface="Cabin"/>
              <a:buNone/>
            </a:pPr>
            <a:r>
              <a:rPr lang="en-US" sz="2600" i="0" u="none" strike="noStrike" cap="none" dirty="0">
                <a:solidFill>
                  <a:srgbClr val="FF00FF"/>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00FF00"/>
                </a:solidFill>
                <a:latin typeface="Courier"/>
                <a:ea typeface="Courier"/>
                <a:cs typeface="Courier"/>
                <a:sym typeface="Courier New"/>
              </a:rPr>
              <a:t>smallest, </a:t>
            </a:r>
            <a:r>
              <a:rPr lang="en-US" sz="2600" i="0" u="none" strike="noStrike" cap="none" dirty="0">
                <a:solidFill>
                  <a:srgbClr val="FF00FF"/>
                </a:solidFill>
                <a:latin typeface="Courier"/>
                <a:ea typeface="Courier"/>
                <a:cs typeface="Courier"/>
                <a:sym typeface="Courier New"/>
              </a:rPr>
              <a:t>value</a:t>
            </a:r>
            <a:r>
              <a:rPr lang="en-US" sz="2600" i="0" u="none" strike="noStrike" cap="none" dirty="0">
                <a:solidFill>
                  <a:schemeClr val="bg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bg1"/>
                </a:solidFill>
                <a:latin typeface="Courier"/>
                <a:ea typeface="Courier"/>
                <a:cs typeface="Courier"/>
                <a:sym typeface="Courier New"/>
              </a:rPr>
              <a:t>(</a:t>
            </a:r>
            <a:r>
              <a:rPr lang="en-US" sz="2600" i="0" u="none" strike="noStrike" cap="none" dirty="0">
                <a:solidFill>
                  <a:srgbClr val="FF7F00"/>
                </a:solidFill>
                <a:latin typeface="Courier"/>
                <a:ea typeface="Courier"/>
                <a:cs typeface="Courier"/>
                <a:sym typeface="Courier New"/>
              </a:rPr>
              <a:t>'After', </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bg1"/>
                </a:solidFill>
                <a:latin typeface="Courier"/>
                <a:ea typeface="Courier"/>
                <a:cs typeface="Courier"/>
                <a:sym typeface="Courier New"/>
              </a:rPr>
              <a:t>)</a:t>
            </a:r>
          </a:p>
        </p:txBody>
      </p:sp>
      <p:sp>
        <p:nvSpPr>
          <p:cNvPr id="744" name="Shape 744"/>
          <p:cNvSpPr txBox="1"/>
          <p:nvPr/>
        </p:nvSpPr>
        <p:spPr>
          <a:xfrm>
            <a:off x="10225086" y="2327275"/>
            <a:ext cx="3797399" cy="49847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chemeClr val="lt1"/>
              </a:buClr>
              <a:buSzPct val="25000"/>
              <a:buFont typeface="Cabin"/>
              <a:buNone/>
            </a:pPr>
            <a:r>
              <a:rPr lang="en-US" sz="3000" u="none" strike="noStrike" cap="none">
                <a:solidFill>
                  <a:schemeClr val="lt1"/>
                </a:solidFill>
                <a:latin typeface="Arial" charset="0"/>
                <a:ea typeface="Arial" charset="0"/>
                <a:cs typeface="Arial" charset="0"/>
                <a:sym typeface="Cabin"/>
              </a:rPr>
              <a:t>$</a:t>
            </a:r>
            <a:r>
              <a:rPr lang="en-US" sz="3000" u="none" strike="noStrike" cap="none">
                <a:solidFill>
                  <a:srgbClr val="FFFF00"/>
                </a:solidFill>
                <a:latin typeface="Arial" charset="0"/>
                <a:ea typeface="Arial" charset="0"/>
                <a:cs typeface="Arial" charset="0"/>
                <a:sym typeface="Cabin"/>
              </a:rPr>
              <a:t> python smallest.py </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Before</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9</a:t>
            </a:r>
            <a:r>
              <a:rPr lang="en-US" sz="3000" u="none" strike="noStrike" cap="none">
                <a:solidFill>
                  <a:srgbClr val="FF00FF"/>
                </a:solidFill>
                <a:latin typeface="Arial" charset="0"/>
                <a:ea typeface="Arial" charset="0"/>
                <a:cs typeface="Arial" charset="0"/>
                <a:sym typeface="Cabin"/>
              </a:rPr>
              <a:t> 9</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9</a:t>
            </a:r>
            <a:r>
              <a:rPr lang="en-US" sz="3000" u="none" strike="noStrike" cap="none">
                <a:solidFill>
                  <a:srgbClr val="FF00FF"/>
                </a:solidFill>
                <a:latin typeface="Arial" charset="0"/>
                <a:ea typeface="Arial" charset="0"/>
                <a:cs typeface="Arial" charset="0"/>
                <a:sym typeface="Cabin"/>
              </a:rPr>
              <a:t> 41</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9</a:t>
            </a:r>
            <a:r>
              <a:rPr lang="en-US" sz="3000" u="none" strike="noStrike" cap="none">
                <a:solidFill>
                  <a:srgbClr val="FF00FF"/>
                </a:solidFill>
                <a:latin typeface="Arial" charset="0"/>
                <a:ea typeface="Arial" charset="0"/>
                <a:cs typeface="Arial" charset="0"/>
                <a:sym typeface="Cabin"/>
              </a:rPr>
              <a:t> 12</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3</a:t>
            </a:r>
            <a:r>
              <a:rPr lang="en-US" sz="3000" u="none" strike="noStrike" cap="none">
                <a:solidFill>
                  <a:srgbClr val="FF00FF"/>
                </a:solidFill>
                <a:latin typeface="Arial" charset="0"/>
                <a:ea typeface="Arial" charset="0"/>
                <a:cs typeface="Arial" charset="0"/>
                <a:sym typeface="Cabin"/>
              </a:rPr>
              <a:t> 3</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3</a:t>
            </a:r>
            <a:r>
              <a:rPr lang="en-US" sz="3000" u="none" strike="noStrike" cap="none">
                <a:solidFill>
                  <a:srgbClr val="FF00FF"/>
                </a:solidFill>
                <a:latin typeface="Arial" charset="0"/>
                <a:ea typeface="Arial" charset="0"/>
                <a:cs typeface="Arial" charset="0"/>
                <a:sym typeface="Cabin"/>
              </a:rPr>
              <a:t> 74</a:t>
            </a:r>
          </a:p>
          <a:p>
            <a:pPr marL="0" marR="0" lvl="0" indent="0" algn="l" rtl="0">
              <a:lnSpc>
                <a:spcPct val="100000"/>
              </a:lnSpc>
              <a:spcBef>
                <a:spcPts val="0"/>
              </a:spcBef>
              <a:spcAft>
                <a:spcPts val="0"/>
              </a:spcAft>
              <a:buClr>
                <a:srgbClr val="00FF00"/>
              </a:buClr>
              <a:buSzPct val="25000"/>
              <a:buFont typeface="Cabin"/>
              <a:buNone/>
            </a:pPr>
            <a:r>
              <a:rPr lang="en-US" sz="3000" u="none" strike="noStrike" cap="none">
                <a:solidFill>
                  <a:srgbClr val="00FF00"/>
                </a:solidFill>
                <a:latin typeface="Arial" charset="0"/>
                <a:ea typeface="Arial" charset="0"/>
                <a:cs typeface="Arial" charset="0"/>
                <a:sym typeface="Cabin"/>
              </a:rPr>
              <a:t>3</a:t>
            </a:r>
            <a:r>
              <a:rPr lang="en-US" sz="3000" u="none" strike="noStrike" cap="none">
                <a:solidFill>
                  <a:srgbClr val="FF00FF"/>
                </a:solidFill>
                <a:latin typeface="Arial" charset="0"/>
                <a:ea typeface="Arial" charset="0"/>
                <a:cs typeface="Arial" charset="0"/>
                <a:sym typeface="Cabin"/>
              </a:rPr>
              <a:t> 15</a:t>
            </a:r>
          </a:p>
          <a:p>
            <a:pPr marL="0" marR="0" lvl="0" indent="0" algn="l" rtl="0">
              <a:lnSpc>
                <a:spcPct val="100000"/>
              </a:lnSpc>
              <a:spcBef>
                <a:spcPts val="0"/>
              </a:spcBef>
              <a:spcAft>
                <a:spcPts val="0"/>
              </a:spcAft>
              <a:buClr>
                <a:srgbClr val="FF7F00"/>
              </a:buClr>
              <a:buSzPct val="25000"/>
              <a:buFont typeface="Cabin"/>
              <a:buNone/>
            </a:pPr>
            <a:r>
              <a:rPr lang="en-US" sz="3000" u="none" strike="noStrike" cap="none">
                <a:solidFill>
                  <a:srgbClr val="FF7F00"/>
                </a:solidFill>
                <a:latin typeface="Arial" charset="0"/>
                <a:ea typeface="Arial" charset="0"/>
                <a:cs typeface="Arial" charset="0"/>
                <a:sym typeface="Cabin"/>
              </a:rPr>
              <a:t>After </a:t>
            </a:r>
            <a:r>
              <a:rPr lang="en-US" sz="3000" u="none" strike="noStrike" cap="none">
                <a:solidFill>
                  <a:srgbClr val="00FF00"/>
                </a:solidFill>
                <a:latin typeface="Arial" charset="0"/>
                <a:ea typeface="Arial" charset="0"/>
                <a:cs typeface="Arial" charset="0"/>
                <a:sym typeface="Cabin"/>
              </a:rPr>
              <a:t>3</a:t>
            </a:r>
          </a:p>
        </p:txBody>
      </p:sp>
      <p:sp>
        <p:nvSpPr>
          <p:cNvPr id="745" name="Shape 745"/>
          <p:cNvSpPr txBox="1"/>
          <p:nvPr/>
        </p:nvSpPr>
        <p:spPr>
          <a:xfrm>
            <a:off x="695325" y="7118299"/>
            <a:ext cx="14859000" cy="1168451"/>
          </a:xfrm>
          <a:prstGeom prst="rect">
            <a:avLst/>
          </a:prstGeom>
          <a:noFill/>
          <a:ln>
            <a:noFill/>
          </a:ln>
        </p:spPr>
        <p:txBody>
          <a:bodyPr lIns="0" tIns="0" rIns="0" bIns="0" anchor="ctr" anchorCtr="0">
            <a:noAutofit/>
          </a:bodyPr>
          <a:lstStyle/>
          <a:p>
            <a:pPr marL="0" marR="0" lvl="0" indent="0" algn="ctr" rtl="0">
              <a:lnSpc>
                <a:spcPct val="115000"/>
              </a:lnSpc>
              <a:spcBef>
                <a:spcPts val="0"/>
              </a:spcBef>
              <a:spcAft>
                <a:spcPts val="0"/>
              </a:spcAft>
              <a:buClr>
                <a:schemeClr val="lt1"/>
              </a:buClr>
              <a:buSzPct val="25000"/>
              <a:buFont typeface="Cabin"/>
              <a:buNone/>
            </a:pPr>
            <a:r>
              <a:rPr lang="en-US" sz="3200" u="none" strike="noStrike" cap="none">
                <a:solidFill>
                  <a:schemeClr val="lt1"/>
                </a:solidFill>
                <a:latin typeface="Arial" charset="0"/>
                <a:ea typeface="Arial" charset="0"/>
                <a:cs typeface="Arial" charset="0"/>
                <a:sym typeface="Cabin"/>
              </a:rPr>
              <a:t>We still have a variable that is the </a:t>
            </a:r>
            <a:r>
              <a:rPr lang="en-US" sz="3200" u="none" strike="noStrike" cap="none">
                <a:solidFill>
                  <a:srgbClr val="00FF00"/>
                </a:solidFill>
                <a:latin typeface="Arial" charset="0"/>
                <a:ea typeface="Arial" charset="0"/>
                <a:cs typeface="Arial" charset="0"/>
                <a:sym typeface="Cabin"/>
              </a:rPr>
              <a:t>smallest</a:t>
            </a:r>
            <a:r>
              <a:rPr lang="en-US" sz="3200" u="none" strike="noStrike" cap="none">
                <a:solidFill>
                  <a:schemeClr val="lt1"/>
                </a:solidFill>
                <a:latin typeface="Arial" charset="0"/>
                <a:ea typeface="Arial" charset="0"/>
                <a:cs typeface="Arial" charset="0"/>
                <a:sym typeface="Cabin"/>
              </a:rPr>
              <a:t> so far.  </a:t>
            </a:r>
            <a:r>
              <a:rPr lang="en-US" sz="3200" u="none" strike="noStrike" cap="none" dirty="0">
                <a:solidFill>
                  <a:schemeClr val="lt1"/>
                </a:solidFill>
                <a:latin typeface="Arial" charset="0"/>
                <a:ea typeface="Arial" charset="0"/>
                <a:cs typeface="Arial" charset="0"/>
                <a:sym typeface="Cabin"/>
              </a:rPr>
              <a:t>The first time through the loop </a:t>
            </a:r>
            <a:r>
              <a:rPr lang="en-US" sz="3200" u="none" strike="noStrike" cap="none" dirty="0">
                <a:solidFill>
                  <a:srgbClr val="00FF00"/>
                </a:solidFill>
                <a:latin typeface="Arial" charset="0"/>
                <a:ea typeface="Arial" charset="0"/>
                <a:cs typeface="Arial" charset="0"/>
                <a:sym typeface="Cabin"/>
              </a:rPr>
              <a:t>smallest</a:t>
            </a:r>
            <a:r>
              <a:rPr lang="en-US" sz="3200" u="none" strike="noStrike" cap="none" dirty="0">
                <a:solidFill>
                  <a:schemeClr val="lt1"/>
                </a:solidFill>
                <a:latin typeface="Arial" charset="0"/>
                <a:ea typeface="Arial" charset="0"/>
                <a:cs typeface="Arial" charset="0"/>
                <a:sym typeface="Cabin"/>
              </a:rPr>
              <a:t> is </a:t>
            </a:r>
            <a:r>
              <a:rPr lang="en-US" sz="3200" u="none" strike="noStrike" cap="none" dirty="0">
                <a:solidFill>
                  <a:srgbClr val="FFFF00"/>
                </a:solidFill>
                <a:latin typeface="Arial" charset="0"/>
                <a:ea typeface="Arial" charset="0"/>
                <a:cs typeface="Arial" charset="0"/>
                <a:sym typeface="Cabin"/>
              </a:rPr>
              <a:t>None</a:t>
            </a:r>
            <a:r>
              <a:rPr lang="en-US" sz="3200" u="none" strike="noStrike" cap="none" dirty="0">
                <a:solidFill>
                  <a:schemeClr val="lt1"/>
                </a:solidFill>
                <a:latin typeface="Arial" charset="0"/>
                <a:ea typeface="Arial" charset="0"/>
                <a:cs typeface="Arial" charset="0"/>
                <a:sym typeface="Cabin"/>
              </a:rPr>
              <a:t>, so we take the first </a:t>
            </a:r>
            <a:r>
              <a:rPr lang="en-US" sz="3200" u="none" strike="noStrike" cap="none" dirty="0">
                <a:solidFill>
                  <a:srgbClr val="FF00FF"/>
                </a:solidFill>
                <a:latin typeface="Arial" charset="0"/>
                <a:ea typeface="Arial" charset="0"/>
                <a:cs typeface="Arial" charset="0"/>
                <a:sym typeface="Cabin"/>
              </a:rPr>
              <a:t>value</a:t>
            </a:r>
            <a:r>
              <a:rPr lang="en-US" sz="3200" u="none" strike="noStrike" cap="none" dirty="0">
                <a:solidFill>
                  <a:schemeClr val="lt1"/>
                </a:solidFill>
                <a:latin typeface="Arial" charset="0"/>
                <a:ea typeface="Arial" charset="0"/>
                <a:cs typeface="Arial" charset="0"/>
                <a:sym typeface="Cabin"/>
              </a:rPr>
              <a:t> to be the </a:t>
            </a:r>
            <a:r>
              <a:rPr lang="en-US" sz="3200" u="none" strike="noStrike" cap="none" dirty="0">
                <a:solidFill>
                  <a:srgbClr val="00FF00"/>
                </a:solidFill>
                <a:latin typeface="Arial" charset="0"/>
                <a:ea typeface="Arial" charset="0"/>
                <a:cs typeface="Arial" charset="0"/>
                <a:sym typeface="Cabin"/>
              </a:rPr>
              <a:t>smallest</a:t>
            </a:r>
            <a:r>
              <a:rPr lang="en-US" sz="3200" u="none" strike="noStrike" cap="none" dirty="0">
                <a:solidFill>
                  <a:schemeClr val="lt1"/>
                </a:solidFill>
                <a:latin typeface="Arial" charset="0"/>
                <a:ea typeface="Arial" charset="0"/>
                <a:cs typeface="Arial" charset="0"/>
                <a:sym typeface="Cabin"/>
              </a:rPr>
              <a:t>.</a:t>
            </a:r>
          </a:p>
        </p:txBody>
      </p:sp>
      <p:sp>
        <p:nvSpPr>
          <p:cNvPr id="746" name="Shape 746"/>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a:solidFill>
                  <a:srgbClr val="FFD966"/>
                </a:solidFill>
                <a:latin typeface="Arial" charset="0"/>
                <a:ea typeface="Arial" charset="0"/>
                <a:cs typeface="Arial" charset="0"/>
                <a:sym typeface="Cabin"/>
              </a:rPr>
              <a:t>Finding the Smallest Value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Shape 751"/>
          <p:cNvSpPr txBox="1">
            <a:spLocks noGrp="1"/>
          </p:cNvSpPr>
          <p:nvPr>
            <p:ph type="title"/>
          </p:nvPr>
        </p:nvSpPr>
        <p:spPr>
          <a:prstGeom prst="rect">
            <a:avLst/>
          </a:prstGeom>
          <a:noFill/>
          <a:ln>
            <a:noFill/>
          </a:ln>
        </p:spPr>
        <p:txBody>
          <a:bodyPr lIns="38100" tIns="38100" rIns="38100" bIns="38100" anchor="ctr" anchorCtr="0">
            <a:noAutofit/>
          </a:bodyPr>
          <a:lstStyle/>
          <a:p>
            <a:pPr marL="0" marR="0" lvl="0" indent="0" algn="ctr" rtl="0">
              <a:lnSpc>
                <a:spcPct val="100000"/>
              </a:lnSpc>
              <a:spcBef>
                <a:spcPts val="0"/>
              </a:spcBef>
              <a:spcAft>
                <a:spcPts val="0"/>
              </a:spcAft>
              <a:buClr>
                <a:srgbClr val="00FF00"/>
              </a:buClr>
              <a:buSzPct val="25000"/>
              <a:buFont typeface="Cabin"/>
              <a:buNone/>
            </a:pPr>
            <a:r>
              <a:rPr lang="en-US" sz="7600" u="none" strike="noStrike" cap="none">
                <a:solidFill>
                  <a:srgbClr val="FFD966"/>
                </a:solidFill>
                <a:latin typeface="Arial" charset="0"/>
                <a:ea typeface="Arial" charset="0"/>
                <a:cs typeface="Arial" charset="0"/>
                <a:sym typeface="Cabin"/>
              </a:rPr>
              <a:t>The</a:t>
            </a:r>
            <a:r>
              <a:rPr lang="en-US" sz="7600" u="none" strike="noStrike" cap="none">
                <a:solidFill>
                  <a:srgbClr val="FFFF00"/>
                </a:solidFill>
                <a:latin typeface="Arial" charset="0"/>
                <a:ea typeface="Arial" charset="0"/>
                <a:cs typeface="Arial" charset="0"/>
                <a:sym typeface="Cabin"/>
              </a:rPr>
              <a:t> </a:t>
            </a:r>
            <a:r>
              <a:rPr lang="en-US" sz="7600" u="none" strike="noStrike" cap="none">
                <a:solidFill>
                  <a:srgbClr val="00FFFF"/>
                </a:solidFill>
                <a:latin typeface="Arial" charset="0"/>
                <a:ea typeface="Arial" charset="0"/>
                <a:cs typeface="Arial" charset="0"/>
                <a:sym typeface="Cabin"/>
              </a:rPr>
              <a:t>is</a:t>
            </a:r>
            <a:r>
              <a:rPr lang="en-US" sz="7600" u="none" strike="noStrike" cap="none">
                <a:solidFill>
                  <a:srgbClr val="FFD966"/>
                </a:solidFill>
                <a:latin typeface="Arial" charset="0"/>
                <a:ea typeface="Arial" charset="0"/>
                <a:cs typeface="Arial" charset="0"/>
                <a:sym typeface="Cabin"/>
              </a:rPr>
              <a:t> and </a:t>
            </a:r>
            <a:r>
              <a:rPr lang="en-US" sz="7600" u="none" strike="noStrike" cap="none">
                <a:solidFill>
                  <a:srgbClr val="FF9900"/>
                </a:solidFill>
                <a:latin typeface="Arial" charset="0"/>
                <a:ea typeface="Arial" charset="0"/>
                <a:cs typeface="Arial" charset="0"/>
                <a:sym typeface="Cabin"/>
              </a:rPr>
              <a:t>is not</a:t>
            </a:r>
            <a:r>
              <a:rPr lang="en-US" sz="7600" u="none" strike="noStrike" cap="none">
                <a:solidFill>
                  <a:srgbClr val="FFD966"/>
                </a:solidFill>
                <a:latin typeface="Arial" charset="0"/>
                <a:ea typeface="Arial" charset="0"/>
                <a:cs typeface="Arial" charset="0"/>
                <a:sym typeface="Cabin"/>
              </a:rPr>
              <a:t> Operators</a:t>
            </a:r>
          </a:p>
        </p:txBody>
      </p:sp>
      <p:sp>
        <p:nvSpPr>
          <p:cNvPr id="752" name="Shape 752"/>
          <p:cNvSpPr txBox="1">
            <a:spLocks noGrp="1"/>
          </p:cNvSpPr>
          <p:nvPr>
            <p:ph type="body" idx="1"/>
          </p:nvPr>
        </p:nvSpPr>
        <p:spPr>
          <a:xfrm>
            <a:off x="8616824" y="2603500"/>
            <a:ext cx="6470875" cy="5702399"/>
          </a:xfrm>
          <a:prstGeom prst="rect">
            <a:avLst/>
          </a:prstGeom>
          <a:noFill/>
          <a:ln>
            <a:noFill/>
          </a:ln>
        </p:spPr>
        <p:txBody>
          <a:bodyPr lIns="38100" tIns="38100" rIns="38100" bIns="38100" anchor="ctr" anchorCtr="0">
            <a:noAutofit/>
          </a:bodyPr>
          <a:lstStyle/>
          <a:p>
            <a:pPr marL="749300" marR="0" lvl="0" indent="-358394" algn="l" rtl="0">
              <a:lnSpc>
                <a:spcPct val="100000"/>
              </a:lnSpc>
              <a:spcBef>
                <a:spcPts val="0"/>
              </a:spcBef>
              <a:spcAft>
                <a:spcPts val="0"/>
              </a:spcAft>
              <a:buClr>
                <a:schemeClr val="lt1"/>
              </a:buClr>
              <a:buSzPct val="100000"/>
              <a:buFont typeface="Cabin"/>
              <a:buChar char="•"/>
            </a:pPr>
            <a:r>
              <a:rPr lang="en-US" sz="3400" u="none" strike="noStrike" cap="none">
                <a:solidFill>
                  <a:schemeClr val="lt1"/>
                </a:solidFill>
                <a:latin typeface="Arial" charset="0"/>
                <a:ea typeface="Arial" charset="0"/>
                <a:cs typeface="Arial" charset="0"/>
                <a:sym typeface="Cabin"/>
              </a:rPr>
              <a:t>Python has an</a:t>
            </a:r>
            <a:r>
              <a:rPr lang="en-US" sz="3400">
                <a:solidFill>
                  <a:schemeClr val="lt1"/>
                </a:solidFill>
                <a:latin typeface="Arial" charset="0"/>
                <a:ea typeface="Arial" charset="0"/>
                <a:cs typeface="Arial" charset="0"/>
                <a:sym typeface="Cabin"/>
              </a:rPr>
              <a:t> </a:t>
            </a:r>
            <a:r>
              <a:rPr lang="en-US" sz="3400" u="none" strike="noStrike" cap="none">
                <a:solidFill>
                  <a:srgbClr val="00FFFF"/>
                </a:solidFill>
                <a:latin typeface="Arial" charset="0"/>
                <a:ea typeface="Arial" charset="0"/>
                <a:cs typeface="Arial" charset="0"/>
                <a:sym typeface="Cabin"/>
              </a:rPr>
              <a:t>is</a:t>
            </a:r>
            <a:r>
              <a:rPr lang="en-US" sz="3400" u="none" strike="noStrike" cap="none">
                <a:solidFill>
                  <a:schemeClr val="lt1"/>
                </a:solidFill>
                <a:latin typeface="Arial" charset="0"/>
                <a:ea typeface="Arial" charset="0"/>
                <a:cs typeface="Arial" charset="0"/>
                <a:sym typeface="Cabin"/>
              </a:rPr>
              <a:t> opera</a:t>
            </a:r>
            <a:r>
              <a:rPr lang="en-US" sz="3400">
                <a:solidFill>
                  <a:schemeClr val="lt1"/>
                </a:solidFill>
                <a:latin typeface="Arial" charset="0"/>
                <a:ea typeface="Arial" charset="0"/>
                <a:cs typeface="Arial" charset="0"/>
                <a:sym typeface="Cabin"/>
              </a:rPr>
              <a:t>t</a:t>
            </a:r>
            <a:r>
              <a:rPr lang="en-US" sz="3400" u="none" strike="noStrike" cap="none">
                <a:solidFill>
                  <a:schemeClr val="lt1"/>
                </a:solidFill>
                <a:latin typeface="Arial" charset="0"/>
                <a:ea typeface="Arial" charset="0"/>
                <a:cs typeface="Arial" charset="0"/>
                <a:sym typeface="Cabin"/>
              </a:rPr>
              <a:t>or that can be used in logical expressions</a:t>
            </a:r>
          </a:p>
          <a:p>
            <a:pPr marL="749300" marR="0" lvl="0" indent="-358394" algn="l" rtl="0">
              <a:lnSpc>
                <a:spcPct val="100000"/>
              </a:lnSpc>
              <a:spcBef>
                <a:spcPts val="3500"/>
              </a:spcBef>
              <a:spcAft>
                <a:spcPts val="0"/>
              </a:spcAft>
              <a:buClr>
                <a:schemeClr val="lt1"/>
              </a:buClr>
              <a:buSzPct val="100000"/>
              <a:buFont typeface="Cabin"/>
              <a:buChar char="•"/>
            </a:pPr>
            <a:r>
              <a:rPr lang="en-US" sz="3400" u="none" strike="noStrike" cap="none" dirty="0">
                <a:solidFill>
                  <a:schemeClr val="lt1"/>
                </a:solidFill>
                <a:latin typeface="Arial" charset="0"/>
                <a:ea typeface="Arial" charset="0"/>
                <a:cs typeface="Arial" charset="0"/>
                <a:sym typeface="Cabin"/>
              </a:rPr>
              <a:t>Implies </a:t>
            </a:r>
            <a:r>
              <a:rPr lang="en-US" sz="3400" dirty="0">
                <a:solidFill>
                  <a:schemeClr val="lt1"/>
                </a:solidFill>
                <a:latin typeface="Arial" charset="0"/>
                <a:ea typeface="Arial" charset="0"/>
                <a:cs typeface="Arial" charset="0"/>
                <a:sym typeface="Cabin"/>
              </a:rPr>
              <a:t>“</a:t>
            </a:r>
            <a:r>
              <a:rPr lang="en-US" sz="3400" u="none" strike="noStrike" cap="none" dirty="0">
                <a:solidFill>
                  <a:srgbClr val="00FFFF"/>
                </a:solidFill>
                <a:latin typeface="Arial" charset="0"/>
                <a:ea typeface="Arial" charset="0"/>
                <a:cs typeface="Arial" charset="0"/>
                <a:sym typeface="Cabin"/>
              </a:rPr>
              <a:t>is the same as</a:t>
            </a:r>
            <a:r>
              <a:rPr lang="en-US" sz="3400" dirty="0">
                <a:solidFill>
                  <a:schemeClr val="lt1"/>
                </a:solidFill>
                <a:latin typeface="Arial" charset="0"/>
                <a:ea typeface="Arial" charset="0"/>
                <a:cs typeface="Arial" charset="0"/>
                <a:sym typeface="Cabin"/>
              </a:rPr>
              <a:t>”</a:t>
            </a:r>
          </a:p>
          <a:p>
            <a:pPr marL="749300" marR="0" lvl="0" indent="-358394" algn="l" rtl="0">
              <a:lnSpc>
                <a:spcPct val="100000"/>
              </a:lnSpc>
              <a:spcBef>
                <a:spcPts val="3500"/>
              </a:spcBef>
              <a:spcAft>
                <a:spcPts val="0"/>
              </a:spcAft>
              <a:buClr>
                <a:schemeClr val="lt1"/>
              </a:buClr>
              <a:buSzPct val="100000"/>
              <a:buFont typeface="Cabin"/>
              <a:buChar char="•"/>
            </a:pPr>
            <a:r>
              <a:rPr lang="en-US" sz="3400" u="none" strike="noStrike" cap="none" dirty="0">
                <a:solidFill>
                  <a:schemeClr val="lt1"/>
                </a:solidFill>
                <a:latin typeface="Arial" charset="0"/>
                <a:ea typeface="Arial" charset="0"/>
                <a:cs typeface="Arial" charset="0"/>
                <a:sym typeface="Cabin"/>
              </a:rPr>
              <a:t>Similar to, but stronger than </a:t>
            </a:r>
            <a:r>
              <a:rPr lang="en-US" sz="3400" u="none" strike="noStrike" cap="none" dirty="0">
                <a:solidFill>
                  <a:srgbClr val="00FFFF"/>
                </a:solidFill>
                <a:latin typeface="Arial" charset="0"/>
                <a:ea typeface="Arial" charset="0"/>
                <a:cs typeface="Arial" charset="0"/>
                <a:sym typeface="Cabin"/>
              </a:rPr>
              <a:t>==</a:t>
            </a:r>
          </a:p>
          <a:p>
            <a:pPr marL="749300" marR="0" lvl="0" indent="-358394" algn="l" rtl="0">
              <a:lnSpc>
                <a:spcPct val="100000"/>
              </a:lnSpc>
              <a:spcBef>
                <a:spcPts val="3500"/>
              </a:spcBef>
              <a:spcAft>
                <a:spcPts val="0"/>
              </a:spcAft>
              <a:buClr>
                <a:schemeClr val="lt1"/>
              </a:buClr>
              <a:buSzPct val="100000"/>
              <a:buFont typeface="Cabin"/>
              <a:buChar char="•"/>
            </a:pPr>
            <a:r>
              <a:rPr lang="en-US" sz="3400" u="none" strike="noStrike" cap="none" dirty="0">
                <a:solidFill>
                  <a:srgbClr val="FF7F00"/>
                </a:solidFill>
                <a:latin typeface="Arial" charset="0"/>
                <a:ea typeface="Arial" charset="0"/>
                <a:cs typeface="Arial" charset="0"/>
                <a:sym typeface="Cabin"/>
              </a:rPr>
              <a:t>is not</a:t>
            </a:r>
            <a:r>
              <a:rPr lang="en-US" sz="3400" dirty="0">
                <a:solidFill>
                  <a:schemeClr val="lt1"/>
                </a:solidFill>
                <a:latin typeface="Arial" charset="0"/>
                <a:ea typeface="Arial" charset="0"/>
                <a:cs typeface="Arial" charset="0"/>
                <a:sym typeface="Cabin"/>
              </a:rPr>
              <a:t> </a:t>
            </a:r>
            <a:r>
              <a:rPr lang="en-US" sz="3400" u="none" strike="noStrike" cap="none" dirty="0">
                <a:solidFill>
                  <a:schemeClr val="lt1"/>
                </a:solidFill>
                <a:latin typeface="Arial" charset="0"/>
                <a:ea typeface="Arial" charset="0"/>
                <a:cs typeface="Arial" charset="0"/>
                <a:sym typeface="Cabin"/>
              </a:rPr>
              <a:t> also is a logical operator</a:t>
            </a:r>
          </a:p>
        </p:txBody>
      </p:sp>
      <p:sp>
        <p:nvSpPr>
          <p:cNvPr id="753" name="Shape 753"/>
          <p:cNvSpPr txBox="1"/>
          <p:nvPr/>
        </p:nvSpPr>
        <p:spPr>
          <a:xfrm>
            <a:off x="874425" y="2962250"/>
            <a:ext cx="7742400" cy="4984799"/>
          </a:xfrm>
          <a:prstGeom prst="rect">
            <a:avLst/>
          </a:prstGeom>
          <a:noFill/>
          <a:ln>
            <a:noFill/>
          </a:ln>
        </p:spPr>
        <p:txBody>
          <a:bodyPr lIns="0" tIns="0" rIns="0" bIns="0" anchor="ctr" anchorCtr="0">
            <a:noAutofit/>
          </a:bodyPr>
          <a:lstStyle/>
          <a:p>
            <a:pPr marL="0" marR="0" lvl="0" indent="0" algn="l" rtl="0">
              <a:lnSpc>
                <a:spcPct val="100000"/>
              </a:lnSpc>
              <a:spcBef>
                <a:spcPts val="0"/>
              </a:spcBef>
              <a:spcAft>
                <a:spcPts val="0"/>
              </a:spcAft>
              <a:buClr>
                <a:srgbClr val="00FF00"/>
              </a:buClr>
              <a:buSzPct val="25000"/>
              <a:buFont typeface="Cabin"/>
              <a:buNone/>
            </a:pP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lt1"/>
                </a:solidFill>
                <a:latin typeface="Courier"/>
                <a:ea typeface="Courier"/>
                <a:cs typeface="Courier"/>
                <a:sym typeface="Courier New"/>
              </a:rPr>
              <a:t> = </a:t>
            </a:r>
            <a:r>
              <a:rPr lang="en-US" sz="2600" i="0" u="none" strike="noStrike" cap="none" dirty="0">
                <a:solidFill>
                  <a:srgbClr val="FFFF00"/>
                </a:solidFill>
                <a:latin typeface="Courier"/>
                <a:ea typeface="Courier"/>
                <a:cs typeface="Courier"/>
                <a:sym typeface="Courier New"/>
              </a:rPr>
              <a:t>None</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lt1"/>
                </a:solidFill>
                <a:latin typeface="Courier"/>
                <a:ea typeface="Courier"/>
                <a:cs typeface="Courier"/>
                <a:sym typeface="Courier New"/>
              </a:rPr>
              <a:t>('</a:t>
            </a:r>
            <a:r>
              <a:rPr lang="en-US" sz="2600" i="0" u="none" strike="noStrike" cap="none" dirty="0">
                <a:solidFill>
                  <a:schemeClr val="lt1"/>
                </a:solidFill>
                <a:latin typeface="Courier"/>
                <a:ea typeface="Courier"/>
                <a:cs typeface="Courier"/>
                <a:sym typeface="Courier New"/>
              </a:rPr>
              <a:t>Before</a:t>
            </a:r>
            <a:r>
              <a:rPr lang="en-US" sz="2600" dirty="0">
                <a:solidFill>
                  <a:schemeClr val="lt1"/>
                </a:solidFill>
                <a:latin typeface="Courier"/>
                <a:ea typeface="Courier"/>
                <a:cs typeface="Courier"/>
                <a:sym typeface="Courier New"/>
              </a:rPr>
              <a:t>')</a:t>
            </a: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for</a:t>
            </a:r>
            <a:r>
              <a:rPr lang="en-US" sz="2600" i="0" u="none" strike="noStrike" cap="none" dirty="0">
                <a:solidFill>
                  <a:schemeClr val="lt1"/>
                </a:solidFill>
                <a:latin typeface="Courier"/>
                <a:ea typeface="Courier"/>
                <a:cs typeface="Courier"/>
                <a:sym typeface="Courier New"/>
              </a:rPr>
              <a:t> value </a:t>
            </a:r>
            <a:r>
              <a:rPr lang="en-US" sz="2600" i="0" u="none" strike="noStrike" cap="none" dirty="0">
                <a:solidFill>
                  <a:srgbClr val="FFFF00"/>
                </a:solidFill>
                <a:latin typeface="Courier"/>
                <a:ea typeface="Courier"/>
                <a:cs typeface="Courier"/>
                <a:sym typeface="Courier New"/>
              </a:rPr>
              <a:t>in</a:t>
            </a:r>
            <a:r>
              <a:rPr lang="en-US" sz="2600" i="0" u="none" strike="noStrike" cap="none" dirty="0">
                <a:solidFill>
                  <a:schemeClr val="lt1"/>
                </a:solidFill>
                <a:latin typeface="Courier"/>
                <a:ea typeface="Courier"/>
                <a:cs typeface="Courier"/>
                <a:sym typeface="Courier New"/>
              </a:rPr>
              <a:t> [3, 41, 12, 9, 74, 15] :</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if</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FF"/>
                </a:solidFill>
                <a:latin typeface="Courier"/>
                <a:ea typeface="Courier"/>
                <a:cs typeface="Courier"/>
                <a:sym typeface="Courier New"/>
              </a:rPr>
              <a:t>is</a:t>
            </a: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None</a:t>
            </a:r>
            <a:r>
              <a:rPr lang="en-US" sz="2600" i="0" u="none" strike="noStrike" cap="none" dirty="0">
                <a:solidFill>
                  <a:schemeClr val="lt1"/>
                </a:solidFill>
                <a:latin typeface="Courier"/>
                <a:ea typeface="Courier"/>
                <a:cs typeface="Courier"/>
                <a:sym typeface="Courier New"/>
              </a:rPr>
              <a:t> : </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lt1"/>
                </a:solidFill>
                <a:latin typeface="Courier"/>
                <a:ea typeface="Courier"/>
                <a:cs typeface="Courier"/>
                <a:sym typeface="Courier New"/>
              </a:rPr>
              <a:t> = value</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err="1">
                <a:solidFill>
                  <a:srgbClr val="FFFF00"/>
                </a:solidFill>
                <a:latin typeface="Courier"/>
                <a:ea typeface="Courier"/>
                <a:cs typeface="Courier"/>
                <a:sym typeface="Courier New"/>
              </a:rPr>
              <a:t>elif</a:t>
            </a:r>
            <a:r>
              <a:rPr lang="en-US" sz="2600" i="0" u="none" strike="noStrike" cap="none" dirty="0">
                <a:solidFill>
                  <a:schemeClr val="lt1"/>
                </a:solidFill>
                <a:latin typeface="Courier"/>
                <a:ea typeface="Courier"/>
                <a:cs typeface="Courier"/>
                <a:sym typeface="Courier New"/>
              </a:rPr>
              <a:t> value &lt; </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lt1"/>
                </a:solidFill>
                <a:latin typeface="Courier"/>
                <a:ea typeface="Courier"/>
                <a:cs typeface="Courier"/>
                <a:sym typeface="Courier New"/>
              </a:rPr>
              <a:t> : </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lt1"/>
                </a:solidFill>
                <a:latin typeface="Courier"/>
                <a:ea typeface="Courier"/>
                <a:cs typeface="Courier"/>
                <a:sym typeface="Courier New"/>
              </a:rPr>
              <a:t> = value</a:t>
            </a:r>
          </a:p>
          <a:p>
            <a:pPr marL="0" marR="0" lvl="0" indent="0" algn="l" rtl="0">
              <a:lnSpc>
                <a:spcPct val="100000"/>
              </a:lnSpc>
              <a:spcBef>
                <a:spcPts val="0"/>
              </a:spcBef>
              <a:spcAft>
                <a:spcPts val="0"/>
              </a:spcAft>
              <a:buClr>
                <a:schemeClr val="lt1"/>
              </a:buClr>
              <a:buSzPct val="25000"/>
              <a:buFont typeface="Cabin"/>
              <a:buNone/>
            </a:pPr>
            <a:r>
              <a:rPr lang="en-US" sz="2600" i="0" u="none" strike="noStrike" cap="none" dirty="0">
                <a:solidFill>
                  <a:schemeClr val="lt1"/>
                </a:solidFill>
                <a:latin typeface="Courier"/>
                <a:ea typeface="Courier"/>
                <a:cs typeface="Courier"/>
                <a:sym typeface="Courier New"/>
              </a:rPr>
              <a:t>    </a:t>
            </a:r>
            <a:r>
              <a:rPr lang="en-US" sz="2600" i="0" u="none" strike="noStrike" cap="none" dirty="0">
                <a:solidFill>
                  <a:srgbClr val="FFFF00"/>
                </a:solidFill>
                <a:latin typeface="Courier"/>
                <a:ea typeface="Courier"/>
                <a:cs typeface="Courier"/>
                <a:sym typeface="Courier New"/>
              </a:rPr>
              <a:t>print(</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lt1"/>
                </a:solidFill>
                <a:latin typeface="Courier"/>
                <a:ea typeface="Courier"/>
                <a:cs typeface="Courier"/>
                <a:sym typeface="Courier New"/>
              </a:rPr>
              <a:t>, value</a:t>
            </a:r>
            <a:r>
              <a:rPr lang="en-US" sz="2600" i="0" u="none" strike="noStrike" cap="none" dirty="0">
                <a:solidFill>
                  <a:srgbClr val="FFFF00"/>
                </a:solidFill>
                <a:latin typeface="Courier"/>
                <a:ea typeface="Courier"/>
                <a:cs typeface="Courier"/>
                <a:sym typeface="Courier New"/>
              </a:rPr>
              <a:t>)</a:t>
            </a:r>
          </a:p>
          <a:p>
            <a:pPr marL="0" marR="0" lvl="0" indent="0" algn="l" rtl="0">
              <a:lnSpc>
                <a:spcPct val="100000"/>
              </a:lnSpc>
              <a:spcBef>
                <a:spcPts val="0"/>
              </a:spcBef>
              <a:spcAft>
                <a:spcPts val="0"/>
              </a:spcAft>
              <a:buClr>
                <a:schemeClr val="lt1"/>
              </a:buClr>
              <a:buSzPct val="25000"/>
              <a:buFont typeface="Cabin"/>
              <a:buNone/>
            </a:pPr>
            <a:endParaRPr lang="en-US" sz="2600" i="0" u="none" strike="noStrike" cap="none" dirty="0">
              <a:solidFill>
                <a:schemeClr val="lt1"/>
              </a:solidFill>
              <a:latin typeface="Courier"/>
              <a:ea typeface="Courier"/>
              <a:cs typeface="Courier"/>
              <a:sym typeface="Courier New"/>
            </a:endParaRPr>
          </a:p>
          <a:p>
            <a:pPr marL="0" marR="0" lvl="0" indent="0" algn="l" rtl="0">
              <a:lnSpc>
                <a:spcPct val="100000"/>
              </a:lnSpc>
              <a:spcBef>
                <a:spcPts val="0"/>
              </a:spcBef>
              <a:spcAft>
                <a:spcPts val="0"/>
              </a:spcAft>
              <a:buClr>
                <a:srgbClr val="FFFF00"/>
              </a:buClr>
              <a:buSzPct val="25000"/>
              <a:buFont typeface="Cabin"/>
              <a:buNone/>
            </a:pPr>
            <a:r>
              <a:rPr lang="en-US" sz="2600" i="0" u="none" strike="noStrike" cap="none" dirty="0">
                <a:solidFill>
                  <a:srgbClr val="FFFF00"/>
                </a:solidFill>
                <a:latin typeface="Courier"/>
                <a:ea typeface="Courier"/>
                <a:cs typeface="Courier"/>
                <a:sym typeface="Courier New"/>
              </a:rPr>
              <a:t>print</a:t>
            </a:r>
            <a:r>
              <a:rPr lang="en-US" sz="2600" dirty="0">
                <a:solidFill>
                  <a:schemeClr val="lt1"/>
                </a:solidFill>
                <a:latin typeface="Courier"/>
                <a:ea typeface="Courier"/>
                <a:cs typeface="Courier"/>
                <a:sym typeface="Courier New"/>
              </a:rPr>
              <a:t>(</a:t>
            </a:r>
            <a:r>
              <a:rPr lang="en-US" sz="2600" i="0" u="none" strike="noStrike" cap="none" dirty="0">
                <a:solidFill>
                  <a:schemeClr val="lt1"/>
                </a:solidFill>
                <a:latin typeface="Courier"/>
                <a:ea typeface="Courier"/>
                <a:cs typeface="Courier"/>
                <a:sym typeface="Courier New"/>
              </a:rPr>
              <a:t>'After', </a:t>
            </a:r>
            <a:r>
              <a:rPr lang="en-US" sz="2600" i="0" u="none" strike="noStrike" cap="none" dirty="0">
                <a:solidFill>
                  <a:srgbClr val="00FF00"/>
                </a:solidFill>
                <a:latin typeface="Courier"/>
                <a:ea typeface="Courier"/>
                <a:cs typeface="Courier"/>
                <a:sym typeface="Courier New"/>
              </a:rPr>
              <a:t>smallest</a:t>
            </a:r>
            <a:r>
              <a:rPr lang="en-US" sz="2600" i="0" u="none" strike="noStrike" cap="none" dirty="0">
                <a:solidFill>
                  <a:schemeClr val="bg1"/>
                </a:solidFill>
                <a:latin typeface="Courier"/>
                <a:ea typeface="Courier"/>
                <a:cs typeface="Courier"/>
                <a:sym typeface="Courier New"/>
              </a:rPr>
              <a:t>)</a:t>
            </a:r>
          </a:p>
        </p:txBody>
      </p:sp>
    </p:spTree>
  </p:cSld>
  <p:clrMapOvr>
    <a:masterClrMapping/>
  </p:clrMapOvr>
</p:sld>
</file>

<file path=ppt/theme/theme1.xml><?xml version="1.0" encoding="utf-8"?>
<a:theme xmlns:a="http://schemas.openxmlformats.org/drawingml/2006/main" name="Title &amp; Subtitl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2586</Words>
  <Application>Microsoft Office PowerPoint</Application>
  <PresentationFormat>Custom</PresentationFormat>
  <Paragraphs>485</Paragraphs>
  <Slides>50</Slides>
  <Notes>49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Cabin</vt:lpstr>
      <vt:lpstr>Comic Sans MS</vt:lpstr>
      <vt:lpstr>Courier</vt:lpstr>
      <vt:lpstr>Gill Sans</vt:lpstr>
      <vt:lpstr>Title &amp; Subtitle</vt:lpstr>
      <vt:lpstr>Loops and Iteration</vt:lpstr>
      <vt:lpstr>Repeated Steps</vt:lpstr>
      <vt:lpstr>An Infinite Loop</vt:lpstr>
      <vt:lpstr>Another Loop</vt:lpstr>
      <vt:lpstr>Breaking Out of a Loop</vt:lpstr>
      <vt:lpstr>Breaking Out of a Loop</vt:lpstr>
      <vt:lpstr>PowerPoint Presentation</vt:lpstr>
      <vt:lpstr>Finishing an Iteration with continue</vt:lpstr>
      <vt:lpstr>Finishing an Iteration with continue</vt:lpstr>
      <vt:lpstr>PowerPoint Presentation</vt:lpstr>
      <vt:lpstr>Indefinite Loops</vt:lpstr>
      <vt:lpstr>Definite Loops</vt:lpstr>
      <vt:lpstr>Definite Loops</vt:lpstr>
      <vt:lpstr>A Simple Definite Loop</vt:lpstr>
      <vt:lpstr>A Definite Loop with Strings</vt:lpstr>
      <vt:lpstr>A Simple Definite Loop</vt:lpstr>
      <vt:lpstr>Looking at in...</vt:lpstr>
      <vt:lpstr>PowerPoint Presentation</vt:lpstr>
      <vt:lpstr>PowerPoint Presentation</vt:lpstr>
      <vt:lpstr>Loop Idioms: What We Do in Loops  Note:   Even though these examples are simple, the patterns apply to all kinds of loops</vt:lpstr>
      <vt:lpstr>Looping Through a Set</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What is the Largest Number?</vt:lpstr>
      <vt:lpstr>Finding the Largest Value</vt:lpstr>
      <vt:lpstr>More Loop Patterns…</vt:lpstr>
      <vt:lpstr>Counting in a Loop</vt:lpstr>
      <vt:lpstr>Summing in a Loop</vt:lpstr>
      <vt:lpstr>Finding the Average in a Loop</vt:lpstr>
      <vt:lpstr>Filtering in a Loop</vt:lpstr>
      <vt:lpstr>Search Using a Boolean Variable</vt:lpstr>
      <vt:lpstr>How to Find the Smallest Value</vt:lpstr>
      <vt:lpstr>Finding the Smallest Value</vt:lpstr>
      <vt:lpstr>Finding the Smallest Value</vt:lpstr>
      <vt:lpstr>Finding the Smallest Value</vt:lpstr>
      <vt:lpstr>The is and is not Operators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Loops and Iteration</dc:title>
  <cp:lastModifiedBy>harshit kumar</cp:lastModifiedBy>
  <cp:revision>59</cp:revision>
  <dcterms:modified xsi:type="dcterms:W3CDTF">2022-09-07T06:50:40Z</dcterms:modified>
</cp:coreProperties>
</file>